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348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CD2CD-27CE-E008-44FD-10124AC12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74E3E5-F4BA-781F-32DA-81DF61E77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6AA91-749B-99C8-CC12-CF2E4A9CB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11310-FDBA-4F5B-9429-530F39AD3730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C2F58-20C7-3761-3C79-A45E8CC34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BE27D-E9CC-BA58-6A9B-6943BC219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05BB-F7D7-4A74-B0C3-3A32604EAF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25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AE06B-A6C0-91D2-D0ED-4B403E1A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AA1D3-1D7F-538A-C363-8483AD0D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894CC-F9A9-ECEC-E5B9-3F73D35A6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11310-FDBA-4F5B-9429-530F39AD3730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AEEFA-2120-3DEE-EAB8-B1514B38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38CA6-A8DC-F9F6-0892-4AEF451F9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05BB-F7D7-4A74-B0C3-3A32604EAF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55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93AB65-BFC5-6018-803B-1627341F1D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E31F1C-7164-C588-7163-33A75CD4D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F245A-66DD-6D89-92A6-58015C14C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11310-FDBA-4F5B-9429-530F39AD3730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076FB-7C59-90F9-FAB0-68E3B3EF6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A2735-BEB4-7C58-9D8D-2A5EAE2A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05BB-F7D7-4A74-B0C3-3A32604EAF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7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AB538-41C5-DBA0-76E9-D1F48687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4ADC-7230-B0C0-425A-8EE26446B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60F8A-7418-D424-6FE4-8A906FB88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11310-FDBA-4F5B-9429-530F39AD3730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A203D-6601-50BF-440E-5A55B1B58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CA68F-1E28-B3D2-DB22-94FC8979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05BB-F7D7-4A74-B0C3-3A32604EAF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75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60C3-09E7-BCA5-6D1F-8BCDCA656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687A6-9009-34D5-7C58-07D07B9B5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93C9E-D5BD-D68E-2B2A-3414E6A86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11310-FDBA-4F5B-9429-530F39AD3730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CE967-FE56-DE46-628C-3D74253CC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C4486-C330-B381-D38E-7D6413C25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05BB-F7D7-4A74-B0C3-3A32604EAF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42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EDEE-ACB3-D42E-9E04-3C226C635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48D3-B537-04E6-489B-EA2F47F89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F5630-FC6D-9FCF-4080-E572F9CE9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15D78-EBE0-2472-B29D-D916FE751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11310-FDBA-4F5B-9429-530F39AD3730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DB001-1A7A-C03D-8354-32030E217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54BBA-6FB0-95F5-0F66-92043EE54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05BB-F7D7-4A74-B0C3-3A32604EAF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30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63CAF-18E2-241C-23D0-C1174740D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C0165-DAB0-2452-0AE2-6DDA902B1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23F7F-EDD5-4584-A1E3-FC53A5106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9CE54C-42AC-A054-9ECD-E3AAD93F5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59DBC-91C0-B45C-70EC-E6F3F19DA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21C79E-19BE-6932-85E6-294F3214B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11310-FDBA-4F5B-9429-530F39AD3730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757DF8-4DF0-5890-4311-E1B414A85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CC80F6-A926-159B-6B64-E99C0F074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05BB-F7D7-4A74-B0C3-3A32604EAF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49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C20A-AC52-F65B-ADF2-845642932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EA7BFB-C411-CB82-FE7A-15AAC8D4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11310-FDBA-4F5B-9429-530F39AD3730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F6056F-7FEE-A34D-4A9B-E30D6C453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C3EAD-149B-9D57-7D63-C60B519D8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05BB-F7D7-4A74-B0C3-3A32604EAF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115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F633C-8D3D-8878-8EEA-C5D858B3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11310-FDBA-4F5B-9429-530F39AD3730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0D048D-BDC6-6BC1-77BC-98E66384C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5367B-FCE6-075B-AE5C-A307C8E3C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05BB-F7D7-4A74-B0C3-3A32604EAF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634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6FC2-37C3-0194-71FC-AFA1E67B3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AF831-E278-B47B-5D20-826630BCB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EC045-24B3-F38E-CF84-34864BB66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E80D4-5F28-4F78-C2F7-594BD7335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11310-FDBA-4F5B-9429-530F39AD3730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09163-9C9D-AF1A-546B-B8BA04D02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81BE8-A206-3401-6FF1-0E989E70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05BB-F7D7-4A74-B0C3-3A32604EAF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02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F67A-9727-4FB6-8AFD-DBB3B7C83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13859E-E2CD-3272-B6AA-14911989B5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86E3D-E5F7-9606-3503-D54D1F2DD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A6A03-C751-2C10-E013-59F62533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11310-FDBA-4F5B-9429-530F39AD3730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0BCB2-A025-5D75-57A2-70A2F1AD2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C8022-506A-DAC4-1BB4-C4813B98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05BB-F7D7-4A74-B0C3-3A32604EAF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336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D4B638-916C-DF5C-15AF-2FE3DA96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54162-9D22-67FB-4E97-D8B024F2E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22422-788F-BC67-91A9-067D404D1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11310-FDBA-4F5B-9429-530F39AD3730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E0B94-749D-8C0B-3AEE-2DCE01B4D0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D14B2-8274-AB1F-52EF-38E5480B2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205BB-F7D7-4A74-B0C3-3A32604EAF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45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4" name="Rectangle 6153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D3EA9-2222-8D4B-8DD2-25D27B3E4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GB" sz="4600" b="1" dirty="0">
                <a:latin typeface="Franklin Gothic Demi" panose="020B0703020102020204" pitchFamily="34" charset="0"/>
              </a:rPr>
              <a:t>RESPONDING TO DATA BREACHES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9A197-B927-D8F1-659E-1E881EE34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 fontScale="92500"/>
          </a:bodyPr>
          <a:lstStyle/>
          <a:p>
            <a:pPr algn="l"/>
            <a:r>
              <a:rPr lang="en-GB" sz="3200" dirty="0">
                <a:latin typeface="Franklin Gothic Demi" panose="020B0703020102020204" pitchFamily="34" charset="0"/>
              </a:rPr>
              <a:t>Legal Requirements</a:t>
            </a:r>
          </a:p>
          <a:p>
            <a:pPr algn="l"/>
            <a:endParaRPr lang="en-GB" dirty="0">
              <a:latin typeface="Franklin Gothic Demi" panose="020B0703020102020204" pitchFamily="34" charset="0"/>
            </a:endParaRPr>
          </a:p>
          <a:p>
            <a:pPr algn="l"/>
            <a:r>
              <a:rPr lang="en-GB" sz="3200" i="1" dirty="0">
                <a:latin typeface="Agency FB" panose="020B0503020202020204" pitchFamily="34" charset="0"/>
              </a:rPr>
              <a:t>By Dinusha Dissanayaka</a:t>
            </a:r>
          </a:p>
        </p:txBody>
      </p:sp>
      <p:sp>
        <p:nvSpPr>
          <p:cNvPr id="615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5 Steps to Take After a Small Business Data Breach | WHOA.com">
            <a:extLst>
              <a:ext uri="{FF2B5EF4-FFF2-40B4-BE49-F238E27FC236}">
                <a16:creationId xmlns:a16="http://schemas.microsoft.com/office/drawing/2014/main" id="{840EB73F-7ABC-8430-E6D1-569EE85D57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4" r="29093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98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CD6C14-87FD-3845-591C-1E7A6298F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GB" sz="5400" b="1" dirty="0">
                <a:latin typeface="Franklin Gothic Demi" panose="020B0703020102020204" pitchFamily="34" charset="0"/>
              </a:rPr>
              <a:t>INTRODUCTION</a:t>
            </a:r>
          </a:p>
        </p:txBody>
      </p:sp>
      <p:pic>
        <p:nvPicPr>
          <p:cNvPr id="4" name="Picture 3" descr="A hand reaching out to the side&#10;&#10;Description automatically generated">
            <a:extLst>
              <a:ext uri="{FF2B5EF4-FFF2-40B4-BE49-F238E27FC236}">
                <a16:creationId xmlns:a16="http://schemas.microsoft.com/office/drawing/2014/main" id="{F6BE043D-4B6C-2EEF-AEA6-543141017F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87" r="24795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0AF5-AEBA-E415-8092-B82A34586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26783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600" dirty="0"/>
              <a:t>The IT industry faces increasing challenges in safeguarding sensitive data. Understanding and complying with legal requirements is crucial for an effective response to data breaches.</a:t>
            </a:r>
          </a:p>
        </p:txBody>
      </p:sp>
    </p:spTree>
    <p:extLst>
      <p:ext uri="{BB962C8B-B14F-4D97-AF65-F5344CB8AC3E}">
        <p14:creationId xmlns:p14="http://schemas.microsoft.com/office/powerpoint/2010/main" val="3814951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2" name="Rectangle 1061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5" name="Rectangle 1074">
            <a:extLst>
              <a:ext uri="{FF2B5EF4-FFF2-40B4-BE49-F238E27FC236}">
                <a16:creationId xmlns:a16="http://schemas.microsoft.com/office/drawing/2014/main" id="{676D6CDF-C512-4739-B158-55EE955E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03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BDAB91-C9B3-C05D-4B5A-7615B105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3" y="670559"/>
            <a:ext cx="4683321" cy="2148841"/>
          </a:xfrm>
        </p:spPr>
        <p:txBody>
          <a:bodyPr anchor="t">
            <a:normAutofit/>
          </a:bodyPr>
          <a:lstStyle/>
          <a:p>
            <a:r>
              <a:rPr lang="en-GB" b="1" dirty="0">
                <a:latin typeface="Franklin Gothic Demi" panose="020B0703020102020204" pitchFamily="34" charset="0"/>
              </a:rPr>
              <a:t>IDENTIFYING STEPS AFTER A BREACH</a:t>
            </a:r>
          </a:p>
        </p:txBody>
      </p:sp>
      <p:pic>
        <p:nvPicPr>
          <p:cNvPr id="1026" name="Picture 2" descr="Data Breaches Hit Lots More People in 2022 - CNET">
            <a:extLst>
              <a:ext uri="{FF2B5EF4-FFF2-40B4-BE49-F238E27FC236}">
                <a16:creationId xmlns:a16="http://schemas.microsoft.com/office/drawing/2014/main" id="{ACBBBB51-A50D-176E-3258-550537A39A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" r="2771" b="-2"/>
          <a:stretch/>
        </p:blipFill>
        <p:spPr bwMode="auto">
          <a:xfrm>
            <a:off x="1" y="3105151"/>
            <a:ext cx="6448424" cy="3752849"/>
          </a:xfrm>
          <a:custGeom>
            <a:avLst/>
            <a:gdLst/>
            <a:ahLst/>
            <a:cxnLst/>
            <a:rect l="l" t="t" r="r" b="b"/>
            <a:pathLst>
              <a:path w="6448424" h="3752849">
                <a:moveTo>
                  <a:pt x="0" y="0"/>
                </a:moveTo>
                <a:lnTo>
                  <a:pt x="137978" y="22215"/>
                </a:lnTo>
                <a:cubicBezTo>
                  <a:pt x="196046" y="32277"/>
                  <a:pt x="252469" y="42437"/>
                  <a:pt x="295660" y="49771"/>
                </a:cubicBezTo>
                <a:cubicBezTo>
                  <a:pt x="364885" y="66610"/>
                  <a:pt x="403214" y="32071"/>
                  <a:pt x="456941" y="65635"/>
                </a:cubicBezTo>
                <a:cubicBezTo>
                  <a:pt x="529612" y="69090"/>
                  <a:pt x="662508" y="71245"/>
                  <a:pt x="731691" y="70501"/>
                </a:cubicBezTo>
                <a:cubicBezTo>
                  <a:pt x="768741" y="62400"/>
                  <a:pt x="808263" y="64633"/>
                  <a:pt x="841820" y="61171"/>
                </a:cubicBezTo>
                <a:cubicBezTo>
                  <a:pt x="958973" y="43639"/>
                  <a:pt x="1009730" y="45863"/>
                  <a:pt x="1068219" y="39136"/>
                </a:cubicBezTo>
                <a:cubicBezTo>
                  <a:pt x="1104329" y="33447"/>
                  <a:pt x="1156536" y="44203"/>
                  <a:pt x="1174190" y="38808"/>
                </a:cubicBezTo>
                <a:cubicBezTo>
                  <a:pt x="1188943" y="36385"/>
                  <a:pt x="1213832" y="14880"/>
                  <a:pt x="1225923" y="34507"/>
                </a:cubicBezTo>
                <a:cubicBezTo>
                  <a:pt x="1305283" y="8501"/>
                  <a:pt x="1319617" y="30839"/>
                  <a:pt x="1385617" y="18003"/>
                </a:cubicBezTo>
                <a:cubicBezTo>
                  <a:pt x="1461876" y="-26747"/>
                  <a:pt x="1519510" y="56342"/>
                  <a:pt x="1563967" y="4638"/>
                </a:cubicBezTo>
                <a:lnTo>
                  <a:pt x="1676634" y="10582"/>
                </a:lnTo>
                <a:lnTo>
                  <a:pt x="1769429" y="20265"/>
                </a:lnTo>
                <a:cubicBezTo>
                  <a:pt x="1790625" y="23534"/>
                  <a:pt x="1880369" y="18448"/>
                  <a:pt x="1900584" y="27732"/>
                </a:cubicBezTo>
                <a:cubicBezTo>
                  <a:pt x="2072430" y="22762"/>
                  <a:pt x="2014935" y="5831"/>
                  <a:pt x="2127041" y="22101"/>
                </a:cubicBezTo>
                <a:cubicBezTo>
                  <a:pt x="2168847" y="65820"/>
                  <a:pt x="2153052" y="28773"/>
                  <a:pt x="2211644" y="44507"/>
                </a:cubicBezTo>
                <a:cubicBezTo>
                  <a:pt x="2211201" y="9921"/>
                  <a:pt x="2277596" y="73686"/>
                  <a:pt x="2299605" y="38004"/>
                </a:cubicBezTo>
                <a:cubicBezTo>
                  <a:pt x="2309570" y="41997"/>
                  <a:pt x="2318531" y="46991"/>
                  <a:pt x="2327359" y="52270"/>
                </a:cubicBezTo>
                <a:lnTo>
                  <a:pt x="2331995" y="55017"/>
                </a:lnTo>
                <a:lnTo>
                  <a:pt x="2353777" y="59755"/>
                </a:lnTo>
                <a:lnTo>
                  <a:pt x="2355893" y="68914"/>
                </a:lnTo>
                <a:lnTo>
                  <a:pt x="2385794" y="81650"/>
                </a:lnTo>
                <a:cubicBezTo>
                  <a:pt x="2397613" y="85211"/>
                  <a:pt x="2411061" y="87627"/>
                  <a:pt x="2427010" y="88184"/>
                </a:cubicBezTo>
                <a:cubicBezTo>
                  <a:pt x="2486314" y="76422"/>
                  <a:pt x="2553170" y="126870"/>
                  <a:pt x="2627153" y="110451"/>
                </a:cubicBezTo>
                <a:cubicBezTo>
                  <a:pt x="2653722" y="107383"/>
                  <a:pt x="2732043" y="116068"/>
                  <a:pt x="2744462" y="128780"/>
                </a:cubicBezTo>
                <a:cubicBezTo>
                  <a:pt x="2760299" y="132873"/>
                  <a:pt x="2780248" y="130843"/>
                  <a:pt x="2785202" y="143610"/>
                </a:cubicBezTo>
                <a:cubicBezTo>
                  <a:pt x="2794558" y="159316"/>
                  <a:pt x="2856498" y="142821"/>
                  <a:pt x="2844667" y="159029"/>
                </a:cubicBezTo>
                <a:cubicBezTo>
                  <a:pt x="2888530" y="147871"/>
                  <a:pt x="2914187" y="181391"/>
                  <a:pt x="2946649" y="192330"/>
                </a:cubicBezTo>
                <a:cubicBezTo>
                  <a:pt x="2981872" y="180417"/>
                  <a:pt x="3015239" y="215115"/>
                  <a:pt x="3088812" y="226485"/>
                </a:cubicBezTo>
                <a:cubicBezTo>
                  <a:pt x="3127734" y="212524"/>
                  <a:pt x="3138301" y="234381"/>
                  <a:pt x="3208669" y="217774"/>
                </a:cubicBezTo>
                <a:cubicBezTo>
                  <a:pt x="3242208" y="219284"/>
                  <a:pt x="3229623" y="233297"/>
                  <a:pt x="3290045" y="235553"/>
                </a:cubicBezTo>
                <a:cubicBezTo>
                  <a:pt x="3399655" y="215239"/>
                  <a:pt x="3444518" y="245862"/>
                  <a:pt x="3529335" y="249571"/>
                </a:cubicBezTo>
                <a:cubicBezTo>
                  <a:pt x="3623697" y="257405"/>
                  <a:pt x="3587652" y="268832"/>
                  <a:pt x="3716766" y="252690"/>
                </a:cubicBezTo>
                <a:cubicBezTo>
                  <a:pt x="3723469" y="267318"/>
                  <a:pt x="3737863" y="269842"/>
                  <a:pt x="3765333" y="266823"/>
                </a:cubicBezTo>
                <a:cubicBezTo>
                  <a:pt x="3810754" y="271601"/>
                  <a:pt x="3792745" y="303866"/>
                  <a:pt x="3846897" y="290090"/>
                </a:cubicBezTo>
                <a:cubicBezTo>
                  <a:pt x="3830941" y="306608"/>
                  <a:pt x="3929114" y="308026"/>
                  <a:pt x="3900217" y="323590"/>
                </a:cubicBezTo>
                <a:cubicBezTo>
                  <a:pt x="3922367" y="343425"/>
                  <a:pt x="3948574" y="318948"/>
                  <a:pt x="3971444" y="336662"/>
                </a:cubicBezTo>
                <a:cubicBezTo>
                  <a:pt x="4002781" y="344193"/>
                  <a:pt x="3960997" y="315419"/>
                  <a:pt x="3997868" y="318867"/>
                </a:cubicBezTo>
                <a:cubicBezTo>
                  <a:pt x="4041159" y="326219"/>
                  <a:pt x="4055435" y="293981"/>
                  <a:pt x="4070852" y="339615"/>
                </a:cubicBezTo>
                <a:cubicBezTo>
                  <a:pt x="4121286" y="335828"/>
                  <a:pt x="4121920" y="355506"/>
                  <a:pt x="4180483" y="373369"/>
                </a:cubicBezTo>
                <a:cubicBezTo>
                  <a:pt x="4211379" y="366707"/>
                  <a:pt x="4230171" y="374664"/>
                  <a:pt x="4246264" y="387458"/>
                </a:cubicBezTo>
                <a:cubicBezTo>
                  <a:pt x="4308508" y="393310"/>
                  <a:pt x="4357326" y="416142"/>
                  <a:pt x="4423169" y="431783"/>
                </a:cubicBezTo>
                <a:lnTo>
                  <a:pt x="4446752" y="435383"/>
                </a:lnTo>
                <a:lnTo>
                  <a:pt x="4446954" y="435566"/>
                </a:lnTo>
                <a:cubicBezTo>
                  <a:pt x="4508528" y="480137"/>
                  <a:pt x="4617740" y="529869"/>
                  <a:pt x="4662523" y="553169"/>
                </a:cubicBezTo>
                <a:cubicBezTo>
                  <a:pt x="4720320" y="547046"/>
                  <a:pt x="4678644" y="560102"/>
                  <a:pt x="4715641" y="575354"/>
                </a:cubicBezTo>
                <a:cubicBezTo>
                  <a:pt x="4682056" y="593278"/>
                  <a:pt x="4768370" y="586520"/>
                  <a:pt x="4742071" y="614016"/>
                </a:cubicBezTo>
                <a:cubicBezTo>
                  <a:pt x="4749637" y="615922"/>
                  <a:pt x="4757797" y="616899"/>
                  <a:pt x="4766183" y="617675"/>
                </a:cubicBezTo>
                <a:lnTo>
                  <a:pt x="4770562" y="618094"/>
                </a:lnTo>
                <a:lnTo>
                  <a:pt x="4783240" y="624350"/>
                </a:lnTo>
                <a:lnTo>
                  <a:pt x="4792882" y="620401"/>
                </a:lnTo>
                <a:lnTo>
                  <a:pt x="4816310" y="625721"/>
                </a:lnTo>
                <a:cubicBezTo>
                  <a:pt x="4824144" y="628595"/>
                  <a:pt x="4831482" y="632720"/>
                  <a:pt x="4837953" y="638824"/>
                </a:cubicBezTo>
                <a:cubicBezTo>
                  <a:pt x="4848645" y="668753"/>
                  <a:pt x="4922266" y="669148"/>
                  <a:pt x="4933914" y="707398"/>
                </a:cubicBezTo>
                <a:cubicBezTo>
                  <a:pt x="4940833" y="719653"/>
                  <a:pt x="4978358" y="746502"/>
                  <a:pt x="4995259" y="744825"/>
                </a:cubicBezTo>
                <a:cubicBezTo>
                  <a:pt x="5005107" y="749034"/>
                  <a:pt x="5010567" y="758092"/>
                  <a:pt x="5024744" y="753396"/>
                </a:cubicBezTo>
                <a:cubicBezTo>
                  <a:pt x="5047511" y="761361"/>
                  <a:pt x="5109162" y="783016"/>
                  <a:pt x="5131877" y="792613"/>
                </a:cubicBezTo>
                <a:cubicBezTo>
                  <a:pt x="5132671" y="802792"/>
                  <a:pt x="5144554" y="806683"/>
                  <a:pt x="5161031" y="810975"/>
                </a:cubicBezTo>
                <a:lnTo>
                  <a:pt x="5176815" y="815342"/>
                </a:lnTo>
                <a:lnTo>
                  <a:pt x="5180064" y="831233"/>
                </a:lnTo>
                <a:cubicBezTo>
                  <a:pt x="5202966" y="819270"/>
                  <a:pt x="5188976" y="863361"/>
                  <a:pt x="5215059" y="865080"/>
                </a:cubicBezTo>
                <a:cubicBezTo>
                  <a:pt x="5235765" y="864786"/>
                  <a:pt x="5236347" y="878098"/>
                  <a:pt x="5245643" y="887119"/>
                </a:cubicBezTo>
                <a:cubicBezTo>
                  <a:pt x="5267660" y="891609"/>
                  <a:pt x="5295742" y="939348"/>
                  <a:pt x="5295952" y="957174"/>
                </a:cubicBezTo>
                <a:cubicBezTo>
                  <a:pt x="5284322" y="1008946"/>
                  <a:pt x="5374979" y="1038019"/>
                  <a:pt x="5367826" y="1079140"/>
                </a:cubicBezTo>
                <a:cubicBezTo>
                  <a:pt x="5371668" y="1089190"/>
                  <a:pt x="5377921" y="1097135"/>
                  <a:pt x="5385646" y="1103730"/>
                </a:cubicBezTo>
                <a:lnTo>
                  <a:pt x="5410965" y="1119397"/>
                </a:lnTo>
                <a:lnTo>
                  <a:pt x="5436960" y="1130910"/>
                </a:lnTo>
                <a:lnTo>
                  <a:pt x="5442083" y="1133134"/>
                </a:lnTo>
                <a:cubicBezTo>
                  <a:pt x="5451910" y="1137346"/>
                  <a:pt x="5457170" y="1169188"/>
                  <a:pt x="5465219" y="1174479"/>
                </a:cubicBezTo>
                <a:cubicBezTo>
                  <a:pt x="5488744" y="1195184"/>
                  <a:pt x="5467141" y="1223401"/>
                  <a:pt x="5488171" y="1238604"/>
                </a:cubicBezTo>
                <a:cubicBezTo>
                  <a:pt x="5523491" y="1271811"/>
                  <a:pt x="5486623" y="1305961"/>
                  <a:pt x="5562172" y="1320840"/>
                </a:cubicBezTo>
                <a:cubicBezTo>
                  <a:pt x="5601634" y="1385316"/>
                  <a:pt x="5636528" y="1453139"/>
                  <a:pt x="5686905" y="1512529"/>
                </a:cubicBezTo>
                <a:cubicBezTo>
                  <a:pt x="5729049" y="1575678"/>
                  <a:pt x="5699691" y="1553768"/>
                  <a:pt x="5748726" y="1623716"/>
                </a:cubicBezTo>
                <a:cubicBezTo>
                  <a:pt x="5783098" y="1689734"/>
                  <a:pt x="5789710" y="1639740"/>
                  <a:pt x="5842593" y="1726595"/>
                </a:cubicBezTo>
                <a:cubicBezTo>
                  <a:pt x="5837824" y="1733043"/>
                  <a:pt x="5862023" y="1845188"/>
                  <a:pt x="5861042" y="1851837"/>
                </a:cubicBezTo>
                <a:cubicBezTo>
                  <a:pt x="5874156" y="1887981"/>
                  <a:pt x="5901790" y="1919218"/>
                  <a:pt x="5921290" y="1943460"/>
                </a:cubicBezTo>
                <a:lnTo>
                  <a:pt x="5978046" y="1997284"/>
                </a:lnTo>
                <a:lnTo>
                  <a:pt x="5992479" y="2056720"/>
                </a:lnTo>
                <a:cubicBezTo>
                  <a:pt x="6011078" y="2079033"/>
                  <a:pt x="6072687" y="2117397"/>
                  <a:pt x="6089639" y="2131171"/>
                </a:cubicBezTo>
                <a:lnTo>
                  <a:pt x="6094199" y="2139379"/>
                </a:lnTo>
                <a:lnTo>
                  <a:pt x="6094822" y="2139386"/>
                </a:lnTo>
                <a:cubicBezTo>
                  <a:pt x="6096947" y="2140841"/>
                  <a:pt x="6098876" y="2143416"/>
                  <a:pt x="6100692" y="2147736"/>
                </a:cubicBezTo>
                <a:lnTo>
                  <a:pt x="6102516" y="2154343"/>
                </a:lnTo>
                <a:lnTo>
                  <a:pt x="6111361" y="2170264"/>
                </a:lnTo>
                <a:lnTo>
                  <a:pt x="6215475" y="2270153"/>
                </a:lnTo>
                <a:lnTo>
                  <a:pt x="6255966" y="2335401"/>
                </a:lnTo>
                <a:lnTo>
                  <a:pt x="6272711" y="2385144"/>
                </a:lnTo>
                <a:cubicBezTo>
                  <a:pt x="6282320" y="2406495"/>
                  <a:pt x="6299066" y="2405139"/>
                  <a:pt x="6304347" y="2439388"/>
                </a:cubicBezTo>
                <a:cubicBezTo>
                  <a:pt x="6297131" y="2486231"/>
                  <a:pt x="6325530" y="2500962"/>
                  <a:pt x="6326729" y="2549400"/>
                </a:cubicBezTo>
                <a:cubicBezTo>
                  <a:pt x="6325926" y="2572066"/>
                  <a:pt x="6339111" y="2599957"/>
                  <a:pt x="6344663" y="2628839"/>
                </a:cubicBezTo>
                <a:lnTo>
                  <a:pt x="6375811" y="2639204"/>
                </a:lnTo>
                <a:cubicBezTo>
                  <a:pt x="6375427" y="2643533"/>
                  <a:pt x="6375041" y="2647863"/>
                  <a:pt x="6374657" y="2652193"/>
                </a:cubicBezTo>
                <a:cubicBezTo>
                  <a:pt x="6373555" y="2658134"/>
                  <a:pt x="6371943" y="2662665"/>
                  <a:pt x="6369740" y="2664642"/>
                </a:cubicBezTo>
                <a:cubicBezTo>
                  <a:pt x="6368032" y="2674540"/>
                  <a:pt x="6371528" y="2686899"/>
                  <a:pt x="6361964" y="2690172"/>
                </a:cubicBezTo>
                <a:cubicBezTo>
                  <a:pt x="6350507" y="2696218"/>
                  <a:pt x="6369375" y="2734440"/>
                  <a:pt x="6355511" y="2727335"/>
                </a:cubicBezTo>
                <a:cubicBezTo>
                  <a:pt x="6358746" y="2734104"/>
                  <a:pt x="6360434" y="2742096"/>
                  <a:pt x="6361058" y="2750592"/>
                </a:cubicBezTo>
                <a:cubicBezTo>
                  <a:pt x="6361013" y="2751998"/>
                  <a:pt x="6360970" y="2753408"/>
                  <a:pt x="6360926" y="2754814"/>
                </a:cubicBezTo>
                <a:lnTo>
                  <a:pt x="6339285" y="2810353"/>
                </a:lnTo>
                <a:cubicBezTo>
                  <a:pt x="6360091" y="2854187"/>
                  <a:pt x="6313103" y="2870086"/>
                  <a:pt x="6325672" y="2908809"/>
                </a:cubicBezTo>
                <a:cubicBezTo>
                  <a:pt x="6341563" y="2966972"/>
                  <a:pt x="6291836" y="2935388"/>
                  <a:pt x="6333498" y="3009772"/>
                </a:cubicBezTo>
                <a:cubicBezTo>
                  <a:pt x="6345476" y="3039254"/>
                  <a:pt x="6345955" y="3068963"/>
                  <a:pt x="6334947" y="3095405"/>
                </a:cubicBezTo>
                <a:lnTo>
                  <a:pt x="6344768" y="3155941"/>
                </a:lnTo>
                <a:cubicBezTo>
                  <a:pt x="6348643" y="3153663"/>
                  <a:pt x="6311793" y="3186588"/>
                  <a:pt x="6314754" y="3197987"/>
                </a:cubicBezTo>
                <a:cubicBezTo>
                  <a:pt x="6318695" y="3221971"/>
                  <a:pt x="6319257" y="3226752"/>
                  <a:pt x="6304230" y="3239690"/>
                </a:cubicBezTo>
                <a:cubicBezTo>
                  <a:pt x="6306321" y="3248567"/>
                  <a:pt x="6307305" y="3254005"/>
                  <a:pt x="6308837" y="3264003"/>
                </a:cubicBezTo>
                <a:cubicBezTo>
                  <a:pt x="6301812" y="3288243"/>
                  <a:pt x="6298529" y="3302527"/>
                  <a:pt x="6309285" y="3324103"/>
                </a:cubicBezTo>
                <a:cubicBezTo>
                  <a:pt x="6301188" y="3343007"/>
                  <a:pt x="6329285" y="3359307"/>
                  <a:pt x="6342503" y="3405661"/>
                </a:cubicBezTo>
                <a:cubicBezTo>
                  <a:pt x="6338012" y="3447477"/>
                  <a:pt x="6408325" y="3505721"/>
                  <a:pt x="6401531" y="3550593"/>
                </a:cubicBezTo>
                <a:cubicBezTo>
                  <a:pt x="6395655" y="3579549"/>
                  <a:pt x="6423437" y="3594758"/>
                  <a:pt x="6427705" y="3624684"/>
                </a:cubicBezTo>
                <a:cubicBezTo>
                  <a:pt x="6416402" y="3629199"/>
                  <a:pt x="6435787" y="3639516"/>
                  <a:pt x="6448424" y="3657106"/>
                </a:cubicBezTo>
                <a:lnTo>
                  <a:pt x="6444014" y="3752742"/>
                </a:lnTo>
                <a:cubicBezTo>
                  <a:pt x="6443990" y="3752777"/>
                  <a:pt x="6443967" y="3752813"/>
                  <a:pt x="6443946" y="3752849"/>
                </a:cubicBezTo>
                <a:lnTo>
                  <a:pt x="0" y="37528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27A7C-2106-889E-2E91-0859395B8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7004" y="670559"/>
            <a:ext cx="4555782" cy="5445076"/>
          </a:xfrm>
        </p:spPr>
        <p:txBody>
          <a:bodyPr anchor="t"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GB" sz="1600" b="1" i="0" dirty="0">
                <a:effectLst/>
                <a:latin typeface="Söhne"/>
              </a:rPr>
              <a:t>Immediate Containment:</a:t>
            </a:r>
            <a:endParaRPr lang="en-GB" sz="1600" b="0" i="0" dirty="0">
              <a:effectLst/>
              <a:latin typeface="Söhne"/>
            </a:endParaRPr>
          </a:p>
          <a:p>
            <a:pPr lvl="1"/>
            <a:r>
              <a:rPr lang="en-GB" sz="1600" b="0" i="0" dirty="0">
                <a:effectLst/>
                <a:latin typeface="Söhne"/>
              </a:rPr>
              <a:t>Isolate affected systems to prevent further compromise.</a:t>
            </a:r>
          </a:p>
          <a:p>
            <a:pPr lvl="1"/>
            <a:r>
              <a:rPr lang="en-GB" sz="1600" b="0" i="0" dirty="0">
                <a:effectLst/>
                <a:latin typeface="Söhne"/>
              </a:rPr>
              <a:t>Engage IT teams to assess and contain the breach swiftly.</a:t>
            </a:r>
          </a:p>
          <a:p>
            <a:pPr>
              <a:buFont typeface="+mj-lt"/>
              <a:buAutoNum type="arabicPeriod"/>
            </a:pPr>
            <a:r>
              <a:rPr lang="en-GB" sz="1600" b="1" i="0" dirty="0">
                <a:effectLst/>
                <a:latin typeface="Söhne"/>
              </a:rPr>
              <a:t>Notification Requirements:</a:t>
            </a:r>
            <a:endParaRPr lang="en-GB" sz="1600" b="0" i="0" dirty="0">
              <a:effectLst/>
              <a:latin typeface="Söhne"/>
            </a:endParaRPr>
          </a:p>
          <a:p>
            <a:pPr lvl="1"/>
            <a:r>
              <a:rPr lang="en-GB" sz="1600" b="0" i="0" dirty="0">
                <a:effectLst/>
                <a:latin typeface="Söhne"/>
              </a:rPr>
              <a:t>Identify affected individuals and notify them promptly.</a:t>
            </a:r>
          </a:p>
          <a:p>
            <a:pPr lvl="1"/>
            <a:r>
              <a:rPr lang="en-GB" sz="1600" b="0" i="0" dirty="0">
                <a:effectLst/>
                <a:latin typeface="Söhne"/>
              </a:rPr>
              <a:t>Comply with data breach notification laws applicable to your jurisdiction.</a:t>
            </a:r>
          </a:p>
          <a:p>
            <a:pPr>
              <a:buFont typeface="+mj-lt"/>
              <a:buAutoNum type="arabicPeriod"/>
            </a:pPr>
            <a:r>
              <a:rPr lang="en-GB" sz="1600" b="1" i="0" dirty="0">
                <a:effectLst/>
                <a:latin typeface="Söhne"/>
              </a:rPr>
              <a:t>Coordination with Authorities:</a:t>
            </a:r>
            <a:endParaRPr lang="en-GB" sz="1600" b="0" i="0" dirty="0">
              <a:effectLst/>
              <a:latin typeface="Söhne"/>
            </a:endParaRPr>
          </a:p>
          <a:p>
            <a:pPr lvl="1"/>
            <a:r>
              <a:rPr lang="en-GB" sz="1600" b="0" i="0" dirty="0">
                <a:effectLst/>
                <a:latin typeface="Söhne"/>
              </a:rPr>
              <a:t>Report the breach to relevant regulatory bodies as required (Information Commissioner’s Office).</a:t>
            </a:r>
          </a:p>
          <a:p>
            <a:pPr lvl="1"/>
            <a:r>
              <a:rPr lang="en-GB" sz="1600" b="0" i="0" dirty="0">
                <a:effectLst/>
                <a:latin typeface="Söhne"/>
              </a:rPr>
              <a:t>Collaborate with law enforcement agencies for investigation if necessary.</a:t>
            </a:r>
          </a:p>
          <a:p>
            <a:pPr>
              <a:buFont typeface="+mj-lt"/>
              <a:buAutoNum type="arabicPeriod"/>
            </a:pPr>
            <a:r>
              <a:rPr lang="en-GB" sz="1600" b="1" i="0" dirty="0">
                <a:effectLst/>
                <a:latin typeface="Söhne"/>
              </a:rPr>
              <a:t>Communication Plan:</a:t>
            </a:r>
            <a:endParaRPr lang="en-GB" sz="1600" b="0" i="0" dirty="0">
              <a:effectLst/>
              <a:latin typeface="Söhne"/>
            </a:endParaRPr>
          </a:p>
          <a:p>
            <a:pPr lvl="1"/>
            <a:r>
              <a:rPr lang="en-GB" sz="1600" b="0" i="0" dirty="0">
                <a:effectLst/>
                <a:latin typeface="Söhne"/>
              </a:rPr>
              <a:t>Develop a clear and transparent communication strategy.</a:t>
            </a:r>
          </a:p>
          <a:p>
            <a:pPr lvl="1"/>
            <a:r>
              <a:rPr lang="en-GB" sz="1600" b="0" i="0" dirty="0">
                <a:effectLst/>
                <a:latin typeface="Söhne"/>
              </a:rPr>
              <a:t>Inform stakeholders, including customers, employees, and partners, about the breach and remediation efforts.</a:t>
            </a:r>
          </a:p>
        </p:txBody>
      </p:sp>
    </p:spTree>
    <p:extLst>
      <p:ext uri="{BB962C8B-B14F-4D97-AF65-F5344CB8AC3E}">
        <p14:creationId xmlns:p14="http://schemas.microsoft.com/office/powerpoint/2010/main" val="2684067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17444B-53C6-E6E9-AD37-8D2D75D0C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GB" sz="5000" b="1" dirty="0">
                <a:latin typeface="Franklin Gothic Demi" panose="020B0703020102020204" pitchFamily="34" charset="0"/>
              </a:rPr>
              <a:t>IMPLICATIONS OF NON-COMPLIANCE</a:t>
            </a:r>
          </a:p>
        </p:txBody>
      </p:sp>
      <p:sp>
        <p:nvSpPr>
          <p:cNvPr id="205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8253B-F3E9-CD1B-148E-C3FF6516A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1600" b="1" dirty="0"/>
              <a:t>1. Legal Consequences:</a:t>
            </a:r>
          </a:p>
          <a:p>
            <a:endParaRPr lang="en-GB" sz="1600" dirty="0"/>
          </a:p>
          <a:p>
            <a:r>
              <a:rPr lang="en-GB" sz="1600" b="1" dirty="0"/>
              <a:t>Fines and Penalties: </a:t>
            </a:r>
            <a:r>
              <a:rPr lang="en-GB" sz="1600" dirty="0"/>
              <a:t>Non-compliance with data breach notification laws can lead to significant financial penalties.</a:t>
            </a:r>
          </a:p>
          <a:p>
            <a:r>
              <a:rPr lang="en-GB" sz="1600" b="1" dirty="0"/>
              <a:t>Regulatory Actions: </a:t>
            </a:r>
            <a:r>
              <a:rPr lang="en-GB" sz="1600" dirty="0"/>
              <a:t>Authorities may take legal actions, including audits and sanctions, against the organization.</a:t>
            </a:r>
          </a:p>
          <a:p>
            <a:endParaRPr lang="en-GB" sz="1600" dirty="0"/>
          </a:p>
          <a:p>
            <a:pPr marL="0" indent="0">
              <a:buNone/>
            </a:pPr>
            <a:r>
              <a:rPr lang="en-GB" sz="1600" b="1" dirty="0"/>
              <a:t>2. Reputational Damage:</a:t>
            </a:r>
          </a:p>
          <a:p>
            <a:endParaRPr lang="en-GB" sz="1600" dirty="0"/>
          </a:p>
          <a:p>
            <a:r>
              <a:rPr lang="en-GB" sz="1600" b="1" dirty="0"/>
              <a:t>Customer Trust Erosion: </a:t>
            </a:r>
            <a:r>
              <a:rPr lang="en-GB" sz="1600" dirty="0"/>
              <a:t>Failure to follow legal requirements damages the organization's reputation, eroding customer trust.</a:t>
            </a:r>
          </a:p>
          <a:p>
            <a:r>
              <a:rPr lang="en-GB" sz="1600" b="1" dirty="0"/>
              <a:t>Long-Term Impact: </a:t>
            </a:r>
            <a:r>
              <a:rPr lang="en-GB" sz="1600" dirty="0"/>
              <a:t>Rebuilding trust can be a prolonged process, impacting market standing and customer loyalty.</a:t>
            </a:r>
          </a:p>
        </p:txBody>
      </p:sp>
      <p:pic>
        <p:nvPicPr>
          <p:cNvPr id="2050" name="Picture 2" descr="Breach Notification Delays Draw Criticism for Maine Agencies">
            <a:extLst>
              <a:ext uri="{FF2B5EF4-FFF2-40B4-BE49-F238E27FC236}">
                <a16:creationId xmlns:a16="http://schemas.microsoft.com/office/drawing/2014/main" id="{1C449D1A-AB3F-4EE2-ED10-6D9B15A62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53" r="11781" b="2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17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BB31A-C14D-FA20-0FD0-C27B6D457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GB" sz="3600" b="1" dirty="0">
                <a:latin typeface="Franklin Gothic Demi" panose="020B0703020102020204" pitchFamily="34" charset="0"/>
              </a:rPr>
              <a:t>IMPLICATIONS OF NON-COMPLIANCE CONT.</a:t>
            </a:r>
          </a:p>
        </p:txBody>
      </p:sp>
      <p:sp>
        <p:nvSpPr>
          <p:cNvPr id="3081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The High Cost of Security Breaches | PNC Insights">
            <a:extLst>
              <a:ext uri="{FF2B5EF4-FFF2-40B4-BE49-F238E27FC236}">
                <a16:creationId xmlns:a16="http://schemas.microsoft.com/office/drawing/2014/main" id="{F402E14D-1528-BF75-9F4E-65A6F160BA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29" b="19247"/>
          <a:stretch/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25EB5-E7FC-6A15-E2D9-C45CDDB0C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001" y="3538847"/>
            <a:ext cx="7485413" cy="2873828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GB" sz="1400" b="1" dirty="0">
                <a:latin typeface="Söhne"/>
              </a:rPr>
              <a:t>3</a:t>
            </a:r>
            <a:r>
              <a:rPr lang="en-GB" sz="1400" b="1" i="0" dirty="0">
                <a:effectLst/>
                <a:latin typeface="Söhne"/>
              </a:rPr>
              <a:t>. Financial Impact:</a:t>
            </a:r>
            <a:endParaRPr lang="en-GB" sz="14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1" i="0" dirty="0">
                <a:effectLst/>
                <a:latin typeface="Söhne"/>
              </a:rPr>
              <a:t>Legal Expenses: </a:t>
            </a:r>
            <a:r>
              <a:rPr lang="en-GB" sz="1400" b="0" i="0" dirty="0">
                <a:effectLst/>
                <a:latin typeface="Söhne"/>
              </a:rPr>
              <a:t>Defending against regulatory actions and potential lawsuits incurs substantial legal costs.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1" i="0" dirty="0">
                <a:effectLst/>
                <a:latin typeface="Söhne"/>
              </a:rPr>
              <a:t>Compensation and Remediation: </a:t>
            </a:r>
            <a:r>
              <a:rPr lang="en-GB" sz="1400" b="0" i="0" dirty="0">
                <a:effectLst/>
                <a:latin typeface="Söhne"/>
              </a:rPr>
              <a:t>Fines, compensations, and remediation efforts contribute to financial strain.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400" b="0" i="0" dirty="0">
              <a:effectLst/>
              <a:latin typeface="Söhne"/>
            </a:endParaRPr>
          </a:p>
          <a:p>
            <a:pPr marL="0" indent="0">
              <a:buNone/>
            </a:pPr>
            <a:r>
              <a:rPr lang="en-GB" sz="1400" b="1" i="0" dirty="0">
                <a:effectLst/>
                <a:latin typeface="Söhne"/>
              </a:rPr>
              <a:t>4. Operational Disruption:</a:t>
            </a:r>
            <a:endParaRPr lang="en-GB" sz="14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0" i="0" dirty="0">
                <a:effectLst/>
                <a:latin typeface="Söhne"/>
              </a:rPr>
              <a:t>Business Downtime: Investigations and remediation efforts can disrupt normal business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0" i="0" dirty="0">
                <a:effectLst/>
                <a:latin typeface="Söhne"/>
              </a:rPr>
              <a:t>Increased Costs: Implementing enhanced security measures post-breach may result in increased operational expenses.</a:t>
            </a:r>
          </a:p>
        </p:txBody>
      </p:sp>
    </p:spTree>
    <p:extLst>
      <p:ext uri="{BB962C8B-B14F-4D97-AF65-F5344CB8AC3E}">
        <p14:creationId xmlns:p14="http://schemas.microsoft.com/office/powerpoint/2010/main" val="2113586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Ransomware Group Trolls Victim With SEC Complaint After Data Breach - CPO  Magazine">
            <a:extLst>
              <a:ext uri="{FF2B5EF4-FFF2-40B4-BE49-F238E27FC236}">
                <a16:creationId xmlns:a16="http://schemas.microsoft.com/office/drawing/2014/main" id="{53735E78-8DFE-E5D9-0353-8910657DF2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8" r="12022" b="1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5" name="Rectangle 410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6A214-E849-FF1B-93F2-5D75A3290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GB" sz="3700" b="1" dirty="0">
                <a:latin typeface="Franklin Gothic Demi" panose="020B0703020102020204" pitchFamily="34" charset="0"/>
              </a:rPr>
              <a:t>BEST PRACTICES 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CC829-302E-F722-1A8E-70618456C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1600" b="1" dirty="0"/>
              <a:t>1. Cybersecurity Best Practices:</a:t>
            </a:r>
          </a:p>
          <a:p>
            <a:endParaRPr lang="en-GB" sz="1600" dirty="0"/>
          </a:p>
          <a:p>
            <a:r>
              <a:rPr lang="en-GB" sz="1600" dirty="0"/>
              <a:t>Regularly update and patch systems to mitigate vulnerabilities.</a:t>
            </a:r>
          </a:p>
          <a:p>
            <a:r>
              <a:rPr lang="en-GB" sz="1600" dirty="0"/>
              <a:t>Implement robust cybersecurity measures, including encryption and access controls.</a:t>
            </a:r>
          </a:p>
          <a:p>
            <a:endParaRPr lang="en-GB" sz="1600" dirty="0"/>
          </a:p>
          <a:p>
            <a:pPr marL="0" indent="0">
              <a:buNone/>
            </a:pPr>
            <a:r>
              <a:rPr lang="en-GB" sz="1600" b="1" dirty="0"/>
              <a:t>2. Incident Response Planning:</a:t>
            </a:r>
          </a:p>
          <a:p>
            <a:endParaRPr lang="en-GB" sz="1600" dirty="0"/>
          </a:p>
          <a:p>
            <a:r>
              <a:rPr lang="en-GB" sz="1600" dirty="0"/>
              <a:t>Develop and regularly update an incident response plan.</a:t>
            </a:r>
          </a:p>
          <a:p>
            <a:r>
              <a:rPr lang="en-GB" sz="1600" dirty="0"/>
              <a:t>Conduct regular drills to ensure a swift and effective response.</a:t>
            </a:r>
          </a:p>
        </p:txBody>
      </p:sp>
    </p:spTree>
    <p:extLst>
      <p:ext uri="{BB962C8B-B14F-4D97-AF65-F5344CB8AC3E}">
        <p14:creationId xmlns:p14="http://schemas.microsoft.com/office/powerpoint/2010/main" val="3050182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A68-7370-F6B1-EABF-A8BDE06BB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GB" sz="3200" b="1" dirty="0">
                <a:latin typeface="Franklin Gothic Demi" panose="020B0703020102020204" pitchFamily="34" charset="0"/>
              </a:rPr>
              <a:t>BEST PRACTICES MOVING FORWARD CONT.</a:t>
            </a:r>
          </a:p>
        </p:txBody>
      </p:sp>
      <p:pic>
        <p:nvPicPr>
          <p:cNvPr id="5122" name="Picture 2" descr="What Is A Wrong Postal Address Data Breach?">
            <a:extLst>
              <a:ext uri="{FF2B5EF4-FFF2-40B4-BE49-F238E27FC236}">
                <a16:creationId xmlns:a16="http://schemas.microsoft.com/office/drawing/2014/main" id="{5F287ADF-7733-8124-5A67-BC326E48D9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7" r="20516" b="2"/>
          <a:stretch/>
        </p:blipFill>
        <p:spPr bwMode="auto">
          <a:xfrm>
            <a:off x="-1" y="10"/>
            <a:ext cx="51511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27" name="Straight Connector 5126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9A1AD-9400-F9A5-7794-4EB086081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321626"/>
            <a:ext cx="5444382" cy="38207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b="1" dirty="0"/>
              <a:t>3. Employee Training:</a:t>
            </a:r>
          </a:p>
          <a:p>
            <a:endParaRPr lang="en-GB" sz="1600" dirty="0"/>
          </a:p>
          <a:p>
            <a:r>
              <a:rPr lang="en-GB" sz="1600" dirty="0"/>
              <a:t>Provide ongoing cybersecurity training for employees.</a:t>
            </a:r>
          </a:p>
          <a:p>
            <a:r>
              <a:rPr lang="en-GB" sz="1600" dirty="0"/>
              <a:t>Foster a culture of awareness and responsibility regarding data security.</a:t>
            </a:r>
          </a:p>
          <a:p>
            <a:endParaRPr lang="en-GB" sz="1600" dirty="0"/>
          </a:p>
          <a:p>
            <a:pPr marL="0" indent="0">
              <a:buNone/>
            </a:pPr>
            <a:r>
              <a:rPr lang="en-GB" sz="1600" b="1" dirty="0"/>
              <a:t>4. Collaborate with Legal Experts:</a:t>
            </a:r>
          </a:p>
          <a:p>
            <a:endParaRPr lang="en-GB" sz="1600" dirty="0"/>
          </a:p>
          <a:p>
            <a:r>
              <a:rPr lang="en-GB" sz="1600" dirty="0"/>
              <a:t>Consult legal experts to stay abreast of evolving data protection laws.</a:t>
            </a:r>
          </a:p>
          <a:p>
            <a:r>
              <a:rPr lang="en-GB" sz="1600" dirty="0"/>
              <a:t>Establish a cross-functional team involving legal, IT, and communication experts for a comprehensive response.</a:t>
            </a:r>
          </a:p>
        </p:txBody>
      </p:sp>
    </p:spTree>
    <p:extLst>
      <p:ext uri="{BB962C8B-B14F-4D97-AF65-F5344CB8AC3E}">
        <p14:creationId xmlns:p14="http://schemas.microsoft.com/office/powerpoint/2010/main" val="1164515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0" name="Rectangle 104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Data Confidentiality: Detect, Respond to, and Recover from Data Breaches |  NCCoE">
            <a:extLst>
              <a:ext uri="{FF2B5EF4-FFF2-40B4-BE49-F238E27FC236}">
                <a16:creationId xmlns:a16="http://schemas.microsoft.com/office/drawing/2014/main" id="{33C320DE-33C2-30FF-FC22-D0A6B6CCB7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51" r="6116" b="1147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2" name="Rectangle 105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50D6AF-D9A9-0814-A4BE-4C22715E8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665" y="2753333"/>
            <a:ext cx="4990523" cy="148521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7200" dirty="0">
                <a:solidFill>
                  <a:schemeClr val="accent2"/>
                </a:solidFill>
                <a:latin typeface="Franklin Gothic Demi" panose="020B0703020102020204" pitchFamily="34" charset="0"/>
              </a:rPr>
              <a:t>Thank you!</a:t>
            </a:r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87CA49A-1704-5FAF-BEE9-EE32769DC156}"/>
              </a:ext>
            </a:extLst>
          </p:cNvPr>
          <p:cNvSpPr txBox="1">
            <a:spLocks/>
          </p:cNvSpPr>
          <p:nvPr/>
        </p:nvSpPr>
        <p:spPr>
          <a:xfrm>
            <a:off x="634054" y="2351949"/>
            <a:ext cx="5061134" cy="18802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576072">
              <a:spcAft>
                <a:spcPts val="600"/>
              </a:spcAft>
            </a:pPr>
            <a:r>
              <a:rPr lang="en-US" sz="7200" b="1" kern="1200" dirty="0">
                <a:solidFill>
                  <a:schemeClr val="bg1"/>
                </a:solidFill>
                <a:latin typeface="Franklin Gothic Demi" panose="020B0703020102020204" pitchFamily="34" charset="0"/>
                <a:ea typeface="+mj-ea"/>
                <a:cs typeface="+mj-cs"/>
              </a:rPr>
              <a:t>Thank you!</a:t>
            </a:r>
            <a:endParaRPr lang="en-US" sz="7200" b="1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555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428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Agency FB</vt:lpstr>
      <vt:lpstr>Arial</vt:lpstr>
      <vt:lpstr>Calibri</vt:lpstr>
      <vt:lpstr>Calibri Light</vt:lpstr>
      <vt:lpstr>Franklin Gothic Demi</vt:lpstr>
      <vt:lpstr>Söhne</vt:lpstr>
      <vt:lpstr>Office Theme</vt:lpstr>
      <vt:lpstr>RESPONDING TO DATA BREACHES</vt:lpstr>
      <vt:lpstr>INTRODUCTION</vt:lpstr>
      <vt:lpstr>IDENTIFYING STEPS AFTER A BREACH</vt:lpstr>
      <vt:lpstr>IMPLICATIONS OF NON-COMPLIANCE</vt:lpstr>
      <vt:lpstr>IMPLICATIONS OF NON-COMPLIANCE CONT.</vt:lpstr>
      <vt:lpstr>BEST PRACTICES MOVING FORWARD</vt:lpstr>
      <vt:lpstr>BEST PRACTICES MOVING FORWARD CONT.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Responding to Data Breaches</dc:title>
  <dc:creator>Dinusha Dissanayaka</dc:creator>
  <cp:lastModifiedBy>Dinusha Dissanayaka</cp:lastModifiedBy>
  <cp:revision>14</cp:revision>
  <dcterms:created xsi:type="dcterms:W3CDTF">2023-11-22T10:59:42Z</dcterms:created>
  <dcterms:modified xsi:type="dcterms:W3CDTF">2023-11-22T11:58:50Z</dcterms:modified>
</cp:coreProperties>
</file>