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D3FC4-C8A8-4CB2-866F-DBA282CD239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14D296-A510-4C3C-A286-92B257970B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Unity’s revenue-sharing model took a direct hit, leading to a loss of approximately </a:t>
          </a:r>
          <a:r>
            <a:rPr lang="en-GB" b="1"/>
            <a:t>$110 million</a:t>
          </a:r>
          <a:r>
            <a:rPr lang="en-GB"/>
            <a:t>. According to CEO John Riccitello, that figure included:</a:t>
          </a:r>
          <a:endParaRPr lang="en-US"/>
        </a:p>
      </dgm:t>
    </dgm:pt>
    <dgm:pt modelId="{325F8C50-9C26-4912-8F5E-DE8BB058A3AB}" type="parTrans" cxnId="{C67DFB52-55A3-4C3E-877E-36D74102B53E}">
      <dgm:prSet/>
      <dgm:spPr/>
      <dgm:t>
        <a:bodyPr/>
        <a:lstStyle/>
        <a:p>
          <a:endParaRPr lang="en-US"/>
        </a:p>
      </dgm:t>
    </dgm:pt>
    <dgm:pt modelId="{75022876-97FB-43D5-A5B3-58752917B0AF}" type="sibTrans" cxnId="{C67DFB52-55A3-4C3E-877E-36D74102B5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5874E3-71BE-4190-B3F3-62DC5F4D93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The direct impact on revenue</a:t>
          </a:r>
          <a:endParaRPr lang="en-US"/>
        </a:p>
      </dgm:t>
    </dgm:pt>
    <dgm:pt modelId="{7F19CB26-4F1D-465B-BD8C-5C8A3A77D54A}" type="parTrans" cxnId="{8AD6E5FF-D068-449E-85F4-DDCD788B645E}">
      <dgm:prSet/>
      <dgm:spPr/>
      <dgm:t>
        <a:bodyPr/>
        <a:lstStyle/>
        <a:p>
          <a:endParaRPr lang="en-US"/>
        </a:p>
      </dgm:t>
    </dgm:pt>
    <dgm:pt modelId="{920442F5-BDD6-4199-A723-E7A9E2EF31C6}" type="sibTrans" cxnId="{8AD6E5FF-D068-449E-85F4-DDCD788B64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673E16-5EFE-4246-A863-D8F555B980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Costs associated with recovery to rebuild and retrain models</a:t>
          </a:r>
          <a:endParaRPr lang="en-US"/>
        </a:p>
      </dgm:t>
    </dgm:pt>
    <dgm:pt modelId="{63DE0D1F-1CCE-41C4-AD3B-22BF32A5C3FB}" type="parTrans" cxnId="{0E8D0AAB-951E-4482-8D26-B2FB220193AF}">
      <dgm:prSet/>
      <dgm:spPr/>
      <dgm:t>
        <a:bodyPr/>
        <a:lstStyle/>
        <a:p>
          <a:endParaRPr lang="en-US"/>
        </a:p>
      </dgm:t>
    </dgm:pt>
    <dgm:pt modelId="{FF7A11D4-90F8-49C8-B646-5495E1C95645}" type="sibTrans" cxnId="{0E8D0AAB-951E-4482-8D26-B2FB220193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22B7C6-3BFA-4DDA-BA0E-ED505E5292C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Delayed launches of new revenue-driving features due to the prioritization of fixing the data quality issues</a:t>
          </a:r>
          <a:endParaRPr lang="en-US"/>
        </a:p>
      </dgm:t>
    </dgm:pt>
    <dgm:pt modelId="{08EEA029-4ADB-4FA0-AB65-B7628CF00875}" type="parTrans" cxnId="{C5D8418B-61DC-419F-892F-3C3737C44088}">
      <dgm:prSet/>
      <dgm:spPr/>
      <dgm:t>
        <a:bodyPr/>
        <a:lstStyle/>
        <a:p>
          <a:endParaRPr lang="en-US"/>
        </a:p>
      </dgm:t>
    </dgm:pt>
    <dgm:pt modelId="{3C98E040-2A82-4EB9-ACD0-56CB779AB374}" type="sibTrans" cxnId="{C5D8418B-61DC-419F-892F-3C3737C440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F3DD6F-768C-4C2A-8197-9201294E13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Ultimately, Unity shares dropped by </a:t>
          </a:r>
          <a:r>
            <a:rPr lang="en-GB" b="1"/>
            <a:t>37%</a:t>
          </a:r>
          <a:r>
            <a:rPr lang="en-GB"/>
            <a:t> and the company saw press coverage about investors “losing faith” in the company’s strategy (and the CEO)</a:t>
          </a:r>
          <a:endParaRPr lang="en-US"/>
        </a:p>
      </dgm:t>
    </dgm:pt>
    <dgm:pt modelId="{AA278E22-6BD1-41D7-98D3-CD59286548F1}" type="parTrans" cxnId="{970AE4BA-22DD-4F28-9337-C49A69359D14}">
      <dgm:prSet/>
      <dgm:spPr/>
      <dgm:t>
        <a:bodyPr/>
        <a:lstStyle/>
        <a:p>
          <a:endParaRPr lang="en-US"/>
        </a:p>
      </dgm:t>
    </dgm:pt>
    <dgm:pt modelId="{D8A715A6-F8DD-4319-8588-F105E74C5D9D}" type="sibTrans" cxnId="{970AE4BA-22DD-4F28-9337-C49A69359D14}">
      <dgm:prSet/>
      <dgm:spPr/>
      <dgm:t>
        <a:bodyPr/>
        <a:lstStyle/>
        <a:p>
          <a:endParaRPr lang="en-US"/>
        </a:p>
      </dgm:t>
    </dgm:pt>
    <dgm:pt modelId="{917166B3-AF94-4808-8D04-297CC2763A50}" type="pres">
      <dgm:prSet presAssocID="{DB7D3FC4-C8A8-4CB2-866F-DBA282CD2396}" presName="root" presStyleCnt="0">
        <dgm:presLayoutVars>
          <dgm:dir/>
          <dgm:resizeHandles val="exact"/>
        </dgm:presLayoutVars>
      </dgm:prSet>
      <dgm:spPr/>
    </dgm:pt>
    <dgm:pt modelId="{BF10193B-3DB6-47F2-A8A1-9390DBDC1DDA}" type="pres">
      <dgm:prSet presAssocID="{EA14D296-A510-4C3C-A286-92B257970B04}" presName="compNode" presStyleCnt="0"/>
      <dgm:spPr/>
    </dgm:pt>
    <dgm:pt modelId="{51CEE96E-983E-4BB9-AEA2-AD26FC4794DE}" type="pres">
      <dgm:prSet presAssocID="{EA14D296-A510-4C3C-A286-92B257970B04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E59051D-3ADC-4E47-99B5-311D77A42405}" type="pres">
      <dgm:prSet presAssocID="{EA14D296-A510-4C3C-A286-92B257970B0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D9674F1-1E43-4F02-8420-B79099F71DB1}" type="pres">
      <dgm:prSet presAssocID="{EA14D296-A510-4C3C-A286-92B257970B04}" presName="spaceRect" presStyleCnt="0"/>
      <dgm:spPr/>
    </dgm:pt>
    <dgm:pt modelId="{B310B7D1-A40B-43FE-BFFE-7149A6F34EEF}" type="pres">
      <dgm:prSet presAssocID="{EA14D296-A510-4C3C-A286-92B257970B04}" presName="textRect" presStyleLbl="revTx" presStyleIdx="0" presStyleCnt="5">
        <dgm:presLayoutVars>
          <dgm:chMax val="1"/>
          <dgm:chPref val="1"/>
        </dgm:presLayoutVars>
      </dgm:prSet>
      <dgm:spPr/>
    </dgm:pt>
    <dgm:pt modelId="{AC62BE5F-998B-4A86-B15A-69FDDAC0493E}" type="pres">
      <dgm:prSet presAssocID="{75022876-97FB-43D5-A5B3-58752917B0AF}" presName="sibTrans" presStyleCnt="0"/>
      <dgm:spPr/>
    </dgm:pt>
    <dgm:pt modelId="{E310C893-D945-44C8-9613-404AE12D42A7}" type="pres">
      <dgm:prSet presAssocID="{475874E3-71BE-4190-B3F3-62DC5F4D93DE}" presName="compNode" presStyleCnt="0"/>
      <dgm:spPr/>
    </dgm:pt>
    <dgm:pt modelId="{339C8995-9E51-4113-97B4-E274C5F11A6A}" type="pres">
      <dgm:prSet presAssocID="{475874E3-71BE-4190-B3F3-62DC5F4D93DE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6B73AFF-351A-49E0-B977-ED2495434402}" type="pres">
      <dgm:prSet presAssocID="{475874E3-71BE-4190-B3F3-62DC5F4D93D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BDBDAD9-055B-4E3F-8C48-04F42DCEB722}" type="pres">
      <dgm:prSet presAssocID="{475874E3-71BE-4190-B3F3-62DC5F4D93DE}" presName="spaceRect" presStyleCnt="0"/>
      <dgm:spPr/>
    </dgm:pt>
    <dgm:pt modelId="{B3FBD26A-3FAE-4F1B-A64A-C3554833A187}" type="pres">
      <dgm:prSet presAssocID="{475874E3-71BE-4190-B3F3-62DC5F4D93DE}" presName="textRect" presStyleLbl="revTx" presStyleIdx="1" presStyleCnt="5">
        <dgm:presLayoutVars>
          <dgm:chMax val="1"/>
          <dgm:chPref val="1"/>
        </dgm:presLayoutVars>
      </dgm:prSet>
      <dgm:spPr/>
    </dgm:pt>
    <dgm:pt modelId="{BCD42B9F-78C6-47F1-949F-9A61CB29193C}" type="pres">
      <dgm:prSet presAssocID="{920442F5-BDD6-4199-A723-E7A9E2EF31C6}" presName="sibTrans" presStyleCnt="0"/>
      <dgm:spPr/>
    </dgm:pt>
    <dgm:pt modelId="{7F33887A-5D77-4811-A3A5-6421515CCCCB}" type="pres">
      <dgm:prSet presAssocID="{AA673E16-5EFE-4246-A863-D8F555B98063}" presName="compNode" presStyleCnt="0"/>
      <dgm:spPr/>
    </dgm:pt>
    <dgm:pt modelId="{30605125-99A7-4C29-9F63-C8D4BE446B1B}" type="pres">
      <dgm:prSet presAssocID="{AA673E16-5EFE-4246-A863-D8F555B98063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41E41FE-C468-4B40-BFA7-4E5ECD300A76}" type="pres">
      <dgm:prSet presAssocID="{AA673E16-5EFE-4246-A863-D8F555B9806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F54C98C-3A1C-485F-A4E7-78EB24F7EDE5}" type="pres">
      <dgm:prSet presAssocID="{AA673E16-5EFE-4246-A863-D8F555B98063}" presName="spaceRect" presStyleCnt="0"/>
      <dgm:spPr/>
    </dgm:pt>
    <dgm:pt modelId="{CE4B15C4-742B-418C-BF62-9434FA36DECA}" type="pres">
      <dgm:prSet presAssocID="{AA673E16-5EFE-4246-A863-D8F555B98063}" presName="textRect" presStyleLbl="revTx" presStyleIdx="2" presStyleCnt="5">
        <dgm:presLayoutVars>
          <dgm:chMax val="1"/>
          <dgm:chPref val="1"/>
        </dgm:presLayoutVars>
      </dgm:prSet>
      <dgm:spPr/>
    </dgm:pt>
    <dgm:pt modelId="{5D8FEF42-049D-4D72-BDC2-5D5D81B3EA70}" type="pres">
      <dgm:prSet presAssocID="{FF7A11D4-90F8-49C8-B646-5495E1C95645}" presName="sibTrans" presStyleCnt="0"/>
      <dgm:spPr/>
    </dgm:pt>
    <dgm:pt modelId="{EB6BB7E5-E1BF-4D9B-A4F3-329517ED934E}" type="pres">
      <dgm:prSet presAssocID="{1F22B7C6-3BFA-4DDA-BA0E-ED505E5292CF}" presName="compNode" presStyleCnt="0"/>
      <dgm:spPr/>
    </dgm:pt>
    <dgm:pt modelId="{A025DED2-5357-4560-AE8E-F203F0334AB4}" type="pres">
      <dgm:prSet presAssocID="{1F22B7C6-3BFA-4DDA-BA0E-ED505E5292CF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548250A-8C82-4F22-889D-1B431614E999}" type="pres">
      <dgm:prSet presAssocID="{1F22B7C6-3BFA-4DDA-BA0E-ED505E5292C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4840A86-6F2A-4968-BC92-64AA9EAED1C2}" type="pres">
      <dgm:prSet presAssocID="{1F22B7C6-3BFA-4DDA-BA0E-ED505E5292CF}" presName="spaceRect" presStyleCnt="0"/>
      <dgm:spPr/>
    </dgm:pt>
    <dgm:pt modelId="{42D47BCF-C4B2-4585-BBF3-4A7C039FA3C6}" type="pres">
      <dgm:prSet presAssocID="{1F22B7C6-3BFA-4DDA-BA0E-ED505E5292CF}" presName="textRect" presStyleLbl="revTx" presStyleIdx="3" presStyleCnt="5">
        <dgm:presLayoutVars>
          <dgm:chMax val="1"/>
          <dgm:chPref val="1"/>
        </dgm:presLayoutVars>
      </dgm:prSet>
      <dgm:spPr/>
    </dgm:pt>
    <dgm:pt modelId="{E1B3F3D2-40BE-4CF0-B090-9C5E6ACC256B}" type="pres">
      <dgm:prSet presAssocID="{3C98E040-2A82-4EB9-ACD0-56CB779AB374}" presName="sibTrans" presStyleCnt="0"/>
      <dgm:spPr/>
    </dgm:pt>
    <dgm:pt modelId="{636FEC83-5EFC-4D74-A812-A9B9ABB73A7B}" type="pres">
      <dgm:prSet presAssocID="{B5F3DD6F-768C-4C2A-8197-9201294E130F}" presName="compNode" presStyleCnt="0"/>
      <dgm:spPr/>
    </dgm:pt>
    <dgm:pt modelId="{F5E8A101-2934-46D3-8D28-BAD81D32F05C}" type="pres">
      <dgm:prSet presAssocID="{B5F3DD6F-768C-4C2A-8197-9201294E130F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ACF8A5F-1CBC-480C-9B02-5BF7DD25C08C}" type="pres">
      <dgm:prSet presAssocID="{B5F3DD6F-768C-4C2A-8197-9201294E130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F8A133B3-A0AD-4D6D-8BDF-C39A1222B0A7}" type="pres">
      <dgm:prSet presAssocID="{B5F3DD6F-768C-4C2A-8197-9201294E130F}" presName="spaceRect" presStyleCnt="0"/>
      <dgm:spPr/>
    </dgm:pt>
    <dgm:pt modelId="{B09CA626-6B09-490C-888A-8A3D4D3296DA}" type="pres">
      <dgm:prSet presAssocID="{B5F3DD6F-768C-4C2A-8197-9201294E130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48D040B-80A6-4EE1-861E-17AAF3BC78CD}" type="presOf" srcId="{AA673E16-5EFE-4246-A863-D8F555B98063}" destId="{CE4B15C4-742B-418C-BF62-9434FA36DECA}" srcOrd="0" destOrd="0" presId="urn:microsoft.com/office/officeart/2018/5/layout/IconLeafLabelList"/>
    <dgm:cxn modelId="{891F8E31-D238-4F6C-A33A-AA78DDC00C6E}" type="presOf" srcId="{1F22B7C6-3BFA-4DDA-BA0E-ED505E5292CF}" destId="{42D47BCF-C4B2-4585-BBF3-4A7C039FA3C6}" srcOrd="0" destOrd="0" presId="urn:microsoft.com/office/officeart/2018/5/layout/IconLeafLabelList"/>
    <dgm:cxn modelId="{1BA67534-6F96-4744-9F12-50E53543FA97}" type="presOf" srcId="{EA14D296-A510-4C3C-A286-92B257970B04}" destId="{B310B7D1-A40B-43FE-BFFE-7149A6F34EEF}" srcOrd="0" destOrd="0" presId="urn:microsoft.com/office/officeart/2018/5/layout/IconLeafLabelList"/>
    <dgm:cxn modelId="{FE25523F-C825-4332-A937-084C3BE3D9B1}" type="presOf" srcId="{475874E3-71BE-4190-B3F3-62DC5F4D93DE}" destId="{B3FBD26A-3FAE-4F1B-A64A-C3554833A187}" srcOrd="0" destOrd="0" presId="urn:microsoft.com/office/officeart/2018/5/layout/IconLeafLabelList"/>
    <dgm:cxn modelId="{DB35134E-9BC0-49A2-B52F-20CA83D004B5}" type="presOf" srcId="{DB7D3FC4-C8A8-4CB2-866F-DBA282CD2396}" destId="{917166B3-AF94-4808-8D04-297CC2763A50}" srcOrd="0" destOrd="0" presId="urn:microsoft.com/office/officeart/2018/5/layout/IconLeafLabelList"/>
    <dgm:cxn modelId="{C67DFB52-55A3-4C3E-877E-36D74102B53E}" srcId="{DB7D3FC4-C8A8-4CB2-866F-DBA282CD2396}" destId="{EA14D296-A510-4C3C-A286-92B257970B04}" srcOrd="0" destOrd="0" parTransId="{325F8C50-9C26-4912-8F5E-DE8BB058A3AB}" sibTransId="{75022876-97FB-43D5-A5B3-58752917B0AF}"/>
    <dgm:cxn modelId="{C5D8418B-61DC-419F-892F-3C3737C44088}" srcId="{DB7D3FC4-C8A8-4CB2-866F-DBA282CD2396}" destId="{1F22B7C6-3BFA-4DDA-BA0E-ED505E5292CF}" srcOrd="3" destOrd="0" parTransId="{08EEA029-4ADB-4FA0-AB65-B7628CF00875}" sibTransId="{3C98E040-2A82-4EB9-ACD0-56CB779AB374}"/>
    <dgm:cxn modelId="{0E8D0AAB-951E-4482-8D26-B2FB220193AF}" srcId="{DB7D3FC4-C8A8-4CB2-866F-DBA282CD2396}" destId="{AA673E16-5EFE-4246-A863-D8F555B98063}" srcOrd="2" destOrd="0" parTransId="{63DE0D1F-1CCE-41C4-AD3B-22BF32A5C3FB}" sibTransId="{FF7A11D4-90F8-49C8-B646-5495E1C95645}"/>
    <dgm:cxn modelId="{970AE4BA-22DD-4F28-9337-C49A69359D14}" srcId="{DB7D3FC4-C8A8-4CB2-866F-DBA282CD2396}" destId="{B5F3DD6F-768C-4C2A-8197-9201294E130F}" srcOrd="4" destOrd="0" parTransId="{AA278E22-6BD1-41D7-98D3-CD59286548F1}" sibTransId="{D8A715A6-F8DD-4319-8588-F105E74C5D9D}"/>
    <dgm:cxn modelId="{D6DFB1FD-4F0A-4201-B0F3-3FB7A72E42AA}" type="presOf" srcId="{B5F3DD6F-768C-4C2A-8197-9201294E130F}" destId="{B09CA626-6B09-490C-888A-8A3D4D3296DA}" srcOrd="0" destOrd="0" presId="urn:microsoft.com/office/officeart/2018/5/layout/IconLeafLabelList"/>
    <dgm:cxn modelId="{8AD6E5FF-D068-449E-85F4-DDCD788B645E}" srcId="{DB7D3FC4-C8A8-4CB2-866F-DBA282CD2396}" destId="{475874E3-71BE-4190-B3F3-62DC5F4D93DE}" srcOrd="1" destOrd="0" parTransId="{7F19CB26-4F1D-465B-BD8C-5C8A3A77D54A}" sibTransId="{920442F5-BDD6-4199-A723-E7A9E2EF31C6}"/>
    <dgm:cxn modelId="{641E182E-A031-4931-9943-38F147981DC1}" type="presParOf" srcId="{917166B3-AF94-4808-8D04-297CC2763A50}" destId="{BF10193B-3DB6-47F2-A8A1-9390DBDC1DDA}" srcOrd="0" destOrd="0" presId="urn:microsoft.com/office/officeart/2018/5/layout/IconLeafLabelList"/>
    <dgm:cxn modelId="{C3BBAF70-4F90-4963-B9C4-4DEA5DE3B4F4}" type="presParOf" srcId="{BF10193B-3DB6-47F2-A8A1-9390DBDC1DDA}" destId="{51CEE96E-983E-4BB9-AEA2-AD26FC4794DE}" srcOrd="0" destOrd="0" presId="urn:microsoft.com/office/officeart/2018/5/layout/IconLeafLabelList"/>
    <dgm:cxn modelId="{673B22B2-E053-499F-8260-5C7010946F05}" type="presParOf" srcId="{BF10193B-3DB6-47F2-A8A1-9390DBDC1DDA}" destId="{BE59051D-3ADC-4E47-99B5-311D77A42405}" srcOrd="1" destOrd="0" presId="urn:microsoft.com/office/officeart/2018/5/layout/IconLeafLabelList"/>
    <dgm:cxn modelId="{C4ACC6D1-0A9A-4CF0-87E7-781B4EFACD37}" type="presParOf" srcId="{BF10193B-3DB6-47F2-A8A1-9390DBDC1DDA}" destId="{2D9674F1-1E43-4F02-8420-B79099F71DB1}" srcOrd="2" destOrd="0" presId="urn:microsoft.com/office/officeart/2018/5/layout/IconLeafLabelList"/>
    <dgm:cxn modelId="{212A7EC3-5AA7-44FC-99A2-F279F2BB1189}" type="presParOf" srcId="{BF10193B-3DB6-47F2-A8A1-9390DBDC1DDA}" destId="{B310B7D1-A40B-43FE-BFFE-7149A6F34EEF}" srcOrd="3" destOrd="0" presId="urn:microsoft.com/office/officeart/2018/5/layout/IconLeafLabelList"/>
    <dgm:cxn modelId="{53F7E2A6-B4BE-4420-9F54-2A9D0CA0AF90}" type="presParOf" srcId="{917166B3-AF94-4808-8D04-297CC2763A50}" destId="{AC62BE5F-998B-4A86-B15A-69FDDAC0493E}" srcOrd="1" destOrd="0" presId="urn:microsoft.com/office/officeart/2018/5/layout/IconLeafLabelList"/>
    <dgm:cxn modelId="{E369EFD2-0314-4767-8283-0198D3E5CA53}" type="presParOf" srcId="{917166B3-AF94-4808-8D04-297CC2763A50}" destId="{E310C893-D945-44C8-9613-404AE12D42A7}" srcOrd="2" destOrd="0" presId="urn:microsoft.com/office/officeart/2018/5/layout/IconLeafLabelList"/>
    <dgm:cxn modelId="{55D0DB08-F1F9-4A70-A8E8-D916B6269378}" type="presParOf" srcId="{E310C893-D945-44C8-9613-404AE12D42A7}" destId="{339C8995-9E51-4113-97B4-E274C5F11A6A}" srcOrd="0" destOrd="0" presId="urn:microsoft.com/office/officeart/2018/5/layout/IconLeafLabelList"/>
    <dgm:cxn modelId="{9DFAD931-AA9A-4D2A-8BED-A491E1FE925D}" type="presParOf" srcId="{E310C893-D945-44C8-9613-404AE12D42A7}" destId="{76B73AFF-351A-49E0-B977-ED2495434402}" srcOrd="1" destOrd="0" presId="urn:microsoft.com/office/officeart/2018/5/layout/IconLeafLabelList"/>
    <dgm:cxn modelId="{50D8FCEE-33F0-4875-994B-691CC208ADA4}" type="presParOf" srcId="{E310C893-D945-44C8-9613-404AE12D42A7}" destId="{FBDBDAD9-055B-4E3F-8C48-04F42DCEB722}" srcOrd="2" destOrd="0" presId="urn:microsoft.com/office/officeart/2018/5/layout/IconLeafLabelList"/>
    <dgm:cxn modelId="{B39BAB5A-834B-42ED-86E9-CC5E3A66F45A}" type="presParOf" srcId="{E310C893-D945-44C8-9613-404AE12D42A7}" destId="{B3FBD26A-3FAE-4F1B-A64A-C3554833A187}" srcOrd="3" destOrd="0" presId="urn:microsoft.com/office/officeart/2018/5/layout/IconLeafLabelList"/>
    <dgm:cxn modelId="{FE8C618E-FE90-4EC4-9240-7260C79A85E7}" type="presParOf" srcId="{917166B3-AF94-4808-8D04-297CC2763A50}" destId="{BCD42B9F-78C6-47F1-949F-9A61CB29193C}" srcOrd="3" destOrd="0" presId="urn:microsoft.com/office/officeart/2018/5/layout/IconLeafLabelList"/>
    <dgm:cxn modelId="{02F8D675-9681-4E87-BE09-564B486AA6A1}" type="presParOf" srcId="{917166B3-AF94-4808-8D04-297CC2763A50}" destId="{7F33887A-5D77-4811-A3A5-6421515CCCCB}" srcOrd="4" destOrd="0" presId="urn:microsoft.com/office/officeart/2018/5/layout/IconLeafLabelList"/>
    <dgm:cxn modelId="{941E69BE-68D9-49C6-8AD3-541816430E6B}" type="presParOf" srcId="{7F33887A-5D77-4811-A3A5-6421515CCCCB}" destId="{30605125-99A7-4C29-9F63-C8D4BE446B1B}" srcOrd="0" destOrd="0" presId="urn:microsoft.com/office/officeart/2018/5/layout/IconLeafLabelList"/>
    <dgm:cxn modelId="{12C5C718-73C5-4F19-B556-A0FAE81AF7BC}" type="presParOf" srcId="{7F33887A-5D77-4811-A3A5-6421515CCCCB}" destId="{141E41FE-C468-4B40-BFA7-4E5ECD300A76}" srcOrd="1" destOrd="0" presId="urn:microsoft.com/office/officeart/2018/5/layout/IconLeafLabelList"/>
    <dgm:cxn modelId="{F51CA603-9D36-487D-8EDB-AF074E9E6357}" type="presParOf" srcId="{7F33887A-5D77-4811-A3A5-6421515CCCCB}" destId="{9F54C98C-3A1C-485F-A4E7-78EB24F7EDE5}" srcOrd="2" destOrd="0" presId="urn:microsoft.com/office/officeart/2018/5/layout/IconLeafLabelList"/>
    <dgm:cxn modelId="{D1959DDC-229C-461A-B881-A2A189CD3291}" type="presParOf" srcId="{7F33887A-5D77-4811-A3A5-6421515CCCCB}" destId="{CE4B15C4-742B-418C-BF62-9434FA36DECA}" srcOrd="3" destOrd="0" presId="urn:microsoft.com/office/officeart/2018/5/layout/IconLeafLabelList"/>
    <dgm:cxn modelId="{51C567E9-5195-496B-8980-F0D55D152AFA}" type="presParOf" srcId="{917166B3-AF94-4808-8D04-297CC2763A50}" destId="{5D8FEF42-049D-4D72-BDC2-5D5D81B3EA70}" srcOrd="5" destOrd="0" presId="urn:microsoft.com/office/officeart/2018/5/layout/IconLeafLabelList"/>
    <dgm:cxn modelId="{C6673033-99E2-48F4-B260-A53ADE75A956}" type="presParOf" srcId="{917166B3-AF94-4808-8D04-297CC2763A50}" destId="{EB6BB7E5-E1BF-4D9B-A4F3-329517ED934E}" srcOrd="6" destOrd="0" presId="urn:microsoft.com/office/officeart/2018/5/layout/IconLeafLabelList"/>
    <dgm:cxn modelId="{33DAEA65-9437-4114-9E77-6D149BCAC74F}" type="presParOf" srcId="{EB6BB7E5-E1BF-4D9B-A4F3-329517ED934E}" destId="{A025DED2-5357-4560-AE8E-F203F0334AB4}" srcOrd="0" destOrd="0" presId="urn:microsoft.com/office/officeart/2018/5/layout/IconLeafLabelList"/>
    <dgm:cxn modelId="{A930476C-AEA2-4F21-B504-087CAFFC6D99}" type="presParOf" srcId="{EB6BB7E5-E1BF-4D9B-A4F3-329517ED934E}" destId="{F548250A-8C82-4F22-889D-1B431614E999}" srcOrd="1" destOrd="0" presId="urn:microsoft.com/office/officeart/2018/5/layout/IconLeafLabelList"/>
    <dgm:cxn modelId="{8153569A-FD49-4341-A237-B658A74CB4AE}" type="presParOf" srcId="{EB6BB7E5-E1BF-4D9B-A4F3-329517ED934E}" destId="{54840A86-6F2A-4968-BC92-64AA9EAED1C2}" srcOrd="2" destOrd="0" presId="urn:microsoft.com/office/officeart/2018/5/layout/IconLeafLabelList"/>
    <dgm:cxn modelId="{985E70E6-FC4A-47C5-9705-B9C87DC9CDCF}" type="presParOf" srcId="{EB6BB7E5-E1BF-4D9B-A4F3-329517ED934E}" destId="{42D47BCF-C4B2-4585-BBF3-4A7C039FA3C6}" srcOrd="3" destOrd="0" presId="urn:microsoft.com/office/officeart/2018/5/layout/IconLeafLabelList"/>
    <dgm:cxn modelId="{4FC10381-1BFF-454D-974E-91B7E91677A2}" type="presParOf" srcId="{917166B3-AF94-4808-8D04-297CC2763A50}" destId="{E1B3F3D2-40BE-4CF0-B090-9C5E6ACC256B}" srcOrd="7" destOrd="0" presId="urn:microsoft.com/office/officeart/2018/5/layout/IconLeafLabelList"/>
    <dgm:cxn modelId="{DB2048E6-B7DD-44E1-8B1E-C3A06055605B}" type="presParOf" srcId="{917166B3-AF94-4808-8D04-297CC2763A50}" destId="{636FEC83-5EFC-4D74-A812-A9B9ABB73A7B}" srcOrd="8" destOrd="0" presId="urn:microsoft.com/office/officeart/2018/5/layout/IconLeafLabelList"/>
    <dgm:cxn modelId="{BCDF8F4F-C55B-4F61-8FED-F24400B0C65E}" type="presParOf" srcId="{636FEC83-5EFC-4D74-A812-A9B9ABB73A7B}" destId="{F5E8A101-2934-46D3-8D28-BAD81D32F05C}" srcOrd="0" destOrd="0" presId="urn:microsoft.com/office/officeart/2018/5/layout/IconLeafLabelList"/>
    <dgm:cxn modelId="{8DAA4F9D-4491-410D-B30A-FB4437CC3731}" type="presParOf" srcId="{636FEC83-5EFC-4D74-A812-A9B9ABB73A7B}" destId="{AACF8A5F-1CBC-480C-9B02-5BF7DD25C08C}" srcOrd="1" destOrd="0" presId="urn:microsoft.com/office/officeart/2018/5/layout/IconLeafLabelList"/>
    <dgm:cxn modelId="{E397A1DD-CC26-410A-95DB-B06CFDE6AD1E}" type="presParOf" srcId="{636FEC83-5EFC-4D74-A812-A9B9ABB73A7B}" destId="{F8A133B3-A0AD-4D6D-8BDF-C39A1222B0A7}" srcOrd="2" destOrd="0" presId="urn:microsoft.com/office/officeart/2018/5/layout/IconLeafLabelList"/>
    <dgm:cxn modelId="{D2B08216-FABC-4C19-91E4-B3ECC8B28495}" type="presParOf" srcId="{636FEC83-5EFC-4D74-A812-A9B9ABB73A7B}" destId="{B09CA626-6B09-490C-888A-8A3D4D3296D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EE96E-983E-4BB9-AEA2-AD26FC4794DE}">
      <dsp:nvSpPr>
        <dsp:cNvPr id="0" name=""/>
        <dsp:cNvSpPr/>
      </dsp:nvSpPr>
      <dsp:spPr>
        <a:xfrm>
          <a:off x="478800" y="8481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9051D-3ADC-4E47-99B5-311D77A42405}">
      <dsp:nvSpPr>
        <dsp:cNvPr id="0" name=""/>
        <dsp:cNvSpPr/>
      </dsp:nvSpPr>
      <dsp:spPr>
        <a:xfrm>
          <a:off x="712800" y="10821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0B7D1-A40B-43FE-BFFE-7149A6F34EEF}">
      <dsp:nvSpPr>
        <dsp:cNvPr id="0" name=""/>
        <dsp:cNvSpPr/>
      </dsp:nvSpPr>
      <dsp:spPr>
        <a:xfrm>
          <a:off x="127800" y="2288169"/>
          <a:ext cx="18000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Unity’s revenue-sharing model took a direct hit, leading to a loss of approximately </a:t>
          </a:r>
          <a:r>
            <a:rPr lang="en-GB" sz="1100" b="1" kern="1200"/>
            <a:t>$110 million</a:t>
          </a:r>
          <a:r>
            <a:rPr lang="en-GB" sz="1100" kern="1200"/>
            <a:t>. According to CEO John Riccitello, that figure included:</a:t>
          </a:r>
          <a:endParaRPr lang="en-US" sz="1100" kern="1200"/>
        </a:p>
      </dsp:txBody>
      <dsp:txXfrm>
        <a:off x="127800" y="2288169"/>
        <a:ext cx="1800000" cy="1215000"/>
      </dsp:txXfrm>
    </dsp:sp>
    <dsp:sp modelId="{339C8995-9E51-4113-97B4-E274C5F11A6A}">
      <dsp:nvSpPr>
        <dsp:cNvPr id="0" name=""/>
        <dsp:cNvSpPr/>
      </dsp:nvSpPr>
      <dsp:spPr>
        <a:xfrm>
          <a:off x="2593800" y="8481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73AFF-351A-49E0-B977-ED2495434402}">
      <dsp:nvSpPr>
        <dsp:cNvPr id="0" name=""/>
        <dsp:cNvSpPr/>
      </dsp:nvSpPr>
      <dsp:spPr>
        <a:xfrm>
          <a:off x="2827800" y="108216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BD26A-3FAE-4F1B-A64A-C3554833A187}">
      <dsp:nvSpPr>
        <dsp:cNvPr id="0" name=""/>
        <dsp:cNvSpPr/>
      </dsp:nvSpPr>
      <dsp:spPr>
        <a:xfrm>
          <a:off x="2242800" y="2288169"/>
          <a:ext cx="18000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The direct impact on revenue</a:t>
          </a:r>
          <a:endParaRPr lang="en-US" sz="1100" kern="1200"/>
        </a:p>
      </dsp:txBody>
      <dsp:txXfrm>
        <a:off x="2242800" y="2288169"/>
        <a:ext cx="1800000" cy="1215000"/>
      </dsp:txXfrm>
    </dsp:sp>
    <dsp:sp modelId="{30605125-99A7-4C29-9F63-C8D4BE446B1B}">
      <dsp:nvSpPr>
        <dsp:cNvPr id="0" name=""/>
        <dsp:cNvSpPr/>
      </dsp:nvSpPr>
      <dsp:spPr>
        <a:xfrm>
          <a:off x="4708800" y="8481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E41FE-C468-4B40-BFA7-4E5ECD300A76}">
      <dsp:nvSpPr>
        <dsp:cNvPr id="0" name=""/>
        <dsp:cNvSpPr/>
      </dsp:nvSpPr>
      <dsp:spPr>
        <a:xfrm>
          <a:off x="4942800" y="108216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B15C4-742B-418C-BF62-9434FA36DECA}">
      <dsp:nvSpPr>
        <dsp:cNvPr id="0" name=""/>
        <dsp:cNvSpPr/>
      </dsp:nvSpPr>
      <dsp:spPr>
        <a:xfrm>
          <a:off x="4357800" y="2288169"/>
          <a:ext cx="18000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Costs associated with recovery to rebuild and retrain models</a:t>
          </a:r>
          <a:endParaRPr lang="en-US" sz="1100" kern="1200"/>
        </a:p>
      </dsp:txBody>
      <dsp:txXfrm>
        <a:off x="4357800" y="2288169"/>
        <a:ext cx="1800000" cy="1215000"/>
      </dsp:txXfrm>
    </dsp:sp>
    <dsp:sp modelId="{A025DED2-5357-4560-AE8E-F203F0334AB4}">
      <dsp:nvSpPr>
        <dsp:cNvPr id="0" name=""/>
        <dsp:cNvSpPr/>
      </dsp:nvSpPr>
      <dsp:spPr>
        <a:xfrm>
          <a:off x="6823800" y="8481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8250A-8C82-4F22-889D-1B431614E999}">
      <dsp:nvSpPr>
        <dsp:cNvPr id="0" name=""/>
        <dsp:cNvSpPr/>
      </dsp:nvSpPr>
      <dsp:spPr>
        <a:xfrm>
          <a:off x="7057800" y="108216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47BCF-C4B2-4585-BBF3-4A7C039FA3C6}">
      <dsp:nvSpPr>
        <dsp:cNvPr id="0" name=""/>
        <dsp:cNvSpPr/>
      </dsp:nvSpPr>
      <dsp:spPr>
        <a:xfrm>
          <a:off x="6472800" y="2288169"/>
          <a:ext cx="18000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Delayed launches of new revenue-driving features due to the prioritization of fixing the data quality issues</a:t>
          </a:r>
          <a:endParaRPr lang="en-US" sz="1100" kern="1200"/>
        </a:p>
      </dsp:txBody>
      <dsp:txXfrm>
        <a:off x="6472800" y="2288169"/>
        <a:ext cx="1800000" cy="1215000"/>
      </dsp:txXfrm>
    </dsp:sp>
    <dsp:sp modelId="{F5E8A101-2934-46D3-8D28-BAD81D32F05C}">
      <dsp:nvSpPr>
        <dsp:cNvPr id="0" name=""/>
        <dsp:cNvSpPr/>
      </dsp:nvSpPr>
      <dsp:spPr>
        <a:xfrm>
          <a:off x="8938800" y="848169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F8A5F-1CBC-480C-9B02-5BF7DD25C08C}">
      <dsp:nvSpPr>
        <dsp:cNvPr id="0" name=""/>
        <dsp:cNvSpPr/>
      </dsp:nvSpPr>
      <dsp:spPr>
        <a:xfrm>
          <a:off x="9172800" y="108216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CA626-6B09-490C-888A-8A3D4D3296DA}">
      <dsp:nvSpPr>
        <dsp:cNvPr id="0" name=""/>
        <dsp:cNvSpPr/>
      </dsp:nvSpPr>
      <dsp:spPr>
        <a:xfrm>
          <a:off x="8587800" y="2288169"/>
          <a:ext cx="18000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Ultimately, Unity shares dropped by </a:t>
          </a:r>
          <a:r>
            <a:rPr lang="en-GB" sz="1100" b="1" kern="1200"/>
            <a:t>37%</a:t>
          </a:r>
          <a:r>
            <a:rPr lang="en-GB" sz="1100" kern="1200"/>
            <a:t> and the company saw press coverage about investors “losing faith” in the company’s strategy (and the CEO)</a:t>
          </a:r>
          <a:endParaRPr lang="en-US" sz="1100" kern="1200"/>
        </a:p>
      </dsp:txBody>
      <dsp:txXfrm>
        <a:off x="8587800" y="2288169"/>
        <a:ext cx="1800000" cy="121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837C-1584-FCF0-3884-971171188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FE42E-56BC-7EDE-E734-278F1F65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F5B0-79FA-C2CB-2D2E-B6880C66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369C-F448-462E-BB56-78F7125AB29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8BA5C-673B-FB0B-26F1-1347C1AC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0C54-BDF3-599A-A7E3-4ADE438A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5929-25B1-4CB6-911C-53EB20764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4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676B-C4F3-3726-4A67-F3F7055C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CFBE1-6801-3004-2A37-1935659CC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DD18-8595-98EE-57D4-9F821741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369C-F448-462E-BB56-78F7125AB29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6DE6E-604D-266D-4A44-00EA5376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9793F-A12C-47CD-1079-EE24DB08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5929-25B1-4CB6-911C-53EB20764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8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CFED3-0CE6-8A90-61C3-94808297B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514B7-A05D-0D94-E5F9-2B21B544F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75A40-51F1-5A01-A341-DD65CD29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369C-F448-462E-BB56-78F7125AB29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87FA-BAAB-4EA3-D59D-1490171B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2A02-5B51-4A95-6F19-B5319F63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5929-25B1-4CB6-911C-53EB20764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48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34A9-16E0-BD74-2117-A3C13235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0F926-6B80-0A04-F4C6-F17D44E8F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5756B-50A2-725E-CFA1-4F64D9AA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369C-F448-462E-BB56-78F7125AB29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4DBA0-1BA4-0CAF-C308-C13BB043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AEEC1-DF6E-6592-9052-C33F7818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5929-25B1-4CB6-911C-53EB20764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2796-B0C1-ED35-1C84-6D1D0FCC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88DA4-77BC-9A2D-C8F9-ED771D02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786A7-104B-F5A5-8FA0-094419FE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369C-F448-462E-BB56-78F7125AB29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65D7A-3F3F-9AEC-C464-F93ACFED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2EDF-255E-E83E-90E8-570A4DBE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5929-25B1-4CB6-911C-53EB20764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9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FA61-D0D2-8D98-AECE-32219D7A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3257A-D7E9-A9A5-EB62-A198018E5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E70F6-9D82-74EF-38C3-B75E24B6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6683D-98D6-3BF1-3406-FD7B1F97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369C-F448-462E-BB56-78F7125AB29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C797C-8EDA-ACBD-5F08-A33EA943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19ACE-F1CD-EA57-A241-1CF2913A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5929-25B1-4CB6-911C-53EB20764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706D-28F8-BEBC-8B3B-4497FEE9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D42F8-0442-45FF-9D85-CDBFB120D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4AF16-7D07-BFA2-A24F-51CC3D9C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68230-04AA-5966-B41B-45646EFDA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DF820-C5BE-F4BD-4DAC-0B1528B62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1C1F3-F704-0F20-02AC-028F5D16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369C-F448-462E-BB56-78F7125AB29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2179D-B8F9-A96C-6626-03F24106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6B453-7A8F-513D-3D5D-E1765D86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5929-25B1-4CB6-911C-53EB20764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33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F537-D27E-5EC0-D646-E636EDA1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9B077-24F2-8DB8-AA85-B88975E6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369C-F448-462E-BB56-78F7125AB29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47AE7-DF2A-4F72-85BB-19533BAD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39680-A240-4361-2639-CEE35D95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5929-25B1-4CB6-911C-53EB20764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64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46B03-6319-D06D-94FF-55A7D729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369C-F448-462E-BB56-78F7125AB29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2B3FB-64C9-3584-6B9B-8B58657C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38066-9182-D735-1B53-C2025172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5929-25B1-4CB6-911C-53EB20764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6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28E0-35DD-7CCE-CDAA-8884A042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0B9F-52B6-E421-70BA-2BDC0EFEC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81A33-BF4A-8DC0-76A1-92B9B01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46763-F292-3C90-993D-BB6D6FFA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369C-F448-462E-BB56-78F7125AB29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70ED3-AB1B-1F48-B44B-19A4BA18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E768-1DEE-7915-B1A7-DC0F63FA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5929-25B1-4CB6-911C-53EB20764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56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B942-2635-463B-B5AA-191C41E8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0491E-16AA-34C1-321B-F49E0685E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4661E-C806-AE71-6563-13BD8E5D7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57DB1-69A1-AC51-C972-BC5D75BF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4369C-F448-462E-BB56-78F7125AB29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225D8-5DD7-14D1-CFDB-D671770A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91B1B-FDAD-23AF-0474-979D6714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5929-25B1-4CB6-911C-53EB20764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84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D0E8B-E381-89C6-4BED-2A911350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299B5-093E-3187-7A6F-D5FBF7D23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7863-596D-A744-06D7-ABFDD1FB6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4369C-F448-462E-BB56-78F7125AB29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64397-1AEA-F406-F222-59254B71B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055B7-F900-FF83-210C-D5AA8C543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5929-25B1-4CB6-911C-53EB20764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18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graphs and numbers in 3D">
            <a:extLst>
              <a:ext uri="{FF2B5EF4-FFF2-40B4-BE49-F238E27FC236}">
                <a16:creationId xmlns:a16="http://schemas.microsoft.com/office/drawing/2014/main" id="{7039B138-3F61-77E4-24EF-4D9A876DF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" b="5876"/>
          <a:stretch/>
        </p:blipFill>
        <p:spPr>
          <a:xfrm>
            <a:off x="20" y="-11728"/>
            <a:ext cx="12191980" cy="68697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306540-870A-7346-8CFF-A1B08DE5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51563" y="-1474817"/>
            <a:ext cx="4488873" cy="1219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8739">
                <a:srgbClr val="000000">
                  <a:alpha val="61000"/>
                </a:srgbClr>
              </a:gs>
              <a:gs pos="72000">
                <a:srgbClr val="000000">
                  <a:alpha val="4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8A4CF-8601-436E-A5F3-C61E06B30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111" y="3735248"/>
            <a:ext cx="8708241" cy="1914043"/>
          </a:xfrm>
        </p:spPr>
        <p:txBody>
          <a:bodyPr>
            <a:normAutofit/>
          </a:bodyPr>
          <a:lstStyle/>
          <a:p>
            <a:pPr algn="l" fontAlgn="base"/>
            <a:r>
              <a:rPr lang="en-GB" sz="3600" b="1" i="0">
                <a:solidFill>
                  <a:srgbClr val="FFFFFF"/>
                </a:solidFill>
                <a:effectLst/>
                <a:latin typeface="Capito"/>
              </a:rPr>
              <a:t>Unity Technologies’ $110M Ad Targeting Error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A268-348B-BF38-A995-64A0291AC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111" y="5656912"/>
            <a:ext cx="8708241" cy="775635"/>
          </a:xfrm>
        </p:spPr>
        <p:txBody>
          <a:bodyPr>
            <a:normAutofit/>
          </a:bodyPr>
          <a:lstStyle/>
          <a:p>
            <a:pPr algn="l"/>
            <a:r>
              <a:rPr lang="en-GB" sz="1400">
                <a:solidFill>
                  <a:srgbClr val="FFFFFF"/>
                </a:solidFill>
              </a:rPr>
              <a:t>In 2022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A79260-DC16-1E89-E412-78DBD431A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4227" y="4514"/>
            <a:ext cx="2506801" cy="1683387"/>
            <a:chOff x="9534627" y="4514"/>
            <a:chExt cx="2884678" cy="193714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1D6409-0F5D-2C86-7C2D-CD581A700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248279" flipH="1">
              <a:off x="11002552" y="1096525"/>
              <a:ext cx="1416753" cy="845132"/>
            </a:xfrm>
            <a:custGeom>
              <a:avLst/>
              <a:gdLst>
                <a:gd name="connsiteX0" fmla="*/ 0 w 1416753"/>
                <a:gd name="connsiteY0" fmla="*/ 623770 h 845132"/>
                <a:gd name="connsiteX1" fmla="*/ 375766 w 1416753"/>
                <a:gd name="connsiteY1" fmla="*/ 720266 h 845132"/>
                <a:gd name="connsiteX2" fmla="*/ 979113 w 1416753"/>
                <a:gd name="connsiteY2" fmla="*/ 845132 h 845132"/>
                <a:gd name="connsiteX3" fmla="*/ 1416753 w 1416753"/>
                <a:gd name="connsiteY3" fmla="*/ 338205 h 845132"/>
                <a:gd name="connsiteX4" fmla="*/ 1382623 w 1416753"/>
                <a:gd name="connsiteY4" fmla="*/ 291276 h 845132"/>
                <a:gd name="connsiteX5" fmla="*/ 1205515 w 1416753"/>
                <a:gd name="connsiteY5" fmla="*/ 112415 h 845132"/>
                <a:gd name="connsiteX6" fmla="*/ 867275 w 1416753"/>
                <a:gd name="connsiteY6" fmla="*/ 157 h 845132"/>
                <a:gd name="connsiteX7" fmla="*/ 386071 w 1416753"/>
                <a:gd name="connsiteY7" fmla="*/ 95930 h 845132"/>
                <a:gd name="connsiteX8" fmla="*/ 107879 w 1416753"/>
                <a:gd name="connsiteY8" fmla="*/ 390877 h 845132"/>
                <a:gd name="connsiteX9" fmla="*/ 0 w 1416753"/>
                <a:gd name="connsiteY9" fmla="*/ 623770 h 84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6753" h="845132">
                  <a:moveTo>
                    <a:pt x="0" y="623770"/>
                  </a:moveTo>
                  <a:cubicBezTo>
                    <a:pt x="121532" y="654592"/>
                    <a:pt x="234160" y="689669"/>
                    <a:pt x="375766" y="720266"/>
                  </a:cubicBezTo>
                  <a:lnTo>
                    <a:pt x="979113" y="845132"/>
                  </a:lnTo>
                  <a:lnTo>
                    <a:pt x="1416753" y="338205"/>
                  </a:lnTo>
                  <a:lnTo>
                    <a:pt x="1382623" y="291276"/>
                  </a:lnTo>
                  <a:cubicBezTo>
                    <a:pt x="1332671" y="227450"/>
                    <a:pt x="1275038" y="165108"/>
                    <a:pt x="1205515" y="112415"/>
                  </a:cubicBezTo>
                  <a:cubicBezTo>
                    <a:pt x="1159167" y="77287"/>
                    <a:pt x="1003849" y="2905"/>
                    <a:pt x="867275" y="157"/>
                  </a:cubicBezTo>
                  <a:cubicBezTo>
                    <a:pt x="730700" y="-2591"/>
                    <a:pt x="512636" y="30810"/>
                    <a:pt x="386071" y="95930"/>
                  </a:cubicBezTo>
                  <a:cubicBezTo>
                    <a:pt x="259506" y="161051"/>
                    <a:pt x="165229" y="266255"/>
                    <a:pt x="107879" y="390877"/>
                  </a:cubicBezTo>
                  <a:cubicBezTo>
                    <a:pt x="85997" y="439158"/>
                    <a:pt x="10951" y="584952"/>
                    <a:pt x="0" y="62377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7FEF39C-B200-AB91-50E5-AA69C0462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248279" flipH="1">
              <a:off x="11002552" y="1096525"/>
              <a:ext cx="1416753" cy="845132"/>
            </a:xfrm>
            <a:custGeom>
              <a:avLst/>
              <a:gdLst>
                <a:gd name="connsiteX0" fmla="*/ 0 w 1416753"/>
                <a:gd name="connsiteY0" fmla="*/ 623770 h 845132"/>
                <a:gd name="connsiteX1" fmla="*/ 375767 w 1416753"/>
                <a:gd name="connsiteY1" fmla="*/ 720266 h 845132"/>
                <a:gd name="connsiteX2" fmla="*/ 979113 w 1416753"/>
                <a:gd name="connsiteY2" fmla="*/ 845132 h 845132"/>
                <a:gd name="connsiteX3" fmla="*/ 1416753 w 1416753"/>
                <a:gd name="connsiteY3" fmla="*/ 338205 h 845132"/>
                <a:gd name="connsiteX4" fmla="*/ 1382623 w 1416753"/>
                <a:gd name="connsiteY4" fmla="*/ 291276 h 845132"/>
                <a:gd name="connsiteX5" fmla="*/ 1205515 w 1416753"/>
                <a:gd name="connsiteY5" fmla="*/ 112415 h 845132"/>
                <a:gd name="connsiteX6" fmla="*/ 867275 w 1416753"/>
                <a:gd name="connsiteY6" fmla="*/ 157 h 845132"/>
                <a:gd name="connsiteX7" fmla="*/ 386071 w 1416753"/>
                <a:gd name="connsiteY7" fmla="*/ 95930 h 845132"/>
                <a:gd name="connsiteX8" fmla="*/ 107879 w 1416753"/>
                <a:gd name="connsiteY8" fmla="*/ 390877 h 845132"/>
                <a:gd name="connsiteX9" fmla="*/ 0 w 1416753"/>
                <a:gd name="connsiteY9" fmla="*/ 623770 h 84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6753" h="845132">
                  <a:moveTo>
                    <a:pt x="0" y="623770"/>
                  </a:moveTo>
                  <a:cubicBezTo>
                    <a:pt x="121532" y="654592"/>
                    <a:pt x="234160" y="689669"/>
                    <a:pt x="375767" y="720266"/>
                  </a:cubicBezTo>
                  <a:lnTo>
                    <a:pt x="979113" y="845132"/>
                  </a:lnTo>
                  <a:lnTo>
                    <a:pt x="1416753" y="338205"/>
                  </a:lnTo>
                  <a:lnTo>
                    <a:pt x="1382623" y="291276"/>
                  </a:lnTo>
                  <a:cubicBezTo>
                    <a:pt x="1332671" y="227450"/>
                    <a:pt x="1275038" y="165108"/>
                    <a:pt x="1205515" y="112415"/>
                  </a:cubicBezTo>
                  <a:cubicBezTo>
                    <a:pt x="1159167" y="77287"/>
                    <a:pt x="1003849" y="2905"/>
                    <a:pt x="867275" y="157"/>
                  </a:cubicBezTo>
                  <a:cubicBezTo>
                    <a:pt x="730700" y="-2591"/>
                    <a:pt x="512637" y="30809"/>
                    <a:pt x="386071" y="95930"/>
                  </a:cubicBezTo>
                  <a:cubicBezTo>
                    <a:pt x="259506" y="161051"/>
                    <a:pt x="165229" y="266254"/>
                    <a:pt x="107879" y="390877"/>
                  </a:cubicBezTo>
                  <a:cubicBezTo>
                    <a:pt x="85997" y="439158"/>
                    <a:pt x="10951" y="584952"/>
                    <a:pt x="0" y="62377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F57CAB-3859-C6CD-2A74-2FE32FF2C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5061467">
              <a:off x="10003253" y="-464112"/>
              <a:ext cx="1000157" cy="1937410"/>
            </a:xfrm>
            <a:custGeom>
              <a:avLst/>
              <a:gdLst>
                <a:gd name="connsiteX0" fmla="*/ 1000157 w 1000157"/>
                <a:gd name="connsiteY0" fmla="*/ 1102232 h 1937410"/>
                <a:gd name="connsiteX1" fmla="*/ 890809 w 1000157"/>
                <a:gd name="connsiteY1" fmla="*/ 1420244 h 1937410"/>
                <a:gd name="connsiteX2" fmla="*/ 830886 w 1000157"/>
                <a:gd name="connsiteY2" fmla="*/ 1430049 h 1937410"/>
                <a:gd name="connsiteX3" fmla="*/ 625381 w 1000157"/>
                <a:gd name="connsiteY3" fmla="*/ 1421725 h 1937410"/>
                <a:gd name="connsiteX4" fmla="*/ 394115 w 1000157"/>
                <a:gd name="connsiteY4" fmla="*/ 1353020 h 1937410"/>
                <a:gd name="connsiteX5" fmla="*/ 227806 w 1000157"/>
                <a:gd name="connsiteY5" fmla="*/ 1262595 h 1937410"/>
                <a:gd name="connsiteX6" fmla="*/ 222077 w 1000157"/>
                <a:gd name="connsiteY6" fmla="*/ 1293937 h 1937410"/>
                <a:gd name="connsiteX7" fmla="*/ 257021 w 1000157"/>
                <a:gd name="connsiteY7" fmla="*/ 1521425 h 1937410"/>
                <a:gd name="connsiteX8" fmla="*/ 329718 w 1000157"/>
                <a:gd name="connsiteY8" fmla="*/ 1788932 h 1937410"/>
                <a:gd name="connsiteX9" fmla="*/ 358171 w 1000157"/>
                <a:gd name="connsiteY9" fmla="*/ 1866810 h 1937410"/>
                <a:gd name="connsiteX10" fmla="*/ 162274 w 1000157"/>
                <a:gd name="connsiteY10" fmla="*/ 1937410 h 1937410"/>
                <a:gd name="connsiteX11" fmla="*/ 40999 w 1000157"/>
                <a:gd name="connsiteY11" fmla="*/ 1530780 h 1937410"/>
                <a:gd name="connsiteX12" fmla="*/ 130 w 1000157"/>
                <a:gd name="connsiteY12" fmla="*/ 1094879 h 1937410"/>
                <a:gd name="connsiteX13" fmla="*/ 77747 w 1000157"/>
                <a:gd name="connsiteY13" fmla="*/ 588060 h 1937410"/>
                <a:gd name="connsiteX14" fmla="*/ 199588 w 1000157"/>
                <a:gd name="connsiteY14" fmla="*/ 280523 h 1937410"/>
                <a:gd name="connsiteX15" fmla="*/ 306776 w 1000157"/>
                <a:gd name="connsiteY15" fmla="*/ 111727 h 1937410"/>
                <a:gd name="connsiteX16" fmla="*/ 416130 w 1000157"/>
                <a:gd name="connsiteY16" fmla="*/ 0 h 1937410"/>
                <a:gd name="connsiteX17" fmla="*/ 493343 w 1000157"/>
                <a:gd name="connsiteY17" fmla="*/ 215052 h 1937410"/>
                <a:gd name="connsiteX18" fmla="*/ 488736 w 1000157"/>
                <a:gd name="connsiteY18" fmla="*/ 439153 h 1937410"/>
                <a:gd name="connsiteX19" fmla="*/ 374038 w 1000157"/>
                <a:gd name="connsiteY19" fmla="*/ 651386 h 1937410"/>
                <a:gd name="connsiteX20" fmla="*/ 375640 w 1000157"/>
                <a:gd name="connsiteY20" fmla="*/ 679923 h 1937410"/>
                <a:gd name="connsiteX21" fmla="*/ 646830 w 1000157"/>
                <a:gd name="connsiteY21" fmla="*/ 526786 h 1937410"/>
                <a:gd name="connsiteX22" fmla="*/ 965722 w 1000157"/>
                <a:gd name="connsiteY22" fmla="*/ 454195 h 1937410"/>
                <a:gd name="connsiteX23" fmla="*/ 973884 w 1000157"/>
                <a:gd name="connsiteY23" fmla="*/ 458787 h 1937410"/>
                <a:gd name="connsiteX24" fmla="*/ 933346 w 1000157"/>
                <a:gd name="connsiteY24" fmla="*/ 595705 h 1937410"/>
                <a:gd name="connsiteX25" fmla="*/ 790087 w 1000157"/>
                <a:gd name="connsiteY25" fmla="*/ 785667 h 1937410"/>
                <a:gd name="connsiteX26" fmla="*/ 608178 w 1000157"/>
                <a:gd name="connsiteY26" fmla="*/ 939447 h 1937410"/>
                <a:gd name="connsiteX27" fmla="*/ 386518 w 1000157"/>
                <a:gd name="connsiteY27" fmla="*/ 1057102 h 1937410"/>
                <a:gd name="connsiteX28" fmla="*/ 496842 w 1000157"/>
                <a:gd name="connsiteY28" fmla="*/ 1070816 h 1937410"/>
                <a:gd name="connsiteX29" fmla="*/ 845020 w 1000157"/>
                <a:gd name="connsiteY29" fmla="*/ 1072001 h 1937410"/>
                <a:gd name="connsiteX30" fmla="*/ 985924 w 1000157"/>
                <a:gd name="connsiteY30" fmla="*/ 1097986 h 193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00157" h="1937410">
                  <a:moveTo>
                    <a:pt x="1000157" y="1102232"/>
                  </a:moveTo>
                  <a:lnTo>
                    <a:pt x="890809" y="1420244"/>
                  </a:lnTo>
                  <a:lnTo>
                    <a:pt x="830886" y="1430049"/>
                  </a:lnTo>
                  <a:cubicBezTo>
                    <a:pt x="753449" y="1439654"/>
                    <a:pt x="698175" y="1434563"/>
                    <a:pt x="625381" y="1421725"/>
                  </a:cubicBezTo>
                  <a:cubicBezTo>
                    <a:pt x="552586" y="1408887"/>
                    <a:pt x="460377" y="1379541"/>
                    <a:pt x="394115" y="1353020"/>
                  </a:cubicBezTo>
                  <a:cubicBezTo>
                    <a:pt x="327853" y="1326498"/>
                    <a:pt x="238957" y="1270351"/>
                    <a:pt x="227806" y="1262595"/>
                  </a:cubicBezTo>
                  <a:cubicBezTo>
                    <a:pt x="216655" y="1254837"/>
                    <a:pt x="217208" y="1250799"/>
                    <a:pt x="222077" y="1293937"/>
                  </a:cubicBezTo>
                  <a:cubicBezTo>
                    <a:pt x="226946" y="1337076"/>
                    <a:pt x="239081" y="1438925"/>
                    <a:pt x="257021" y="1521425"/>
                  </a:cubicBezTo>
                  <a:cubicBezTo>
                    <a:pt x="274961" y="1603924"/>
                    <a:pt x="302922" y="1709752"/>
                    <a:pt x="329718" y="1788932"/>
                  </a:cubicBezTo>
                  <a:lnTo>
                    <a:pt x="358171" y="1866810"/>
                  </a:lnTo>
                  <a:cubicBezTo>
                    <a:pt x="306835" y="1903850"/>
                    <a:pt x="211687" y="1922195"/>
                    <a:pt x="162274" y="1937410"/>
                  </a:cubicBezTo>
                  <a:cubicBezTo>
                    <a:pt x="110713" y="1802684"/>
                    <a:pt x="68023" y="1671202"/>
                    <a:pt x="40999" y="1530780"/>
                  </a:cubicBezTo>
                  <a:cubicBezTo>
                    <a:pt x="13975" y="1390358"/>
                    <a:pt x="-1594" y="1249608"/>
                    <a:pt x="130" y="1094879"/>
                  </a:cubicBezTo>
                  <a:cubicBezTo>
                    <a:pt x="1852" y="940150"/>
                    <a:pt x="44504" y="723786"/>
                    <a:pt x="77747" y="588060"/>
                  </a:cubicBezTo>
                  <a:cubicBezTo>
                    <a:pt x="110990" y="452334"/>
                    <a:pt x="161416" y="359911"/>
                    <a:pt x="199588" y="280523"/>
                  </a:cubicBezTo>
                  <a:cubicBezTo>
                    <a:pt x="237760" y="201134"/>
                    <a:pt x="268654" y="158777"/>
                    <a:pt x="306776" y="111727"/>
                  </a:cubicBezTo>
                  <a:cubicBezTo>
                    <a:pt x="340133" y="70559"/>
                    <a:pt x="385416" y="11405"/>
                    <a:pt x="416130" y="0"/>
                  </a:cubicBezTo>
                  <a:cubicBezTo>
                    <a:pt x="459534" y="74707"/>
                    <a:pt x="477949" y="136046"/>
                    <a:pt x="493343" y="215052"/>
                  </a:cubicBezTo>
                  <a:cubicBezTo>
                    <a:pt x="505787" y="309500"/>
                    <a:pt x="505983" y="354742"/>
                    <a:pt x="488736" y="439153"/>
                  </a:cubicBezTo>
                  <a:cubicBezTo>
                    <a:pt x="471153" y="525202"/>
                    <a:pt x="392887" y="611257"/>
                    <a:pt x="374038" y="651386"/>
                  </a:cubicBezTo>
                  <a:cubicBezTo>
                    <a:pt x="355188" y="691514"/>
                    <a:pt x="330175" y="700690"/>
                    <a:pt x="375640" y="679923"/>
                  </a:cubicBezTo>
                  <a:cubicBezTo>
                    <a:pt x="421105" y="659158"/>
                    <a:pt x="548483" y="564408"/>
                    <a:pt x="646830" y="526786"/>
                  </a:cubicBezTo>
                  <a:cubicBezTo>
                    <a:pt x="745176" y="489165"/>
                    <a:pt x="936630" y="451491"/>
                    <a:pt x="965722" y="454195"/>
                  </a:cubicBezTo>
                  <a:cubicBezTo>
                    <a:pt x="969359" y="454533"/>
                    <a:pt x="972038" y="456135"/>
                    <a:pt x="973884" y="458787"/>
                  </a:cubicBezTo>
                  <a:cubicBezTo>
                    <a:pt x="986811" y="477348"/>
                    <a:pt x="958960" y="547365"/>
                    <a:pt x="933346" y="595705"/>
                  </a:cubicBezTo>
                  <a:cubicBezTo>
                    <a:pt x="904074" y="650950"/>
                    <a:pt x="844282" y="728377"/>
                    <a:pt x="790087" y="785667"/>
                  </a:cubicBezTo>
                  <a:cubicBezTo>
                    <a:pt x="735893" y="842958"/>
                    <a:pt x="675440" y="894207"/>
                    <a:pt x="608178" y="939447"/>
                  </a:cubicBezTo>
                  <a:cubicBezTo>
                    <a:pt x="540917" y="984686"/>
                    <a:pt x="392691" y="1049620"/>
                    <a:pt x="386518" y="1057102"/>
                  </a:cubicBezTo>
                  <a:cubicBezTo>
                    <a:pt x="380344" y="1064584"/>
                    <a:pt x="420424" y="1068334"/>
                    <a:pt x="496842" y="1070816"/>
                  </a:cubicBezTo>
                  <a:cubicBezTo>
                    <a:pt x="573259" y="1073299"/>
                    <a:pt x="743805" y="1061595"/>
                    <a:pt x="845020" y="1072001"/>
                  </a:cubicBezTo>
                  <a:cubicBezTo>
                    <a:pt x="895627" y="1077203"/>
                    <a:pt x="942667" y="1086821"/>
                    <a:pt x="985924" y="1097986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647B7B6-B12B-DDFA-E170-0805D756F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10058270" y="1322265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591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84C0-DDBC-D820-4706-13D62B2F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GB" sz="3200" b="1" i="0">
                <a:effectLst/>
                <a:latin typeface="Capito"/>
              </a:rPr>
              <a:t>Unity Technologies</a:t>
            </a:r>
            <a:br>
              <a:rPr lang="en-GB" sz="3200" b="1" i="0">
                <a:effectLst/>
                <a:latin typeface="Capito"/>
              </a:rPr>
            </a:br>
            <a:endParaRPr lang="en-GB" sz="3200"/>
          </a:p>
        </p:txBody>
      </p:sp>
      <p:pic>
        <p:nvPicPr>
          <p:cNvPr id="20" name="Picture 19" descr="Sphere of mesh and nodes">
            <a:extLst>
              <a:ext uri="{FF2B5EF4-FFF2-40B4-BE49-F238E27FC236}">
                <a16:creationId xmlns:a16="http://schemas.microsoft.com/office/drawing/2014/main" id="{FE00066A-781D-A10F-1356-59B7C297F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9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9EA3F-C0BD-C97C-1BF5-96742D00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en-GB" sz="1700"/>
              <a:t>Unity Software Inc. (doing business as Unity Technologies) is an American video game software development company based in San Francisco.</a:t>
            </a:r>
          </a:p>
          <a:p>
            <a:endParaRPr lang="en-GB" sz="1700"/>
          </a:p>
          <a:p>
            <a:r>
              <a:rPr lang="en-GB" sz="1700"/>
              <a:t>Products: </a:t>
            </a:r>
          </a:p>
          <a:p>
            <a:pPr marL="0" indent="0">
              <a:buNone/>
            </a:pPr>
            <a:r>
              <a:rPr lang="en-GB" sz="1700"/>
              <a:t>1) Real-time 3-D content platform, </a:t>
            </a:r>
          </a:p>
          <a:p>
            <a:pPr marL="0" indent="0">
              <a:buNone/>
            </a:pPr>
            <a:r>
              <a:rPr lang="en-GB" sz="1700"/>
              <a:t>2) Audience Pinpoint tool, designed to aid game developers in targeted player acquisition and advertising</a:t>
            </a:r>
          </a:p>
        </p:txBody>
      </p:sp>
    </p:spTree>
    <p:extLst>
      <p:ext uri="{BB962C8B-B14F-4D97-AF65-F5344CB8AC3E}">
        <p14:creationId xmlns:p14="http://schemas.microsoft.com/office/powerpoint/2010/main" val="112924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p!!Rectangle">
            <a:extLst>
              <a:ext uri="{FF2B5EF4-FFF2-40B4-BE49-F238E27FC236}">
                <a16:creationId xmlns:a16="http://schemas.microsoft.com/office/drawing/2014/main" id="{D0D0518B-D51A-4AC9-8054-5C1EF2EB9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1DD380CC-3C8A-7ED4-06F7-95E5B8BB0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" b="14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5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275" y="633619"/>
            <a:ext cx="4279383" cy="5495925"/>
          </a:xfrm>
          <a:prstGeom prst="rect">
            <a:avLst/>
          </a:prstGeom>
          <a:ln w="9525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E9B32-6CB5-B9C0-D0B1-3A176AF9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45" y="980368"/>
            <a:ext cx="3666744" cy="1106424"/>
          </a:xfrm>
        </p:spPr>
        <p:txBody>
          <a:bodyPr>
            <a:normAutofit/>
          </a:bodyPr>
          <a:lstStyle/>
          <a:p>
            <a:r>
              <a:rPr lang="en-GB" sz="2600" b="0" i="0">
                <a:effectLst/>
                <a:latin typeface="Arial" panose="020B0604020202020204" pitchFamily="34" charset="0"/>
              </a:rPr>
              <a:t>Key information</a:t>
            </a:r>
            <a:endParaRPr lang="en-GB" sz="2600"/>
          </a:p>
        </p:txBody>
      </p:sp>
      <p:sp>
        <p:nvSpPr>
          <p:cNvPr id="2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267" y="11568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24" y="2113280"/>
            <a:ext cx="35204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0A5BF-BDB3-7EA9-7C8F-52F89D628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645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GB" sz="1800"/>
              <a:t>Sales data</a:t>
            </a:r>
          </a:p>
          <a:p>
            <a:r>
              <a:rPr lang="en-GB" sz="1800"/>
              <a:t>Data about the customers</a:t>
            </a:r>
          </a:p>
          <a:p>
            <a:r>
              <a:rPr lang="en-GB" sz="1800"/>
              <a:t>Feeding data sets for ML algorithms</a:t>
            </a:r>
          </a:p>
          <a:p>
            <a:r>
              <a:rPr lang="en-GB" sz="1800"/>
              <a:t>Revenue reports</a:t>
            </a:r>
          </a:p>
          <a:p>
            <a:r>
              <a:rPr lang="en-GB" sz="1800"/>
              <a:t>Stock shares</a:t>
            </a:r>
          </a:p>
          <a:p>
            <a:r>
              <a:rPr lang="en-GB" sz="1800"/>
              <a:t>Marketing data</a:t>
            </a:r>
          </a:p>
        </p:txBody>
      </p:sp>
    </p:spTree>
    <p:extLst>
      <p:ext uri="{BB962C8B-B14F-4D97-AF65-F5344CB8AC3E}">
        <p14:creationId xmlns:p14="http://schemas.microsoft.com/office/powerpoint/2010/main" val="21323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65F63-C876-4B66-F73B-8BB1A6F1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What Happened	</a:t>
            </a:r>
          </a:p>
        </p:txBody>
      </p:sp>
      <p:pic>
        <p:nvPicPr>
          <p:cNvPr id="5" name="Picture 4" descr="Colourful maths learning objects">
            <a:extLst>
              <a:ext uri="{FF2B5EF4-FFF2-40B4-BE49-F238E27FC236}">
                <a16:creationId xmlns:a16="http://schemas.microsoft.com/office/drawing/2014/main" id="{B17868C7-661D-3DB5-D64E-B2D38B946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93" r="28756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4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5DDE-6865-F2B5-EBDD-AAEDAB3A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/>
              <a:t>Incident: Bad data from a large number of customers led to inaccuracies in training set</a:t>
            </a:r>
          </a:p>
        </p:txBody>
      </p:sp>
    </p:spTree>
    <p:extLst>
      <p:ext uri="{BB962C8B-B14F-4D97-AF65-F5344CB8AC3E}">
        <p14:creationId xmlns:p14="http://schemas.microsoft.com/office/powerpoint/2010/main" val="154507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EFD45-EFF5-3770-17CF-3D8D9DB1F9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529" b="82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6FF615-EAEC-E31C-6E44-B7BE1C9A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Consequences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0ED842-6FA1-3585-BD88-8E4DE8CAF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7586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2987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49B8D45-9A76-4866-56F5-958F3B1AE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859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83094-452D-32A6-1EF7-355CC4C4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GB" sz="3400" b="0" i="0">
                <a:effectLst/>
                <a:latin typeface="Arial" panose="020B0604020202020204" pitchFamily="34" charset="0"/>
              </a:rPr>
              <a:t>How this could have been avoided</a:t>
            </a:r>
            <a:endParaRPr lang="en-GB" sz="3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8B88-35F5-72AC-D8BD-B1EB3C4E4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GB" sz="2000"/>
              <a:t>Increased focus on data quality</a:t>
            </a:r>
          </a:p>
          <a:p>
            <a:r>
              <a:rPr lang="en-GB" sz="2000"/>
              <a:t>Crucial for organizations to have trustworthy, reliable data sources</a:t>
            </a:r>
          </a:p>
          <a:p>
            <a:r>
              <a:rPr lang="en-GB" sz="2000"/>
              <a:t>Implement data error allowances during ML and conduct regular checks</a:t>
            </a:r>
          </a:p>
        </p:txBody>
      </p:sp>
    </p:spTree>
    <p:extLst>
      <p:ext uri="{BB962C8B-B14F-4D97-AF65-F5344CB8AC3E}">
        <p14:creationId xmlns:p14="http://schemas.microsoft.com/office/powerpoint/2010/main" val="370796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5" name="Rectangle 37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7" name="Picture 376">
            <a:extLst>
              <a:ext uri="{FF2B5EF4-FFF2-40B4-BE49-F238E27FC236}">
                <a16:creationId xmlns:a16="http://schemas.microsoft.com/office/drawing/2014/main" id="{01A0974C-033E-8969-4F21-DD0A4DDFF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74" name="Rectangle 37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99716-506A-00C0-48E7-C7E047FC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A8E8-BC7D-D1F1-5F57-1FC33713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“Poor data quality is enemy number one to the widespread, profitable use of machine learning”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39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Capito</vt:lpstr>
      <vt:lpstr>Office Theme</vt:lpstr>
      <vt:lpstr>Unity Technologies’ $110M Ad Targeting Error</vt:lpstr>
      <vt:lpstr>Unity Technologies </vt:lpstr>
      <vt:lpstr>Key information</vt:lpstr>
      <vt:lpstr>What Happened </vt:lpstr>
      <vt:lpstr>Consequences</vt:lpstr>
      <vt:lpstr>How this could have been avoided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Technologies’ $110M Ad Targeting Error</dc:title>
  <dc:creator>Dinusha Dissanayaka</dc:creator>
  <cp:lastModifiedBy>Dinusha Dissanayaka</cp:lastModifiedBy>
  <cp:revision>2</cp:revision>
  <dcterms:created xsi:type="dcterms:W3CDTF">2023-11-13T11:15:33Z</dcterms:created>
  <dcterms:modified xsi:type="dcterms:W3CDTF">2023-11-13T12:07:48Z</dcterms:modified>
</cp:coreProperties>
</file>