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4" r:id="rId2"/>
  </p:sldMasterIdLst>
  <p:notesMasterIdLst>
    <p:notesMasterId r:id="rId17"/>
  </p:notesMasterIdLst>
  <p:sldIdLst>
    <p:sldId id="300" r:id="rId3"/>
    <p:sldId id="257" r:id="rId4"/>
    <p:sldId id="315" r:id="rId5"/>
    <p:sldId id="317" r:id="rId6"/>
    <p:sldId id="318" r:id="rId7"/>
    <p:sldId id="319" r:id="rId8"/>
    <p:sldId id="306" r:id="rId9"/>
    <p:sldId id="313" r:id="rId10"/>
    <p:sldId id="321" r:id="rId11"/>
    <p:sldId id="322" r:id="rId12"/>
    <p:sldId id="311" r:id="rId13"/>
    <p:sldId id="320" r:id="rId14"/>
    <p:sldId id="281" r:id="rId15"/>
    <p:sldId id="28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Fira Code" panose="020B0809050000020004" pitchFamily="49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F27"/>
    <a:srgbClr val="72D9F0"/>
    <a:srgbClr val="FCC642"/>
    <a:srgbClr val="DBA0DB"/>
    <a:srgbClr val="FF5858"/>
    <a:srgbClr val="707070"/>
    <a:srgbClr val="2E323B"/>
    <a:srgbClr val="161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7E337-E888-46E7-9DB9-F188C5DF054D}">
  <a:tblStyle styleId="{12D7E337-E888-46E7-9DB9-F188C5DF0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02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22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01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71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25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33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97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0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25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3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78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27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9769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6099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891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5981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830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physics.utah.edu/~detar/lessons/python/numpy_eigen/numpy_eige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</a:t>
            </a:r>
            <a:r>
              <a:rPr lang="en" dirty="0">
                <a:solidFill>
                  <a:schemeClr val="accent2"/>
                </a:solidFill>
              </a:rPr>
              <a:t>Scientifico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3" y="2431004"/>
            <a:ext cx="6202800" cy="1050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Definizione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Polinomio caratteristico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64509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sz="3200" dirty="0">
                <a:solidFill>
                  <a:srgbClr val="FCC642"/>
                </a:solidFill>
              </a:rPr>
              <a:t>Autovalori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78129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Autovalori e autovettori con </a:t>
            </a:r>
            <a:r>
              <a:rPr lang="en" dirty="0">
                <a:solidFill>
                  <a:srgbClr val="A5CF27"/>
                </a:solidFill>
              </a:rPr>
              <a:t>numpy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131196"/>
            <a:ext cx="7781294" cy="21127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lang="pt-BR" sz="1600" u="sng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Gli </a:t>
            </a:r>
            <a:r>
              <a:rPr lang="pt-BR" sz="1600" u="sng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autovalori</a:t>
            </a:r>
            <a:r>
              <a:rPr lang="pt-BR" sz="1600" u="sng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 restituiti non sono ordinati!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endParaRPr lang="pt-BR" sz="1600" u="sng" dirty="0">
              <a:solidFill>
                <a:srgbClr val="FFFFFF">
                  <a:lumMod val="95000"/>
                </a:srgbClr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È spesso utile ordinare gli </a:t>
            </a:r>
            <a:r>
              <a:rPr lang="pt-BR" sz="1600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autovalori</a:t>
            </a: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 in </a:t>
            </a:r>
            <a:r>
              <a:rPr lang="pt-BR" sz="160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ordine crescente</a:t>
            </a: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, e riordinare gli </a:t>
            </a:r>
            <a:r>
              <a:rPr lang="pt-BR" sz="1600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autovettori</a:t>
            </a: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 per farli ancora corrispondere.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endParaRPr lang="pt-BR" sz="1600" dirty="0">
              <a:solidFill>
                <a:srgbClr val="FFFFFF">
                  <a:lumMod val="95000"/>
                </a:srgbClr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Usiamo un ordinamento “indiretto” tramite la funzione </a:t>
            </a:r>
            <a:r>
              <a:rPr lang="pt-BR" sz="1600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argsort</a:t>
            </a: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. Un ordinamento indiretto restituisce una lista di indici, da applicare successimanete ai vettori </a:t>
            </a:r>
            <a:r>
              <a:rPr lang="pt-BR" sz="1600" b="1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w</a:t>
            </a: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pt-BR" sz="1600" b="1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v</a:t>
            </a:r>
            <a:r>
              <a:rPr lang="pt-BR" sz="1600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lang="it-IT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Oggetto 17">
            <a:extLst>
              <a:ext uri="{FF2B5EF4-FFF2-40B4-BE49-F238E27FC236}">
                <a16:creationId xmlns:a16="http://schemas.microsoft.com/office/drawing/2014/main" id="{261A3854-6E2D-9555-500D-2F9E0AD50949}"/>
              </a:ext>
            </a:extLst>
          </p:cNvPr>
          <p:cNvSpPr txBox="1"/>
          <p:nvPr/>
        </p:nvSpPr>
        <p:spPr bwMode="auto">
          <a:xfrm>
            <a:off x="1205578" y="3243914"/>
            <a:ext cx="7718966" cy="100162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pl-PL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w, v =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np.linalg</a:t>
            </a:r>
            <a:r>
              <a:rPr lang="pl-PL" i="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.eig</a:t>
            </a:r>
            <a:r>
              <a:rPr lang="pl-PL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(A)</a:t>
            </a:r>
          </a:p>
          <a:p>
            <a:r>
              <a:rPr lang="pl-PL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idx = </a:t>
            </a:r>
            <a:r>
              <a:rPr lang="pl-PL" i="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np.argsort</a:t>
            </a:r>
            <a:r>
              <a:rPr lang="pl-PL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(w)</a:t>
            </a:r>
          </a:p>
          <a:p>
            <a:r>
              <a:rPr lang="pl-PL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 = w[idx]</a:t>
            </a:r>
          </a:p>
          <a:p>
            <a:r>
              <a:rPr lang="pl-PL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 = v[:,idx]</a:t>
            </a:r>
            <a:endParaRPr lang="it-IT" i="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1460882" y="1478563"/>
            <a:ext cx="6655335" cy="63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# Lo </a:t>
            </a:r>
            <a:r>
              <a:rPr lang="en" sz="2000" dirty="0">
                <a:solidFill>
                  <a:srgbClr val="DBA0DB"/>
                </a:solidFill>
              </a:rPr>
              <a:t>spettro</a:t>
            </a:r>
            <a:r>
              <a:rPr lang="en" sz="2000" dirty="0"/>
              <a:t> della matrice A è l’insieme degli autovalori di A.</a:t>
            </a:r>
            <a:endParaRPr sz="20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1459313" y="1137148"/>
            <a:ext cx="365372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Spettro: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Google Shape;484;p29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1459313" y="2498358"/>
                <a:ext cx="7055207" cy="5176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/>
                  <a:t># </a:t>
                </a:r>
                <a:r>
                  <a:rPr lang="it-IT" sz="1800" dirty="0"/>
                  <a:t>Il </a:t>
                </a:r>
                <a:r>
                  <a:rPr lang="it-IT" sz="1800" dirty="0">
                    <a:solidFill>
                      <a:srgbClr val="FFFF00"/>
                    </a:solidFill>
                  </a:rPr>
                  <a:t>raggio spettrale </a:t>
                </a:r>
                <a:r>
                  <a:rPr lang="it-IT" sz="1800" dirty="0"/>
                  <a:t>di A 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sz="1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sz="1800" dirty="0"/>
              </a:p>
            </p:txBody>
          </p:sp>
        </mc:Choice>
        <mc:Fallback xmlns="">
          <p:sp>
            <p:nvSpPr>
              <p:cNvPr id="484" name="Google Shape;484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1459313" y="2498358"/>
                <a:ext cx="7055207" cy="517609"/>
              </a:xfrm>
              <a:prstGeom prst="rect">
                <a:avLst/>
              </a:prstGeom>
              <a:blipFill>
                <a:blip r:embed="rId3"/>
                <a:stretch>
                  <a:fillRect l="-691" b="-3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1459314" y="228298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Raggio spettrale: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1459314" y="3516541"/>
            <a:ext cx="7684681" cy="615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 dirty="0"/>
              <a:t># </a:t>
            </a:r>
            <a:r>
              <a:rPr lang="it-IT" sz="1800" dirty="0"/>
              <a:t>Data S matrice non singolare,  B = S</a:t>
            </a:r>
            <a:r>
              <a:rPr lang="it-IT" sz="1800" baseline="30000" dirty="0"/>
              <a:t>-1</a:t>
            </a:r>
            <a:r>
              <a:rPr lang="it-IT" sz="1800" dirty="0"/>
              <a:t> A S  è </a:t>
            </a:r>
            <a:r>
              <a:rPr lang="it-IT" sz="1800" dirty="0">
                <a:solidFill>
                  <a:srgbClr val="72D9F0"/>
                </a:solidFill>
              </a:rPr>
              <a:t>simile</a:t>
            </a:r>
            <a:r>
              <a:rPr lang="it-IT" sz="1800" dirty="0"/>
              <a:t> ad A</a:t>
            </a:r>
            <a:endParaRPr sz="18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1459314" y="317840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Matrici simili</a:t>
            </a:r>
            <a:r>
              <a:rPr lang="en" dirty="0"/>
              <a:t>: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Definizioni e risultati </a:t>
            </a:r>
            <a:r>
              <a:rPr lang="en" dirty="0">
                <a:solidFill>
                  <a:schemeClr val="accent2"/>
                </a:solidFill>
              </a:rPr>
              <a:t>utili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520470"/>
            <a:chOff x="1084825" y="1168950"/>
            <a:chExt cx="506100" cy="3520470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4073820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>
              <a:cxnSpLocks/>
              <a:endCxn id="491" idx="0"/>
            </p:cNvCxnSpPr>
            <p:nvPr/>
          </p:nvCxnSpPr>
          <p:spPr>
            <a:xfrm>
              <a:off x="1337875" y="1168950"/>
              <a:ext cx="0" cy="290487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6580692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1396300" y="1113944"/>
            <a:ext cx="7290600" cy="63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Proposizione</a:t>
            </a:r>
            <a:r>
              <a:rPr lang="en" sz="2000" dirty="0"/>
              <a:t>: matrici simili hanno gli stessi autovalori.</a:t>
            </a: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Google Shape;487;p29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1396300" y="1790382"/>
                <a:ext cx="7279152" cy="251801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 algn="just"/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DIM: Sia </a:t>
                </a:r>
                <a:r>
                  <a:rPr lang="it-IT" sz="1600" b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una matrice di ordine </a:t>
                </a:r>
                <a:r>
                  <a:rPr lang="it-IT" sz="1600" i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n,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un autovalore e </a:t>
                </a:r>
                <a:r>
                  <a:rPr lang="it-IT" sz="1600" i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x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relativo autovettore, cioè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 Sia </a:t>
                </a:r>
                <a:r>
                  <a:rPr lang="it-IT" sz="1600" b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simile a </a:t>
                </a:r>
                <a:r>
                  <a:rPr lang="it-IT" sz="1600" b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B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ovvero esiste una matrice S tale che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𝑆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−1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𝐵𝑆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𝐴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  <a:p>
                <a:pPr marL="0" indent="0" algn="just"/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it-IT" sz="24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it-IT" sz="24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𝑆</m:t>
                          </m:r>
                        </m:e>
                        <m:sup>
                          <m: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−1</m:t>
                          </m:r>
                        </m:sup>
                      </m:sSup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𝐵𝑆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it-IT" sz="24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it-IT" sz="24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𝑆</m:t>
                      </m:r>
                      <m:sSup>
                        <m:sSupPr>
                          <m:ctrlP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𝑆</m:t>
                          </m:r>
                        </m:e>
                        <m:sup>
                          <m: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−1</m:t>
                          </m:r>
                        </m:sup>
                      </m:sSup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𝐵𝑆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𝑆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it-IT" sz="2400" i="1" dirty="0">
                  <a:solidFill>
                    <a:schemeClr val="accent6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𝐵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(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𝑆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𝑆𝑥</m:t>
                      </m:r>
                      <m:r>
                        <a:rPr lang="it-IT" sz="24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dirty="0"/>
              </a:p>
              <a:p>
                <a:pPr marL="0" indent="0" algn="just"/>
                <a:endParaRPr lang="it-IT" sz="1800" dirty="0"/>
              </a:p>
              <a:p>
                <a:pPr marL="0" indent="0" algn="just"/>
                <a:r>
                  <a:rPr lang="it-IT" sz="1800" dirty="0"/>
                  <a:t>cioè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1800" dirty="0"/>
                  <a:t> è anche autovalore di </a:t>
                </a:r>
                <a:r>
                  <a:rPr lang="it-IT" sz="1800" b="1" dirty="0"/>
                  <a:t>B</a:t>
                </a:r>
                <a:r>
                  <a:rPr lang="it-IT" sz="1800" dirty="0"/>
                  <a:t> con autovettore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𝑺𝒙</m:t>
                    </m:r>
                  </m:oMath>
                </a14:m>
                <a:r>
                  <a:rPr lang="it-IT" sz="1800" dirty="0"/>
                  <a:t>.</a:t>
                </a:r>
              </a:p>
            </p:txBody>
          </p:sp>
        </mc:Choice>
        <mc:Fallback xmlns="">
          <p:sp>
            <p:nvSpPr>
              <p:cNvPr id="487" name="Google Shape;487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1396300" y="1790382"/>
                <a:ext cx="7279152" cy="2518016"/>
              </a:xfrm>
              <a:prstGeom prst="rect">
                <a:avLst/>
              </a:prstGeom>
              <a:blipFill>
                <a:blip r:embed="rId3"/>
                <a:stretch>
                  <a:fillRect l="-670" t="-1211" r="-503" b="-4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Definizioni e risultati </a:t>
            </a:r>
            <a:r>
              <a:rPr lang="en" dirty="0">
                <a:solidFill>
                  <a:schemeClr val="accent2"/>
                </a:solidFill>
              </a:rPr>
              <a:t>utili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520470"/>
            <a:chOff x="1084825" y="1168950"/>
            <a:chExt cx="506100" cy="3520470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4073820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>
              <a:cxnSpLocks/>
              <a:endCxn id="491" idx="0"/>
            </p:cNvCxnSpPr>
            <p:nvPr/>
          </p:nvCxnSpPr>
          <p:spPr>
            <a:xfrm>
              <a:off x="1337875" y="1168950"/>
              <a:ext cx="0" cy="290487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6580692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5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10324" y="1123900"/>
            <a:ext cx="6975173" cy="357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Link: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 err="1">
                <a:uFill>
                  <a:noFill/>
                </a:uFill>
              </a:rPr>
              <a:t>NumPy</a:t>
            </a:r>
            <a:r>
              <a:rPr lang="it-IT" sz="1400" dirty="0">
                <a:uFill>
                  <a:noFill/>
                </a:uFill>
              </a:rPr>
              <a:t> Reference: https://numpy.org/doc/stable/reference/generated/numpy.linalg.eigvals.html#numpy.linalg.eigvals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Pagina </a:t>
            </a:r>
            <a:r>
              <a:rPr lang="it-IT" sz="1400" dirty="0" err="1">
                <a:uFill>
                  <a:noFill/>
                </a:uFill>
              </a:rPr>
              <a:t>elearning</a:t>
            </a:r>
            <a:r>
              <a:rPr lang="it-IT" sz="1400" dirty="0">
                <a:uFill>
                  <a:noFill/>
                </a:uFill>
              </a:rPr>
              <a:t> del corso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https://web.physics.utah.edu/~detar/lessons/python/numpy_eigen/numpy_eigen.html</a:t>
            </a:r>
            <a:endParaRPr lang="it-IT" sz="1400" dirty="0">
              <a:solidFill>
                <a:schemeClr val="accent6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https://youtu.be/PFDu9oVAE-g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Riferimenti testuali: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G. </a:t>
            </a:r>
            <a:r>
              <a:rPr lang="it-IT" sz="1400" dirty="0" err="1">
                <a:uFill>
                  <a:noFill/>
                </a:uFill>
              </a:rPr>
              <a:t>Monegato</a:t>
            </a:r>
            <a:r>
              <a:rPr lang="it-IT" sz="1400" dirty="0">
                <a:uFill>
                  <a:noFill/>
                </a:uFill>
              </a:rPr>
              <a:t>, </a:t>
            </a:r>
            <a:r>
              <a:rPr lang="it-IT" sz="1400" b="1" dirty="0">
                <a:uFill>
                  <a:noFill/>
                </a:uFill>
              </a:rPr>
              <a:t>Metodi e algoritmi per il calcolo numerico</a:t>
            </a:r>
            <a:r>
              <a:rPr lang="it-IT" sz="1400" dirty="0">
                <a:uFill>
                  <a:noFill/>
                </a:uFill>
              </a:rPr>
              <a:t>, </a:t>
            </a:r>
            <a:r>
              <a:rPr lang="it-IT" sz="1400" dirty="0" err="1">
                <a:uFill>
                  <a:noFill/>
                </a:uFill>
              </a:rPr>
              <a:t>cap</a:t>
            </a:r>
            <a:r>
              <a:rPr lang="it-IT" sz="1400" dirty="0">
                <a:uFill>
                  <a:noFill/>
                </a:uFill>
              </a:rPr>
              <a:t> 4,1</a:t>
            </a:r>
            <a:endParaRPr lang="en" sz="1400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endParaRPr dirty="0"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9547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2894;p50">
            <a:extLst>
              <a:ext uri="{FF2B5EF4-FFF2-40B4-BE49-F238E27FC236}">
                <a16:creationId xmlns:a16="http://schemas.microsoft.com/office/drawing/2014/main" id="{764BC3AD-3B84-4236-B62D-91B7165047D8}"/>
              </a:ext>
            </a:extLst>
          </p:cNvPr>
          <p:cNvGrpSpPr/>
          <p:nvPr/>
        </p:nvGrpSpPr>
        <p:grpSpPr>
          <a:xfrm>
            <a:off x="1514692" y="1282823"/>
            <a:ext cx="365768" cy="365768"/>
            <a:chOff x="1562938" y="4248450"/>
            <a:chExt cx="475950" cy="475950"/>
          </a:xfrm>
        </p:grpSpPr>
        <p:sp>
          <p:nvSpPr>
            <p:cNvPr id="14" name="Google Shape;2895;p50">
              <a:extLst>
                <a:ext uri="{FF2B5EF4-FFF2-40B4-BE49-F238E27FC236}">
                  <a16:creationId xmlns:a16="http://schemas.microsoft.com/office/drawing/2014/main" id="{00E27D44-4B1D-4D48-A9B1-E28DC613CA5E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896;p50">
              <a:extLst>
                <a:ext uri="{FF2B5EF4-FFF2-40B4-BE49-F238E27FC236}">
                  <a16:creationId xmlns:a16="http://schemas.microsoft.com/office/drawing/2014/main" id="{2F2690AE-B37F-44B6-BC43-0B605F9DECFF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897;p50">
              <a:extLst>
                <a:ext uri="{FF2B5EF4-FFF2-40B4-BE49-F238E27FC236}">
                  <a16:creationId xmlns:a16="http://schemas.microsoft.com/office/drawing/2014/main" id="{4EB752B5-ED67-4B80-8CA6-177AE0B4C41B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898;p50">
              <a:extLst>
                <a:ext uri="{FF2B5EF4-FFF2-40B4-BE49-F238E27FC236}">
                  <a16:creationId xmlns:a16="http://schemas.microsoft.com/office/drawing/2014/main" id="{66EFFF91-4ABA-4A7E-9B00-9AD1B7E2DC1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899;p50">
              <a:extLst>
                <a:ext uri="{FF2B5EF4-FFF2-40B4-BE49-F238E27FC236}">
                  <a16:creationId xmlns:a16="http://schemas.microsoft.com/office/drawing/2014/main" id="{B79A033F-CB63-469E-8BCE-D1954A62398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900;p50">
              <a:extLst>
                <a:ext uri="{FF2B5EF4-FFF2-40B4-BE49-F238E27FC236}">
                  <a16:creationId xmlns:a16="http://schemas.microsoft.com/office/drawing/2014/main" id="{51F3068F-3766-4B9F-BC34-05A7CEABE7F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01;p50">
              <a:extLst>
                <a:ext uri="{FF2B5EF4-FFF2-40B4-BE49-F238E27FC236}">
                  <a16:creationId xmlns:a16="http://schemas.microsoft.com/office/drawing/2014/main" id="{F28BE6ED-984D-4152-BD6D-9C59DBCC0BC6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902;p50">
              <a:extLst>
                <a:ext uri="{FF2B5EF4-FFF2-40B4-BE49-F238E27FC236}">
                  <a16:creationId xmlns:a16="http://schemas.microsoft.com/office/drawing/2014/main" id="{37606BA7-7F47-4DE7-8EA9-8C01A903683B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03;p50">
              <a:extLst>
                <a:ext uri="{FF2B5EF4-FFF2-40B4-BE49-F238E27FC236}">
                  <a16:creationId xmlns:a16="http://schemas.microsoft.com/office/drawing/2014/main" id="{2B522C1D-7C94-47D3-8FC3-0617A53984C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904;p50">
              <a:extLst>
                <a:ext uri="{FF2B5EF4-FFF2-40B4-BE49-F238E27FC236}">
                  <a16:creationId xmlns:a16="http://schemas.microsoft.com/office/drawing/2014/main" id="{18180C5E-249C-4E1D-A50D-CF699AC1CB1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905;p50">
              <a:extLst>
                <a:ext uri="{FF2B5EF4-FFF2-40B4-BE49-F238E27FC236}">
                  <a16:creationId xmlns:a16="http://schemas.microsoft.com/office/drawing/2014/main" id="{3362A4E5-0F1E-4418-92A3-8D43551E247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06;p50">
              <a:extLst>
                <a:ext uri="{FF2B5EF4-FFF2-40B4-BE49-F238E27FC236}">
                  <a16:creationId xmlns:a16="http://schemas.microsoft.com/office/drawing/2014/main" id="{032C8516-3CEE-47F8-AF33-D6903CC09307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07;p50">
              <a:extLst>
                <a:ext uri="{FF2B5EF4-FFF2-40B4-BE49-F238E27FC236}">
                  <a16:creationId xmlns:a16="http://schemas.microsoft.com/office/drawing/2014/main" id="{8C008407-D4AA-4CE1-BD15-C996E3FCE97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08;p50">
              <a:extLst>
                <a:ext uri="{FF2B5EF4-FFF2-40B4-BE49-F238E27FC236}">
                  <a16:creationId xmlns:a16="http://schemas.microsoft.com/office/drawing/2014/main" id="{31624D2C-FF11-4842-A1F6-574745AD0B40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09;p50">
              <a:extLst>
                <a:ext uri="{FF2B5EF4-FFF2-40B4-BE49-F238E27FC236}">
                  <a16:creationId xmlns:a16="http://schemas.microsoft.com/office/drawing/2014/main" id="{21084802-DF15-4F5E-89D2-53E6466FBEED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066;p50">
            <a:extLst>
              <a:ext uri="{FF2B5EF4-FFF2-40B4-BE49-F238E27FC236}">
                <a16:creationId xmlns:a16="http://schemas.microsoft.com/office/drawing/2014/main" id="{87126AF3-D759-42CC-9FBA-03999A4E5F89}"/>
              </a:ext>
            </a:extLst>
          </p:cNvPr>
          <p:cNvGrpSpPr/>
          <p:nvPr/>
        </p:nvGrpSpPr>
        <p:grpSpPr>
          <a:xfrm>
            <a:off x="1537833" y="2726437"/>
            <a:ext cx="290724" cy="365751"/>
            <a:chOff x="5177013" y="5225925"/>
            <a:chExt cx="281600" cy="360275"/>
          </a:xfrm>
        </p:grpSpPr>
        <p:sp>
          <p:nvSpPr>
            <p:cNvPr id="36" name="Google Shape;3067;p50">
              <a:extLst>
                <a:ext uri="{FF2B5EF4-FFF2-40B4-BE49-F238E27FC236}">
                  <a16:creationId xmlns:a16="http://schemas.microsoft.com/office/drawing/2014/main" id="{2FA93CD9-BD1C-45D2-ADD6-1C8C9EB313EF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068;p50">
              <a:extLst>
                <a:ext uri="{FF2B5EF4-FFF2-40B4-BE49-F238E27FC236}">
                  <a16:creationId xmlns:a16="http://schemas.microsoft.com/office/drawing/2014/main" id="{F5CBA1B6-4316-49D9-B0C5-8593957FB0D6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069;p50">
              <a:extLst>
                <a:ext uri="{FF2B5EF4-FFF2-40B4-BE49-F238E27FC236}">
                  <a16:creationId xmlns:a16="http://schemas.microsoft.com/office/drawing/2014/main" id="{A46109FA-1253-457B-8C5B-996AD256CF8D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070;p50">
              <a:extLst>
                <a:ext uri="{FF2B5EF4-FFF2-40B4-BE49-F238E27FC236}">
                  <a16:creationId xmlns:a16="http://schemas.microsoft.com/office/drawing/2014/main" id="{466F3368-2418-4B5E-AF16-A81BB5EE06F8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071;p50">
              <a:extLst>
                <a:ext uri="{FF2B5EF4-FFF2-40B4-BE49-F238E27FC236}">
                  <a16:creationId xmlns:a16="http://schemas.microsoft.com/office/drawing/2014/main" id="{04307BF3-ECB3-44BD-ABEE-C4296FD495E1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072;p50">
              <a:extLst>
                <a:ext uri="{FF2B5EF4-FFF2-40B4-BE49-F238E27FC236}">
                  <a16:creationId xmlns:a16="http://schemas.microsoft.com/office/drawing/2014/main" id="{611D4201-6F07-4D02-B579-B6D165AFACA4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073;p50">
              <a:extLst>
                <a:ext uri="{FF2B5EF4-FFF2-40B4-BE49-F238E27FC236}">
                  <a16:creationId xmlns:a16="http://schemas.microsoft.com/office/drawing/2014/main" id="{2BF6DEAF-F2A2-475B-8D8F-A593157D66F0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074;p50">
              <a:extLst>
                <a:ext uri="{FF2B5EF4-FFF2-40B4-BE49-F238E27FC236}">
                  <a16:creationId xmlns:a16="http://schemas.microsoft.com/office/drawing/2014/main" id="{AB89CFDB-BF0F-4AAA-9FE3-7A6F406F1CCC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075;p50">
              <a:extLst>
                <a:ext uri="{FF2B5EF4-FFF2-40B4-BE49-F238E27FC236}">
                  <a16:creationId xmlns:a16="http://schemas.microsoft.com/office/drawing/2014/main" id="{B7C56B63-EBA9-47C6-B090-7090693CBD8B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076;p50">
              <a:extLst>
                <a:ext uri="{FF2B5EF4-FFF2-40B4-BE49-F238E27FC236}">
                  <a16:creationId xmlns:a16="http://schemas.microsoft.com/office/drawing/2014/main" id="{35F03472-BC80-4260-A664-2C13D4DBF5A6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077;p50">
              <a:extLst>
                <a:ext uri="{FF2B5EF4-FFF2-40B4-BE49-F238E27FC236}">
                  <a16:creationId xmlns:a16="http://schemas.microsoft.com/office/drawing/2014/main" id="{19118FA6-B7F7-4812-B458-0CB6A8A12EF9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3373490" y="1613731"/>
            <a:ext cx="52154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Il</a:t>
            </a:r>
            <a:r>
              <a:rPr lang="en" sz="1600" dirty="0"/>
              <a:t> template della presentazione è stato creato da </a:t>
            </a:r>
            <a:r>
              <a:rPr lang="en" sz="1600" dirty="0">
                <a:solidFill>
                  <a:srgbClr val="DBA0DB"/>
                </a:solidFill>
              </a:rPr>
              <a:t>Slidesgo</a:t>
            </a:r>
            <a:r>
              <a:rPr lang="en" sz="1600" dirty="0"/>
              <a:t> </a:t>
            </a:r>
            <a:r>
              <a:rPr lang="it-IT" sz="1600" dirty="0">
                <a:solidFill>
                  <a:srgbClr val="A5CF27"/>
                </a:solidFill>
              </a:rPr>
              <a:t>https://slidesgo.com/</a:t>
            </a:r>
            <a:r>
              <a:rPr lang="en" sz="1600" dirty="0">
                <a:solidFill>
                  <a:srgbClr val="A5CF27"/>
                </a:solidFill>
              </a:rPr>
              <a:t> </a:t>
            </a:r>
            <a:endParaRPr sz="1600" dirty="0">
              <a:solidFill>
                <a:srgbClr val="A5CF27"/>
              </a:solidFill>
            </a:endParaRPr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7109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4F8A0-F032-424B-9C31-6C8153A8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621" y="2564362"/>
            <a:ext cx="6503857" cy="1299233"/>
          </a:xfrm>
        </p:spPr>
        <p:txBody>
          <a:bodyPr/>
          <a:lstStyle/>
          <a:p>
            <a:pPr marL="139700" indent="0" algn="just">
              <a:buNone/>
            </a:pPr>
            <a:r>
              <a:rPr lang="it-IT" sz="1600" dirty="0"/>
              <a:t>I contenuti sono stati sviluppati durante il corso di </a:t>
            </a:r>
            <a:r>
              <a:rPr lang="it-IT" sz="1600" dirty="0">
                <a:solidFill>
                  <a:srgbClr val="DBA0DB"/>
                </a:solidFill>
              </a:rPr>
              <a:t>Calcolo Scientifico </a:t>
            </a:r>
            <a:r>
              <a:rPr lang="it-IT" sz="1600" dirty="0"/>
              <a:t>per Laurea Triennale in Informatica, docente prof. </a:t>
            </a:r>
            <a:r>
              <a:rPr lang="it-IT" sz="1600" dirty="0" err="1">
                <a:solidFill>
                  <a:srgbClr val="DBA0DB"/>
                </a:solidFill>
              </a:rPr>
              <a:t>Dajana</a:t>
            </a:r>
            <a:r>
              <a:rPr lang="it-IT" sz="1600" dirty="0">
                <a:solidFill>
                  <a:srgbClr val="DBA0DB"/>
                </a:solidFill>
              </a:rPr>
              <a:t> Conte</a:t>
            </a:r>
            <a:r>
              <a:rPr lang="it-IT" sz="1600" dirty="0"/>
              <a:t>, da </a:t>
            </a:r>
            <a:r>
              <a:rPr lang="it-IT" sz="1600" dirty="0">
                <a:solidFill>
                  <a:srgbClr val="A5CF27"/>
                </a:solidFill>
              </a:rPr>
              <a:t>Tomeo Fiorentino</a:t>
            </a:r>
            <a:r>
              <a:rPr lang="it-IT" sz="1600" dirty="0"/>
              <a:t>: </a:t>
            </a:r>
            <a:r>
              <a:rPr lang="it-IT" sz="1600" dirty="0">
                <a:solidFill>
                  <a:srgbClr val="A5CF27"/>
                </a:solidFill>
              </a:rPr>
              <a:t>https://github.com/FioreTom</a:t>
            </a:r>
          </a:p>
        </p:txBody>
      </p:sp>
      <p:grpSp>
        <p:nvGrpSpPr>
          <p:cNvPr id="13" name="Google Shape;2689;p50">
            <a:extLst>
              <a:ext uri="{FF2B5EF4-FFF2-40B4-BE49-F238E27FC236}">
                <a16:creationId xmlns:a16="http://schemas.microsoft.com/office/drawing/2014/main" id="{223FD95C-B001-4688-80FA-DF31856FE159}"/>
              </a:ext>
            </a:extLst>
          </p:cNvPr>
          <p:cNvGrpSpPr/>
          <p:nvPr/>
        </p:nvGrpSpPr>
        <p:grpSpPr>
          <a:xfrm>
            <a:off x="8415431" y="2906988"/>
            <a:ext cx="342168" cy="365769"/>
            <a:chOff x="1898088" y="2292925"/>
            <a:chExt cx="269275" cy="285400"/>
          </a:xfrm>
        </p:grpSpPr>
        <p:sp>
          <p:nvSpPr>
            <p:cNvPr id="14" name="Google Shape;2690;p50">
              <a:extLst>
                <a:ext uri="{FF2B5EF4-FFF2-40B4-BE49-F238E27FC236}">
                  <a16:creationId xmlns:a16="http://schemas.microsoft.com/office/drawing/2014/main" id="{8F4AFA47-4274-4A3F-9A9D-F9BBD8B70048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691;p50">
              <a:extLst>
                <a:ext uri="{FF2B5EF4-FFF2-40B4-BE49-F238E27FC236}">
                  <a16:creationId xmlns:a16="http://schemas.microsoft.com/office/drawing/2014/main" id="{FF9D0287-F896-4DC3-A52D-788F4DA6B78A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692;p50">
              <a:extLst>
                <a:ext uri="{FF2B5EF4-FFF2-40B4-BE49-F238E27FC236}">
                  <a16:creationId xmlns:a16="http://schemas.microsoft.com/office/drawing/2014/main" id="{57245312-E699-4768-9430-94F8EA5C5A74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693;p50">
              <a:extLst>
                <a:ext uri="{FF2B5EF4-FFF2-40B4-BE49-F238E27FC236}">
                  <a16:creationId xmlns:a16="http://schemas.microsoft.com/office/drawing/2014/main" id="{C0DC8449-5E33-4C96-A1FD-BD9CD161A746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694;p50">
              <a:extLst>
                <a:ext uri="{FF2B5EF4-FFF2-40B4-BE49-F238E27FC236}">
                  <a16:creationId xmlns:a16="http://schemas.microsoft.com/office/drawing/2014/main" id="{490480AC-3013-4195-B98D-47B6C3CDCBFD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695;p50">
              <a:extLst>
                <a:ext uri="{FF2B5EF4-FFF2-40B4-BE49-F238E27FC236}">
                  <a16:creationId xmlns:a16="http://schemas.microsoft.com/office/drawing/2014/main" id="{48429339-8FEC-4106-BCB4-58695F8818FF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di </a:t>
            </a:r>
            <a:r>
              <a:rPr lang="en" dirty="0">
                <a:solidFill>
                  <a:schemeClr val="accent2"/>
                </a:solidFill>
              </a:rPr>
              <a:t>autovalori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315386"/>
            <a:ext cx="7549646" cy="900334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 la matrice </a:t>
            </a:r>
            <a:r>
              <a:rPr lang="it-IT" sz="16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determinare </a:t>
            </a:r>
            <a:r>
              <a:rPr lang="el-GR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λ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scalare e </a:t>
            </a:r>
            <a:r>
              <a:rPr lang="it-IT" sz="16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vettore </a:t>
            </a:r>
            <a:r>
              <a:rPr lang="it-IT" sz="1600" b="1" u="sng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non nullo</a:t>
            </a:r>
            <a:r>
              <a:rPr lang="it-IT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tali che </a:t>
            </a:r>
            <a:r>
              <a:rPr lang="it-IT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sz="16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  <a:r>
              <a:rPr lang="it-IT" sz="16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l-GR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λ</a:t>
            </a:r>
            <a:r>
              <a:rPr lang="it-IT" sz="16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l-GR" sz="16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λ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è detto </a:t>
            </a:r>
            <a:r>
              <a:rPr lang="it-IT" sz="16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autovalore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it-IT" sz="16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è detto</a:t>
            </a:r>
            <a:r>
              <a:rPr lang="it-IT" sz="16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autovettore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6CC5AD-34F4-9343-D142-48A9ABC3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8" y="2498005"/>
            <a:ext cx="7143750" cy="110490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di </a:t>
            </a:r>
            <a:r>
              <a:rPr lang="en" dirty="0">
                <a:solidFill>
                  <a:schemeClr val="accent2"/>
                </a:solidFill>
              </a:rPr>
              <a:t>autovalori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315386"/>
            <a:ext cx="7549646" cy="900334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it-IT" sz="16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  <a:r>
              <a:rPr lang="it-IT" sz="16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non è, in generale, multiplo di </a:t>
            </a:r>
            <a:r>
              <a:rPr lang="it-IT" sz="16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</a:p>
          <a:p>
            <a:pPr algn="just">
              <a:spcBef>
                <a:spcPct val="0"/>
              </a:spcBef>
            </a:pPr>
            <a:endParaRPr lang="it-IT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Ponendo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6">
                <a:extLst>
                  <a:ext uri="{FF2B5EF4-FFF2-40B4-BE49-F238E27FC236}">
                    <a16:creationId xmlns:a16="http://schemas.microsoft.com/office/drawing/2014/main" id="{361E5D33-B883-B8BD-A031-DB9076794EBE}"/>
                  </a:ext>
                </a:extLst>
              </p:cNvPr>
              <p:cNvSpPr txBox="1"/>
              <p:nvPr/>
            </p:nvSpPr>
            <p:spPr bwMode="auto">
              <a:xfrm>
                <a:off x="2799950" y="1650141"/>
                <a:ext cx="3532149" cy="14265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it-IT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=13∗</m:t>
                      </m:r>
                      <m:r>
                        <a:rPr lang="it-IT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400" i="1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it-IT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it-IT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it-IT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=1∗</m:t>
                    </m:r>
                    <m:r>
                      <a:rPr lang="it-IT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Object 46">
                <a:extLst>
                  <a:ext uri="{FF2B5EF4-FFF2-40B4-BE49-F238E27FC236}">
                    <a16:creationId xmlns:a16="http://schemas.microsoft.com/office/drawing/2014/main" id="{361E5D33-B883-B8BD-A031-DB907679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9950" y="1650141"/>
                <a:ext cx="3532149" cy="1426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1">
            <a:extLst>
              <a:ext uri="{FF2B5EF4-FFF2-40B4-BE49-F238E27FC236}">
                <a16:creationId xmlns:a16="http://schemas.microsoft.com/office/drawing/2014/main" id="{673B118B-C22A-C5D8-4046-3B1602C5EEA1}"/>
              </a:ext>
            </a:extLst>
          </p:cNvPr>
          <p:cNvSpPr txBox="1">
            <a:spLocks/>
          </p:cNvSpPr>
          <p:nvPr/>
        </p:nvSpPr>
        <p:spPr>
          <a:xfrm>
            <a:off x="1013727" y="3076664"/>
            <a:ext cx="7549646" cy="14841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ovvero, ci sono due direzioni lungo le quali </a:t>
            </a:r>
            <a:r>
              <a:rPr lang="it-IT" sz="16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funziona come se </a:t>
            </a:r>
            <a:r>
              <a:rPr lang="it-IT" sz="16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fosse moltiplicato per uno scalare.</a:t>
            </a:r>
          </a:p>
          <a:p>
            <a:pPr algn="just">
              <a:spcBef>
                <a:spcPct val="0"/>
              </a:spcBef>
            </a:pPr>
            <a:endParaRPr lang="it-IT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Conoscere le direzioni lungo le quali </a:t>
            </a:r>
            <a:r>
              <a:rPr lang="it-IT" sz="16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agisce come scalare permette di semplificare alcuni problemi.</a:t>
            </a:r>
          </a:p>
        </p:txBody>
      </p:sp>
    </p:spTree>
    <p:extLst>
      <p:ext uri="{BB962C8B-B14F-4D97-AF65-F5344CB8AC3E}">
        <p14:creationId xmlns:p14="http://schemas.microsoft.com/office/powerpoint/2010/main" val="11870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Esempio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402605" y="1094363"/>
            <a:ext cx="7119601" cy="700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dirty="0"/>
              <a:t># </a:t>
            </a:r>
            <a:r>
              <a:rPr 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 la matrice </a:t>
            </a:r>
            <a:r>
              <a:rPr lang="it-IT" sz="14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  <a:r>
              <a:rPr 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determinare 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 i vettori </a:t>
            </a:r>
            <a:r>
              <a:rPr lang="it-IT" sz="1400" b="1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sono autovettori. In  caso affermativo, fornire i relativi </a:t>
            </a:r>
            <a:r>
              <a:rPr lang="el-GR" sz="1400" b="1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λ</a:t>
            </a:r>
            <a:r>
              <a:rPr 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4" y="4694725"/>
            <a:ext cx="593451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1F5D17CA-7FA9-62C3-7E13-A7110FC45069}"/>
                  </a:ext>
                </a:extLst>
              </p:cNvPr>
              <p:cNvSpPr txBox="1"/>
              <p:nvPr/>
            </p:nvSpPr>
            <p:spPr bwMode="auto">
              <a:xfrm>
                <a:off x="1330395" y="2686722"/>
                <a:ext cx="2002835" cy="8914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accent6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1F5D17CA-7FA9-62C3-7E13-A7110FC4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0395" y="2686722"/>
                <a:ext cx="2002835" cy="891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9">
                <a:extLst>
                  <a:ext uri="{FF2B5EF4-FFF2-40B4-BE49-F238E27FC236}">
                    <a16:creationId xmlns:a16="http://schemas.microsoft.com/office/drawing/2014/main" id="{DCD32982-34D8-7CBE-D3FC-C90A843F1D60}"/>
                  </a:ext>
                </a:extLst>
              </p:cNvPr>
              <p:cNvSpPr txBox="1"/>
              <p:nvPr/>
            </p:nvSpPr>
            <p:spPr bwMode="auto">
              <a:xfrm>
                <a:off x="3500005" y="1887053"/>
                <a:ext cx="1154856" cy="68866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7" name="Object 9">
                <a:extLst>
                  <a:ext uri="{FF2B5EF4-FFF2-40B4-BE49-F238E27FC236}">
                    <a16:creationId xmlns:a16="http://schemas.microsoft.com/office/drawing/2014/main" id="{DCD32982-34D8-7CBE-D3FC-C90A843F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0005" y="1887053"/>
                <a:ext cx="1154856" cy="68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2EAC4911-198D-B600-83CF-E141D12EB759}"/>
                  </a:ext>
                </a:extLst>
              </p:cNvPr>
              <p:cNvSpPr txBox="1"/>
              <p:nvPr/>
            </p:nvSpPr>
            <p:spPr bwMode="auto">
              <a:xfrm>
                <a:off x="3500005" y="2710147"/>
                <a:ext cx="1424957" cy="70078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2EAC4911-198D-B600-83CF-E141D12E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0005" y="2710147"/>
                <a:ext cx="1424957" cy="700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78EBA0DB-0D4B-3CAB-5A64-3241F3BEA0D2}"/>
                  </a:ext>
                </a:extLst>
              </p:cNvPr>
              <p:cNvSpPr txBox="1"/>
              <p:nvPr/>
            </p:nvSpPr>
            <p:spPr bwMode="auto">
              <a:xfrm>
                <a:off x="5126553" y="1889972"/>
                <a:ext cx="1638027" cy="78553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&amp;10</m:t>
                              </m:r>
                            </m:e>
                            <m:e>
                              <m: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78EBA0DB-0D4B-3CAB-5A64-3241F3BEA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6553" y="1889972"/>
                <a:ext cx="1638027" cy="785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3">
                <a:extLst>
                  <a:ext uri="{FF2B5EF4-FFF2-40B4-BE49-F238E27FC236}">
                    <a16:creationId xmlns:a16="http://schemas.microsoft.com/office/drawing/2014/main" id="{0B92E39B-1540-F397-F5AA-77A04D43170D}"/>
                  </a:ext>
                </a:extLst>
              </p:cNvPr>
              <p:cNvSpPr txBox="1"/>
              <p:nvPr/>
            </p:nvSpPr>
            <p:spPr bwMode="auto">
              <a:xfrm>
                <a:off x="6858000" y="1966783"/>
                <a:ext cx="919045" cy="52920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1" name="Object 13">
                <a:extLst>
                  <a:ext uri="{FF2B5EF4-FFF2-40B4-BE49-F238E27FC236}">
                    <a16:creationId xmlns:a16="http://schemas.microsoft.com/office/drawing/2014/main" id="{0B92E39B-1540-F397-F5AA-77A04D43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1966783"/>
                <a:ext cx="919045" cy="529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4">
                <a:extLst>
                  <a:ext uri="{FF2B5EF4-FFF2-40B4-BE49-F238E27FC236}">
                    <a16:creationId xmlns:a16="http://schemas.microsoft.com/office/drawing/2014/main" id="{6310908D-F884-3F7F-1659-7F824F23D42D}"/>
                  </a:ext>
                </a:extLst>
              </p:cNvPr>
              <p:cNvSpPr txBox="1"/>
              <p:nvPr/>
            </p:nvSpPr>
            <p:spPr bwMode="auto">
              <a:xfrm>
                <a:off x="5091737" y="2712168"/>
                <a:ext cx="1552901" cy="78467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&amp;−5</m:t>
                              </m:r>
                            </m:e>
                            <m:e>
                              <m: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2" name="Object 14">
                <a:extLst>
                  <a:ext uri="{FF2B5EF4-FFF2-40B4-BE49-F238E27FC236}">
                    <a16:creationId xmlns:a16="http://schemas.microsoft.com/office/drawing/2014/main" id="{6310908D-F884-3F7F-1659-7F824F23D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1737" y="2712168"/>
                <a:ext cx="1552901" cy="784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5">
                <a:extLst>
                  <a:ext uri="{FF2B5EF4-FFF2-40B4-BE49-F238E27FC236}">
                    <a16:creationId xmlns:a16="http://schemas.microsoft.com/office/drawing/2014/main" id="{D7982BCF-5125-C747-4460-255508D819F5}"/>
                  </a:ext>
                </a:extLst>
              </p:cNvPr>
              <p:cNvSpPr txBox="1"/>
              <p:nvPr/>
            </p:nvSpPr>
            <p:spPr bwMode="auto">
              <a:xfrm>
                <a:off x="6858000" y="2798879"/>
                <a:ext cx="1165008" cy="517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3" name="Object 15">
                <a:extLst>
                  <a:ext uri="{FF2B5EF4-FFF2-40B4-BE49-F238E27FC236}">
                    <a16:creationId xmlns:a16="http://schemas.microsoft.com/office/drawing/2014/main" id="{D7982BCF-5125-C747-4460-255508D8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2798879"/>
                <a:ext cx="1165008" cy="517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9">
            <a:extLst>
              <a:ext uri="{FF2B5EF4-FFF2-40B4-BE49-F238E27FC236}">
                <a16:creationId xmlns:a16="http://schemas.microsoft.com/office/drawing/2014/main" id="{FED27C8A-C79A-FA0C-30E8-5B6C1EBD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580" y="3554339"/>
            <a:ext cx="2187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non è autovettore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0">
                <a:extLst>
                  <a:ext uri="{FF2B5EF4-FFF2-40B4-BE49-F238E27FC236}">
                    <a16:creationId xmlns:a16="http://schemas.microsoft.com/office/drawing/2014/main" id="{57355E7D-25BD-09BC-0959-26041196E7D5}"/>
                  </a:ext>
                </a:extLst>
              </p:cNvPr>
              <p:cNvSpPr txBox="1"/>
              <p:nvPr/>
            </p:nvSpPr>
            <p:spPr bwMode="auto">
              <a:xfrm>
                <a:off x="3500005" y="3553057"/>
                <a:ext cx="1325537" cy="8419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7" name="Object 10">
                <a:extLst>
                  <a:ext uri="{FF2B5EF4-FFF2-40B4-BE49-F238E27FC236}">
                    <a16:creationId xmlns:a16="http://schemas.microsoft.com/office/drawing/2014/main" id="{57355E7D-25BD-09BC-0959-26041196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0005" y="3553057"/>
                <a:ext cx="1325537" cy="8419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16E8DE1F-A286-F547-9F14-58DA832C1DE2}"/>
                  </a:ext>
                </a:extLst>
              </p:cNvPr>
              <p:cNvSpPr txBox="1"/>
              <p:nvPr/>
            </p:nvSpPr>
            <p:spPr bwMode="auto">
              <a:xfrm>
                <a:off x="5091734" y="3620075"/>
                <a:ext cx="1552901" cy="70788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16E8DE1F-A286-F547-9F14-58DA832C1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1734" y="3620075"/>
                <a:ext cx="1552901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di </a:t>
            </a:r>
            <a:r>
              <a:rPr lang="en" dirty="0">
                <a:solidFill>
                  <a:schemeClr val="accent2"/>
                </a:solidFill>
              </a:rPr>
              <a:t>autovalori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1315386"/>
                <a:ext cx="7549646" cy="14940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Il problema che affrontiamo è il seguente: data una matrice </a:t>
                </a:r>
                <a:r>
                  <a:rPr lang="it-IT" sz="1600" b="1" dirty="0">
                    <a:solidFill>
                      <a:srgbClr val="92D05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</a:t>
                </a: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di ordine </a:t>
                </a:r>
                <a:r>
                  <a:rPr lang="it-IT" sz="1600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</a:t>
                </a: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trovare dei numeri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𝝀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</m:t>
                        </m:r>
                      </m:sub>
                    </m:sSub>
                    <m:r>
                      <a:rPr lang="it-IT" sz="1600" b="1" i="0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(reali o complessi) in corrispondenza dei quali il sistema</a:t>
                </a:r>
              </a:p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𝐴𝑥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λ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𝑥</m:t>
                    </m:r>
                  </m:oMath>
                </a14:m>
                <a:r>
                  <a:rPr lang="it-IT" sz="1600" b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ovvero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(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λ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𝐼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−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𝐴</m:t>
                    </m:r>
                    <m:r>
                      <a:rPr lang="it-IT" sz="2000" i="1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)</m:t>
                    </m:r>
                    <m:r>
                      <a:rPr lang="it-IT" sz="2000" i="1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=0</m:t>
                    </m:r>
                  </m:oMath>
                </a14:m>
                <a:endParaRPr lang="it-IT" sz="1600" b="0" dirty="0">
                  <a:solidFill>
                    <a:srgbClr val="DBA0DB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ammetta soluzioni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non nulle. Tali soluzioni sono chiamate </a:t>
                </a:r>
                <a:r>
                  <a:rPr lang="it-IT" sz="1600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autovettori</a:t>
                </a: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315386"/>
                <a:ext cx="7549646" cy="1494075"/>
              </a:xfrm>
              <a:prstGeom prst="rect">
                <a:avLst/>
              </a:prstGeom>
              <a:blipFill>
                <a:blip r:embed="rId3"/>
                <a:stretch>
                  <a:fillRect l="-485" t="-1224" r="-404" b="-13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olo 1">
                <a:extLst>
                  <a:ext uri="{FF2B5EF4-FFF2-40B4-BE49-F238E27FC236}">
                    <a16:creationId xmlns:a16="http://schemas.microsoft.com/office/drawing/2014/main" id="{DAF851E3-3E18-3BFC-385D-648A87FF2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2928985"/>
                <a:ext cx="7549646" cy="163181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Segue che gli autovalori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𝝀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coincidono con le </a:t>
                </a:r>
                <a:r>
                  <a:rPr lang="it-IT" sz="1600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</a:t>
                </a: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radici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dell’</a:t>
                </a:r>
                <a:r>
                  <a:rPr lang="it-IT" sz="1600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equazione caratteristica:</a:t>
                </a:r>
              </a:p>
              <a:p>
                <a:pPr algn="just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72D9F0"/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det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72D9F0"/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72D9F0"/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72D9F0"/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λ</m:t>
                          </m:r>
                          <m:r>
                            <a:rPr lang="it-IT" sz="2000" b="0" i="1" smtClean="0">
                              <a:solidFill>
                                <a:srgbClr val="72D9F0"/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𝐼</m:t>
                          </m:r>
                          <m:r>
                            <a:rPr lang="it-IT" sz="2000" b="0" i="1" smtClean="0">
                              <a:solidFill>
                                <a:srgbClr val="72D9F0"/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72D9F0"/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𝐴</m:t>
                          </m:r>
                          <m:r>
                            <a:rPr lang="it-IT" sz="2000" i="1">
                              <a:solidFill>
                                <a:srgbClr val="72D9F0"/>
                              </a:solidFill>
                              <a:latin typeface="Cambria Math" panose="02040503050406030204" pitchFamily="18" charset="0"/>
                              <a:ea typeface="Fira Code" panose="020B0809050000020004" pitchFamily="49" charset="0"/>
                              <a:cs typeface="Fira Code" panose="020B0809050000020004" pitchFamily="49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72D9F0"/>
                          </a:solidFill>
                          <a:latin typeface="Cambria Math" panose="02040503050406030204" pitchFamily="18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m:t>=0</m:t>
                      </m:r>
                    </m:oMath>
                  </m:oMathPara>
                </a14:m>
                <a:endParaRPr lang="it-IT" sz="1600" dirty="0">
                  <a:solidFill>
                    <a:srgbClr val="72D9F0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det</m:t>
                    </m:r>
                    <m:d>
                      <m:dPr>
                        <m:ctrlP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λ</m:t>
                        </m:r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𝐼</m:t>
                        </m:r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−</m:t>
                        </m:r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è un polinomio di grado </a:t>
                </a:r>
                <a:r>
                  <a:rPr lang="it-IT" sz="1600" i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nella variabile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λ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denominato </a:t>
                </a:r>
                <a:r>
                  <a:rPr lang="it-IT" sz="1600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polinomio caratteristico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itolo 1">
                <a:extLst>
                  <a:ext uri="{FF2B5EF4-FFF2-40B4-BE49-F238E27FC236}">
                    <a16:creationId xmlns:a16="http://schemas.microsoft.com/office/drawing/2014/main" id="{DAF851E3-3E18-3BFC-385D-648A87FF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2928985"/>
                <a:ext cx="7549646" cy="1631815"/>
              </a:xfrm>
              <a:prstGeom prst="rect">
                <a:avLst/>
              </a:prstGeom>
              <a:blipFill>
                <a:blip r:embed="rId4"/>
                <a:stretch>
                  <a:fillRect l="-485" t="-746" r="-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1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Esempio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7" name="Google Shape;787;p37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1396511" y="1071461"/>
                <a:ext cx="5552926" cy="740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 algn="just"/>
                <a:r>
                  <a:rPr lang="en" sz="1600" dirty="0"/>
                  <a:t># </a:t>
                </a: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Data la matrice </a:t>
                </a:r>
                <a:r>
                  <a:rPr lang="it-IT" sz="1600" b="1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</a:t>
                </a:r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calcola i suoi autovalori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el-GR" sz="1600" b="1" i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𝛌</m:t>
                        </m:r>
                      </m:e>
                      <m:sub>
                        <m:r>
                          <a:rPr lang="it-IT" sz="1600" b="1" i="0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𝐢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come radici del polinomio caratteristico.</a:t>
                </a:r>
                <a:endParaRPr sz="1600" dirty="0"/>
              </a:p>
            </p:txBody>
          </p:sp>
        </mc:Choice>
        <mc:Fallback xmlns="">
          <p:sp>
            <p:nvSpPr>
              <p:cNvPr id="787" name="Google Shape;787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1396511" y="1071461"/>
                <a:ext cx="5552926" cy="740300"/>
              </a:xfrm>
              <a:prstGeom prst="rect">
                <a:avLst/>
              </a:prstGeom>
              <a:blipFill>
                <a:blip r:embed="rId3"/>
                <a:stretch>
                  <a:fillRect l="-549" t="-8264" r="-659" b="-16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4" y="4694725"/>
            <a:ext cx="593451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1F5D17CA-7FA9-62C3-7E13-A7110FC45069}"/>
                  </a:ext>
                </a:extLst>
              </p:cNvPr>
              <p:cNvSpPr txBox="1"/>
              <p:nvPr/>
            </p:nvSpPr>
            <p:spPr bwMode="auto">
              <a:xfrm>
                <a:off x="7139485" y="855114"/>
                <a:ext cx="2002835" cy="891422"/>
              </a:xfrm>
              <a:prstGeom prst="rect">
                <a:avLst/>
              </a:prstGeom>
              <a:noFill/>
              <a:ln>
                <a:solidFill>
                  <a:srgbClr val="72D9F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4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accent6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1F5D17CA-7FA9-62C3-7E13-A7110FC4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9485" y="855114"/>
                <a:ext cx="2002835" cy="891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2D9F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B851715-38C7-0093-EC12-92A06248652F}"/>
                  </a:ext>
                </a:extLst>
              </p:cNvPr>
              <p:cNvSpPr txBox="1"/>
              <p:nvPr/>
            </p:nvSpPr>
            <p:spPr bwMode="auto">
              <a:xfrm>
                <a:off x="1590925" y="1877197"/>
                <a:ext cx="3465927" cy="238502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sz="200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it-IT" sz="20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it-IT" sz="20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0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20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20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it-IT" sz="2000" i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i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4∗8</m:t>
                      </m:r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it-IT" sz="2000" b="0" i="0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Si ottengono le soluzioni </a:t>
                </a:r>
                <a:endParaRPr lang="it-IT" sz="2000" i="1" dirty="0">
                  <a:solidFill>
                    <a:schemeClr val="accent6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0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=7±</m:t>
                      </m:r>
                      <m:rad>
                        <m:radPr>
                          <m:degHide m:val="on"/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49−13</m:t>
                          </m:r>
                        </m:e>
                      </m:rad>
                    </m:oMath>
                  </m:oMathPara>
                </a14:m>
                <a:br>
                  <a:rPr lang="it-IT" sz="2000" i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</a:b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ovvero: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it-IT" sz="2000" b="1" i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=13</m:t>
                    </m:r>
                    <m:r>
                      <a:rPr lang="it-IT" sz="20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1" i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it-IT" sz="2000" b="1" i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2000" dirty="0">
                  <a:solidFill>
                    <a:srgbClr val="92D050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endParaRPr lang="it-IT" sz="20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B851715-38C7-0093-EC12-92A06248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925" y="1877197"/>
                <a:ext cx="3465927" cy="2385028"/>
              </a:xfrm>
              <a:prstGeom prst="rect">
                <a:avLst/>
              </a:prstGeom>
              <a:blipFill>
                <a:blip r:embed="rId5"/>
                <a:stretch>
                  <a:fillRect l="-1054" b="-3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9">
                <a:extLst>
                  <a:ext uri="{FF2B5EF4-FFF2-40B4-BE49-F238E27FC236}">
                    <a16:creationId xmlns:a16="http://schemas.microsoft.com/office/drawing/2014/main" id="{A119CA95-3832-8C34-0A0D-731C187FF20E}"/>
                  </a:ext>
                </a:extLst>
              </p:cNvPr>
              <p:cNvSpPr txBox="1"/>
              <p:nvPr/>
            </p:nvSpPr>
            <p:spPr bwMode="auto">
              <a:xfrm>
                <a:off x="6170690" y="2535090"/>
                <a:ext cx="2971630" cy="2034935"/>
              </a:xfrm>
              <a:prstGeom prst="rect">
                <a:avLst/>
              </a:prstGeom>
              <a:noFill/>
              <a:ln>
                <a:solidFill>
                  <a:srgbClr val="DBA0DB"/>
                </a:solidFill>
              </a:ln>
            </p:spPr>
            <p:txBody>
              <a:bodyPr>
                <a:noAutofit/>
              </a:bodyPr>
              <a:lstStyle/>
              <a:p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Infatti, si ottiene:</a:t>
                </a:r>
              </a:p>
              <a:p>
                <a:endParaRPr lang="it-IT" sz="2000" i="1" dirty="0">
                  <a:solidFill>
                    <a:schemeClr val="accent6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i="1" dirty="0">
                  <a:solidFill>
                    <a:schemeClr val="accent6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it-IT" sz="2000" i="1" dirty="0">
                  <a:solidFill>
                    <a:schemeClr val="accent6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accent6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Object 9">
                <a:extLst>
                  <a:ext uri="{FF2B5EF4-FFF2-40B4-BE49-F238E27FC236}">
                    <a16:creationId xmlns:a16="http://schemas.microsoft.com/office/drawing/2014/main" id="{A119CA95-3832-8C34-0A0D-731C187F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0690" y="2535090"/>
                <a:ext cx="2971630" cy="2034935"/>
              </a:xfrm>
              <a:prstGeom prst="rect">
                <a:avLst/>
              </a:prstGeom>
              <a:blipFill>
                <a:blip r:embed="rId6"/>
                <a:stretch>
                  <a:fillRect l="-816" t="-595"/>
                </a:stretch>
              </a:blipFill>
              <a:ln>
                <a:solidFill>
                  <a:srgbClr val="DBA0DB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29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402605" y="1094363"/>
            <a:ext cx="6917181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</a:t>
            </a:r>
            <a:r>
              <a:rPr lang="it-IT" dirty="0"/>
              <a:t> Calcola gli autovalori delle seguenti matrici </a:t>
            </a:r>
            <a:r>
              <a:rPr 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come radici del polinomio caratteristico, </a:t>
            </a:r>
            <a:r>
              <a:rPr lang="it-IT" dirty="0"/>
              <a:t>con le rispettive molteplicità.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4" y="4694725"/>
            <a:ext cx="593451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26064F6-90F2-4C65-8963-1E7C614F494E}"/>
                  </a:ext>
                </a:extLst>
              </p:cNvPr>
              <p:cNvSpPr txBox="1"/>
              <p:nvPr/>
            </p:nvSpPr>
            <p:spPr bwMode="auto">
              <a:xfrm>
                <a:off x="1402605" y="1715051"/>
                <a:ext cx="7558515" cy="824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1. 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b="0" i="1" smtClean="0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t-IT" sz="1600" b="0" i="0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soluzione: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it-IT" sz="1600" b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=13, </m:t>
                    </m:r>
                    <m:sSub>
                      <m:sSubPr>
                        <m:ctrlP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it-IT" sz="1600" b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sz="1600" b="1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b="1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1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sz="1600" b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1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sz="1600" b="1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26064F6-90F2-4C65-8963-1E7C614F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2605" y="1715051"/>
                <a:ext cx="7558515" cy="824111"/>
              </a:xfrm>
              <a:prstGeom prst="rect">
                <a:avLst/>
              </a:prstGeom>
              <a:blipFill>
                <a:blip r:embed="rId3"/>
                <a:stretch>
                  <a:fillRect l="-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FE8362A-4BE7-6239-F7A1-D1B087A1A26C}"/>
                  </a:ext>
                </a:extLst>
              </p:cNvPr>
              <p:cNvSpPr txBox="1"/>
              <p:nvPr/>
            </p:nvSpPr>
            <p:spPr bwMode="auto">
              <a:xfrm>
                <a:off x="1402605" y="2725646"/>
                <a:ext cx="7558515" cy="15293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soluzione: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=3,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=5+3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=5−3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600" i="1" dirty="0">
                    <a:solidFill>
                      <a:schemeClr val="accent6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FE8362A-4BE7-6239-F7A1-D1B087A1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2605" y="2725646"/>
                <a:ext cx="7558515" cy="1529361"/>
              </a:xfrm>
              <a:prstGeom prst="rect">
                <a:avLst/>
              </a:prstGeom>
              <a:blipFill>
                <a:blip r:embed="rId4"/>
                <a:stretch>
                  <a:fillRect l="-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78129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Autovalori e autovettori con </a:t>
            </a:r>
            <a:r>
              <a:rPr lang="en" dirty="0">
                <a:solidFill>
                  <a:srgbClr val="A5CF27"/>
                </a:solidFill>
              </a:rPr>
              <a:t>numpy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196690"/>
            <a:ext cx="7781294" cy="352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w, v =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numpy.linalg.eig(A)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calcola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autovalori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autovettori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di A.</a:t>
            </a:r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Oggetto 17">
            <a:extLst>
              <a:ext uri="{FF2B5EF4-FFF2-40B4-BE49-F238E27FC236}">
                <a16:creationId xmlns:a16="http://schemas.microsoft.com/office/drawing/2014/main" id="{F46FC930-0721-465C-9FB7-02EC47BF5DD1}"/>
              </a:ext>
            </a:extLst>
          </p:cNvPr>
          <p:cNvSpPr txBox="1"/>
          <p:nvPr/>
        </p:nvSpPr>
        <p:spPr bwMode="auto">
          <a:xfrm>
            <a:off x="1143250" y="1549503"/>
            <a:ext cx="7561838" cy="204561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it-IT" i="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</a:t>
            </a:r>
            <a:r>
              <a:rPr lang="it-IT" i="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</a:t>
            </a:r>
            <a:r>
              <a:rPr lang="it-IT" i="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</a:t>
            </a:r>
            <a:endParaRPr lang="it-IT" i="0" dirty="0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=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np.array</a:t>
            </a:r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([[1,2,3], [3,2,1], [1,0,-1]])</a:t>
            </a: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w, v =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np.linalg.eig</a:t>
            </a:r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(A)</a:t>
            </a: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&gt;&gt;&gt;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(w)</a:t>
            </a: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[ 4.31662479e+00 -2.31662479e+00  1.93041509e-17]</a:t>
            </a: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&gt;&gt;&gt; </a:t>
            </a:r>
            <a:r>
              <a:rPr lang="it-IT" i="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(v)</a:t>
            </a: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[[ 0.58428153  0.73595785  0.40824829]</a:t>
            </a: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[ 0.80407569 -0.38198836 -0.81649658]</a:t>
            </a:r>
          </a:p>
          <a:p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[ 0.10989708 -0.55897311  0.40824829]]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5C31DD0-8268-F290-D472-190346475B94}"/>
              </a:ext>
            </a:extLst>
          </p:cNvPr>
          <p:cNvSpPr txBox="1">
            <a:spLocks/>
          </p:cNvSpPr>
          <p:nvPr/>
        </p:nvSpPr>
        <p:spPr>
          <a:xfrm>
            <a:off x="1143250" y="3652387"/>
            <a:ext cx="7781294" cy="98450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lang="pt-BR" dirty="0">
                <a:solidFill>
                  <a:schemeClr val="accent6">
                    <a:lumMod val="9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La funzione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numpy.linalg.eig(A)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restituisce una coppia di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autovelori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autovettori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di </a:t>
            </a: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. Il vettore </a:t>
            </a: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w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contiene gli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autovalori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. La matrice </a:t>
            </a: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v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contiene i corrispondenti 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autovettori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, uno per colonna. Gli autovettori sono normalizzati così che la loro norma euclidea è pari a 1.</a:t>
            </a:r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78129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Autovalori e autovettori con </a:t>
            </a:r>
            <a:r>
              <a:rPr lang="en" dirty="0">
                <a:solidFill>
                  <a:srgbClr val="A5CF27"/>
                </a:solidFill>
              </a:rPr>
              <a:t>numpy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Autovalori</a:t>
            </a:r>
            <a:endParaRPr lang="it-IT" sz="1400" dirty="0">
              <a:solidFill>
                <a:schemeClr val="accent3"/>
              </a:solidFill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196690"/>
            <a:ext cx="7781294" cy="352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400"/>
              <a:buFont typeface="Fira Code"/>
              <a:buNone/>
              <a:tabLst/>
              <a:defRPr/>
            </a:pPr>
            <a:r>
              <a:rPr lang="pt-BR" dirty="0">
                <a:solidFill>
                  <a:srgbClr val="FFFFFF">
                    <a:lumMod val="95000"/>
                  </a:srgbClr>
                </a:solidFill>
                <a:latin typeface="Fira Code"/>
                <a:ea typeface="Fira Code"/>
                <a:cs typeface="Fira Code"/>
                <a:sym typeface="Fira Code"/>
              </a:rPr>
              <a:t>Per estrarre l’iesimo autovettore dalla i-esima colonna di v si usa</a:t>
            </a:r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Oggetto 17">
            <a:extLst>
              <a:ext uri="{FF2B5EF4-FFF2-40B4-BE49-F238E27FC236}">
                <a16:creationId xmlns:a16="http://schemas.microsoft.com/office/drawing/2014/main" id="{F46FC930-0721-465C-9FB7-02EC47BF5DD1}"/>
              </a:ext>
            </a:extLst>
          </p:cNvPr>
          <p:cNvSpPr txBox="1"/>
          <p:nvPr/>
        </p:nvSpPr>
        <p:spPr bwMode="auto">
          <a:xfrm>
            <a:off x="3993130" y="1561332"/>
            <a:ext cx="2081534" cy="35225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it-IT" i="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 = v[:,i]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1">
                <a:extLst>
                  <a:ext uri="{FF2B5EF4-FFF2-40B4-BE49-F238E27FC236}">
                    <a16:creationId xmlns:a16="http://schemas.microsoft.com/office/drawing/2014/main" id="{15C31DD0-8268-F290-D472-190346475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2006008"/>
                <a:ext cx="7781294" cy="49222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2D9F0"/>
                  </a:buClr>
                  <a:buSzPts val="1400"/>
                  <a:buFont typeface="Fira Code"/>
                  <a:buNone/>
                  <a:tabLst/>
                  <a:defRPr/>
                </a:pPr>
                <a:r>
                  <a:rPr lang="pt-BR" dirty="0">
                    <a:solidFill>
                      <a:schemeClr val="accent6">
                        <a:lumMod val="95000"/>
                      </a:schemeClr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Possiamo controllare che un autovalore in w e il rispettivo autovettore rispettano la condizione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𝐴𝑥</m:t>
                    </m:r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λ</m:t>
                    </m:r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𝑥</m:t>
                    </m:r>
                  </m:oMath>
                </a14:m>
                <a:endParaRPr lang="it-IT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9" name="Titolo 1">
                <a:extLst>
                  <a:ext uri="{FF2B5EF4-FFF2-40B4-BE49-F238E27FC236}">
                    <a16:creationId xmlns:a16="http://schemas.microsoft.com/office/drawing/2014/main" id="{15C31DD0-8268-F290-D472-19034647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2006008"/>
                <a:ext cx="7781294" cy="492229"/>
              </a:xfrm>
              <a:prstGeom prst="rect">
                <a:avLst/>
              </a:prstGeom>
              <a:blipFill>
                <a:blip r:embed="rId3"/>
                <a:stretch>
                  <a:fillRect l="-235" t="-3704" r="-1019" b="-234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ggetto 17">
                <a:extLst>
                  <a:ext uri="{FF2B5EF4-FFF2-40B4-BE49-F238E27FC236}">
                    <a16:creationId xmlns:a16="http://schemas.microsoft.com/office/drawing/2014/main" id="{261A3854-6E2D-9555-500D-2F9E0AD50949}"/>
                  </a:ext>
                </a:extLst>
              </p:cNvPr>
              <p:cNvSpPr txBox="1"/>
              <p:nvPr/>
            </p:nvSpPr>
            <p:spPr bwMode="auto">
              <a:xfrm>
                <a:off x="1205578" y="2546243"/>
                <a:ext cx="7718966" cy="2062563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u = v[:,1]</a:t>
                </a:r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# Estrazione del secondo autovettore</a:t>
                </a:r>
                <a:endParaRPr lang="pl-PL" i="1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&gt;&gt;&gt; </a:t>
                </a:r>
                <a:r>
                  <a:rPr lang="pl-PL" i="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print</a:t>
                </a:r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(u)</a:t>
                </a:r>
              </a:p>
              <a:p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[ 0.73595785 -0.38198836 -0.55897311]</a:t>
                </a:r>
              </a:p>
              <a:p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lam = w[1]</a:t>
                </a:r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# Estrazione del secondo autovalore</a:t>
                </a:r>
                <a:endParaRPr lang="pl-PL" i="1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&gt;&gt;&gt; </a:t>
                </a:r>
                <a:r>
                  <a:rPr lang="pl-PL" i="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print</a:t>
                </a:r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(lam)</a:t>
                </a:r>
              </a:p>
              <a:p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-2.31662479036</a:t>
                </a:r>
              </a:p>
              <a:p>
                <a:endParaRPr lang="it-IT" i="0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&gt;&gt;&gt; </a:t>
                </a:r>
                <a:r>
                  <a:rPr lang="pl-PL" i="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print</a:t>
                </a:r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pl-PL" i="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np.dot</a:t>
                </a:r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(A,u))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# Calcolo e stampa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𝐴𝑥</m:t>
                    </m:r>
                  </m:oMath>
                </a14:m>
                <a:endParaRPr lang="pl-PL" i="1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[-1.7049382   0.88492371  1.29493096]</a:t>
                </a:r>
              </a:p>
              <a:p>
                <a:r>
                  <a:rPr lang="it-IT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&gt;&gt;&gt; </a:t>
                </a:r>
                <a:r>
                  <a:rPr lang="pl-PL" i="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print</a:t>
                </a:r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(lam*u)</a:t>
                </a:r>
                <a:r>
                  <a:rPr lang="it-IT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# Calcolo e stampa di </a:t>
                </a:r>
                <a14:m>
                  <m:oMath xmlns:m="http://schemas.openxmlformats.org/officeDocument/2006/math">
                    <m:r>
                      <a:rPr lang="el-GR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𝜆</m:t>
                    </m:r>
                    <m:r>
                      <a:rPr lang="it-IT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  <m:r>
                      <a:rPr lang="it-IT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𝑥</m:t>
                    </m:r>
                  </m:oMath>
                </a14:m>
                <a:endParaRPr lang="pl-PL" i="1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pl-PL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[-1.7049382   0.88492371  1.29493096]</a:t>
                </a:r>
                <a:endParaRPr lang="it-IT" i="0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2" name="Oggetto 17">
                <a:extLst>
                  <a:ext uri="{FF2B5EF4-FFF2-40B4-BE49-F238E27FC236}">
                    <a16:creationId xmlns:a16="http://schemas.microsoft.com/office/drawing/2014/main" id="{261A3854-6E2D-9555-500D-2F9E0AD50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5578" y="2546243"/>
                <a:ext cx="7718966" cy="2062563"/>
              </a:xfrm>
              <a:prstGeom prst="rect">
                <a:avLst/>
              </a:prstGeom>
              <a:blipFill>
                <a:blip r:embed="rId4"/>
                <a:stretch>
                  <a:fillRect l="-79" t="-588" b="-2059"/>
                </a:stretch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15368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1242</Words>
  <Application>Microsoft Office PowerPoint</Application>
  <PresentationFormat>Presentazione su schermo (16:9)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Fira Code</vt:lpstr>
      <vt:lpstr>Cambria Math</vt:lpstr>
      <vt:lpstr>Arial</vt:lpstr>
      <vt:lpstr>Montserrat</vt:lpstr>
      <vt:lpstr>Programming Language Workshop for Beginners by Slidesgo</vt:lpstr>
      <vt:lpstr>1_Programming Language Workshop for Beginners by Slidesgo</vt:lpstr>
      <vt:lpstr>Calcolo Scientifico{</vt:lpstr>
      <vt:lpstr>Calcolo di autovalori:</vt:lpstr>
      <vt:lpstr>Calcolo di autovalori:</vt:lpstr>
      <vt:lpstr>Esempio {</vt:lpstr>
      <vt:lpstr>Calcolo di autovalori:</vt:lpstr>
      <vt:lpstr>Esempio {</vt:lpstr>
      <vt:lpstr>Esercizi {</vt:lpstr>
      <vt:lpstr>Autovalori e autovettori con numpy:</vt:lpstr>
      <vt:lpstr>Autovalori e autovettori con numpy:</vt:lpstr>
      <vt:lpstr>Autovalori e autovettori con numpy:</vt:lpstr>
      <vt:lpstr>Definizioni e risultati utili{</vt:lpstr>
      <vt:lpstr>Definizioni e risultati utili{</vt:lpstr>
      <vt:lpstr>Resources {</vt:lpstr>
      <vt:lpstr>Credits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Scientifico{</dc:title>
  <cp:lastModifiedBy>FIORENTINO TOMEO</cp:lastModifiedBy>
  <cp:revision>11</cp:revision>
  <dcterms:modified xsi:type="dcterms:W3CDTF">2022-05-30T09:50:09Z</dcterms:modified>
</cp:coreProperties>
</file>