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4" r:id="rId2"/>
  </p:sldMasterIdLst>
  <p:notesMasterIdLst>
    <p:notesMasterId r:id="rId26"/>
  </p:notesMasterIdLst>
  <p:sldIdLst>
    <p:sldId id="300" r:id="rId3"/>
    <p:sldId id="257" r:id="rId4"/>
    <p:sldId id="313" r:id="rId5"/>
    <p:sldId id="312" r:id="rId6"/>
    <p:sldId id="315" r:id="rId7"/>
    <p:sldId id="316" r:id="rId8"/>
    <p:sldId id="317" r:id="rId9"/>
    <p:sldId id="318" r:id="rId10"/>
    <p:sldId id="310" r:id="rId11"/>
    <p:sldId id="311" r:id="rId12"/>
    <p:sldId id="319" r:id="rId13"/>
    <p:sldId id="320" r:id="rId14"/>
    <p:sldId id="322" r:id="rId15"/>
    <p:sldId id="323" r:id="rId16"/>
    <p:sldId id="324" r:id="rId17"/>
    <p:sldId id="331" r:id="rId18"/>
    <p:sldId id="326" r:id="rId19"/>
    <p:sldId id="328" r:id="rId20"/>
    <p:sldId id="330" r:id="rId21"/>
    <p:sldId id="325" r:id="rId22"/>
    <p:sldId id="327" r:id="rId23"/>
    <p:sldId id="281" r:id="rId24"/>
    <p:sldId id="280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Fira Code" panose="020B0809050000020004" pitchFamily="49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0DB"/>
    <a:srgbClr val="6AA94F"/>
    <a:srgbClr val="A5CF27"/>
    <a:srgbClr val="72D9F0"/>
    <a:srgbClr val="FCC642"/>
    <a:srgbClr val="FF5858"/>
    <a:srgbClr val="707070"/>
    <a:srgbClr val="2E323B"/>
    <a:srgbClr val="161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D7E337-E888-46E7-9DB9-F188C5DF054D}">
  <a:tblStyle styleId="{12D7E337-E888-46E7-9DB9-F188C5DF0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77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87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54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89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54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7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62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67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43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431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193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e6b9cfce8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e6b9cfce8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6b9cfce84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6b9cfce84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97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13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31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30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97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137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59811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57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252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3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78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27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9769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60990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891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8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830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i.unitn.it/~lissandrini/pdf/SI/SI.04-Internet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ahrefs.com/blog/it/google-pagerank/" TargetMode="External"/><Relationship Id="rId4" Type="http://schemas.openxmlformats.org/officeDocument/2006/relationships/hyperlink" Target="https://www.mathworks.com/matlabcentral/mlc-downloads/downloads/submissions/37976/versions/7/previews/surfer.m/index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Calcolo </a:t>
            </a:r>
            <a:r>
              <a:rPr lang="en" dirty="0">
                <a:solidFill>
                  <a:schemeClr val="accent2"/>
                </a:solidFill>
              </a:rPr>
              <a:t>Scientifico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10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Costruzione matrice di connettività e calcolo del page </a:t>
            </a:r>
            <a:r>
              <a:rPr lang="it-IT" dirty="0" err="1"/>
              <a:t>rank</a:t>
            </a:r>
            <a:r>
              <a:rPr lang="it-IT" dirty="0"/>
              <a:t> come problema agli autovettori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64922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Corso di Laurea in Informatica – 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413596" cy="809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lt2"/>
                </a:solidFill>
              </a:rPr>
              <a:t>Algoritmo Page Rank di Google </a:t>
            </a:r>
            <a:r>
              <a:rPr lang="en" dirty="0">
                <a:solidFill>
                  <a:srgbClr val="DBA0DB"/>
                </a:solidFill>
              </a:rPr>
              <a:t>parte2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000" b="0" i="0" u="none" strike="noStrike" kern="0" cap="none" spc="0" normalizeH="0" baseline="0" noProof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Calcolo Scientifico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367026" y="1232541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Google Shape;481;p2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183862" y="1579363"/>
                <a:ext cx="6728906" cy="237506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just"/>
                <a:r>
                  <a:rPr lang="en" dirty="0"/>
                  <a:t>#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𝒋</m:t>
                        </m:r>
                      </m:sub>
                    </m:sSub>
                    <m:r>
                      <a:rPr lang="it-IT" b="1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</m:t>
                    </m:r>
                    <m:r>
                      <a:rPr lang="it-IT" b="1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𝟎</m:t>
                    </m:r>
                  </m:oMath>
                </a14:m>
                <a:r>
                  <a:rPr lang="it-IT" dirty="0"/>
                  <a:t>, si fa in modo che l’importanza della pagina j sia uniformemente distribuita a tutte le pagine</a:t>
                </a:r>
              </a:p>
              <a:p>
                <a:pPr marL="0" indent="0" algn="just"/>
                <a:r>
                  <a:rPr lang="it-IT" dirty="0"/>
                  <a:t>Si pone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𝒈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𝒊𝒋</m:t>
                        </m:r>
                      </m:sub>
                    </m:sSub>
                    <m:r>
                      <a:rPr lang="it-IT" sz="1400" b="1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</m:t>
                    </m:r>
                    <m:r>
                      <a:rPr lang="it-IT" sz="1400" b="1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𝟎</m:t>
                    </m:r>
                    <m:r>
                      <a:rPr lang="it-IT" sz="1400" b="1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</m:oMath>
                </a14:m>
                <a:r>
                  <a:rPr lang="it-IT" dirty="0"/>
                  <a:t>per ogni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𝒊</m:t>
                    </m:r>
                  </m:oMath>
                </a14:m>
                <a:endParaRPr lang="it-IT" dirty="0"/>
              </a:p>
              <a:p>
                <a:pPr marL="0" indent="0" algn="just"/>
                <a:r>
                  <a:rPr lang="it-IT" dirty="0"/>
                  <a:t>Si ha dunque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𝒄</m:t>
                        </m:r>
                      </m:e>
                      <m:sub>
                        <m:r>
                          <a:rPr lang="it-IT" b="1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𝒋</m:t>
                        </m:r>
                      </m:sub>
                    </m:sSub>
                    <m:r>
                      <a:rPr lang="it-IT" b="1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</m:t>
                    </m:r>
                    <m:r>
                      <a:rPr lang="it-IT" b="1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𝒏</m:t>
                    </m:r>
                  </m:oMath>
                </a14:m>
                <a:r>
                  <a:rPr lang="it-IT" dirty="0"/>
                  <a:t>, e di conseguenza nell’equazione di Google risulta:</a:t>
                </a:r>
              </a:p>
              <a:p>
                <a:pPr marL="0" indent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f>
                            <m:fPr>
                              <m:ctrlPr>
                                <a:rPr lang="it-IT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t-IT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dirty="0">
                  <a:solidFill>
                    <a:schemeClr val="accent6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 cui è evidente che ad ogni pagina i è trasferita la     stessa quota di importanza della pagina j.</a:t>
                </a:r>
              </a:p>
              <a:p>
                <a:pPr marL="0" indent="0" algn="just"/>
                <a:endParaRPr lang="it-IT" dirty="0"/>
              </a:p>
            </p:txBody>
          </p:sp>
        </mc:Choice>
        <mc:Fallback xmlns="">
          <p:sp>
            <p:nvSpPr>
              <p:cNvPr id="481" name="Google Shape;481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83862" y="1579363"/>
                <a:ext cx="6728906" cy="2375062"/>
              </a:xfrm>
              <a:prstGeom prst="rect">
                <a:avLst/>
              </a:prstGeom>
              <a:blipFill>
                <a:blip r:embed="rId3"/>
                <a:stretch>
                  <a:fillRect l="-272" r="-272" b="-28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099779" y="1237497"/>
            <a:ext cx="430101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Pagine senza link uscenti:</a:t>
            </a:r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chemeClr val="accent2"/>
                </a:solidFill>
              </a:rPr>
              <a:t>Tips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6580692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07925" y="1509511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Google Shape;481;p29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280025" y="1864613"/>
                <a:ext cx="5697326" cy="4400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 algn="just"/>
                <a:r>
                  <a:rPr lang="en" dirty="0"/>
                  <a:t># </a:t>
                </a:r>
                <a:r>
                  <a:rPr lang="it-IT" dirty="0"/>
                  <a:t>Dalla matrice di connettività si escludono i link autoreferenziali, e quindi si pone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𝒈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𝒊𝒋</m:t>
                        </m:r>
                      </m:sub>
                    </m:sSub>
                    <m:r>
                      <a:rPr lang="it-IT" sz="1400" b="1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</m:t>
                    </m:r>
                    <m:r>
                      <a:rPr lang="it-IT" sz="1400" b="1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𝟎</m:t>
                    </m:r>
                    <m:r>
                      <a:rPr lang="it-IT" sz="1400" b="1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81" name="Google Shape;481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80025" y="1864613"/>
                <a:ext cx="5697326" cy="440039"/>
              </a:xfrm>
              <a:prstGeom prst="rect">
                <a:avLst/>
              </a:prstGeom>
              <a:blipFill>
                <a:blip r:embed="rId3"/>
                <a:stretch>
                  <a:fillRect l="-321" t="-15278" r="-214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183863" y="1509511"/>
            <a:ext cx="365372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</a:t>
            </a:r>
            <a:r>
              <a:rPr lang="en" dirty="0"/>
              <a:t>ink autoreferenziali: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006463" y="2706491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Google Shape;484;p29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2878563" y="3049185"/>
                <a:ext cx="5918044" cy="7662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/>
                <a:r>
                  <a:rPr lang="en" dirty="0"/>
                  <a:t># </a:t>
                </a:r>
                <a:r>
                  <a:rPr lang="it-IT" dirty="0"/>
                  <a:t>poiché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140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4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4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4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t-IT" sz="14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, conviene considerare nel metodo delle potenze l’autovettore della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/>
                  <a:t> normalizzato rispetto alla norma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i="1">
                                <a:solidFill>
                                  <a:srgbClr val="FCC64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rgbClr val="FCC64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FCC64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CC64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i="1">
                                <a:solidFill>
                                  <a:srgbClr val="FCC64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CC64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it-IT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484" name="Google Shape;484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2878563" y="3049185"/>
                <a:ext cx="5918044" cy="766206"/>
              </a:xfrm>
              <a:prstGeom prst="rect">
                <a:avLst/>
              </a:prstGeom>
              <a:blipFill>
                <a:blip r:embed="rId4"/>
                <a:stretch>
                  <a:fillRect l="-309" t="-39683" r="-309" b="-63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883172" y="2696475"/>
            <a:ext cx="381075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</a:t>
            </a:r>
            <a:r>
              <a:rPr lang="en" dirty="0"/>
              <a:t>utovettore normalizzato: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chemeClr val="accent2"/>
                </a:solidFill>
              </a:rPr>
              <a:t>Tips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4" y="4694725"/>
            <a:ext cx="6580692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</p:spTree>
    <p:extLst>
      <p:ext uri="{BB962C8B-B14F-4D97-AF65-F5344CB8AC3E}">
        <p14:creationId xmlns:p14="http://schemas.microsoft.com/office/powerpoint/2010/main" val="292496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5575675" y="5827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DBA0DB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Google Shape;637;p34"/>
              <p:cNvSpPr txBox="1"/>
              <p:nvPr/>
            </p:nvSpPr>
            <p:spPr>
              <a:xfrm>
                <a:off x="1143250" y="1093159"/>
                <a:ext cx="7769514" cy="5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Costruire la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BA0DB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matrice di connettività </a:t>
                </a: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BA0DB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relativa ad un URL utilizzando la funzione surfer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mc:Choice>
        <mc:Fallback xmlns="">
          <p:sp>
            <p:nvSpPr>
              <p:cNvPr id="637" name="Google Shape;637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093159"/>
                <a:ext cx="7769514" cy="584400"/>
              </a:xfrm>
              <a:prstGeom prst="rect">
                <a:avLst/>
              </a:prstGeom>
              <a:blipFill>
                <a:blip r:embed="rId3"/>
                <a:stretch>
                  <a:fillRect l="-235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637;p34">
            <a:extLst>
              <a:ext uri="{FF2B5EF4-FFF2-40B4-BE49-F238E27FC236}">
                <a16:creationId xmlns:a16="http://schemas.microsoft.com/office/drawing/2014/main" id="{16D2DA80-32A9-E6F4-CA2F-5B35DDF0ADD0}"/>
              </a:ext>
            </a:extLst>
          </p:cNvPr>
          <p:cNvSpPr txBox="1"/>
          <p:nvPr/>
        </p:nvSpPr>
        <p:spPr>
          <a:xfrm>
            <a:off x="1143250" y="1667314"/>
            <a:ext cx="7574889" cy="289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defRPr/>
            </a:pPr>
            <a:r>
              <a:rPr lang="it-IT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Sia root una stringa che rappresenta l’URL di una pagina web, ad esempio root = ‘</a:t>
            </a:r>
            <a:r>
              <a:rPr lang="it-IT" b="1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http://www.microsoft.com</a:t>
            </a:r>
            <a:r>
              <a:rPr lang="it-IT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’.</a:t>
            </a:r>
          </a:p>
          <a:p>
            <a:pPr algn="just">
              <a:defRPr/>
            </a:pPr>
            <a:endParaRPr lang="it-IT" b="0" i="0" dirty="0">
              <a:solidFill>
                <a:schemeClr val="accent6">
                  <a:lumMod val="95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>
              <a:defRPr/>
            </a:pP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 funzione </a:t>
            </a:r>
            <a:r>
              <a:rPr lang="it-IT" b="1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surfer(root, n)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ci permette di scaricare una porzione della rete, specificando la pagina da cui partire e il numero di nodi da considerare. </a:t>
            </a:r>
          </a:p>
          <a:p>
            <a:pPr algn="just">
              <a:defRPr/>
            </a:pP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Restituisce in output il vettore </a:t>
            </a:r>
            <a:r>
              <a:rPr lang="it-IT" b="1" i="1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che contiene gli </a:t>
            </a:r>
            <a:r>
              <a:rPr lang="it-IT" u="sng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indirizzi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dei siti visitati, e  la matrice di connettività (sparsa) </a:t>
            </a:r>
            <a:r>
              <a:rPr lang="it-IT" b="1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il cui generico elemento </a:t>
            </a:r>
            <a:r>
              <a:rPr lang="it-IT" b="1" i="1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  <a:r>
              <a:rPr lang="it-IT" b="1" i="1" baseline="-25000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ij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vale uno se la pagina </a:t>
            </a:r>
            <a:r>
              <a:rPr lang="it-IT" b="1" i="1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</a:t>
            </a:r>
            <a:r>
              <a:rPr lang="it-IT" b="1" i="1" baseline="-25000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punta verso la pagina </a:t>
            </a:r>
            <a:r>
              <a:rPr lang="it-IT" b="1" i="1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</a:t>
            </a:r>
            <a:r>
              <a:rPr lang="it-IT" b="1" i="1" baseline="-25000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it-IT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zero altrimenti.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95000"/>
                </a:schemeClr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L'algoritmo è una libera traduzione in python della funzione surfer di Cleve </a:t>
            </a:r>
            <a:r>
              <a:rPr lang="it-IT" b="0" i="0" dirty="0" err="1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Moler</a:t>
            </a:r>
            <a:r>
              <a:rPr lang="it-IT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per MATLAB.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95000"/>
                </a:schemeClr>
              </a:solidFill>
              <a:effectLst/>
              <a:uLnTx/>
              <a:uFillTx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75003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5575675" y="5827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DBA0DB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637;p34">
            <a:extLst>
              <a:ext uri="{FF2B5EF4-FFF2-40B4-BE49-F238E27FC236}">
                <a16:creationId xmlns:a16="http://schemas.microsoft.com/office/drawing/2014/main" id="{16D2DA80-32A9-E6F4-CA2F-5B35DDF0ADD0}"/>
              </a:ext>
            </a:extLst>
          </p:cNvPr>
          <p:cNvSpPr txBox="1"/>
          <p:nvPr/>
        </p:nvSpPr>
        <p:spPr>
          <a:xfrm>
            <a:off x="1143250" y="1113516"/>
            <a:ext cx="7574889" cy="344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surfer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Inizializzazioni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U = 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G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hashURL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hashURL.append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hash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U.append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next_root_idx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j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it-IT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current_root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U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</a:t>
            </a:r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8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5575675" y="5827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DBA0DB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637;p34">
            <a:extLst>
              <a:ext uri="{FF2B5EF4-FFF2-40B4-BE49-F238E27FC236}">
                <a16:creationId xmlns:a16="http://schemas.microsoft.com/office/drawing/2014/main" id="{16D2DA80-32A9-E6F4-CA2F-5B35DDF0ADD0}"/>
              </a:ext>
            </a:extLst>
          </p:cNvPr>
          <p:cNvSpPr txBox="1"/>
          <p:nvPr/>
        </p:nvSpPr>
        <p:spPr>
          <a:xfrm>
            <a:off x="1143250" y="1113516"/>
            <a:ext cx="7878830" cy="344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      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Genera la lista di link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pages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findHTTP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current_root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t-IT" dirty="0">
                <a:solidFill>
                  <a:srgbClr val="6AA94F"/>
                </a:solidFill>
                <a:latin typeface="Courier New" panose="02070309020205020404" pitchFamily="49" charset="0"/>
              </a:rPr>
              <a:t># La funzione </a:t>
            </a:r>
            <a:r>
              <a:rPr lang="it-IT" dirty="0" err="1">
                <a:solidFill>
                  <a:srgbClr val="6AA94F"/>
                </a:solidFill>
                <a:latin typeface="Courier New" panose="02070309020205020404" pitchFamily="49" charset="0"/>
              </a:rPr>
              <a:t>findHTTP</a:t>
            </a:r>
            <a:r>
              <a:rPr lang="it-IT" dirty="0">
                <a:solidFill>
                  <a:srgbClr val="6AA94F"/>
                </a:solidFill>
                <a:latin typeface="Courier New" panose="02070309020205020404" pitchFamily="49" charset="0"/>
              </a:rPr>
              <a:t>(root) costruisce la lista contenente tutti i link trovati nella pagina root.</a:t>
            </a:r>
            <a:endParaRPr lang="it-IT" b="0" dirty="0">
              <a:solidFill>
                <a:srgbClr val="6AA94F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"Page #"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"="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U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page </a:t>
            </a:r>
            <a:r>
              <a:rPr lang="it-IT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pages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hashPage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hash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page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it-IT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Controlla se la pagina è già presente in </a:t>
            </a:r>
            <a:r>
              <a:rPr lang="it-IT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hashURL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i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hashURL.index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hashPage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i != j </a:t>
            </a:r>
            <a:r>
              <a:rPr lang="it-IT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U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== page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Aggiunge un nuovo link alla matrice di incidenza G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</a:t>
            </a:r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1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5575675" y="5827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DBA0DB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637;p34">
            <a:extLst>
              <a:ext uri="{FF2B5EF4-FFF2-40B4-BE49-F238E27FC236}">
                <a16:creationId xmlns:a16="http://schemas.microsoft.com/office/drawing/2014/main" id="{16D2DA80-32A9-E6F4-CA2F-5B35DDF0ADD0}"/>
              </a:ext>
            </a:extLst>
          </p:cNvPr>
          <p:cNvSpPr txBox="1"/>
          <p:nvPr/>
        </p:nvSpPr>
        <p:spPr>
          <a:xfrm>
            <a:off x="1143250" y="1113516"/>
            <a:ext cx="7878830" cy="200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      </a:t>
            </a:r>
            <a:r>
              <a:rPr lang="it-IT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Aggiunge un nuovo link ad U, se ce ne sono meno di n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next_root_idx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&lt; n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next_root_idx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hashURL.append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hashPage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U.append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page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    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next_root_idx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j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U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</a:t>
            </a:r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F07A937-DFFF-5588-4411-1BEC71A233D2}"/>
              </a:ext>
            </a:extLst>
          </p:cNvPr>
          <p:cNvSpPr txBox="1"/>
          <p:nvPr/>
        </p:nvSpPr>
        <p:spPr>
          <a:xfrm>
            <a:off x="2796665" y="3539406"/>
            <a:ext cx="4572000" cy="738664"/>
          </a:xfrm>
          <a:prstGeom prst="rect">
            <a:avLst/>
          </a:prstGeom>
          <a:noFill/>
          <a:ln>
            <a:solidFill>
              <a:srgbClr val="DBA0DB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root = 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"http://www.harvard.edu"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num_pages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</a:p>
          <a:p>
            <a:r>
              <a:rPr lang="nl-NL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nl-NL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nl-NL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G = surfer</a:t>
            </a:r>
            <a:r>
              <a:rPr lang="nl-NL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l-NL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nl-NL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nl-NL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num_pages</a:t>
            </a:r>
            <a:r>
              <a:rPr lang="nl-NL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nl-NL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1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5575675" y="5827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DBA0DB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Google Shape;637;p34"/>
              <p:cNvSpPr txBox="1"/>
              <p:nvPr/>
            </p:nvSpPr>
            <p:spPr>
              <a:xfrm>
                <a:off x="1143250" y="1169197"/>
                <a:ext cx="7586222" cy="604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it-IT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  <a:sym typeface="Fira Code"/>
                  </a:rPr>
                  <a:t>Visualizziamo la </a:t>
                </a:r>
                <a:r>
                  <a:rPr kumimoji="0" lang="it-IT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BA0DB"/>
                    </a:solidFill>
                    <a:effectLst/>
                    <a:uLnTx/>
                    <a:uFillTx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  <a:sym typeface="Fira Code"/>
                  </a:rPr>
                  <a:t>matrice di connettività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it-IT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BA0DB"/>
                    </a:solidFill>
                    <a:effectLst/>
                    <a:uLnTx/>
                    <a:uFillTx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  <a:sym typeface="Fira Code"/>
                  </a:rPr>
                  <a:t> </a:t>
                </a:r>
                <a:r>
                  <a:rPr kumimoji="0" lang="it-IT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  <a:sym typeface="Fira Code"/>
                  </a:rPr>
                  <a:t>con un grafico</a:t>
                </a:r>
                <a:r>
                  <a:rPr kumimoji="0" lang="it-IT" sz="1600" b="0" i="0" u="none" strike="noStrike" kern="0" cap="none" spc="0" normalizeH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  <a:sym typeface="Fira Code"/>
                  </a:rPr>
                  <a:t> </a:t>
                </a:r>
                <a:r>
                  <a:rPr kumimoji="0" lang="it-IT" sz="1600" b="0" i="0" u="none" strike="noStrike" kern="0" cap="none" spc="0" normalizeH="0" noProof="0" dirty="0" err="1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  <a:sym typeface="Fira Code"/>
                  </a:rPr>
                  <a:t>raster</a:t>
                </a:r>
                <a:r>
                  <a:rPr kumimoji="0" lang="it-IT" sz="1600" b="0" i="0" u="none" strike="noStrike" kern="0" cap="none" spc="0" normalizeH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  <a:sym typeface="Fira Code"/>
                  </a:rPr>
                  <a:t> (griglia): </a:t>
                </a:r>
                <a:r>
                  <a:rPr lang="it-IT" sz="1600" b="0" i="0" dirty="0">
                    <a:solidFill>
                      <a:srgbClr val="D5D5D5"/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0=viola, 1=giallo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it-IT" sz="1600" b="0" i="0" u="none" strike="noStrike" kern="0" cap="none" spc="0" normalizeH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Fira Code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  <a:sym typeface="Fira Code"/>
                </a:endParaRPr>
              </a:p>
            </p:txBody>
          </p:sp>
        </mc:Choice>
        <mc:Fallback xmlns="">
          <p:sp>
            <p:nvSpPr>
              <p:cNvPr id="637" name="Google Shape;637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169197"/>
                <a:ext cx="7586222" cy="604961"/>
              </a:xfrm>
              <a:prstGeom prst="rect">
                <a:avLst/>
              </a:prstGeom>
              <a:blipFill>
                <a:blip r:embed="rId3"/>
                <a:stretch>
                  <a:fillRect l="-482" r="-402" b="-161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02D1B8-E7AB-CBAD-C00A-8F1BB3412CF9}"/>
              </a:ext>
            </a:extLst>
          </p:cNvPr>
          <p:cNvSpPr txBox="1"/>
          <p:nvPr/>
        </p:nvSpPr>
        <p:spPr>
          <a:xfrm>
            <a:off x="1143250" y="2332501"/>
            <a:ext cx="3916430" cy="954107"/>
          </a:xfrm>
          <a:prstGeom prst="rect">
            <a:avLst/>
          </a:prstGeom>
          <a:noFill/>
          <a:ln>
            <a:solidFill>
              <a:srgbClr val="DBA0DB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interpolation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"none"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93C8E6-7E62-F206-2B22-8AEDF62F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12" y="1773509"/>
            <a:ext cx="3716388" cy="27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5461298" y="5611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CC642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Google Shape;639;p34"/>
              <p:cNvSpPr txBox="1"/>
              <p:nvPr/>
            </p:nvSpPr>
            <p:spPr>
              <a:xfrm>
                <a:off x="1139502" y="1124134"/>
                <a:ext cx="4969046" cy="35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Costruire le matrici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CC642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e il vettore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mc:Choice>
        <mc:Fallback xmlns="">
          <p:sp>
            <p:nvSpPr>
              <p:cNvPr id="639" name="Google Shape;639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02" y="1124134"/>
                <a:ext cx="4969046" cy="357300"/>
              </a:xfrm>
              <a:prstGeom prst="rect">
                <a:avLst/>
              </a:prstGeom>
              <a:blipFill>
                <a:blip r:embed="rId3"/>
                <a:stretch>
                  <a:fillRect l="-368"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BA54F4D-E1AC-CFF2-1C79-573B417CF688}"/>
              </a:ext>
            </a:extLst>
          </p:cNvPr>
          <p:cNvSpPr txBox="1"/>
          <p:nvPr/>
        </p:nvSpPr>
        <p:spPr>
          <a:xfrm>
            <a:off x="1137940" y="1544152"/>
            <a:ext cx="7737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 funzione </a:t>
            </a:r>
            <a:r>
              <a:rPr lang="it-IT" sz="1600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pagerank</a:t>
            </a:r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(G, b) genera le matrici A, Ap e il vettore b. </a:t>
            </a:r>
          </a:p>
          <a:p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 matrici sono costruite in modo tale che:</a:t>
            </a:r>
          </a:p>
          <a:p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la soluzione x del sistema lineare </a:t>
            </a:r>
            <a:r>
              <a:rPr lang="it-IT" sz="1600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Ax</a:t>
            </a:r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=b individui il page </a:t>
            </a:r>
            <a:r>
              <a:rPr lang="it-IT" sz="1600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rank</a:t>
            </a:r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delle pagine in U a partire dalla matrice di connettività G.</a:t>
            </a:r>
          </a:p>
          <a:p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la matrice Ap permette di risolvere il problema del page </a:t>
            </a:r>
            <a:r>
              <a:rPr lang="it-IT" sz="1600" dirty="0" err="1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rank</a:t>
            </a:r>
            <a:r>
              <a:rPr lang="it-IT" sz="1600" dirty="0">
                <a:solidFill>
                  <a:schemeClr val="accent6">
                    <a:lumMod val="9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come ricerca di autovettori associati all'autovalore 1 di Ap.</a:t>
            </a:r>
          </a:p>
        </p:txBody>
      </p:sp>
    </p:spTree>
    <p:extLst>
      <p:ext uri="{BB962C8B-B14F-4D97-AF65-F5344CB8AC3E}">
        <p14:creationId xmlns:p14="http://schemas.microsoft.com/office/powerpoint/2010/main" val="406273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5461298" y="5611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CC642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BA54F4D-E1AC-CFF2-1C79-573B417CF688}"/>
              </a:ext>
            </a:extLst>
          </p:cNvPr>
          <p:cNvSpPr txBox="1"/>
          <p:nvPr/>
        </p:nvSpPr>
        <p:spPr>
          <a:xfrm>
            <a:off x="1143250" y="1167100"/>
            <a:ext cx="77378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pagerank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n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np.shape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numero di pagine=numero di righe(colonne) di G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G = G-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np.diag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np.diag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eliminazione link autoreferenziali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i </a:t>
            </a:r>
            <a:r>
              <a:rPr lang="it-IT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riempimento colonne nulle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delta = 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-p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/n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importanza minima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e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vettore colonna di tutti 1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b = delta * e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costruzione b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407680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5461298" y="5611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CC642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BA54F4D-E1AC-CFF2-1C79-573B417CF688}"/>
              </a:ext>
            </a:extLst>
          </p:cNvPr>
          <p:cNvSpPr txBox="1"/>
          <p:nvPr/>
        </p:nvSpPr>
        <p:spPr>
          <a:xfrm>
            <a:off x="1143250" y="1167100"/>
            <a:ext cx="77378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   I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np.eye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matrice identità </a:t>
            </a:r>
            <a:r>
              <a:rPr lang="it-IT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nXn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c = </a:t>
            </a:r>
            <a:r>
              <a:rPr lang="it-IT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vettore riga somma degli elementi della colonna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cInv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./c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operazione componente per componente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np.diag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cInv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costruzione A e Ap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A = I - p*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np.dot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Ap = p*np.dot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+delta*np.dot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e.T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Ap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0574DB-F893-3C9D-9C25-58A271F229E4}"/>
              </a:ext>
            </a:extLst>
          </p:cNvPr>
          <p:cNvSpPr txBox="1"/>
          <p:nvPr/>
        </p:nvSpPr>
        <p:spPr>
          <a:xfrm>
            <a:off x="2726168" y="3832657"/>
            <a:ext cx="4572000" cy="523220"/>
          </a:xfrm>
          <a:prstGeom prst="rect">
            <a:avLst/>
          </a:prstGeom>
          <a:noFill/>
          <a:ln>
            <a:solidFill>
              <a:srgbClr val="DBA0DB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 = </a:t>
            </a:r>
            <a:r>
              <a:rPr lang="it-IT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0.85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Ap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b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pagerank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7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Problema del </a:t>
            </a:r>
            <a:r>
              <a:rPr lang="it-IT" dirty="0">
                <a:solidFill>
                  <a:srgbClr val="A5CF27"/>
                </a:solidFill>
              </a:rPr>
              <a:t>Page Rank</a:t>
            </a:r>
            <a:r>
              <a:rPr lang="it-IT" dirty="0">
                <a:solidFill>
                  <a:srgbClr val="FF5858"/>
                </a:solidFill>
              </a:rPr>
              <a:t>: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F4981F5-884C-4879-9D25-D21752E4C7F2}"/>
              </a:ext>
            </a:extLst>
          </p:cNvPr>
          <p:cNvSpPr txBox="1">
            <a:spLocks/>
          </p:cNvSpPr>
          <p:nvPr/>
        </p:nvSpPr>
        <p:spPr>
          <a:xfrm>
            <a:off x="1143250" y="1143431"/>
            <a:ext cx="7549646" cy="35512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Il </a:t>
            </a:r>
            <a:r>
              <a:rPr lang="it-IT" sz="1600" b="1" i="0" dirty="0" err="1">
                <a:solidFill>
                  <a:srgbClr val="A5CF2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PageRank</a:t>
            </a: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(PR) è un valore che rappresenta </a:t>
            </a:r>
            <a:r>
              <a:rPr lang="it-IT" sz="1600" b="0" i="0" dirty="0">
                <a:solidFill>
                  <a:srgbClr val="A5CF2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l'importanza di una pagina </a:t>
            </a: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un network tramite la misurazione della quantità e qualità delle pagine che presentano link ad essa.</a:t>
            </a:r>
          </a:p>
          <a:p>
            <a:pPr algn="just">
              <a:spcBef>
                <a:spcPct val="0"/>
              </a:spcBef>
            </a:pP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 co-fondatori di Google </a:t>
            </a:r>
            <a:r>
              <a:rPr lang="it-IT" sz="1600" b="1" i="0" dirty="0">
                <a:solidFill>
                  <a:srgbClr val="FCC64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Sergey Brin</a:t>
            </a:r>
            <a:r>
              <a:rPr lang="it-IT" sz="1600" b="0" i="0" dirty="0">
                <a:solidFill>
                  <a:srgbClr val="FCC64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 </a:t>
            </a:r>
            <a:r>
              <a:rPr lang="it-IT" sz="1600" b="1" i="0" dirty="0">
                <a:solidFill>
                  <a:srgbClr val="FCC64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Larry Page</a:t>
            </a:r>
            <a:r>
              <a:rPr lang="it-IT" sz="1600" b="0" i="0" dirty="0">
                <a:solidFill>
                  <a:srgbClr val="FCC642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concepirono </a:t>
            </a:r>
            <a:r>
              <a:rPr lang="it-IT" sz="1600" b="0" i="0" dirty="0" err="1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PageRank</a:t>
            </a: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nel 1997 come parte di un progetto di ricerca alla Stanford University.</a:t>
            </a:r>
          </a:p>
          <a:p>
            <a:pPr algn="just">
              <a:spcBef>
                <a:spcPct val="0"/>
              </a:spcBef>
            </a:pPr>
            <a:endParaRPr lang="it-IT" sz="1600" dirty="0">
              <a:solidFill>
                <a:srgbClr val="D5D5D5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>
              <a:spcBef>
                <a:spcPct val="0"/>
              </a:spcBef>
            </a:pP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Il web (o meglio, una sua porzione) viene rappresentato come un </a:t>
            </a:r>
            <a:r>
              <a:rPr lang="it-IT" sz="1600" b="1" i="0" dirty="0">
                <a:solidFill>
                  <a:srgbClr val="72D9F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grafo diretto</a:t>
            </a: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i nodi sono pagine e un arco da una pagina all'altra indica un link tra di esse.</a:t>
            </a:r>
            <a:br>
              <a:rPr lang="it-IT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L’algoritmo che calcola il </a:t>
            </a:r>
            <a:r>
              <a:rPr lang="it-IT" sz="1600" b="0" i="0" dirty="0" err="1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PageRank</a:t>
            </a:r>
            <a:r>
              <a:rPr lang="it-IT" sz="16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non fornisce un “punteggio” assoluto, ma piuttosto una misura relativa della qualità di una pagina web rispetto a tutte le altre pagine nel grafo dei link.</a:t>
            </a:r>
            <a:endParaRPr lang="it-IT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5459988" y="561100"/>
            <a:ext cx="1586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03A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72D9F0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Google Shape;641;p34"/>
              <p:cNvSpPr txBox="1"/>
              <p:nvPr/>
            </p:nvSpPr>
            <p:spPr>
              <a:xfrm>
                <a:off x="1143250" y="1079124"/>
                <a:ext cx="7848666" cy="357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Risolvere il sistema lineare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14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4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14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con metodi diretti o iterativi.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mc:Choice>
        <mc:Fallback xmlns="">
          <p:sp>
            <p:nvSpPr>
              <p:cNvPr id="641" name="Google Shape;641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079124"/>
                <a:ext cx="7848666" cy="357301"/>
              </a:xfrm>
              <a:prstGeom prst="rect">
                <a:avLst/>
              </a:prstGeom>
              <a:blipFill>
                <a:blip r:embed="rId3"/>
                <a:stretch>
                  <a:fillRect l="-233"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1D8FA72-3AF2-B115-74CB-82489F617F9D}"/>
              </a:ext>
            </a:extLst>
          </p:cNvPr>
          <p:cNvSpPr txBox="1"/>
          <p:nvPr/>
        </p:nvSpPr>
        <p:spPr>
          <a:xfrm>
            <a:off x="1143250" y="1477899"/>
            <a:ext cx="4977246" cy="738664"/>
          </a:xfrm>
          <a:prstGeom prst="rect">
            <a:avLst/>
          </a:prstGeom>
          <a:noFill/>
          <a:ln>
            <a:solidFill>
              <a:srgbClr val="DBA0DB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np.linalg.solve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b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idxMax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"max Rank </a:t>
            </a:r>
            <a:r>
              <a:rPr lang="it-IT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linalg.solve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="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U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idxMax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91AF0DF-6303-813E-87DE-B71F9E094249}"/>
              </a:ext>
            </a:extLst>
          </p:cNvPr>
          <p:cNvSpPr txBox="1"/>
          <p:nvPr/>
        </p:nvSpPr>
        <p:spPr>
          <a:xfrm>
            <a:off x="1143250" y="2350875"/>
            <a:ext cx="7848666" cy="2031325"/>
          </a:xfrm>
          <a:prstGeom prst="rect">
            <a:avLst/>
          </a:prstGeom>
          <a:noFill/>
          <a:ln>
            <a:solidFill>
              <a:srgbClr val="DBA0DB"/>
            </a:solidFill>
          </a:ln>
        </p:spPr>
        <p:txBody>
          <a:bodyPr wrap="square">
            <a:spAutoFit/>
          </a:bodyPr>
          <a:lstStyle/>
          <a:p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x_jacobi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stimaErrore_jacobi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nIter_jacobi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metodoJacobi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b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x0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toll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nMax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idxMax_jacobi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x_jacobi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"max Rank </a:t>
            </a:r>
            <a:r>
              <a:rPr lang="it-IT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metodoJacobi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="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U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idxMax_jacobi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"stima errore </a:t>
            </a:r>
            <a:r>
              <a:rPr lang="it-IT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metodoJacobi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="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stimaErrore_jacobi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errRel_jacobi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np.linalg.norm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x_jacobi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-x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np.inf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np.linalg.norm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np.inf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"errore relativo </a:t>
            </a:r>
            <a:r>
              <a:rPr lang="it-IT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metodoJacobi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:"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errRel_jacobi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C31E7AE-6522-EBD4-714E-D1C2BF10C09E}"/>
              </a:ext>
            </a:extLst>
          </p:cNvPr>
          <p:cNvSpPr txBox="1"/>
          <p:nvPr/>
        </p:nvSpPr>
        <p:spPr>
          <a:xfrm>
            <a:off x="6528123" y="1534479"/>
            <a:ext cx="24637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DCDCD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Impostare i parametri del problema x0, </a:t>
            </a:r>
            <a:r>
              <a:rPr lang="it-IT" dirty="0" err="1">
                <a:solidFill>
                  <a:srgbClr val="DCDCD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toll</a:t>
            </a:r>
            <a:r>
              <a:rPr lang="it-IT" dirty="0">
                <a:solidFill>
                  <a:srgbClr val="DCDCD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 </a:t>
            </a:r>
            <a:r>
              <a:rPr lang="it-IT" dirty="0" err="1">
                <a:solidFill>
                  <a:srgbClr val="DCDCDC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nMax</a:t>
            </a:r>
            <a:endParaRPr lang="it-IT" b="0" dirty="0">
              <a:solidFill>
                <a:srgbClr val="D4D4D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5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5459988" y="561100"/>
            <a:ext cx="1586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03B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72D9F0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Google Shape;641;p34"/>
              <p:cNvSpPr txBox="1"/>
              <p:nvPr/>
            </p:nvSpPr>
            <p:spPr>
              <a:xfrm>
                <a:off x="1149030" y="1123900"/>
                <a:ext cx="7775514" cy="5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defRPr/>
                </a:pPr>
                <a:r>
                  <a:rPr lang="it-IT" dirty="0">
                    <a:solidFill>
                      <a:srgbClr val="E7E7E7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Calcolare l’autovalore di modulo massimo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E7E7E7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</a:t>
                </a:r>
                <a:r>
                  <a:rPr lang="it-IT" dirty="0">
                    <a:solidFill>
                      <a:srgbClr val="E7E7E7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con il metodo delle potenze.</a:t>
                </a:r>
              </a:p>
            </p:txBody>
          </p:sp>
        </mc:Choice>
        <mc:Fallback xmlns="">
          <p:sp>
            <p:nvSpPr>
              <p:cNvPr id="641" name="Google Shape;641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30" y="1123900"/>
                <a:ext cx="7775514" cy="541200"/>
              </a:xfrm>
              <a:prstGeom prst="rect">
                <a:avLst/>
              </a:prstGeom>
              <a:blipFill>
                <a:blip r:embed="rId3"/>
                <a:stretch>
                  <a:fillRect l="-235" b="-179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C96E9C-1133-FC84-93FB-A0D04B6B1E64}"/>
              </a:ext>
            </a:extLst>
          </p:cNvPr>
          <p:cNvSpPr txBox="1"/>
          <p:nvPr/>
        </p:nvSpPr>
        <p:spPr>
          <a:xfrm>
            <a:off x="1143250" y="1988275"/>
            <a:ext cx="7866638" cy="2031325"/>
          </a:xfrm>
          <a:prstGeom prst="rect">
            <a:avLst/>
          </a:prstGeom>
          <a:noFill/>
          <a:ln>
            <a:solidFill>
              <a:srgbClr val="DBA0DB"/>
            </a:solidFill>
          </a:ln>
        </p:spPr>
        <p:txBody>
          <a:bodyPr wrap="square">
            <a:spAutoFit/>
          </a:bodyPr>
          <a:lstStyle/>
          <a:p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lambdaa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stimaErrore_potenze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nIter_potenze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v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metodoPotenze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Ap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toll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nMax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x0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idxMax_potenze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"max Rank </a:t>
            </a:r>
            <a:r>
              <a:rPr lang="it-IT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metodoPotenze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="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U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idxMax_potenze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"stima errore </a:t>
            </a:r>
            <a:r>
              <a:rPr lang="it-IT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metodoPotenze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="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stimaErrore_potenze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errRel_potenze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np.linalg.norm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v-x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np.inf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np.linalg.norm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np.inf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"errore relativo </a:t>
            </a:r>
            <a:r>
              <a:rPr lang="it-IT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metodoPotenze</a:t>
            </a:r>
            <a:r>
              <a:rPr lang="it-IT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="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errRel_potenze</a:t>
            </a:r>
            <a:r>
              <a:rPr lang="it-IT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it-IT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2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29" name="Google Shape;3129;p52"/>
          <p:cNvSpPr txBox="1">
            <a:spLocks noGrp="1"/>
          </p:cNvSpPr>
          <p:nvPr>
            <p:ph type="body" idx="1"/>
          </p:nvPr>
        </p:nvSpPr>
        <p:spPr>
          <a:xfrm>
            <a:off x="2010324" y="1195401"/>
            <a:ext cx="6975173" cy="320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Link:</a:t>
            </a:r>
            <a:endParaRPr sz="12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200" dirty="0">
                <a:solidFill>
                  <a:schemeClr val="accent6">
                    <a:lumMod val="95000"/>
                  </a:schemeClr>
                </a:solidFill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https://numpy.org/doc/stable/reference/index.html#reference</a:t>
            </a:r>
            <a:endParaRPr lang="it-IT" sz="1200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https://disi.unitn.it/~lissandrini/pdf/SI/SI.04-Internet.pdf</a:t>
            </a:r>
            <a:endParaRPr lang="it-IT" sz="1200" b="0" i="0" dirty="0">
              <a:solidFill>
                <a:schemeClr val="accent6">
                  <a:lumMod val="95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https://www.mathworks.com/matlabcentral/mlc-downloads/downloads/submissions/37976/versions/7/previews/surfer.m/index.html</a:t>
            </a:r>
            <a:endParaRPr lang="it-IT" sz="1200" b="0" i="0" dirty="0">
              <a:solidFill>
                <a:schemeClr val="accent6">
                  <a:lumMod val="95000"/>
                </a:schemeClr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200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https://ahrefs.com/blog/it/google-pagerank/</a:t>
            </a:r>
            <a:endParaRPr lang="it-IT" sz="1200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accent6">
                    <a:lumMod val="95000"/>
                  </a:schemeClr>
                </a:solidFill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Pagina </a:t>
            </a:r>
            <a:r>
              <a:rPr lang="it-IT" sz="1200" dirty="0" err="1">
                <a:solidFill>
                  <a:schemeClr val="accent6">
                    <a:lumMod val="95000"/>
                  </a:schemeClr>
                </a:solidFill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elearning</a:t>
            </a:r>
            <a:r>
              <a:rPr lang="it-IT" sz="1200" dirty="0">
                <a:solidFill>
                  <a:schemeClr val="accent6">
                    <a:lumMod val="95000"/>
                  </a:schemeClr>
                </a:solidFill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del corso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1200" dirty="0">
              <a:uFill>
                <a:noFill/>
              </a:u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Riferimenti testuali:</a:t>
            </a:r>
            <a:endParaRPr sz="1200" dirty="0">
              <a:solidFill>
                <a:schemeClr val="accent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it-IT" sz="1200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G. </a:t>
            </a:r>
            <a:r>
              <a:rPr lang="it-IT" sz="1200" dirty="0" err="1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Monegato</a:t>
            </a:r>
            <a:r>
              <a:rPr lang="it-IT" sz="1200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it-IT" sz="1200" b="1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Metodi e algoritmi per il calcolo numerico</a:t>
            </a:r>
            <a:r>
              <a:rPr lang="it-IT" sz="1200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it-IT" sz="1200" dirty="0" err="1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cap</a:t>
            </a:r>
            <a:r>
              <a:rPr lang="it-IT" sz="1200" dirty="0">
                <a:uFill>
                  <a:noFill/>
                </a:u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3.2.1</a:t>
            </a:r>
          </a:p>
          <a:p>
            <a:pPr>
              <a:spcBef>
                <a:spcPts val="1200"/>
              </a:spcBef>
            </a:pPr>
            <a:r>
              <a:rPr lang="en-US" sz="1200" b="1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Google's PageRank and Beyond: The Science of Search Engine Rankings</a:t>
            </a:r>
            <a:r>
              <a:rPr lang="en-US" sz="12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di Amy N. </a:t>
            </a:r>
            <a:r>
              <a:rPr lang="en-US" sz="1200" b="0" i="0" dirty="0" err="1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Langville</a:t>
            </a:r>
            <a:r>
              <a:rPr lang="en-US" sz="1200" b="0" i="0" dirty="0">
                <a:solidFill>
                  <a:srgbClr val="D5D5D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Carl D. Meyer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endParaRPr lang="en" sz="1200" dirty="0">
              <a:uFill>
                <a:noFill/>
              </a:u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endParaRPr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131" name="Google Shape;3131;p52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95475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32" name="Google Shape;3132;p52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33" name="Google Shape;3133;p52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grpSp>
        <p:nvGrpSpPr>
          <p:cNvPr id="3134" name="Google Shape;3134;p52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35" name="Google Shape;3135;p5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36" name="Google Shape;3136;p52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2894;p50">
            <a:extLst>
              <a:ext uri="{FF2B5EF4-FFF2-40B4-BE49-F238E27FC236}">
                <a16:creationId xmlns:a16="http://schemas.microsoft.com/office/drawing/2014/main" id="{764BC3AD-3B84-4236-B62D-91B7165047D8}"/>
              </a:ext>
            </a:extLst>
          </p:cNvPr>
          <p:cNvGrpSpPr/>
          <p:nvPr/>
        </p:nvGrpSpPr>
        <p:grpSpPr>
          <a:xfrm>
            <a:off x="1514692" y="1282823"/>
            <a:ext cx="365768" cy="365768"/>
            <a:chOff x="1562938" y="4248450"/>
            <a:chExt cx="475950" cy="475950"/>
          </a:xfrm>
        </p:grpSpPr>
        <p:sp>
          <p:nvSpPr>
            <p:cNvPr id="14" name="Google Shape;2895;p50">
              <a:extLst>
                <a:ext uri="{FF2B5EF4-FFF2-40B4-BE49-F238E27FC236}">
                  <a16:creationId xmlns:a16="http://schemas.microsoft.com/office/drawing/2014/main" id="{00E27D44-4B1D-4D48-A9B1-E28DC613CA5E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896;p50">
              <a:extLst>
                <a:ext uri="{FF2B5EF4-FFF2-40B4-BE49-F238E27FC236}">
                  <a16:creationId xmlns:a16="http://schemas.microsoft.com/office/drawing/2014/main" id="{2F2690AE-B37F-44B6-BC43-0B605F9DECFF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897;p50">
              <a:extLst>
                <a:ext uri="{FF2B5EF4-FFF2-40B4-BE49-F238E27FC236}">
                  <a16:creationId xmlns:a16="http://schemas.microsoft.com/office/drawing/2014/main" id="{4EB752B5-ED67-4B80-8CA6-177AE0B4C41B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898;p50">
              <a:extLst>
                <a:ext uri="{FF2B5EF4-FFF2-40B4-BE49-F238E27FC236}">
                  <a16:creationId xmlns:a16="http://schemas.microsoft.com/office/drawing/2014/main" id="{66EFFF91-4ABA-4A7E-9B00-9AD1B7E2DC1A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899;p50">
              <a:extLst>
                <a:ext uri="{FF2B5EF4-FFF2-40B4-BE49-F238E27FC236}">
                  <a16:creationId xmlns:a16="http://schemas.microsoft.com/office/drawing/2014/main" id="{B79A033F-CB63-469E-8BCE-D1954A62398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900;p50">
              <a:extLst>
                <a:ext uri="{FF2B5EF4-FFF2-40B4-BE49-F238E27FC236}">
                  <a16:creationId xmlns:a16="http://schemas.microsoft.com/office/drawing/2014/main" id="{51F3068F-3766-4B9F-BC34-05A7CEABE7FD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01;p50">
              <a:extLst>
                <a:ext uri="{FF2B5EF4-FFF2-40B4-BE49-F238E27FC236}">
                  <a16:creationId xmlns:a16="http://schemas.microsoft.com/office/drawing/2014/main" id="{F28BE6ED-984D-4152-BD6D-9C59DBCC0BC6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902;p50">
              <a:extLst>
                <a:ext uri="{FF2B5EF4-FFF2-40B4-BE49-F238E27FC236}">
                  <a16:creationId xmlns:a16="http://schemas.microsoft.com/office/drawing/2014/main" id="{37606BA7-7F47-4DE7-8EA9-8C01A903683B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03;p50">
              <a:extLst>
                <a:ext uri="{FF2B5EF4-FFF2-40B4-BE49-F238E27FC236}">
                  <a16:creationId xmlns:a16="http://schemas.microsoft.com/office/drawing/2014/main" id="{2B522C1D-7C94-47D3-8FC3-0617A53984CB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904;p50">
              <a:extLst>
                <a:ext uri="{FF2B5EF4-FFF2-40B4-BE49-F238E27FC236}">
                  <a16:creationId xmlns:a16="http://schemas.microsoft.com/office/drawing/2014/main" id="{18180C5E-249C-4E1D-A50D-CF699AC1CB14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905;p50">
              <a:extLst>
                <a:ext uri="{FF2B5EF4-FFF2-40B4-BE49-F238E27FC236}">
                  <a16:creationId xmlns:a16="http://schemas.microsoft.com/office/drawing/2014/main" id="{3362A4E5-0F1E-4418-92A3-8D43551E247B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06;p50">
              <a:extLst>
                <a:ext uri="{FF2B5EF4-FFF2-40B4-BE49-F238E27FC236}">
                  <a16:creationId xmlns:a16="http://schemas.microsoft.com/office/drawing/2014/main" id="{032C8516-3CEE-47F8-AF33-D6903CC09307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07;p50">
              <a:extLst>
                <a:ext uri="{FF2B5EF4-FFF2-40B4-BE49-F238E27FC236}">
                  <a16:creationId xmlns:a16="http://schemas.microsoft.com/office/drawing/2014/main" id="{8C008407-D4AA-4CE1-BD15-C996E3FCE976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08;p50">
              <a:extLst>
                <a:ext uri="{FF2B5EF4-FFF2-40B4-BE49-F238E27FC236}">
                  <a16:creationId xmlns:a16="http://schemas.microsoft.com/office/drawing/2014/main" id="{31624D2C-FF11-4842-A1F6-574745AD0B40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09;p50">
              <a:extLst>
                <a:ext uri="{FF2B5EF4-FFF2-40B4-BE49-F238E27FC236}">
                  <a16:creationId xmlns:a16="http://schemas.microsoft.com/office/drawing/2014/main" id="{21084802-DF15-4F5E-89D2-53E6466FBEED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066;p50">
            <a:extLst>
              <a:ext uri="{FF2B5EF4-FFF2-40B4-BE49-F238E27FC236}">
                <a16:creationId xmlns:a16="http://schemas.microsoft.com/office/drawing/2014/main" id="{87126AF3-D759-42CC-9FBA-03999A4E5F89}"/>
              </a:ext>
            </a:extLst>
          </p:cNvPr>
          <p:cNvGrpSpPr/>
          <p:nvPr/>
        </p:nvGrpSpPr>
        <p:grpSpPr>
          <a:xfrm>
            <a:off x="1537833" y="3377029"/>
            <a:ext cx="290724" cy="365751"/>
            <a:chOff x="5177013" y="5225925"/>
            <a:chExt cx="281600" cy="360275"/>
          </a:xfrm>
        </p:grpSpPr>
        <p:sp>
          <p:nvSpPr>
            <p:cNvPr id="36" name="Google Shape;3067;p50">
              <a:extLst>
                <a:ext uri="{FF2B5EF4-FFF2-40B4-BE49-F238E27FC236}">
                  <a16:creationId xmlns:a16="http://schemas.microsoft.com/office/drawing/2014/main" id="{2FA93CD9-BD1C-45D2-ADD6-1C8C9EB313EF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068;p50">
              <a:extLst>
                <a:ext uri="{FF2B5EF4-FFF2-40B4-BE49-F238E27FC236}">
                  <a16:creationId xmlns:a16="http://schemas.microsoft.com/office/drawing/2014/main" id="{F5CBA1B6-4316-49D9-B0C5-8593957FB0D6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069;p50">
              <a:extLst>
                <a:ext uri="{FF2B5EF4-FFF2-40B4-BE49-F238E27FC236}">
                  <a16:creationId xmlns:a16="http://schemas.microsoft.com/office/drawing/2014/main" id="{A46109FA-1253-457B-8C5B-996AD256CF8D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070;p50">
              <a:extLst>
                <a:ext uri="{FF2B5EF4-FFF2-40B4-BE49-F238E27FC236}">
                  <a16:creationId xmlns:a16="http://schemas.microsoft.com/office/drawing/2014/main" id="{466F3368-2418-4B5E-AF16-A81BB5EE06F8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071;p50">
              <a:extLst>
                <a:ext uri="{FF2B5EF4-FFF2-40B4-BE49-F238E27FC236}">
                  <a16:creationId xmlns:a16="http://schemas.microsoft.com/office/drawing/2014/main" id="{04307BF3-ECB3-44BD-ABEE-C4296FD495E1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072;p50">
              <a:extLst>
                <a:ext uri="{FF2B5EF4-FFF2-40B4-BE49-F238E27FC236}">
                  <a16:creationId xmlns:a16="http://schemas.microsoft.com/office/drawing/2014/main" id="{611D4201-6F07-4D02-B579-B6D165AFACA4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073;p50">
              <a:extLst>
                <a:ext uri="{FF2B5EF4-FFF2-40B4-BE49-F238E27FC236}">
                  <a16:creationId xmlns:a16="http://schemas.microsoft.com/office/drawing/2014/main" id="{2BF6DEAF-F2A2-475B-8D8F-A593157D66F0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074;p50">
              <a:extLst>
                <a:ext uri="{FF2B5EF4-FFF2-40B4-BE49-F238E27FC236}">
                  <a16:creationId xmlns:a16="http://schemas.microsoft.com/office/drawing/2014/main" id="{AB89CFDB-BF0F-4AAA-9FE3-7A6F406F1CCC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075;p50">
              <a:extLst>
                <a:ext uri="{FF2B5EF4-FFF2-40B4-BE49-F238E27FC236}">
                  <a16:creationId xmlns:a16="http://schemas.microsoft.com/office/drawing/2014/main" id="{B7C56B63-EBA9-47C6-B090-7090693CBD8B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076;p50">
              <a:extLst>
                <a:ext uri="{FF2B5EF4-FFF2-40B4-BE49-F238E27FC236}">
                  <a16:creationId xmlns:a16="http://schemas.microsoft.com/office/drawing/2014/main" id="{35F03472-BC80-4260-A664-2C13D4DBF5A6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3077;p50">
              <a:extLst>
                <a:ext uri="{FF2B5EF4-FFF2-40B4-BE49-F238E27FC236}">
                  <a16:creationId xmlns:a16="http://schemas.microsoft.com/office/drawing/2014/main" id="{19118FA6-B7F7-4812-B458-0CB6A8A12EF9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5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17" name="Google Shape;3117;p51"/>
          <p:cNvSpPr txBox="1">
            <a:spLocks noGrp="1"/>
          </p:cNvSpPr>
          <p:nvPr>
            <p:ph type="subTitle" idx="2"/>
          </p:nvPr>
        </p:nvSpPr>
        <p:spPr>
          <a:xfrm>
            <a:off x="3373490" y="1613731"/>
            <a:ext cx="521542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Il</a:t>
            </a:r>
            <a:r>
              <a:rPr lang="en" sz="1600" dirty="0"/>
              <a:t> template della presentazione è stato creato da </a:t>
            </a:r>
            <a:r>
              <a:rPr lang="en" sz="1600" dirty="0">
                <a:solidFill>
                  <a:srgbClr val="DBA0DB"/>
                </a:solidFill>
              </a:rPr>
              <a:t>Slidesgo</a:t>
            </a:r>
            <a:r>
              <a:rPr lang="en" sz="1600" dirty="0"/>
              <a:t> </a:t>
            </a:r>
            <a:r>
              <a:rPr lang="it-IT" sz="1600" dirty="0">
                <a:solidFill>
                  <a:srgbClr val="A5CF27"/>
                </a:solidFill>
              </a:rPr>
              <a:t>https://slidesgo.com/</a:t>
            </a:r>
            <a:r>
              <a:rPr lang="en" sz="1600" dirty="0">
                <a:solidFill>
                  <a:srgbClr val="A5CF27"/>
                </a:solidFill>
              </a:rPr>
              <a:t> </a:t>
            </a:r>
            <a:endParaRPr sz="1600" dirty="0">
              <a:solidFill>
                <a:srgbClr val="A5CF27"/>
              </a:solidFill>
            </a:endParaRPr>
          </a:p>
        </p:txBody>
      </p:sp>
      <p:sp>
        <p:nvSpPr>
          <p:cNvPr id="3118" name="Google Shape;3118;p51"/>
          <p:cNvSpPr txBox="1">
            <a:spLocks noGrp="1"/>
          </p:cNvSpPr>
          <p:nvPr>
            <p:ph type="subTitle" idx="2"/>
          </p:nvPr>
        </p:nvSpPr>
        <p:spPr>
          <a:xfrm>
            <a:off x="710124" y="4694725"/>
            <a:ext cx="597109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3119" name="Google Shape;3119;p5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3120" name="Google Shape;3120;p5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grpSp>
        <p:nvGrpSpPr>
          <p:cNvPr id="3121" name="Google Shape;3121;p5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3122" name="Google Shape;3122;p5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3123" name="Google Shape;3123;p5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4F8A0-F032-424B-9C31-6C8153A8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621" y="2564362"/>
            <a:ext cx="6503857" cy="1299233"/>
          </a:xfrm>
        </p:spPr>
        <p:txBody>
          <a:bodyPr/>
          <a:lstStyle/>
          <a:p>
            <a:pPr marL="139700" indent="0" algn="just">
              <a:buNone/>
            </a:pPr>
            <a:r>
              <a:rPr lang="it-IT" sz="1600" dirty="0"/>
              <a:t>I contenuti sono stati sviluppati durante il corso di </a:t>
            </a:r>
            <a:r>
              <a:rPr lang="it-IT" sz="1600" dirty="0">
                <a:solidFill>
                  <a:srgbClr val="DBA0DB"/>
                </a:solidFill>
              </a:rPr>
              <a:t>Calcolo Scientifico </a:t>
            </a:r>
            <a:r>
              <a:rPr lang="it-IT" sz="1600" dirty="0"/>
              <a:t>per Laurea Triennale in Informatica, docente prof. </a:t>
            </a:r>
            <a:r>
              <a:rPr lang="it-IT" sz="1600" dirty="0" err="1">
                <a:solidFill>
                  <a:srgbClr val="DBA0DB"/>
                </a:solidFill>
              </a:rPr>
              <a:t>Dajana</a:t>
            </a:r>
            <a:r>
              <a:rPr lang="it-IT" sz="1600" dirty="0">
                <a:solidFill>
                  <a:srgbClr val="DBA0DB"/>
                </a:solidFill>
              </a:rPr>
              <a:t> Conte</a:t>
            </a:r>
            <a:r>
              <a:rPr lang="it-IT" sz="1600" dirty="0"/>
              <a:t>, da </a:t>
            </a:r>
            <a:r>
              <a:rPr lang="it-IT" sz="1600" dirty="0">
                <a:solidFill>
                  <a:srgbClr val="A5CF27"/>
                </a:solidFill>
              </a:rPr>
              <a:t>Tomeo Fiorentino</a:t>
            </a:r>
            <a:r>
              <a:rPr lang="it-IT" sz="1600" dirty="0"/>
              <a:t>: </a:t>
            </a:r>
            <a:r>
              <a:rPr lang="it-IT" sz="1600" dirty="0">
                <a:solidFill>
                  <a:srgbClr val="A5CF27"/>
                </a:solidFill>
              </a:rPr>
              <a:t>https://github.com/FioreTom</a:t>
            </a:r>
          </a:p>
        </p:txBody>
      </p:sp>
      <p:grpSp>
        <p:nvGrpSpPr>
          <p:cNvPr id="13" name="Google Shape;2689;p50">
            <a:extLst>
              <a:ext uri="{FF2B5EF4-FFF2-40B4-BE49-F238E27FC236}">
                <a16:creationId xmlns:a16="http://schemas.microsoft.com/office/drawing/2014/main" id="{223FD95C-B001-4688-80FA-DF31856FE159}"/>
              </a:ext>
            </a:extLst>
          </p:cNvPr>
          <p:cNvGrpSpPr/>
          <p:nvPr/>
        </p:nvGrpSpPr>
        <p:grpSpPr>
          <a:xfrm>
            <a:off x="8415431" y="2906988"/>
            <a:ext cx="342168" cy="365769"/>
            <a:chOff x="1898088" y="2292925"/>
            <a:chExt cx="269275" cy="285400"/>
          </a:xfrm>
        </p:grpSpPr>
        <p:sp>
          <p:nvSpPr>
            <p:cNvPr id="14" name="Google Shape;2690;p50">
              <a:extLst>
                <a:ext uri="{FF2B5EF4-FFF2-40B4-BE49-F238E27FC236}">
                  <a16:creationId xmlns:a16="http://schemas.microsoft.com/office/drawing/2014/main" id="{8F4AFA47-4274-4A3F-9A9D-F9BBD8B70048}"/>
                </a:ext>
              </a:extLst>
            </p:cNvPr>
            <p:cNvSpPr/>
            <p:nvPr/>
          </p:nvSpPr>
          <p:spPr>
            <a:xfrm>
              <a:off x="1906138" y="2448525"/>
              <a:ext cx="152675" cy="124125"/>
            </a:xfrm>
            <a:custGeom>
              <a:avLst/>
              <a:gdLst/>
              <a:ahLst/>
              <a:cxnLst/>
              <a:rect l="l" t="t" r="r" b="b"/>
              <a:pathLst>
                <a:path w="6107" h="4965" extrusionOk="0">
                  <a:moveTo>
                    <a:pt x="475" y="1"/>
                  </a:moveTo>
                  <a:cubicBezTo>
                    <a:pt x="228" y="1556"/>
                    <a:pt x="1" y="2371"/>
                    <a:pt x="551" y="3414"/>
                  </a:cubicBezTo>
                  <a:cubicBezTo>
                    <a:pt x="1072" y="4447"/>
                    <a:pt x="2067" y="4964"/>
                    <a:pt x="3061" y="4964"/>
                  </a:cubicBezTo>
                  <a:cubicBezTo>
                    <a:pt x="4054" y="4964"/>
                    <a:pt x="5044" y="4447"/>
                    <a:pt x="5556" y="3414"/>
                  </a:cubicBezTo>
                  <a:cubicBezTo>
                    <a:pt x="6106" y="2409"/>
                    <a:pt x="5879" y="1575"/>
                    <a:pt x="5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691;p50">
              <a:extLst>
                <a:ext uri="{FF2B5EF4-FFF2-40B4-BE49-F238E27FC236}">
                  <a16:creationId xmlns:a16="http://schemas.microsoft.com/office/drawing/2014/main" id="{FF9D0287-F896-4DC3-A52D-788F4DA6B78A}"/>
                </a:ext>
              </a:extLst>
            </p:cNvPr>
            <p:cNvSpPr/>
            <p:nvPr/>
          </p:nvSpPr>
          <p:spPr>
            <a:xfrm>
              <a:off x="1918463" y="2371750"/>
              <a:ext cx="129925" cy="111900"/>
            </a:xfrm>
            <a:custGeom>
              <a:avLst/>
              <a:gdLst/>
              <a:ahLst/>
              <a:cxnLst/>
              <a:rect l="l" t="t" r="r" b="b"/>
              <a:pathLst>
                <a:path w="5197" h="4476" extrusionOk="0">
                  <a:moveTo>
                    <a:pt x="2390" y="0"/>
                  </a:moveTo>
                  <a:cubicBezTo>
                    <a:pt x="1233" y="0"/>
                    <a:pt x="266" y="872"/>
                    <a:pt x="152" y="2010"/>
                  </a:cubicBezTo>
                  <a:cubicBezTo>
                    <a:pt x="96" y="2408"/>
                    <a:pt x="58" y="2769"/>
                    <a:pt x="1" y="3072"/>
                  </a:cubicBezTo>
                  <a:cubicBezTo>
                    <a:pt x="702" y="3736"/>
                    <a:pt x="1612" y="4475"/>
                    <a:pt x="2598" y="4475"/>
                  </a:cubicBezTo>
                  <a:cubicBezTo>
                    <a:pt x="3584" y="4475"/>
                    <a:pt x="4495" y="3736"/>
                    <a:pt x="5196" y="3072"/>
                  </a:cubicBezTo>
                  <a:cubicBezTo>
                    <a:pt x="5139" y="2750"/>
                    <a:pt x="5101" y="2408"/>
                    <a:pt x="5044" y="2010"/>
                  </a:cubicBezTo>
                  <a:cubicBezTo>
                    <a:pt x="4931" y="872"/>
                    <a:pt x="3964" y="0"/>
                    <a:pt x="2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692;p50">
              <a:extLst>
                <a:ext uri="{FF2B5EF4-FFF2-40B4-BE49-F238E27FC236}">
                  <a16:creationId xmlns:a16="http://schemas.microsoft.com/office/drawing/2014/main" id="{57245312-E699-4768-9430-94F8EA5C5A74}"/>
                </a:ext>
              </a:extLst>
            </p:cNvPr>
            <p:cNvSpPr/>
            <p:nvPr/>
          </p:nvSpPr>
          <p:spPr>
            <a:xfrm>
              <a:off x="1972513" y="2399700"/>
              <a:ext cx="22300" cy="44725"/>
            </a:xfrm>
            <a:custGeom>
              <a:avLst/>
              <a:gdLst/>
              <a:ahLst/>
              <a:cxnLst/>
              <a:rect l="l" t="t" r="r" b="b"/>
              <a:pathLst>
                <a:path w="892" h="1789" extrusionOk="0">
                  <a:moveTo>
                    <a:pt x="446" y="1"/>
                  </a:moveTo>
                  <a:cubicBezTo>
                    <a:pt x="223" y="1"/>
                    <a:pt x="0" y="153"/>
                    <a:pt x="0" y="456"/>
                  </a:cubicBezTo>
                  <a:lnTo>
                    <a:pt x="0" y="1347"/>
                  </a:lnTo>
                  <a:cubicBezTo>
                    <a:pt x="0" y="1641"/>
                    <a:pt x="223" y="1788"/>
                    <a:pt x="446" y="1788"/>
                  </a:cubicBezTo>
                  <a:cubicBezTo>
                    <a:pt x="669" y="1788"/>
                    <a:pt x="891" y="1641"/>
                    <a:pt x="891" y="1347"/>
                  </a:cubicBezTo>
                  <a:lnTo>
                    <a:pt x="891" y="456"/>
                  </a:lnTo>
                  <a:cubicBezTo>
                    <a:pt x="891" y="153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693;p50">
              <a:extLst>
                <a:ext uri="{FF2B5EF4-FFF2-40B4-BE49-F238E27FC236}">
                  <a16:creationId xmlns:a16="http://schemas.microsoft.com/office/drawing/2014/main" id="{C0DC8449-5E33-4C96-A1FD-BD9CD161A746}"/>
                </a:ext>
              </a:extLst>
            </p:cNvPr>
            <p:cNvSpPr/>
            <p:nvPr/>
          </p:nvSpPr>
          <p:spPr>
            <a:xfrm>
              <a:off x="2027963" y="2489175"/>
              <a:ext cx="13300" cy="11050"/>
            </a:xfrm>
            <a:custGeom>
              <a:avLst/>
              <a:gdLst/>
              <a:ahLst/>
              <a:cxnLst/>
              <a:rect l="l" t="t" r="r" b="b"/>
              <a:pathLst>
                <a:path w="532" h="442" extrusionOk="0">
                  <a:moveTo>
                    <a:pt x="229" y="1"/>
                  </a:moveTo>
                  <a:cubicBezTo>
                    <a:pt x="114" y="1"/>
                    <a:pt x="1" y="86"/>
                    <a:pt x="1" y="214"/>
                  </a:cubicBezTo>
                  <a:cubicBezTo>
                    <a:pt x="1" y="347"/>
                    <a:pt x="96" y="442"/>
                    <a:pt x="228" y="442"/>
                  </a:cubicBezTo>
                  <a:cubicBezTo>
                    <a:pt x="418" y="442"/>
                    <a:pt x="532" y="195"/>
                    <a:pt x="380" y="62"/>
                  </a:cubicBezTo>
                  <a:cubicBezTo>
                    <a:pt x="337" y="20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694;p50">
              <a:extLst>
                <a:ext uri="{FF2B5EF4-FFF2-40B4-BE49-F238E27FC236}">
                  <a16:creationId xmlns:a16="http://schemas.microsoft.com/office/drawing/2014/main" id="{490480AC-3013-4195-B98D-47B6C3CDCBFD}"/>
                </a:ext>
              </a:extLst>
            </p:cNvPr>
            <p:cNvSpPr/>
            <p:nvPr/>
          </p:nvSpPr>
          <p:spPr>
            <a:xfrm>
              <a:off x="1898088" y="2292925"/>
              <a:ext cx="269275" cy="285400"/>
            </a:xfrm>
            <a:custGeom>
              <a:avLst/>
              <a:gdLst/>
              <a:ahLst/>
              <a:cxnLst/>
              <a:rect l="l" t="t" r="r" b="b"/>
              <a:pathLst>
                <a:path w="10771" h="11416" extrusionOk="0">
                  <a:moveTo>
                    <a:pt x="3413" y="4499"/>
                  </a:moveTo>
                  <a:cubicBezTo>
                    <a:pt x="3527" y="4499"/>
                    <a:pt x="3641" y="4594"/>
                    <a:pt x="3641" y="4727"/>
                  </a:cubicBezTo>
                  <a:lnTo>
                    <a:pt x="3641" y="5618"/>
                  </a:lnTo>
                  <a:cubicBezTo>
                    <a:pt x="3641" y="5760"/>
                    <a:pt x="3527" y="5831"/>
                    <a:pt x="3413" y="5831"/>
                  </a:cubicBezTo>
                  <a:cubicBezTo>
                    <a:pt x="3300" y="5831"/>
                    <a:pt x="3186" y="5760"/>
                    <a:pt x="3186" y="5618"/>
                  </a:cubicBezTo>
                  <a:lnTo>
                    <a:pt x="3186" y="4727"/>
                  </a:lnTo>
                  <a:cubicBezTo>
                    <a:pt x="3186" y="4594"/>
                    <a:pt x="3300" y="4499"/>
                    <a:pt x="3413" y="4499"/>
                  </a:cubicBezTo>
                  <a:close/>
                  <a:moveTo>
                    <a:pt x="3186" y="3381"/>
                  </a:moveTo>
                  <a:lnTo>
                    <a:pt x="3186" y="4063"/>
                  </a:lnTo>
                  <a:cubicBezTo>
                    <a:pt x="3186" y="4063"/>
                    <a:pt x="3186" y="4082"/>
                    <a:pt x="3186" y="4082"/>
                  </a:cubicBezTo>
                  <a:cubicBezTo>
                    <a:pt x="2920" y="4177"/>
                    <a:pt x="2750" y="4443"/>
                    <a:pt x="2750" y="4727"/>
                  </a:cubicBezTo>
                  <a:lnTo>
                    <a:pt x="2750" y="5618"/>
                  </a:lnTo>
                  <a:cubicBezTo>
                    <a:pt x="2750" y="5903"/>
                    <a:pt x="2920" y="6149"/>
                    <a:pt x="3186" y="6244"/>
                  </a:cubicBezTo>
                  <a:lnTo>
                    <a:pt x="3186" y="7382"/>
                  </a:lnTo>
                  <a:cubicBezTo>
                    <a:pt x="2408" y="7287"/>
                    <a:pt x="1688" y="6718"/>
                    <a:pt x="1062" y="6149"/>
                  </a:cubicBezTo>
                  <a:cubicBezTo>
                    <a:pt x="1100" y="5808"/>
                    <a:pt x="1138" y="5504"/>
                    <a:pt x="1176" y="5201"/>
                  </a:cubicBezTo>
                  <a:cubicBezTo>
                    <a:pt x="1290" y="4158"/>
                    <a:pt x="2162" y="3381"/>
                    <a:pt x="3186" y="3381"/>
                  </a:cubicBezTo>
                  <a:close/>
                  <a:moveTo>
                    <a:pt x="3641" y="3381"/>
                  </a:moveTo>
                  <a:cubicBezTo>
                    <a:pt x="4665" y="3381"/>
                    <a:pt x="5537" y="4158"/>
                    <a:pt x="5651" y="5182"/>
                  </a:cubicBezTo>
                  <a:lnTo>
                    <a:pt x="5651" y="5201"/>
                  </a:lnTo>
                  <a:cubicBezTo>
                    <a:pt x="5689" y="5504"/>
                    <a:pt x="5727" y="5808"/>
                    <a:pt x="5765" y="6149"/>
                  </a:cubicBezTo>
                  <a:cubicBezTo>
                    <a:pt x="5139" y="6718"/>
                    <a:pt x="4418" y="7287"/>
                    <a:pt x="3641" y="7382"/>
                  </a:cubicBezTo>
                  <a:lnTo>
                    <a:pt x="3641" y="6244"/>
                  </a:lnTo>
                  <a:cubicBezTo>
                    <a:pt x="3906" y="6149"/>
                    <a:pt x="4077" y="5884"/>
                    <a:pt x="4077" y="5599"/>
                  </a:cubicBezTo>
                  <a:lnTo>
                    <a:pt x="4077" y="4708"/>
                  </a:lnTo>
                  <a:cubicBezTo>
                    <a:pt x="4077" y="4424"/>
                    <a:pt x="3906" y="4177"/>
                    <a:pt x="3641" y="4082"/>
                  </a:cubicBezTo>
                  <a:cubicBezTo>
                    <a:pt x="3641" y="4063"/>
                    <a:pt x="3641" y="4063"/>
                    <a:pt x="3641" y="4044"/>
                  </a:cubicBezTo>
                  <a:lnTo>
                    <a:pt x="3641" y="3381"/>
                  </a:lnTo>
                  <a:close/>
                  <a:moveTo>
                    <a:pt x="986" y="6680"/>
                  </a:moveTo>
                  <a:lnTo>
                    <a:pt x="986" y="6680"/>
                  </a:lnTo>
                  <a:cubicBezTo>
                    <a:pt x="1688" y="7287"/>
                    <a:pt x="2503" y="7837"/>
                    <a:pt x="3413" y="7837"/>
                  </a:cubicBezTo>
                  <a:cubicBezTo>
                    <a:pt x="4324" y="7837"/>
                    <a:pt x="5158" y="7287"/>
                    <a:pt x="5859" y="6680"/>
                  </a:cubicBezTo>
                  <a:lnTo>
                    <a:pt x="5859" y="6680"/>
                  </a:lnTo>
                  <a:cubicBezTo>
                    <a:pt x="6049" y="7950"/>
                    <a:pt x="6182" y="8671"/>
                    <a:pt x="5727" y="9524"/>
                  </a:cubicBezTo>
                  <a:cubicBezTo>
                    <a:pt x="5253" y="10482"/>
                    <a:pt x="4333" y="10961"/>
                    <a:pt x="3413" y="10961"/>
                  </a:cubicBezTo>
                  <a:cubicBezTo>
                    <a:pt x="2494" y="10961"/>
                    <a:pt x="1574" y="10482"/>
                    <a:pt x="1100" y="9524"/>
                  </a:cubicBezTo>
                  <a:cubicBezTo>
                    <a:pt x="626" y="8652"/>
                    <a:pt x="797" y="7875"/>
                    <a:pt x="986" y="6680"/>
                  </a:cubicBezTo>
                  <a:close/>
                  <a:moveTo>
                    <a:pt x="10545" y="1"/>
                  </a:moveTo>
                  <a:cubicBezTo>
                    <a:pt x="10434" y="1"/>
                    <a:pt x="10325" y="72"/>
                    <a:pt x="10334" y="214"/>
                  </a:cubicBezTo>
                  <a:lnTo>
                    <a:pt x="10334" y="5694"/>
                  </a:lnTo>
                  <a:cubicBezTo>
                    <a:pt x="10334" y="6320"/>
                    <a:pt x="9822" y="6813"/>
                    <a:pt x="9216" y="6813"/>
                  </a:cubicBezTo>
                  <a:cubicBezTo>
                    <a:pt x="8590" y="6813"/>
                    <a:pt x="8097" y="6320"/>
                    <a:pt x="8097" y="5694"/>
                  </a:cubicBezTo>
                  <a:lnTo>
                    <a:pt x="8097" y="2452"/>
                  </a:lnTo>
                  <a:cubicBezTo>
                    <a:pt x="8097" y="1086"/>
                    <a:pt x="6997" y="6"/>
                    <a:pt x="5651" y="6"/>
                  </a:cubicBezTo>
                  <a:cubicBezTo>
                    <a:pt x="4286" y="6"/>
                    <a:pt x="3205" y="1086"/>
                    <a:pt x="3186" y="2452"/>
                  </a:cubicBezTo>
                  <a:lnTo>
                    <a:pt x="3186" y="2945"/>
                  </a:lnTo>
                  <a:cubicBezTo>
                    <a:pt x="1934" y="2945"/>
                    <a:pt x="873" y="3893"/>
                    <a:pt x="740" y="5144"/>
                  </a:cubicBezTo>
                  <a:cubicBezTo>
                    <a:pt x="512" y="7419"/>
                    <a:pt x="0" y="8424"/>
                    <a:pt x="721" y="9752"/>
                  </a:cubicBezTo>
                  <a:cubicBezTo>
                    <a:pt x="1280" y="10861"/>
                    <a:pt x="2352" y="11416"/>
                    <a:pt x="3421" y="11416"/>
                  </a:cubicBezTo>
                  <a:cubicBezTo>
                    <a:pt x="4489" y="11416"/>
                    <a:pt x="5556" y="10861"/>
                    <a:pt x="6106" y="9752"/>
                  </a:cubicBezTo>
                  <a:cubicBezTo>
                    <a:pt x="6826" y="8443"/>
                    <a:pt x="6352" y="7419"/>
                    <a:pt x="6087" y="5144"/>
                  </a:cubicBezTo>
                  <a:cubicBezTo>
                    <a:pt x="5954" y="3893"/>
                    <a:pt x="4892" y="2945"/>
                    <a:pt x="3641" y="2945"/>
                  </a:cubicBezTo>
                  <a:lnTo>
                    <a:pt x="3641" y="2452"/>
                  </a:lnTo>
                  <a:cubicBezTo>
                    <a:pt x="3679" y="1371"/>
                    <a:pt x="4570" y="518"/>
                    <a:pt x="5651" y="518"/>
                  </a:cubicBezTo>
                  <a:cubicBezTo>
                    <a:pt x="6732" y="518"/>
                    <a:pt x="7623" y="1371"/>
                    <a:pt x="7661" y="2452"/>
                  </a:cubicBezTo>
                  <a:lnTo>
                    <a:pt x="7661" y="5694"/>
                  </a:lnTo>
                  <a:cubicBezTo>
                    <a:pt x="7642" y="6566"/>
                    <a:pt x="8343" y="7268"/>
                    <a:pt x="9216" y="7268"/>
                  </a:cubicBezTo>
                  <a:cubicBezTo>
                    <a:pt x="10069" y="7268"/>
                    <a:pt x="10770" y="6566"/>
                    <a:pt x="10770" y="5694"/>
                  </a:cubicBezTo>
                  <a:lnTo>
                    <a:pt x="10770" y="214"/>
                  </a:lnTo>
                  <a:cubicBezTo>
                    <a:pt x="10770" y="72"/>
                    <a:pt x="10657" y="1"/>
                    <a:pt x="10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695;p50">
              <a:extLst>
                <a:ext uri="{FF2B5EF4-FFF2-40B4-BE49-F238E27FC236}">
                  <a16:creationId xmlns:a16="http://schemas.microsoft.com/office/drawing/2014/main" id="{48429339-8FEC-4106-BCB4-58695F8818FF}"/>
                </a:ext>
              </a:extLst>
            </p:cNvPr>
            <p:cNvSpPr/>
            <p:nvPr/>
          </p:nvSpPr>
          <p:spPr>
            <a:xfrm>
              <a:off x="1986813" y="2510425"/>
              <a:ext cx="49900" cy="44075"/>
            </a:xfrm>
            <a:custGeom>
              <a:avLst/>
              <a:gdLst/>
              <a:ahLst/>
              <a:cxnLst/>
              <a:rect l="l" t="t" r="r" b="b"/>
              <a:pathLst>
                <a:path w="1996" h="1763" extrusionOk="0">
                  <a:moveTo>
                    <a:pt x="1702" y="0"/>
                  </a:moveTo>
                  <a:cubicBezTo>
                    <a:pt x="1616" y="0"/>
                    <a:pt x="1530" y="47"/>
                    <a:pt x="1495" y="161"/>
                  </a:cubicBezTo>
                  <a:cubicBezTo>
                    <a:pt x="1476" y="255"/>
                    <a:pt x="1438" y="331"/>
                    <a:pt x="1400" y="407"/>
                  </a:cubicBezTo>
                  <a:cubicBezTo>
                    <a:pt x="1154" y="862"/>
                    <a:pt x="756" y="1184"/>
                    <a:pt x="263" y="1317"/>
                  </a:cubicBezTo>
                  <a:cubicBezTo>
                    <a:pt x="1" y="1387"/>
                    <a:pt x="60" y="1762"/>
                    <a:pt x="308" y="1762"/>
                  </a:cubicBezTo>
                  <a:cubicBezTo>
                    <a:pt x="329" y="1762"/>
                    <a:pt x="352" y="1759"/>
                    <a:pt x="376" y="1753"/>
                  </a:cubicBezTo>
                  <a:cubicBezTo>
                    <a:pt x="1078" y="1545"/>
                    <a:pt x="1666" y="1014"/>
                    <a:pt x="1912" y="312"/>
                  </a:cubicBezTo>
                  <a:cubicBezTo>
                    <a:pt x="1996" y="134"/>
                    <a:pt x="1848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Problema del </a:t>
            </a:r>
            <a:r>
              <a:rPr lang="it-IT" dirty="0">
                <a:solidFill>
                  <a:srgbClr val="A5CF27"/>
                </a:solidFill>
              </a:rPr>
              <a:t>Page Rank</a:t>
            </a:r>
            <a:r>
              <a:rPr lang="it-IT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E52AC0-CF61-1018-9B3E-33A47E404A1C}"/>
              </a:ext>
            </a:extLst>
          </p:cNvPr>
          <p:cNvSpPr txBox="1"/>
          <p:nvPr/>
        </p:nvSpPr>
        <p:spPr>
          <a:xfrm>
            <a:off x="1079492" y="1663834"/>
            <a:ext cx="34865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L'importanza di una pagina è legata alle sue connessioni (e non al suo contenuto) ed è trasferita alle pagine a cui essa punta. Il PR è dunque dato dalla </a:t>
            </a:r>
            <a:r>
              <a:rPr lang="it-IT" sz="1600" b="0" i="0" dirty="0">
                <a:solidFill>
                  <a:srgbClr val="FF5858"/>
                </a:solidFill>
                <a:effectLst/>
                <a:latin typeface="Roboto" panose="02000000000000000000" pitchFamily="2" charset="0"/>
              </a:rPr>
              <a:t>somma delle frazioni di importanza </a:t>
            </a:r>
            <a:r>
              <a:rPr lang="it-IT" sz="16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delle pagine a cui esse puntano.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31AA3D-5303-52A5-3154-04A6BC1E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61" y="1096385"/>
            <a:ext cx="3847772" cy="34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 di </a:t>
            </a:r>
            <a:r>
              <a:rPr lang="en" dirty="0">
                <a:solidFill>
                  <a:srgbClr val="A5CF27"/>
                </a:solidFill>
              </a:rPr>
              <a:t>connettività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48" y="1333019"/>
                <a:ext cx="7549646" cy="107102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Numerando le pagine da 1 a n, definiamo la </a:t>
                </a:r>
                <a:r>
                  <a:rPr lang="it-IT" sz="1600" b="1" i="0" dirty="0">
                    <a:solidFill>
                      <a:srgbClr val="A5CF27"/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matrice di connettività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A5CF27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𝑮</m:t>
                    </m:r>
                    <m:r>
                      <a:rPr lang="it-IT" sz="1600" b="1" i="1" smtClean="0">
                        <a:solidFill>
                          <a:srgbClr val="A5CF27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=(</m:t>
                    </m:r>
                    <m:sSub>
                      <m:sSubPr>
                        <m:ctrlPr>
                          <a:rPr lang="it-IT" sz="1600" b="1" i="1" smtClean="0">
                            <a:solidFill>
                              <a:srgbClr val="A5CF27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A5CF27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𝒈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A5CF27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𝒊𝒋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A5CF27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</a:t>
                </a:r>
                <a:r>
                  <a:rPr lang="it-IT" sz="1600" b="0" i="0" dirty="0">
                    <a:solidFill>
                      <a:srgbClr val="A5CF27"/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con:</a:t>
                </a:r>
              </a:p>
              <a:p>
                <a:pPr marL="285750" lvl="1" indent="-285750">
                  <a:buClr>
                    <a:schemeClr val="accent6">
                      <a:lumMod val="9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72D9F0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72D9F0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𝒈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72D9F0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𝒊𝒋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72D9F0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72D9F0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𝟏</m:t>
                    </m:r>
                  </m:oMath>
                </a14:m>
                <a:r>
                  <a:rPr lang="it-IT" sz="1600" dirty="0">
                    <a:solidFill>
                      <a:srgbClr val="72D9F0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 c’è un link dalla pagina j alla pagina i;</a:t>
                </a:r>
              </a:p>
              <a:p>
                <a:pPr marL="285750" lvl="1" indent="-285750">
                  <a:buClr>
                    <a:schemeClr val="accent6">
                      <a:lumMod val="9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72D9F0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72D9F0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𝒈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72D9F0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𝒊𝒋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72D9F0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72D9F0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𝟎</m:t>
                    </m:r>
                    <m:r>
                      <a:rPr lang="it-IT" sz="1600" b="1" i="1" smtClean="0">
                        <a:solidFill>
                          <a:srgbClr val="72D9F0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altrimenti.</a:t>
                </a: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48" y="1333019"/>
                <a:ext cx="7549646" cy="1071023"/>
              </a:xfrm>
              <a:prstGeom prst="rect">
                <a:avLst/>
              </a:prstGeom>
              <a:blipFill>
                <a:blip r:embed="rId3"/>
                <a:stretch>
                  <a:fillRect l="-485" t="-1714" r="-404" b="-12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D12FF97-7EAD-C66B-3699-96CC9D8EB308}"/>
                  </a:ext>
                </a:extLst>
              </p:cNvPr>
              <p:cNvSpPr txBox="1"/>
              <p:nvPr/>
            </p:nvSpPr>
            <p:spPr>
              <a:xfrm>
                <a:off x="1143248" y="2861663"/>
                <a:ext cx="7706461" cy="1129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Indichiamo con: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FCC642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FCC642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𝒙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FCC642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l’importanza della pagina i</a:t>
                </a: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𝒄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DBA0DB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il </a:t>
                </a:r>
                <a:r>
                  <a:rPr lang="it-IT" sz="160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numero di link che partono dalla pagina j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pari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rgbClr val="FF5858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FF5858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𝒓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rgbClr val="FF5858"/>
                            </a:solidFill>
                            <a:effectLst/>
                            <a:latin typeface="Cambria Math" panose="02040503050406030204" pitchFamily="18" charset="0"/>
                            <a:ea typeface="Fira Code" panose="020B0809050000020004" pitchFamily="49" charset="0"/>
                            <a:cs typeface="Fira Code" panose="020B0809050000020004" pitchFamily="49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il </a:t>
                </a:r>
                <a:r>
                  <a:rPr lang="it-IT" sz="1600" dirty="0">
                    <a:solidFill>
                      <a:srgbClr val="FF5858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numero di link che puntano alla pagina i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pari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D12FF97-7EAD-C66B-3699-96CC9D8E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48" y="2861663"/>
                <a:ext cx="7706461" cy="1129220"/>
              </a:xfrm>
              <a:prstGeom prst="rect">
                <a:avLst/>
              </a:prstGeom>
              <a:blipFill>
                <a:blip r:embed="rId4"/>
                <a:stretch>
                  <a:fillRect l="-475" t="-1613" r="-475" b="-473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4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lineare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0" y="1123900"/>
                <a:ext cx="7759012" cy="343689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Costruiamo un </a:t>
                </a:r>
                <a:r>
                  <a:rPr lang="it-IT" sz="1600" b="0" i="0" dirty="0">
                    <a:solidFill>
                      <a:srgbClr val="DBA0DB"/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sistema lineare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𝑛</m:t>
                    </m:r>
                    <m:r>
                      <a:rPr lang="it-IT" sz="1600" b="0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∗</m:t>
                    </m:r>
                    <m:r>
                      <a:rPr lang="it-IT" sz="1600" b="0" i="1" smtClean="0">
                        <a:solidFill>
                          <a:srgbClr val="DBA0DB"/>
                        </a:solidFill>
                        <a:effectLst/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𝑛</m:t>
                    </m:r>
                  </m:oMath>
                </a14:m>
                <a:r>
                  <a:rPr lang="it-IT" sz="1600" b="0" i="0" dirty="0">
                    <a:solidFill>
                      <a:srgbClr val="DBA0DB"/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sparso</a:t>
                </a: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: le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𝑛</m:t>
                    </m:r>
                  </m:oMath>
                </a14:m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componenti della soluzione forniscono l’importanza delle singole pagine.</a:t>
                </a: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Il sistema può essere scritto nella forma:</a:t>
                </a:r>
              </a:p>
              <a:p>
                <a:pPr algn="just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180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80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800" i="1" smtClean="0">
                              <a:solidFill>
                                <a:srgbClr val="A5CF27"/>
                              </a:solidFill>
                              <a:latin typeface="Cambria Math" panose="02040503050406030204" pitchFamily="18" charset="0"/>
                            </a:rPr>
                            <m:t>𝑝𝐺𝐷</m:t>
                          </m:r>
                        </m:e>
                      </m:d>
                      <m:r>
                        <a:rPr lang="it-IT" sz="180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80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it-IT" sz="180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800" b="0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1800" b="1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800" b="1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800" b="1" i="1" smtClean="0">
                          <a:solidFill>
                            <a:srgbClr val="A5CF2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800" b="1" dirty="0">
                  <a:solidFill>
                    <a:srgbClr val="A5CF27"/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Dove:</a:t>
                </a:r>
              </a:p>
              <a:p>
                <a:pPr algn="just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i="1">
                                      <a:solidFill>
                                        <a:schemeClr val="accent6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solidFill>
                                            <a:schemeClr val="accent6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solidFill>
                                    <a:schemeClr val="accent6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ctr"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FCC642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è l’importanza della i-esima pagina </a:t>
                </a:r>
              </a:p>
              <a:p>
                <a:pPr algn="ctr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Di solito si pone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85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123900"/>
                <a:ext cx="7759012" cy="3436899"/>
              </a:xfrm>
              <a:prstGeom prst="rect">
                <a:avLst/>
              </a:prstGeom>
              <a:blipFill>
                <a:blip r:embed="rId3"/>
                <a:stretch>
                  <a:fillRect l="-472" t="-355" r="-472" b="-33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73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lineare</a:t>
            </a:r>
            <a:r>
              <a:rPr lang="en" dirty="0">
                <a:solidFill>
                  <a:srgbClr val="FF5858"/>
                </a:solidFill>
              </a:rPr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0" y="1306626"/>
                <a:ext cx="7759012" cy="303414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Si dimostra che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det</m:t>
                    </m:r>
                    <m:r>
                      <a:rPr lang="it-IT" sz="1600" b="0" i="0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600" i="1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𝑝𝐺𝐷</m:t>
                    </m:r>
                    <m:r>
                      <a:rPr lang="it-IT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it-IT" sz="1600" i="1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600" i="1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1600" b="0" i="1" smtClean="0">
                        <a:solidFill>
                          <a:srgbClr val="72D9F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Inoltre l’unica soluzione del sistema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𝑝𝐺𝐷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160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verifica le seguenti condizioni:</a:t>
                </a:r>
              </a:p>
              <a:p>
                <a:pPr algn="just">
                  <a:spcBef>
                    <a:spcPct val="0"/>
                  </a:spcBef>
                </a:pP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1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≤1∀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sz="160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ovvero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i="1" smtClean="0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i="1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1600" i="1">
                        <a:solidFill>
                          <a:srgbClr val="FF585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solidFill>
                          <a:srgbClr val="FF585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600" b="0" i="0" dirty="0">
                    <a:solidFill>
                      <a:srgbClr val="FF5858"/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o equivalentemente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1600" i="1">
                                <a:solidFill>
                                  <a:srgbClr val="FF58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solidFill>
                                  <a:srgbClr val="FF585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it-IT" sz="1600" i="1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solidFill>
                          <a:srgbClr val="FF585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b="0" i="0" dirty="0">
                  <a:solidFill>
                    <a:schemeClr val="accent6">
                      <a:lumMod val="95000"/>
                    </a:schemeClr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Indichiamo con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𝐴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la matrice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60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𝑝𝐺𝐷</m:t>
                    </m:r>
                  </m:oMath>
                </a14:m>
                <a:r>
                  <a:rPr lang="it-IT" sz="160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e con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  <a:ea typeface="Fira Code" panose="020B0809050000020004" pitchFamily="49" charset="0"/>
                        <a:cs typeface="Fira Code" panose="020B0809050000020004" pitchFamily="49" charset="0"/>
                      </a:rPr>
                      <m:t>𝑏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il vettore colonna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it-IT" sz="1600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sz="1600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</a:pPr>
                <a:endParaRPr lang="it-IT" sz="1600" b="0" i="0" dirty="0">
                  <a:solidFill>
                    <a:schemeClr val="accent6">
                      <a:lumMod val="95000"/>
                    </a:schemeClr>
                  </a:solidFill>
                  <a:effectLst/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306626"/>
                <a:ext cx="7759012" cy="3034146"/>
              </a:xfrm>
              <a:prstGeom prst="rect">
                <a:avLst/>
              </a:prstGeom>
              <a:blipFill>
                <a:blip r:embed="rId3"/>
                <a:stretch>
                  <a:fillRect l="-472" t="-402" r="-4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agli </a:t>
            </a:r>
            <a:r>
              <a:rPr lang="en" dirty="0">
                <a:solidFill>
                  <a:srgbClr val="A5CF27"/>
                </a:solidFill>
              </a:rPr>
              <a:t>autovalori</a:t>
            </a:r>
            <a:r>
              <a:rPr lang="en" dirty="0"/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0" y="1077972"/>
                <a:ext cx="7759012" cy="305774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>
                  <a:spcBef>
                    <a:spcPct val="0"/>
                  </a:spcBef>
                </a:pP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Poichè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risulta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i="1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i="1">
                            <a:solidFill>
                              <a:srgbClr val="FF585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1600" i="1">
                        <a:solidFill>
                          <a:srgbClr val="FF585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solidFill>
                          <a:srgbClr val="FF585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rgbClr val="FF5858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si ha:</a:t>
                </a:r>
              </a:p>
              <a:p>
                <a:pPr algn="just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𝑝𝐺𝐷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𝑝𝐺𝐷𝑥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it-IT" sz="1800" i="1" smtClean="0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8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𝑝𝐺𝐷𝑥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it-IT" sz="18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i="1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chemeClr val="accent6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1800" i="1">
                          <a:solidFill>
                            <a:schemeClr val="accent6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8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𝑝𝐺𝐷</m:t>
                    </m:r>
                    <m:r>
                      <a:rPr lang="it-IT" sz="1600" b="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sz="1600" i="1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it-IT" sz="1600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cioè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Cioè il sistema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60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 smtClean="0">
                            <a:solidFill>
                              <a:srgbClr val="A5CF27"/>
                            </a:solidFill>
                            <a:latin typeface="Cambria Math" panose="02040503050406030204" pitchFamily="18" charset="0"/>
                          </a:rPr>
                          <m:t>𝑝𝐺𝐷</m:t>
                        </m:r>
                      </m:e>
                    </m:d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sz="16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6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1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sz="1600" b="1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b="0" i="0" dirty="0">
                    <a:solidFill>
                      <a:schemeClr val="accent6">
                        <a:lumMod val="95000"/>
                      </a:schemeClr>
                    </a:solidFill>
                    <a:effectLst/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è equivalente al sistema</a:t>
                </a:r>
              </a:p>
              <a:p>
                <a:pPr algn="ctr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sz="2000" b="1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,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solidFill>
                                  <a:schemeClr val="accent6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it-IT" sz="1600" i="1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Risolvere il sistema </a:t>
                </a:r>
                <a:r>
                  <a:rPr lang="it-IT" sz="1600" b="1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(2)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equivale a </a:t>
                </a:r>
                <a:r>
                  <a:rPr lang="it-IT" sz="1600" u="sng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trovare l’autovettore di norma 1 unitaria corrispondente all’autovalore 1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u="sng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u="sng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600" b="0" i="1" u="sng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(se esiste).</a:t>
                </a: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077972"/>
                <a:ext cx="7759012" cy="3057745"/>
              </a:xfrm>
              <a:prstGeom prst="rect">
                <a:avLst/>
              </a:prstGeom>
              <a:blipFill>
                <a:blip r:embed="rId3"/>
                <a:stretch>
                  <a:fillRect l="-472" t="-399" r="-4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0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agli </a:t>
            </a:r>
            <a:r>
              <a:rPr lang="en" dirty="0">
                <a:solidFill>
                  <a:srgbClr val="A5CF27"/>
                </a:solidFill>
              </a:rPr>
              <a:t>autovalori</a:t>
            </a:r>
            <a:r>
              <a:rPr lang="en" dirty="0"/>
              <a:t>:</a:t>
            </a:r>
            <a:endParaRPr dirty="0">
              <a:solidFill>
                <a:srgbClr val="FF5858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4" y="4694725"/>
            <a:ext cx="5922323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250" y="1077973"/>
                <a:ext cx="7674929" cy="348282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600" i="1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non è sparsa, ma è la modifica di una matrice sparsa; la maggior parte dei suoi elementi ha un valore piccolissimo tra 0 e 1; la somma di ciascuna colonna è 1. </a:t>
                </a: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Tale matrice si chiama </a:t>
                </a:r>
                <a:r>
                  <a:rPr lang="it-IT" sz="160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stocastica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 </a:t>
                </a: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Teorema:</a:t>
                </a: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Sia M una matrice stocastica per righe, allora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𝜌</m:t>
                    </m:r>
                    <m:d>
                      <m:dPr>
                        <m:ctrlP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6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B0809050000020004" pitchFamily="49" charset="0"/>
                          </a:rPr>
                          <m:t>𝑀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6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B0809050000020004" pitchFamily="49" charset="0"/>
                      </a:rPr>
                      <m:t>=1</m:t>
                    </m:r>
                  </m:oMath>
                </a14:m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Da ciò segue che:</a:t>
                </a: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1) 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Il sistema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ha soluzione non banale in quanto 1 è autovalore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600" i="1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;</a:t>
                </a:r>
              </a:p>
              <a:p>
                <a:pPr algn="just">
                  <a:spcBef>
                    <a:spcPct val="0"/>
                  </a:spcBef>
                </a:pPr>
                <a:r>
                  <a:rPr lang="it-IT" sz="1600" dirty="0">
                    <a:solidFill>
                      <a:srgbClr val="A5CF27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2) </a:t>
                </a:r>
                <a:r>
                  <a:rPr lang="it-IT" sz="1600" dirty="0">
                    <a:solidFill>
                      <a:schemeClr val="accent6">
                        <a:lumMod val="8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d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ato che 1 è l’autovalore di massimo modulo possiamo calcolare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6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 usando il </a:t>
                </a:r>
                <a:r>
                  <a:rPr lang="it-IT" sz="1600" dirty="0">
                    <a:solidFill>
                      <a:srgbClr val="DBA0DB"/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metodo delle potenze</a:t>
                </a:r>
                <a:r>
                  <a:rPr lang="it-IT" sz="1600" dirty="0">
                    <a:solidFill>
                      <a:schemeClr val="accent6">
                        <a:lumMod val="9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  <a:p>
                <a:pPr algn="just">
                  <a:spcBef>
                    <a:spcPct val="0"/>
                  </a:spcBef>
                </a:pPr>
                <a:endParaRPr lang="it-IT" sz="1600" dirty="0">
                  <a:solidFill>
                    <a:schemeClr val="accent6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24" name="Titolo 1">
                <a:extLst>
                  <a:ext uri="{FF2B5EF4-FFF2-40B4-BE49-F238E27FC236}">
                    <a16:creationId xmlns:a16="http://schemas.microsoft.com/office/drawing/2014/main" id="{AF4981F5-884C-4879-9D25-D21752E4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50" y="1077973"/>
                <a:ext cx="7674929" cy="3482828"/>
              </a:xfrm>
              <a:prstGeom prst="rect">
                <a:avLst/>
              </a:prstGeom>
              <a:blipFill>
                <a:blip r:embed="rId3"/>
                <a:stretch>
                  <a:fillRect l="-477" t="-175" r="-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Algoritmo Page Rank</a:t>
            </a:r>
            <a:r>
              <a:rPr lang="en" dirty="0"/>
              <a:t>: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BA0DB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DBA0DB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Google Shape;637;p34"/>
              <p:cNvSpPr txBox="1"/>
              <p:nvPr/>
            </p:nvSpPr>
            <p:spPr>
              <a:xfrm>
                <a:off x="2976775" y="1265730"/>
                <a:ext cx="5457073" cy="5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Costruire la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BA0DB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matrice di connettività </a:t>
                </a: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rgbClr val="DBA0DB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BA0DB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relativa ad un URL utilizzando la funzione surfer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mc:Choice>
        <mc:Fallback xmlns="">
          <p:sp>
            <p:nvSpPr>
              <p:cNvPr id="637" name="Google Shape;637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5" y="1265730"/>
                <a:ext cx="5457073" cy="584400"/>
              </a:xfrm>
              <a:prstGeom prst="rect">
                <a:avLst/>
              </a:prstGeom>
              <a:blipFill>
                <a:blip r:embed="rId3"/>
                <a:stretch>
                  <a:fillRect l="-335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8" name="Google Shape;638;p34"/>
          <p:cNvSpPr txBox="1"/>
          <p:nvPr/>
        </p:nvSpPr>
        <p:spPr>
          <a:xfrm>
            <a:off x="1642271" y="2160734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CC642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CC642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Google Shape;639;p34"/>
              <p:cNvSpPr txBox="1"/>
              <p:nvPr/>
            </p:nvSpPr>
            <p:spPr>
              <a:xfrm>
                <a:off x="2976775" y="2164857"/>
                <a:ext cx="4969046" cy="5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Costruire le matrici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DBA0D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CC642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e il vettore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FCC64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mc:Choice>
        <mc:Fallback xmlns="">
          <p:sp>
            <p:nvSpPr>
              <p:cNvPr id="639" name="Google Shape;639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5" y="2164857"/>
                <a:ext cx="4969046" cy="584400"/>
              </a:xfrm>
              <a:prstGeom prst="rect">
                <a:avLst/>
              </a:prstGeom>
              <a:blipFill>
                <a:blip r:embed="rId4"/>
                <a:stretch>
                  <a:fillRect l="-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0" name="Google Shape;640;p34"/>
          <p:cNvSpPr txBox="1"/>
          <p:nvPr/>
        </p:nvSpPr>
        <p:spPr>
          <a:xfrm>
            <a:off x="2119380" y="3004162"/>
            <a:ext cx="158699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72D9F0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03A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72D9F0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Google Shape;641;p34"/>
              <p:cNvSpPr txBox="1"/>
              <p:nvPr/>
            </p:nvSpPr>
            <p:spPr>
              <a:xfrm>
                <a:off x="3790150" y="2932057"/>
                <a:ext cx="5282240" cy="721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Risolvere il sistema lineare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14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40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1400" b="0" i="1" smtClean="0">
                        <a:solidFill>
                          <a:srgbClr val="A5CF2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con metodi diretti o iterativi, oppure...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mc:Choice>
        <mc:Fallback xmlns="">
          <p:sp>
            <p:nvSpPr>
              <p:cNvPr id="641" name="Google Shape;641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50" y="2932057"/>
                <a:ext cx="5282240" cy="721949"/>
              </a:xfrm>
              <a:prstGeom prst="rect">
                <a:avLst/>
              </a:prstGeom>
              <a:blipFill>
                <a:blip r:embed="rId5"/>
                <a:stretch>
                  <a:fillRect l="-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2" name="Google Shape;642;p34"/>
          <p:cNvSpPr txBox="1"/>
          <p:nvPr/>
        </p:nvSpPr>
        <p:spPr>
          <a:xfrm>
            <a:off x="2118456" y="3728739"/>
            <a:ext cx="158699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cs typeface="Fira Code"/>
                <a:sym typeface="Fira Code"/>
              </a:rPr>
              <a:t>Step 03B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A5CF27"/>
              </a:solidFill>
              <a:effectLst/>
              <a:uLnTx/>
              <a:uFillTx/>
              <a:latin typeface="Fira Code"/>
              <a:ea typeface="Fira Code"/>
              <a:cs typeface="Fira Code"/>
              <a:sym typeface="Fira Co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Google Shape;643;p34"/>
              <p:cNvSpPr txBox="1"/>
              <p:nvPr/>
            </p:nvSpPr>
            <p:spPr>
              <a:xfrm>
                <a:off x="3705453" y="3734378"/>
                <a:ext cx="5170519" cy="5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Calcolare l’autovalore di modulo massimo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rgbClr val="FCC64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7E7E7"/>
                    </a:solidFill>
                    <a:effectLst/>
                    <a:uLnTx/>
                    <a:uFillTx/>
                    <a:latin typeface="Fira Code"/>
                    <a:ea typeface="Fira Code"/>
                    <a:cs typeface="Fira Code"/>
                    <a:sym typeface="Fira Code"/>
                  </a:rPr>
                  <a:t> con il metodo delle potenze.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7E7E7"/>
                  </a:solidFill>
                  <a:effectLst/>
                  <a:uLnTx/>
                  <a:uFillTx/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mc:Choice>
        <mc:Fallback xmlns="">
          <p:sp>
            <p:nvSpPr>
              <p:cNvPr id="643" name="Google Shape;643;p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453" y="3734378"/>
                <a:ext cx="5170519" cy="584400"/>
              </a:xfrm>
              <a:prstGeom prst="rect">
                <a:avLst/>
              </a:prstGeom>
              <a:blipFill>
                <a:blip r:embed="rId6"/>
                <a:stretch>
                  <a:fillRect l="-354" b="-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616005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Corso di Laurea in Informatica – Calcolo Scientifico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Calcolo Scientifico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accent3"/>
                </a:solidFill>
              </a:rPr>
              <a:t>Algoritmo Page Rank di Google pt.2</a:t>
            </a:r>
          </a:p>
        </p:txBody>
      </p:sp>
      <p:cxnSp>
        <p:nvCxnSpPr>
          <p:cNvPr id="647" name="Google Shape;647;p34"/>
          <p:cNvCxnSpPr>
            <a:cxnSpLocks/>
          </p:cNvCxnSpPr>
          <p:nvPr/>
        </p:nvCxnSpPr>
        <p:spPr>
          <a:xfrm>
            <a:off x="1337875" y="1154900"/>
            <a:ext cx="0" cy="334394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  <a:endCxn id="638" idx="1"/>
          </p:cNvCxnSpPr>
          <p:nvPr/>
        </p:nvCxnSpPr>
        <p:spPr>
          <a:xfrm flipV="1">
            <a:off x="1349871" y="2452934"/>
            <a:ext cx="292400" cy="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52" name="Google Shape;652;p34"/>
          <p:cNvCxnSpPr>
            <a:cxnSpLocks/>
            <a:endCxn id="640" idx="1"/>
          </p:cNvCxnSpPr>
          <p:nvPr/>
        </p:nvCxnSpPr>
        <p:spPr>
          <a:xfrm>
            <a:off x="1325880" y="3293032"/>
            <a:ext cx="793500" cy="333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54" name="Google Shape;654;p34"/>
          <p:cNvCxnSpPr>
            <a:cxnSpLocks/>
          </p:cNvCxnSpPr>
          <p:nvPr/>
        </p:nvCxnSpPr>
        <p:spPr>
          <a:xfrm flipV="1">
            <a:off x="1325880" y="4015300"/>
            <a:ext cx="792576" cy="1127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2601</Words>
  <Application>Microsoft Office PowerPoint</Application>
  <PresentationFormat>Presentazione su schermo (16:9)</PresentationFormat>
  <Paragraphs>283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Cambria Math</vt:lpstr>
      <vt:lpstr>Arial</vt:lpstr>
      <vt:lpstr>Montserrat</vt:lpstr>
      <vt:lpstr>Roboto</vt:lpstr>
      <vt:lpstr>Fira Code</vt:lpstr>
      <vt:lpstr>Courier New</vt:lpstr>
      <vt:lpstr>Programming Language Workshop for Beginners by Slidesgo</vt:lpstr>
      <vt:lpstr>1_Programming Language Workshop for Beginners by Slidesgo</vt:lpstr>
      <vt:lpstr>Calcolo Scientifico{</vt:lpstr>
      <vt:lpstr>Problema del Page Rank:</vt:lpstr>
      <vt:lpstr>Problema del Page Rank:</vt:lpstr>
      <vt:lpstr>Matrice di connettività:</vt:lpstr>
      <vt:lpstr>Sistema lineare:</vt:lpstr>
      <vt:lpstr>Sistema lineare:</vt:lpstr>
      <vt:lpstr>Problema agli autovalori:</vt:lpstr>
      <vt:lpstr>Problema agli autovalori:</vt:lpstr>
      <vt:lpstr>Algoritmo Page Rank: </vt:lpstr>
      <vt:lpstr>01</vt:lpstr>
      <vt:lpstr>02</vt:lpstr>
      <vt:lpstr>Algoritmo Page Rank: </vt:lpstr>
      <vt:lpstr>Algoritmo Page Rank: </vt:lpstr>
      <vt:lpstr>Algoritmo Page Rank: </vt:lpstr>
      <vt:lpstr>Algoritmo Page Rank: </vt:lpstr>
      <vt:lpstr>Algoritmo Page Rank: </vt:lpstr>
      <vt:lpstr>Algoritmo Page Rank: </vt:lpstr>
      <vt:lpstr>Algoritmo Page Rank: </vt:lpstr>
      <vt:lpstr>Algoritmo Page Rank: </vt:lpstr>
      <vt:lpstr>Algoritmo Page Rank: </vt:lpstr>
      <vt:lpstr>Algoritmo Page Rank: </vt:lpstr>
      <vt:lpstr>Resources {</vt:lpstr>
      <vt:lpstr>Credits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Calcolo Scientifico{</dc:title>
  <cp:lastModifiedBy>FIORENTINO TOMEO</cp:lastModifiedBy>
  <cp:revision>12</cp:revision>
  <dcterms:modified xsi:type="dcterms:W3CDTF">2022-05-26T07:18:12Z</dcterms:modified>
</cp:coreProperties>
</file>