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300" r:id="rId3"/>
    <p:sldId id="323" r:id="rId4"/>
    <p:sldId id="257" r:id="rId5"/>
    <p:sldId id="322" r:id="rId6"/>
    <p:sldId id="324" r:id="rId7"/>
    <p:sldId id="281" r:id="rId8"/>
    <p:sldId id="280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Fira Code" panose="020B0809050000020004" pitchFamily="49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FCC642"/>
    <a:srgbClr val="A5CF27"/>
    <a:srgbClr val="FF5858"/>
    <a:srgbClr val="DBA0DB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63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8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4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35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5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74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09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2079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4817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480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2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76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1896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299"/>
            <a:ext cx="6202800" cy="547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Interpolazione con funzioni polinomiali a tratti: funzioni spline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4" y="1761800"/>
            <a:ext cx="6645099" cy="80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Interpolazione mediante </a:t>
            </a:r>
            <a:r>
              <a:rPr lang="en" dirty="0">
                <a:solidFill>
                  <a:schemeClr val="lt2"/>
                </a:solidFill>
              </a:rPr>
              <a:t>Spline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Interpolazione mediante Spline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Overview: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Google Shape;472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43250" y="1123900"/>
                <a:ext cx="767975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Supponiamo di avere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punti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4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4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nell’intervallo [</a:t>
                </a:r>
                <a:r>
                  <a:rPr lang="it-IT" sz="1400" dirty="0" err="1">
                    <a:solidFill>
                      <a:schemeClr val="accent6">
                        <a:lumMod val="95000"/>
                      </a:schemeClr>
                    </a:solidFill>
                  </a:rPr>
                  <a:t>a,b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] che rappresentano </a:t>
                </a:r>
                <a:r>
                  <a:rPr lang="it-IT" sz="1400" dirty="0">
                    <a:solidFill>
                      <a:srgbClr val="72D9F0"/>
                    </a:solidFill>
                  </a:rPr>
                  <a:t>dati da interpolare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.</a:t>
                </a:r>
              </a:p>
              <a:p>
                <a:pPr marL="0" lvl="0" indent="0" algn="just">
                  <a:buNone/>
                </a:pP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Sappiamo che esiste uno ed un sol polinomio di grado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passante per tali punti; tuttavia il </a:t>
                </a:r>
                <a:r>
                  <a:rPr lang="it-IT" sz="1400" dirty="0">
                    <a:solidFill>
                      <a:srgbClr val="FCC642"/>
                    </a:solidFill>
                  </a:rPr>
                  <a:t>comportamento a volte eccessivamente oscillatorio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di questo polinomio, quando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non è piccolo, può essere </a:t>
                </a:r>
                <a:r>
                  <a:rPr lang="it-IT" sz="1400" dirty="0">
                    <a:solidFill>
                      <a:srgbClr val="FCC642"/>
                    </a:solidFill>
                  </a:rPr>
                  <a:t>non accettabile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.</a:t>
                </a:r>
              </a:p>
              <a:p>
                <a:pPr marL="0" lvl="0" indent="0" algn="just">
                  <a:buNone/>
                </a:pP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In questi casi si preferisce agire diversamente, operando con tratti di polinomio di grado basso.</a:t>
                </a:r>
              </a:p>
              <a:p>
                <a:pPr marL="0" lvl="0" indent="0" algn="just">
                  <a:buNone/>
                </a:pP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Le funzioni costruite con questa strategia vengono generalmente chiamate </a:t>
                </a:r>
                <a:r>
                  <a:rPr lang="it-IT" sz="1400" b="1" dirty="0">
                    <a:solidFill>
                      <a:srgbClr val="A5CF27"/>
                    </a:solidFill>
                  </a:rPr>
                  <a:t>funzioni polinomiali a tratti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; esse sono continue in [</a:t>
                </a:r>
                <a:r>
                  <a:rPr lang="it-IT" sz="1400" dirty="0" err="1">
                    <a:solidFill>
                      <a:schemeClr val="accent6">
                        <a:lumMod val="95000"/>
                      </a:schemeClr>
                    </a:solidFill>
                  </a:rPr>
                  <a:t>a,b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], ma di solito la loro derivata è discontinua nei nodi di unione di due archi distinti.</a:t>
                </a:r>
              </a:p>
              <a:p>
                <a:pPr marL="0" lvl="0" indent="0" algn="just">
                  <a:buNone/>
                </a:pPr>
                <a:endParaRPr lang="it-IT" sz="1400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marL="0" lvl="0" indent="0" algn="just">
                  <a:buNone/>
                </a:pP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Le </a:t>
                </a:r>
                <a:r>
                  <a:rPr lang="it-IT" sz="1400" b="1" dirty="0">
                    <a:solidFill>
                      <a:srgbClr val="A5CF27"/>
                    </a:solidFill>
                  </a:rPr>
                  <a:t>spline</a:t>
                </a:r>
                <a:r>
                  <a:rPr lang="it-IT" sz="1400" dirty="0">
                    <a:solidFill>
                      <a:schemeClr val="accent6">
                        <a:lumMod val="95000"/>
                      </a:schemeClr>
                    </a:solidFill>
                  </a:rPr>
                  <a:t> sono particolari funzioni polinomiali a tratti che godono di ulteriori proprietà di regolarità.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sz="1400" dirty="0">
                  <a:solidFill>
                    <a:srgbClr val="FF5858"/>
                  </a:solidFill>
                </a:endParaRPr>
              </a:p>
            </p:txBody>
          </p:sp>
        </mc:Choice>
        <mc:Fallback xmlns="">
          <p:sp>
            <p:nvSpPr>
              <p:cNvPr id="472" name="Google Shape;472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250" y="1123900"/>
                <a:ext cx="7679750" cy="3416400"/>
              </a:xfrm>
              <a:prstGeom prst="rect">
                <a:avLst/>
              </a:prstGeom>
              <a:blipFill>
                <a:blip r:embed="rId3"/>
                <a:stretch>
                  <a:fillRect l="-238" r="-3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</p:spTree>
    <p:extLst>
      <p:ext uri="{BB962C8B-B14F-4D97-AF65-F5344CB8AC3E}">
        <p14:creationId xmlns:p14="http://schemas.microsoft.com/office/powerpoint/2010/main" val="36044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Spline cubica interpolante: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Google Shape;472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43250" y="1257775"/>
                <a:ext cx="7679750" cy="23956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>
                  <a:buNone/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 è detta </a:t>
                </a:r>
                <a:r>
                  <a:rPr lang="it-IT" sz="1600" dirty="0">
                    <a:solidFill>
                      <a:srgbClr val="92D050"/>
                    </a:solidFill>
                  </a:rPr>
                  <a:t>spline cubica interpolante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su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 se:</a:t>
                </a:r>
              </a:p>
              <a:p>
                <a:pPr marL="0" indent="0" algn="just">
                  <a:buNone/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- in ogni intervallo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 è un polinomio di grado 3 (</a:t>
                </a:r>
                <a:r>
                  <a:rPr lang="it-IT" sz="1600" dirty="0">
                    <a:solidFill>
                      <a:srgbClr val="FCC642"/>
                    </a:solidFill>
                  </a:rPr>
                  <a:t>polinomio a tratti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);</a:t>
                </a:r>
              </a:p>
              <a:p>
                <a:pPr marL="0" lvl="0" indent="0" algn="just">
                  <a:buNone/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 è una funzione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0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600" i="1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;</a:t>
                </a:r>
              </a:p>
              <a:p>
                <a:pPr marL="0" lvl="0" indent="0" algn="just">
                  <a:buNone/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- </a:t>
                </a:r>
                <a:r>
                  <a:rPr lang="it-IT" sz="1600" dirty="0">
                    <a:solidFill>
                      <a:srgbClr val="FCC642"/>
                    </a:solidFill>
                  </a:rPr>
                  <a:t>interpola i dati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, ovvero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.</a:t>
                </a:r>
              </a:p>
              <a:p>
                <a:pPr marL="0" lvl="0" indent="0" algn="just">
                  <a:buNone/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La spline, rispetto al polinomio interpolante, è </a:t>
                </a:r>
                <a:r>
                  <a:rPr lang="it-IT" sz="1600" dirty="0">
                    <a:solidFill>
                      <a:srgbClr val="72D9F0"/>
                    </a:solidFill>
                  </a:rPr>
                  <a:t>meno oscillante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all’aumentare di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72" name="Google Shape;472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250" y="1257775"/>
                <a:ext cx="7679750" cy="2395677"/>
              </a:xfrm>
              <a:prstGeom prst="rect">
                <a:avLst/>
              </a:prstGeom>
              <a:blipFill>
                <a:blip r:embed="rId3"/>
                <a:stretch>
                  <a:fillRect l="-477" r="-477" b="-10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67975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Python </a:t>
            </a:r>
            <a:r>
              <a:rPr lang="it-IT" dirty="0" err="1">
                <a:solidFill>
                  <a:srgbClr val="A5CF27"/>
                </a:solidFill>
              </a:rPr>
              <a:t>CubicSpline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143250" y="1257774"/>
            <a:ext cx="7679750" cy="330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it-IT" sz="1600" dirty="0">
                <a:solidFill>
                  <a:schemeClr val="accent3"/>
                </a:solidFill>
              </a:rPr>
              <a:t>Il pacchetto (package) </a:t>
            </a:r>
            <a:r>
              <a:rPr lang="it-IT" sz="1600" dirty="0" err="1">
                <a:solidFill>
                  <a:srgbClr val="A5CF27"/>
                </a:solidFill>
              </a:rPr>
              <a:t>scipy</a:t>
            </a:r>
            <a:r>
              <a:rPr lang="it-IT" sz="1600" dirty="0">
                <a:solidFill>
                  <a:schemeClr val="accent3"/>
                </a:solidFill>
              </a:rPr>
              <a:t> include utili strumenti per matematici, scienziati e ingegneri. Contiene funzionalità per integrazione, ottimizzazione, interpolazione, nonché strutture dati e algoritmi specifici.</a:t>
            </a:r>
          </a:p>
          <a:p>
            <a:pPr marL="0" lvl="0" indent="0" algn="just">
              <a:buNone/>
            </a:pPr>
            <a:r>
              <a:rPr lang="it-IT" sz="1600" dirty="0">
                <a:solidFill>
                  <a:schemeClr val="accent3"/>
                </a:solidFill>
              </a:rPr>
              <a:t>In particolare, è possibile </a:t>
            </a:r>
            <a:r>
              <a:rPr lang="it-IT" sz="1600" dirty="0">
                <a:solidFill>
                  <a:srgbClr val="DBA0DB"/>
                </a:solidFill>
              </a:rPr>
              <a:t>costruire</a:t>
            </a:r>
            <a:r>
              <a:rPr lang="it-IT" sz="1600" dirty="0">
                <a:solidFill>
                  <a:schemeClr val="accent3"/>
                </a:solidFill>
              </a:rPr>
              <a:t> la funzione spline tramite la classe </a:t>
            </a:r>
            <a:r>
              <a:rPr lang="it-IT" sz="1600" dirty="0" err="1">
                <a:solidFill>
                  <a:srgbClr val="A5CF27"/>
                </a:solidFill>
              </a:rPr>
              <a:t>CubicSpline</a:t>
            </a:r>
            <a:r>
              <a:rPr lang="it-IT" sz="1600" dirty="0">
                <a:solidFill>
                  <a:schemeClr val="accent3"/>
                </a:solidFill>
              </a:rPr>
              <a:t>.</a:t>
            </a:r>
          </a:p>
          <a:p>
            <a:pPr marL="0" lvl="0" indent="0" algn="just">
              <a:buNone/>
            </a:pPr>
            <a:endParaRPr lang="it-IT" sz="1600" dirty="0">
              <a:solidFill>
                <a:schemeClr val="accent3"/>
              </a:solidFill>
            </a:endParaRPr>
          </a:p>
          <a:p>
            <a:pPr marL="0" lvl="0" indent="0" algn="just">
              <a:buNone/>
            </a:pPr>
            <a:r>
              <a:rPr lang="it-IT" sz="1600" dirty="0">
                <a:solidFill>
                  <a:schemeClr val="accent3"/>
                </a:solidFill>
              </a:rPr>
              <a:t>Per utilizzare la classe è necessario importare il modulo:</a:t>
            </a:r>
          </a:p>
          <a:p>
            <a:pPr marL="0" lvl="0" indent="0" algn="just">
              <a:buNone/>
            </a:pPr>
            <a:r>
              <a:rPr lang="it-IT" sz="1600" dirty="0">
                <a:solidFill>
                  <a:schemeClr val="accent3"/>
                </a:solidFill>
              </a:rPr>
              <a:t>	</a:t>
            </a:r>
          </a:p>
          <a:p>
            <a:pPr marL="0" lvl="0" indent="0" algn="just">
              <a:buNone/>
            </a:pPr>
            <a:r>
              <a:rPr lang="it-IT" sz="1600" dirty="0">
                <a:solidFill>
                  <a:schemeClr val="accent3"/>
                </a:solidFill>
              </a:rPr>
              <a:t>	</a:t>
            </a:r>
            <a:r>
              <a:rPr lang="it-IT" sz="1600" dirty="0">
                <a:solidFill>
                  <a:srgbClr val="FF5858"/>
                </a:solidFill>
              </a:rPr>
              <a:t>from </a:t>
            </a:r>
            <a:r>
              <a:rPr lang="it-IT" sz="1600" dirty="0" err="1">
                <a:solidFill>
                  <a:srgbClr val="FF5858"/>
                </a:solidFill>
              </a:rPr>
              <a:t>scipy.interpolate</a:t>
            </a:r>
            <a:r>
              <a:rPr lang="it-IT" sz="1600" dirty="0">
                <a:solidFill>
                  <a:srgbClr val="FF5858"/>
                </a:solidFill>
              </a:rPr>
              <a:t> import </a:t>
            </a:r>
            <a:r>
              <a:rPr lang="it-IT" sz="1600" dirty="0" err="1">
                <a:solidFill>
                  <a:srgbClr val="FF5858"/>
                </a:solidFill>
              </a:rPr>
              <a:t>CubicSpline</a:t>
            </a: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it-IT" sz="1600" dirty="0"/>
          </a:p>
          <a:p>
            <a:pPr marL="285750" lvl="0" indent="-285750" algn="just">
              <a:buFontTx/>
              <a:buChar char="-"/>
            </a:pP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  <a:p>
            <a:pPr marL="0" lvl="0" indent="0" algn="just">
              <a:buNone/>
            </a:pPr>
            <a:endParaRPr lang="it-IT" sz="1600" dirty="0">
              <a:solidFill>
                <a:schemeClr val="accent6">
                  <a:lumMod val="95000"/>
                </a:schemeClr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</p:spTree>
    <p:extLst>
      <p:ext uri="{BB962C8B-B14F-4D97-AF65-F5344CB8AC3E}">
        <p14:creationId xmlns:p14="http://schemas.microsoft.com/office/powerpoint/2010/main" val="31871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67975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Python </a:t>
            </a:r>
            <a:r>
              <a:rPr lang="it-IT" dirty="0" err="1">
                <a:solidFill>
                  <a:srgbClr val="A5CF27"/>
                </a:solidFill>
              </a:rPr>
              <a:t>CubicSpline</a:t>
            </a:r>
            <a:r>
              <a:rPr lang="it-IT" dirty="0"/>
              <a:t>:</a:t>
            </a:r>
            <a:endParaRPr lang="it-IT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Google Shape;472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43249" y="1199127"/>
                <a:ext cx="7679750" cy="7202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>
                  <a:buNone/>
                </a:pPr>
                <a:r>
                  <a:rPr lang="it-IT" sz="1600" dirty="0">
                    <a:solidFill>
                      <a:schemeClr val="accent3"/>
                    </a:solidFill>
                  </a:rPr>
                  <a:t>Siano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i dati da interpolare e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i punti nell’intervallo [</a:t>
                </a:r>
                <a:r>
                  <a:rPr lang="it-IT" sz="1600" dirty="0" err="1">
                    <a:solidFill>
                      <a:schemeClr val="accent3"/>
                    </a:solidFill>
                  </a:rPr>
                  <a:t>a,b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] in cui valutare la spline.</a:t>
                </a:r>
                <a:endParaRPr lang="it-IT" sz="1600" dirty="0">
                  <a:solidFill>
                    <a:schemeClr val="accent6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2" name="Google Shape;472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249" y="1199127"/>
                <a:ext cx="7679750" cy="720209"/>
              </a:xfrm>
              <a:prstGeom prst="rect">
                <a:avLst/>
              </a:prstGeom>
              <a:blipFill>
                <a:blip r:embed="rId3"/>
                <a:stretch>
                  <a:fillRect l="-477" r="-4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6251507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1E28B1-47A2-213F-7B69-348AFE73D913}"/>
              </a:ext>
            </a:extLst>
          </p:cNvPr>
          <p:cNvSpPr txBox="1"/>
          <p:nvPr/>
        </p:nvSpPr>
        <p:spPr>
          <a:xfrm>
            <a:off x="1143249" y="2062180"/>
            <a:ext cx="798806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s-E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E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ascisse da interpolare</a:t>
            </a:r>
            <a:endParaRPr lang="es-E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ES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s-ES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# ordinate da interpolare</a:t>
            </a:r>
            <a:endParaRPr lang="es-E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CubicSpline</a:t>
            </a:r>
            <a:r>
              <a:rPr lang="it-IT" sz="1600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it-IT" sz="1600" b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y) 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k indica il grado della spline</a:t>
            </a:r>
          </a:p>
          <a:p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xx </a:t>
            </a:r>
            <a:r>
              <a:rPr lang="it-IT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(a, b, </a:t>
            </a:r>
            <a:r>
              <a:rPr lang="it-IT" sz="16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vettore denso nell'intervallo dato</a:t>
            </a:r>
            <a:endParaRPr lang="it-IT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dirty="0" err="1">
                <a:solidFill>
                  <a:srgbClr val="E1E4E8"/>
                </a:solidFill>
                <a:latin typeface="Consolas" panose="020B0609020204030204" pitchFamily="49" charset="0"/>
              </a:rPr>
              <a:t>yy</a:t>
            </a:r>
            <a:r>
              <a:rPr lang="es-ES" sz="1600" dirty="0">
                <a:solidFill>
                  <a:srgbClr val="E1E4E8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E1E4E8"/>
                </a:solidFill>
                <a:latin typeface="Consolas" panose="020B0609020204030204" pitchFamily="49" charset="0"/>
              </a:rPr>
              <a:t>cs</a:t>
            </a:r>
            <a:r>
              <a:rPr lang="es-ES" sz="1600" dirty="0">
                <a:solidFill>
                  <a:srgbClr val="E1E4E8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E1E4E8"/>
                </a:solidFill>
                <a:latin typeface="Consolas" panose="020B0609020204030204" pitchFamily="49" charset="0"/>
              </a:rPr>
              <a:t>xx</a:t>
            </a:r>
            <a:r>
              <a:rPr lang="es-ES" sz="1600" dirty="0">
                <a:solidFill>
                  <a:srgbClr val="E1E4E8"/>
                </a:solidFill>
                <a:latin typeface="Consolas" panose="020B0609020204030204" pitchFamily="49" charset="0"/>
              </a:rPr>
              <a:t>) 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valutazione di xx tramite la funzione spline cubica</a:t>
            </a:r>
            <a:endParaRPr lang="es-ES" sz="16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it-IT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(xx, </a:t>
            </a:r>
            <a:r>
              <a:rPr lang="it-IT" sz="16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6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it-IT" sz="16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"spline cubica interpolare"</a:t>
            </a:r>
            <a:r>
              <a:rPr lang="it-IT" sz="1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plot funzione</a:t>
            </a:r>
            <a:endParaRPr lang="es-ES" sz="16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8816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95400"/>
            <a:ext cx="6975173" cy="309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Link: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 err="1">
                <a:uFill>
                  <a:noFill/>
                </a:uFill>
              </a:rPr>
              <a:t>scipy</a:t>
            </a:r>
            <a:r>
              <a:rPr lang="it-IT" sz="1400" dirty="0">
                <a:uFill>
                  <a:noFill/>
                </a:uFill>
              </a:rPr>
              <a:t> Reference: https://docs.scipy.org/doc/scipy/reference/generated/scipy.interpolate.CubicSpline.html#scipy.interpolate.CubicSpline</a:t>
            </a:r>
            <a:endParaRPr lang="it-IT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</a:rPr>
              <a:t>Pagina </a:t>
            </a:r>
            <a:r>
              <a:rPr lang="it-IT" sz="1400" dirty="0" err="1">
                <a:uFill>
                  <a:noFill/>
                </a:uFill>
              </a:rPr>
              <a:t>elearning</a:t>
            </a:r>
            <a:r>
              <a:rPr lang="it-IT" sz="1400" dirty="0">
                <a:uFill>
                  <a:noFill/>
                </a:uFill>
              </a:rPr>
              <a:t> del corso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Riferimenti testuali: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4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G. </a:t>
            </a:r>
            <a:r>
              <a:rPr lang="it-IT" sz="1400" dirty="0" err="1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Monegato</a:t>
            </a:r>
            <a:r>
              <a:rPr lang="it-IT" sz="14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it-IT" sz="1400" b="1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Metodi e algoritmi per il calcolo numerico</a:t>
            </a:r>
            <a:r>
              <a:rPr lang="it-IT" sz="14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it-IT" sz="1400" dirty="0" err="1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cap</a:t>
            </a:r>
            <a:r>
              <a:rPr lang="it-IT" sz="14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5.7</a:t>
            </a:r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14692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37833" y="2726437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Interpolazione mediante Spline</a:t>
            </a: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630</Words>
  <Application>Microsoft Office PowerPoint</Application>
  <PresentationFormat>Presentazione su schermo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Cambria Math</vt:lpstr>
      <vt:lpstr>Arial</vt:lpstr>
      <vt:lpstr>Consolas</vt:lpstr>
      <vt:lpstr>Montserrat</vt:lpstr>
      <vt:lpstr>Fira Code</vt:lpstr>
      <vt:lpstr>Programming Language Workshop for Beginners by Slidesgo</vt:lpstr>
      <vt:lpstr>1_Programming Language Workshop for Beginners by Slidesgo</vt:lpstr>
      <vt:lpstr>Calcolo Scientifico{</vt:lpstr>
      <vt:lpstr>Overview:</vt:lpstr>
      <vt:lpstr>Spline cubica interpolante:</vt:lpstr>
      <vt:lpstr>Python CubicSpline:</vt:lpstr>
      <vt:lpstr>Python CubicSpline: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10</cp:revision>
  <dcterms:modified xsi:type="dcterms:W3CDTF">2022-05-30T10:13:45Z</dcterms:modified>
</cp:coreProperties>
</file>