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02" r:id="rId3"/>
    <p:sldId id="300" r:id="rId4"/>
    <p:sldId id="301" r:id="rId5"/>
    <p:sldId id="272" r:id="rId6"/>
    <p:sldId id="264" r:id="rId7"/>
    <p:sldId id="263" r:id="rId8"/>
    <p:sldId id="303" r:id="rId9"/>
    <p:sldId id="258" r:id="rId10"/>
    <p:sldId id="266" r:id="rId11"/>
    <p:sldId id="305" r:id="rId12"/>
    <p:sldId id="304" r:id="rId13"/>
    <p:sldId id="281" r:id="rId14"/>
    <p:sldId id="280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9F0"/>
    <a:srgbClr val="FCC642"/>
    <a:srgbClr val="A5CF27"/>
    <a:srgbClr val="FF5858"/>
    <a:srgbClr val="DBA0DB"/>
    <a:srgbClr val="A78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D7E337-E888-46E7-9DB9-F188C5DF054D}">
  <a:tblStyle styleId="{12D7E337-E888-46E7-9DB9-F188C5DF0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35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84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30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75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78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1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5" r:id="rId7"/>
    <p:sldLayoutId id="2147483667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</a:t>
            </a:r>
            <a:r>
              <a:rPr lang="en" dirty="0">
                <a:solidFill>
                  <a:schemeClr val="accent2"/>
                </a:solidFill>
              </a:rPr>
              <a:t>Scientifico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 di sostituzione all’indietro per la risoluzione di sistemi lineari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Lab </a:t>
            </a:r>
            <a:r>
              <a:rPr lang="en" dirty="0">
                <a:solidFill>
                  <a:schemeClr val="lt2"/>
                </a:solidFill>
              </a:rPr>
              <a:t>BackSubstitution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Lab Back Substitution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Esercizi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05024" y="1152525"/>
            <a:ext cx="6917181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Risolvi con Python, mediante la funzione back_substitution, i seguenti sistemi lineari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4" y="4694725"/>
            <a:ext cx="593451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A68F6636-8E6A-47E3-BE61-2DE2D7FC5BA3}"/>
                  </a:ext>
                </a:extLst>
              </p:cNvPr>
              <p:cNvSpPr txBox="1"/>
              <p:nvPr/>
            </p:nvSpPr>
            <p:spPr bwMode="auto">
              <a:xfrm>
                <a:off x="1399906" y="1880575"/>
                <a:ext cx="6406219" cy="1016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+11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it-IT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A68F6636-8E6A-47E3-BE61-2DE2D7FC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906" y="1880575"/>
                <a:ext cx="6406219" cy="1016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DB939B01-833E-4C22-BAFC-5B22191BC5D9}"/>
                  </a:ext>
                </a:extLst>
              </p:cNvPr>
              <p:cNvSpPr txBox="1"/>
              <p:nvPr/>
            </p:nvSpPr>
            <p:spPr bwMode="auto">
              <a:xfrm>
                <a:off x="1399906" y="3050825"/>
                <a:ext cx="2882900" cy="882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=17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DB939B01-833E-4C22-BAFC-5B22191BC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906" y="3050825"/>
                <a:ext cx="2882900" cy="882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ggetto 27">
                <a:extLst>
                  <a:ext uri="{FF2B5EF4-FFF2-40B4-BE49-F238E27FC236}">
                    <a16:creationId xmlns:a16="http://schemas.microsoft.com/office/drawing/2014/main" id="{639C8913-96B8-40C7-A602-B6D4F1169D48}"/>
                  </a:ext>
                </a:extLst>
              </p:cNvPr>
              <p:cNvSpPr txBox="1"/>
              <p:nvPr/>
            </p:nvSpPr>
            <p:spPr bwMode="auto">
              <a:xfrm>
                <a:off x="4861196" y="2921225"/>
                <a:ext cx="3800475" cy="1598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=−11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=−6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Oggetto 27">
                <a:extLst>
                  <a:ext uri="{FF2B5EF4-FFF2-40B4-BE49-F238E27FC236}">
                    <a16:creationId xmlns:a16="http://schemas.microsoft.com/office/drawing/2014/main" id="{639C8913-96B8-40C7-A602-B6D4F116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1196" y="2921225"/>
                <a:ext cx="3800475" cy="1598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A5CF27"/>
                </a:solidFill>
              </a:rPr>
              <a:t>Python</a:t>
            </a:r>
            <a:r>
              <a:rPr lang="it-IT" dirty="0"/>
              <a:t> soluzione esercizio 1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057459" y="1146461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C993D49-4E72-4DA2-8562-E05CC15101D5}"/>
              </a:ext>
            </a:extLst>
          </p:cNvPr>
          <p:cNvSpPr txBox="1"/>
          <p:nvPr/>
        </p:nvSpPr>
        <p:spPr>
          <a:xfrm>
            <a:off x="1143250" y="1099929"/>
            <a:ext cx="35994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</a:t>
            </a:r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backSubstitution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bs</a:t>
            </a:r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= </a:t>
            </a:r>
            <a:r>
              <a:rPr lang="it-IT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np.array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  [2, 2, 4],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[0, 7, 11],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[0, 0, 2]   ],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lang="it-IT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dtype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it-IT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float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it-IT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(A)    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 = </a:t>
            </a:r>
            <a:r>
              <a:rPr lang="it-IT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np.array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  [5],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[8],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[2] ],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lang="it-IT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dtype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it-IT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float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it-IT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(b)    </a:t>
            </a:r>
          </a:p>
          <a:p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</a:t>
            </a:r>
            <a:r>
              <a:rPr lang="it-IT" dirty="0" err="1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bs.back_substitution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(A, b) </a:t>
            </a:r>
          </a:p>
          <a:p>
            <a:r>
              <a:rPr lang="it-IT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(x)    </a:t>
            </a:r>
          </a:p>
        </p:txBody>
      </p:sp>
      <p:sp>
        <p:nvSpPr>
          <p:cNvPr id="12" name="Google Shape;666;p35">
            <a:extLst>
              <a:ext uri="{FF2B5EF4-FFF2-40B4-BE49-F238E27FC236}">
                <a16:creationId xmlns:a16="http://schemas.microsoft.com/office/drawing/2014/main" id="{F22BE66E-FD3B-46C0-8E16-1D0DD0BEF433}"/>
              </a:ext>
            </a:extLst>
          </p:cNvPr>
          <p:cNvSpPr txBox="1">
            <a:spLocks/>
          </p:cNvSpPr>
          <p:nvPr/>
        </p:nvSpPr>
        <p:spPr>
          <a:xfrm>
            <a:off x="7018932" y="1096593"/>
            <a:ext cx="1689886" cy="3474664"/>
          </a:xfrm>
          <a:prstGeom prst="rect">
            <a:avLst/>
          </a:prstGeom>
          <a:ln w="12700">
            <a:solidFill>
              <a:srgbClr val="A5CF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Output:</a:t>
            </a:r>
          </a:p>
          <a:p>
            <a:endParaRPr lang="it-IT" sz="1800" b="1" dirty="0">
              <a:solidFill>
                <a:srgbClr val="A5CF2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[[ 2. 2. 4.]</a:t>
            </a: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[ 0. 7. 11.]</a:t>
            </a: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[ 0. 0. 2.]]</a:t>
            </a:r>
          </a:p>
          <a:p>
            <a:endParaRPr lang="it-IT" sz="1600" dirty="0">
              <a:solidFill>
                <a:schemeClr val="accent6"/>
              </a:solidFill>
              <a:effectLst/>
            </a:endParaRP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[[5.]</a:t>
            </a: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[8.]</a:t>
            </a: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[2.]]</a:t>
            </a:r>
          </a:p>
          <a:p>
            <a:endParaRPr lang="it-IT" sz="1600" dirty="0">
              <a:solidFill>
                <a:schemeClr val="accent6"/>
              </a:solidFill>
              <a:effectLst/>
            </a:endParaRP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[[ 0.92857143]</a:t>
            </a: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[-0.42857143]</a:t>
            </a:r>
          </a:p>
          <a:p>
            <a:r>
              <a:rPr lang="it-IT" sz="1600" dirty="0">
                <a:solidFill>
                  <a:schemeClr val="accent6"/>
                </a:solidFill>
                <a:effectLst/>
              </a:rPr>
              <a:t>[ 1. ]]</a:t>
            </a:r>
            <a:endParaRPr lang="it-IT" sz="1600" b="1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it-IT" b="1" dirty="0">
              <a:solidFill>
                <a:srgbClr val="A5CF2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9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Esercizi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05024" y="1152525"/>
            <a:ext cx="6917181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Risolvi con Python, mediante la funzione back_substitution, i seguenti sistemi lineari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" name="Picture 6">
            <a:extLst>
              <a:ext uri="{FF2B5EF4-FFF2-40B4-BE49-F238E27FC236}">
                <a16:creationId xmlns:a16="http://schemas.microsoft.com/office/drawing/2014/main" id="{5597E4B4-8E5E-4567-AC48-8F501147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5024" y="1691577"/>
            <a:ext cx="3717149" cy="26517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7DDAD02E-6885-457D-8E9B-776D64812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7067" y="3379721"/>
            <a:ext cx="1944216" cy="96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6D5149-4E7D-4E50-81EF-969293A1A9FC}"/>
              </a:ext>
            </a:extLst>
          </p:cNvPr>
          <p:cNvSpPr txBox="1"/>
          <p:nvPr/>
        </p:nvSpPr>
        <p:spPr>
          <a:xfrm>
            <a:off x="5983691" y="3071944"/>
            <a:ext cx="316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Soluzione vera dei sistemi:</a:t>
            </a:r>
          </a:p>
        </p:txBody>
      </p:sp>
    </p:spTree>
    <p:extLst>
      <p:ext uri="{BB962C8B-B14F-4D97-AF65-F5344CB8AC3E}">
        <p14:creationId xmlns:p14="http://schemas.microsoft.com/office/powerpoint/2010/main" val="175576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2010324" y="1195400"/>
            <a:ext cx="7133673" cy="2738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Link: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-US" sz="1400" dirty="0">
                <a:uFill>
                  <a:noFill/>
                </a:uFill>
              </a:rPr>
              <a:t>NumPy Reference: https://numpy.org/doc/stable/reference/index.html#reference</a:t>
            </a:r>
            <a:endParaRPr lang="en-US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-US" sz="1400" dirty="0" err="1">
                <a:uFill>
                  <a:noFill/>
                </a:uFill>
              </a:rPr>
              <a:t>Pagina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elearning</a:t>
            </a:r>
            <a:r>
              <a:rPr lang="en-US" sz="1400" dirty="0">
                <a:uFill>
                  <a:noFill/>
                </a:uFill>
              </a:rPr>
              <a:t> del Corso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Riferimenti testuali: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</a:rPr>
              <a:t>G. </a:t>
            </a:r>
            <a:r>
              <a:rPr lang="it-IT" sz="1400" dirty="0" err="1">
                <a:uFill>
                  <a:noFill/>
                </a:uFill>
              </a:rPr>
              <a:t>Monegato</a:t>
            </a:r>
            <a:r>
              <a:rPr lang="it-IT" sz="1400" dirty="0">
                <a:uFill>
                  <a:noFill/>
                </a:uFill>
              </a:rPr>
              <a:t>, </a:t>
            </a:r>
            <a:r>
              <a:rPr lang="it-IT" sz="1400" b="1" dirty="0">
                <a:uFill>
                  <a:noFill/>
                </a:uFill>
              </a:rPr>
              <a:t>Metodi e algoritmi per il calcolo numerico</a:t>
            </a:r>
            <a:r>
              <a:rPr lang="it-IT" sz="1400" dirty="0">
                <a:uFill>
                  <a:noFill/>
                </a:uFill>
              </a:rPr>
              <a:t>, </a:t>
            </a:r>
            <a:r>
              <a:rPr lang="it-IT" sz="1400" dirty="0" err="1">
                <a:uFill>
                  <a:noFill/>
                </a:uFill>
              </a:rPr>
              <a:t>cap</a:t>
            </a:r>
            <a:r>
              <a:rPr lang="it-IT" sz="1400" dirty="0">
                <a:uFill>
                  <a:noFill/>
                </a:uFill>
              </a:rPr>
              <a:t> 3.2.1</a:t>
            </a:r>
            <a:endParaRPr lang="en" sz="1400" dirty="0">
              <a:uFill>
                <a:noFill/>
              </a:u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endParaRPr dirty="0"/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9547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2894;p50">
            <a:extLst>
              <a:ext uri="{FF2B5EF4-FFF2-40B4-BE49-F238E27FC236}">
                <a16:creationId xmlns:a16="http://schemas.microsoft.com/office/drawing/2014/main" id="{764BC3AD-3B84-4236-B62D-91B7165047D8}"/>
              </a:ext>
            </a:extLst>
          </p:cNvPr>
          <p:cNvGrpSpPr/>
          <p:nvPr/>
        </p:nvGrpSpPr>
        <p:grpSpPr>
          <a:xfrm>
            <a:off x="1531619" y="1282823"/>
            <a:ext cx="365768" cy="365768"/>
            <a:chOff x="1562938" y="4248450"/>
            <a:chExt cx="475950" cy="475950"/>
          </a:xfrm>
        </p:grpSpPr>
        <p:sp>
          <p:nvSpPr>
            <p:cNvPr id="14" name="Google Shape;2895;p50">
              <a:extLst>
                <a:ext uri="{FF2B5EF4-FFF2-40B4-BE49-F238E27FC236}">
                  <a16:creationId xmlns:a16="http://schemas.microsoft.com/office/drawing/2014/main" id="{00E27D44-4B1D-4D48-A9B1-E28DC613CA5E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96;p50">
              <a:extLst>
                <a:ext uri="{FF2B5EF4-FFF2-40B4-BE49-F238E27FC236}">
                  <a16:creationId xmlns:a16="http://schemas.microsoft.com/office/drawing/2014/main" id="{2F2690AE-B37F-44B6-BC43-0B605F9DECFF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97;p50">
              <a:extLst>
                <a:ext uri="{FF2B5EF4-FFF2-40B4-BE49-F238E27FC236}">
                  <a16:creationId xmlns:a16="http://schemas.microsoft.com/office/drawing/2014/main" id="{4EB752B5-ED67-4B80-8CA6-177AE0B4C41B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98;p50">
              <a:extLst>
                <a:ext uri="{FF2B5EF4-FFF2-40B4-BE49-F238E27FC236}">
                  <a16:creationId xmlns:a16="http://schemas.microsoft.com/office/drawing/2014/main" id="{66EFFF91-4ABA-4A7E-9B00-9AD1B7E2DC1A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99;p50">
              <a:extLst>
                <a:ext uri="{FF2B5EF4-FFF2-40B4-BE49-F238E27FC236}">
                  <a16:creationId xmlns:a16="http://schemas.microsoft.com/office/drawing/2014/main" id="{B79A033F-CB63-469E-8BCE-D1954A62398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00;p50">
              <a:extLst>
                <a:ext uri="{FF2B5EF4-FFF2-40B4-BE49-F238E27FC236}">
                  <a16:creationId xmlns:a16="http://schemas.microsoft.com/office/drawing/2014/main" id="{51F3068F-3766-4B9F-BC34-05A7CEABE7FD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01;p50">
              <a:extLst>
                <a:ext uri="{FF2B5EF4-FFF2-40B4-BE49-F238E27FC236}">
                  <a16:creationId xmlns:a16="http://schemas.microsoft.com/office/drawing/2014/main" id="{F28BE6ED-984D-4152-BD6D-9C59DBCC0BC6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02;p50">
              <a:extLst>
                <a:ext uri="{FF2B5EF4-FFF2-40B4-BE49-F238E27FC236}">
                  <a16:creationId xmlns:a16="http://schemas.microsoft.com/office/drawing/2014/main" id="{37606BA7-7F47-4DE7-8EA9-8C01A903683B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03;p50">
              <a:extLst>
                <a:ext uri="{FF2B5EF4-FFF2-40B4-BE49-F238E27FC236}">
                  <a16:creationId xmlns:a16="http://schemas.microsoft.com/office/drawing/2014/main" id="{2B522C1D-7C94-47D3-8FC3-0617A53984CB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04;p50">
              <a:extLst>
                <a:ext uri="{FF2B5EF4-FFF2-40B4-BE49-F238E27FC236}">
                  <a16:creationId xmlns:a16="http://schemas.microsoft.com/office/drawing/2014/main" id="{18180C5E-249C-4E1D-A50D-CF699AC1CB1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05;p50">
              <a:extLst>
                <a:ext uri="{FF2B5EF4-FFF2-40B4-BE49-F238E27FC236}">
                  <a16:creationId xmlns:a16="http://schemas.microsoft.com/office/drawing/2014/main" id="{3362A4E5-0F1E-4418-92A3-8D43551E247B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06;p50">
              <a:extLst>
                <a:ext uri="{FF2B5EF4-FFF2-40B4-BE49-F238E27FC236}">
                  <a16:creationId xmlns:a16="http://schemas.microsoft.com/office/drawing/2014/main" id="{032C8516-3CEE-47F8-AF33-D6903CC09307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07;p50">
              <a:extLst>
                <a:ext uri="{FF2B5EF4-FFF2-40B4-BE49-F238E27FC236}">
                  <a16:creationId xmlns:a16="http://schemas.microsoft.com/office/drawing/2014/main" id="{8C008407-D4AA-4CE1-BD15-C996E3FCE976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08;p50">
              <a:extLst>
                <a:ext uri="{FF2B5EF4-FFF2-40B4-BE49-F238E27FC236}">
                  <a16:creationId xmlns:a16="http://schemas.microsoft.com/office/drawing/2014/main" id="{31624D2C-FF11-4842-A1F6-574745AD0B40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09;p50">
              <a:extLst>
                <a:ext uri="{FF2B5EF4-FFF2-40B4-BE49-F238E27FC236}">
                  <a16:creationId xmlns:a16="http://schemas.microsoft.com/office/drawing/2014/main" id="{21084802-DF15-4F5E-89D2-53E6466FBEED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066;p50">
            <a:extLst>
              <a:ext uri="{FF2B5EF4-FFF2-40B4-BE49-F238E27FC236}">
                <a16:creationId xmlns:a16="http://schemas.microsoft.com/office/drawing/2014/main" id="{87126AF3-D759-42CC-9FBA-03999A4E5F89}"/>
              </a:ext>
            </a:extLst>
          </p:cNvPr>
          <p:cNvGrpSpPr/>
          <p:nvPr/>
        </p:nvGrpSpPr>
        <p:grpSpPr>
          <a:xfrm>
            <a:off x="1554760" y="2699405"/>
            <a:ext cx="290724" cy="365751"/>
            <a:chOff x="5177013" y="5225925"/>
            <a:chExt cx="281600" cy="360275"/>
          </a:xfrm>
        </p:grpSpPr>
        <p:sp>
          <p:nvSpPr>
            <p:cNvPr id="36" name="Google Shape;3067;p50">
              <a:extLst>
                <a:ext uri="{FF2B5EF4-FFF2-40B4-BE49-F238E27FC236}">
                  <a16:creationId xmlns:a16="http://schemas.microsoft.com/office/drawing/2014/main" id="{2FA93CD9-BD1C-45D2-ADD6-1C8C9EB313EF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8;p50">
              <a:extLst>
                <a:ext uri="{FF2B5EF4-FFF2-40B4-BE49-F238E27FC236}">
                  <a16:creationId xmlns:a16="http://schemas.microsoft.com/office/drawing/2014/main" id="{F5CBA1B6-4316-49D9-B0C5-8593957FB0D6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9;p50">
              <a:extLst>
                <a:ext uri="{FF2B5EF4-FFF2-40B4-BE49-F238E27FC236}">
                  <a16:creationId xmlns:a16="http://schemas.microsoft.com/office/drawing/2014/main" id="{A46109FA-1253-457B-8C5B-996AD256CF8D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70;p50">
              <a:extLst>
                <a:ext uri="{FF2B5EF4-FFF2-40B4-BE49-F238E27FC236}">
                  <a16:creationId xmlns:a16="http://schemas.microsoft.com/office/drawing/2014/main" id="{466F3368-2418-4B5E-AF16-A81BB5EE06F8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71;p50">
              <a:extLst>
                <a:ext uri="{FF2B5EF4-FFF2-40B4-BE49-F238E27FC236}">
                  <a16:creationId xmlns:a16="http://schemas.microsoft.com/office/drawing/2014/main" id="{04307BF3-ECB3-44BD-ABEE-C4296FD495E1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2;p50">
              <a:extLst>
                <a:ext uri="{FF2B5EF4-FFF2-40B4-BE49-F238E27FC236}">
                  <a16:creationId xmlns:a16="http://schemas.microsoft.com/office/drawing/2014/main" id="{611D4201-6F07-4D02-B579-B6D165AFACA4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73;p50">
              <a:extLst>
                <a:ext uri="{FF2B5EF4-FFF2-40B4-BE49-F238E27FC236}">
                  <a16:creationId xmlns:a16="http://schemas.microsoft.com/office/drawing/2014/main" id="{2BF6DEAF-F2A2-475B-8D8F-A593157D66F0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74;p50">
              <a:extLst>
                <a:ext uri="{FF2B5EF4-FFF2-40B4-BE49-F238E27FC236}">
                  <a16:creationId xmlns:a16="http://schemas.microsoft.com/office/drawing/2014/main" id="{AB89CFDB-BF0F-4AAA-9FE3-7A6F406F1CCC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5;p50">
              <a:extLst>
                <a:ext uri="{FF2B5EF4-FFF2-40B4-BE49-F238E27FC236}">
                  <a16:creationId xmlns:a16="http://schemas.microsoft.com/office/drawing/2014/main" id="{B7C56B63-EBA9-47C6-B090-7090693CBD8B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6;p50">
              <a:extLst>
                <a:ext uri="{FF2B5EF4-FFF2-40B4-BE49-F238E27FC236}">
                  <a16:creationId xmlns:a16="http://schemas.microsoft.com/office/drawing/2014/main" id="{35F03472-BC80-4260-A664-2C13D4DBF5A6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7;p50">
              <a:extLst>
                <a:ext uri="{FF2B5EF4-FFF2-40B4-BE49-F238E27FC236}">
                  <a16:creationId xmlns:a16="http://schemas.microsoft.com/office/drawing/2014/main" id="{19118FA6-B7F7-4812-B458-0CB6A8A12EF9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3373490" y="1613731"/>
            <a:ext cx="521542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Il</a:t>
            </a:r>
            <a:r>
              <a:rPr lang="en" sz="1600" dirty="0"/>
              <a:t> template della presentazione è stato creato da </a:t>
            </a:r>
            <a:r>
              <a:rPr lang="en" sz="1600" dirty="0">
                <a:solidFill>
                  <a:srgbClr val="DBA0DB"/>
                </a:solidFill>
              </a:rPr>
              <a:t>Slidesgo</a:t>
            </a:r>
            <a:r>
              <a:rPr lang="en" sz="1600" dirty="0"/>
              <a:t> </a:t>
            </a:r>
            <a:r>
              <a:rPr lang="it-IT" sz="1600" dirty="0">
                <a:solidFill>
                  <a:srgbClr val="A5CF27"/>
                </a:solidFill>
              </a:rPr>
              <a:t>https://slidesgo.com/</a:t>
            </a:r>
            <a:r>
              <a:rPr lang="en" sz="1600" dirty="0">
                <a:solidFill>
                  <a:srgbClr val="A5CF27"/>
                </a:solidFill>
              </a:rPr>
              <a:t> </a:t>
            </a:r>
            <a:endParaRPr sz="1600" dirty="0">
              <a:solidFill>
                <a:srgbClr val="A5CF27"/>
              </a:solidFill>
            </a:endParaRPr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7109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4F8A0-F032-424B-9C31-6C8153A8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621" y="2564362"/>
            <a:ext cx="6503857" cy="1299233"/>
          </a:xfrm>
        </p:spPr>
        <p:txBody>
          <a:bodyPr/>
          <a:lstStyle/>
          <a:p>
            <a:pPr marL="139700" indent="0" algn="just">
              <a:buNone/>
            </a:pPr>
            <a:r>
              <a:rPr lang="it-IT" sz="1600" dirty="0"/>
              <a:t>I contenuti sono stati sviluppati durante il corso di </a:t>
            </a:r>
            <a:r>
              <a:rPr lang="it-IT" sz="1600" dirty="0">
                <a:solidFill>
                  <a:srgbClr val="DBA0DB"/>
                </a:solidFill>
              </a:rPr>
              <a:t>Calcolo Scientifico </a:t>
            </a:r>
            <a:r>
              <a:rPr lang="it-IT" sz="1600" dirty="0"/>
              <a:t>per Laurea Triennale in Informatica, docente prof. </a:t>
            </a:r>
            <a:r>
              <a:rPr lang="it-IT" sz="1600" dirty="0" err="1">
                <a:solidFill>
                  <a:srgbClr val="DBA0DB"/>
                </a:solidFill>
              </a:rPr>
              <a:t>Dajana</a:t>
            </a:r>
            <a:r>
              <a:rPr lang="it-IT" sz="1600" dirty="0">
                <a:solidFill>
                  <a:srgbClr val="DBA0DB"/>
                </a:solidFill>
              </a:rPr>
              <a:t> Conte</a:t>
            </a:r>
            <a:r>
              <a:rPr lang="it-IT" sz="1600" dirty="0"/>
              <a:t>, da </a:t>
            </a:r>
            <a:r>
              <a:rPr lang="it-IT" sz="1600" dirty="0">
                <a:solidFill>
                  <a:srgbClr val="A5CF27"/>
                </a:solidFill>
              </a:rPr>
              <a:t>Tomeo Fiorentino</a:t>
            </a:r>
            <a:r>
              <a:rPr lang="it-IT" sz="1600" dirty="0"/>
              <a:t>: </a:t>
            </a:r>
            <a:r>
              <a:rPr lang="it-IT" sz="1600" dirty="0">
                <a:solidFill>
                  <a:srgbClr val="A5CF27"/>
                </a:solidFill>
              </a:rPr>
              <a:t>https://github.com/FioreTom</a:t>
            </a:r>
          </a:p>
        </p:txBody>
      </p:sp>
      <p:grpSp>
        <p:nvGrpSpPr>
          <p:cNvPr id="13" name="Google Shape;2689;p50">
            <a:extLst>
              <a:ext uri="{FF2B5EF4-FFF2-40B4-BE49-F238E27FC236}">
                <a16:creationId xmlns:a16="http://schemas.microsoft.com/office/drawing/2014/main" id="{223FD95C-B001-4688-80FA-DF31856FE159}"/>
              </a:ext>
            </a:extLst>
          </p:cNvPr>
          <p:cNvGrpSpPr/>
          <p:nvPr/>
        </p:nvGrpSpPr>
        <p:grpSpPr>
          <a:xfrm>
            <a:off x="8415431" y="2906988"/>
            <a:ext cx="342168" cy="365769"/>
            <a:chOff x="1898088" y="2292925"/>
            <a:chExt cx="269275" cy="285400"/>
          </a:xfrm>
        </p:grpSpPr>
        <p:sp>
          <p:nvSpPr>
            <p:cNvPr id="14" name="Google Shape;2690;p50">
              <a:extLst>
                <a:ext uri="{FF2B5EF4-FFF2-40B4-BE49-F238E27FC236}">
                  <a16:creationId xmlns:a16="http://schemas.microsoft.com/office/drawing/2014/main" id="{8F4AFA47-4274-4A3F-9A9D-F9BBD8B70048}"/>
                </a:ext>
              </a:extLst>
            </p:cNvPr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91;p50">
              <a:extLst>
                <a:ext uri="{FF2B5EF4-FFF2-40B4-BE49-F238E27FC236}">
                  <a16:creationId xmlns:a16="http://schemas.microsoft.com/office/drawing/2014/main" id="{FF9D0287-F896-4DC3-A52D-788F4DA6B78A}"/>
                </a:ext>
              </a:extLst>
            </p:cNvPr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92;p50">
              <a:extLst>
                <a:ext uri="{FF2B5EF4-FFF2-40B4-BE49-F238E27FC236}">
                  <a16:creationId xmlns:a16="http://schemas.microsoft.com/office/drawing/2014/main" id="{57245312-E699-4768-9430-94F8EA5C5A74}"/>
                </a:ext>
              </a:extLst>
            </p:cNvPr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7" name="Google Shape;2693;p50">
              <a:extLst>
                <a:ext uri="{FF2B5EF4-FFF2-40B4-BE49-F238E27FC236}">
                  <a16:creationId xmlns:a16="http://schemas.microsoft.com/office/drawing/2014/main" id="{C0DC8449-5E33-4C96-A1FD-BD9CD161A746}"/>
                </a:ext>
              </a:extLst>
            </p:cNvPr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94;p50">
              <a:extLst>
                <a:ext uri="{FF2B5EF4-FFF2-40B4-BE49-F238E27FC236}">
                  <a16:creationId xmlns:a16="http://schemas.microsoft.com/office/drawing/2014/main" id="{490480AC-3013-4195-B98D-47B6C3CDCBFD}"/>
                </a:ext>
              </a:extLst>
            </p:cNvPr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95;p50">
              <a:extLst>
                <a:ext uri="{FF2B5EF4-FFF2-40B4-BE49-F238E27FC236}">
                  <a16:creationId xmlns:a16="http://schemas.microsoft.com/office/drawing/2014/main" id="{48429339-8FEC-4106-BCB4-58695F8818FF}"/>
                </a:ext>
              </a:extLst>
            </p:cNvPr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Lab Back Substitution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7" name="Google Shape;471;p28">
            <a:extLst>
              <a:ext uri="{FF2B5EF4-FFF2-40B4-BE49-F238E27FC236}">
                <a16:creationId xmlns:a16="http://schemas.microsoft.com/office/drawing/2014/main" id="{8FD014AE-D32D-4E4A-A27C-85B449DF8B4F}"/>
              </a:ext>
            </a:extLst>
          </p:cNvPr>
          <p:cNvSpPr txBox="1">
            <a:spLocks/>
          </p:cNvSpPr>
          <p:nvPr/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dirty="0">
                <a:solidFill>
                  <a:schemeClr val="accent2"/>
                </a:solidFill>
              </a:rPr>
              <a:t>Sostituzione </a:t>
            </a:r>
            <a:r>
              <a:rPr lang="it-IT" dirty="0">
                <a:solidFill>
                  <a:srgbClr val="FF5858"/>
                </a:solidFill>
              </a:rPr>
              <a:t>Carta e Penna</a:t>
            </a:r>
            <a:r>
              <a:rPr lang="it-IT" dirty="0">
                <a:solidFill>
                  <a:schemeClr val="accent2"/>
                </a:solidFill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472;p28">
                <a:extLst>
                  <a:ext uri="{FF2B5EF4-FFF2-40B4-BE49-F238E27FC236}">
                    <a16:creationId xmlns:a16="http://schemas.microsoft.com/office/drawing/2014/main" id="{122069E8-DC0B-48EF-95D9-E97A27341A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0" y="1122718"/>
                <a:ext cx="7835101" cy="670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1800" b="0" i="0" u="none" strike="noStrike" cap="none">
                    <a:solidFill>
                      <a:schemeClr val="accent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err="1"/>
                  <a:t>Risolviamo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DBA0DB"/>
                    </a:solidFill>
                  </a:rPr>
                  <a:t>carta e </a:t>
                </a:r>
                <a:r>
                  <a:rPr lang="en-US" dirty="0" err="1">
                    <a:solidFill>
                      <a:srgbClr val="DBA0DB"/>
                    </a:solidFill>
                  </a:rPr>
                  <a:t>penna</a:t>
                </a:r>
                <a:r>
                  <a:rPr lang="en-US" dirty="0">
                    <a:solidFill>
                      <a:srgbClr val="DBA0DB"/>
                    </a:solidFill>
                  </a:rPr>
                  <a:t> </a:t>
                </a:r>
                <a:r>
                  <a:rPr lang="en-US" dirty="0"/>
                  <a:t>il </a:t>
                </a:r>
                <a:r>
                  <a:rPr lang="en-US" dirty="0" err="1"/>
                  <a:t>seguente</a:t>
                </a:r>
                <a:r>
                  <a:rPr lang="en-US" dirty="0"/>
                  <a:t> </a:t>
                </a:r>
                <a:r>
                  <a:rPr lang="en-US" dirty="0" err="1"/>
                  <a:t>sistema</a:t>
                </a:r>
                <a:r>
                  <a:rPr lang="en-US" dirty="0"/>
                  <a:t> triangolare di dimensione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:pPr marL="165100" indent="0">
                  <a:buClr>
                    <a:schemeClr val="accent3"/>
                  </a:buClr>
                  <a:buSzPts val="1000"/>
                </a:pPr>
                <a:endParaRPr lang="en-US" sz="2400" dirty="0"/>
              </a:p>
            </p:txBody>
          </p:sp>
        </mc:Choice>
        <mc:Fallback xmlns="">
          <p:sp>
            <p:nvSpPr>
              <p:cNvPr id="20" name="Google Shape;472;p28">
                <a:extLst>
                  <a:ext uri="{FF2B5EF4-FFF2-40B4-BE49-F238E27FC236}">
                    <a16:creationId xmlns:a16="http://schemas.microsoft.com/office/drawing/2014/main" id="{122069E8-DC0B-48EF-95D9-E97A2734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122718"/>
                <a:ext cx="7835101" cy="670432"/>
              </a:xfrm>
              <a:prstGeom prst="rect">
                <a:avLst/>
              </a:prstGeom>
              <a:blipFill>
                <a:blip r:embed="rId3"/>
                <a:stretch>
                  <a:fillRect l="-700" r="-2335" b="-2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ggetto 9">
                <a:extLst>
                  <a:ext uri="{FF2B5EF4-FFF2-40B4-BE49-F238E27FC236}">
                    <a16:creationId xmlns:a16="http://schemas.microsoft.com/office/drawing/2014/main" id="{9934A42D-6A1D-443A-BA14-F26AB1521D56}"/>
                  </a:ext>
                </a:extLst>
              </p:cNvPr>
              <p:cNvSpPr txBox="1"/>
              <p:nvPr/>
            </p:nvSpPr>
            <p:spPr bwMode="auto">
              <a:xfrm>
                <a:off x="1060424" y="1973482"/>
                <a:ext cx="8000751" cy="23546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1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it-IT" sz="1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it-IT" sz="18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Oggetto 9">
                <a:extLst>
                  <a:ext uri="{FF2B5EF4-FFF2-40B4-BE49-F238E27FC236}">
                    <a16:creationId xmlns:a16="http://schemas.microsoft.com/office/drawing/2014/main" id="{9934A42D-6A1D-443A-BA14-F26AB152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424" y="1973482"/>
                <a:ext cx="8000751" cy="2354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1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Lab Back Substitution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7" name="Google Shape;471;p28">
            <a:extLst>
              <a:ext uri="{FF2B5EF4-FFF2-40B4-BE49-F238E27FC236}">
                <a16:creationId xmlns:a16="http://schemas.microsoft.com/office/drawing/2014/main" id="{8FD014AE-D32D-4E4A-A27C-85B449DF8B4F}"/>
              </a:ext>
            </a:extLst>
          </p:cNvPr>
          <p:cNvSpPr txBox="1">
            <a:spLocks/>
          </p:cNvSpPr>
          <p:nvPr/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dirty="0">
                <a:solidFill>
                  <a:schemeClr val="accent2"/>
                </a:solidFill>
              </a:rPr>
              <a:t>Sostituzione all’indietro;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472;p28">
                <a:extLst>
                  <a:ext uri="{FF2B5EF4-FFF2-40B4-BE49-F238E27FC236}">
                    <a16:creationId xmlns:a16="http://schemas.microsoft.com/office/drawing/2014/main" id="{122069E8-DC0B-48EF-95D9-E97A27341A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1" y="1120601"/>
                <a:ext cx="7781294" cy="670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1800" b="0" i="0" u="none" strike="noStrike" cap="none">
                    <a:solidFill>
                      <a:schemeClr val="accent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/>
                <a:endParaRPr lang="en-US" sz="1600" dirty="0"/>
              </a:p>
              <a:p>
                <a:pPr marL="0" indent="0"/>
                <a:endParaRPr lang="en-US" sz="1600" dirty="0"/>
              </a:p>
              <a:p>
                <a:pPr marL="0" indent="0"/>
                <a:r>
                  <a:rPr lang="en-US" sz="1600" dirty="0"/>
                  <a:t>Il </a:t>
                </a:r>
                <a:r>
                  <a:rPr lang="en-US" sz="1600" dirty="0" err="1"/>
                  <a:t>generico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sistema</a:t>
                </a:r>
                <a:r>
                  <a:rPr lang="en-US" sz="1600" dirty="0"/>
                  <a:t> triangolare di dimensione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/>
                  <a:t>,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con elementi diagonale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≠0,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≠0,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dirty="0">
                  <a:solidFill>
                    <a:schemeClr val="accent6">
                      <a:lumMod val="95000"/>
                    </a:schemeClr>
                  </a:solidFill>
                </a:endParaRPr>
              </a:p>
              <a:p>
                <a:pPr indent="-292100">
                  <a:buClr>
                    <a:schemeClr val="accent3"/>
                  </a:buClr>
                  <a:buSzPts val="1000"/>
                  <a:buFont typeface="Fira Code"/>
                  <a:buChar char="∗"/>
                </a:pPr>
                <a:endParaRPr lang="en-US" sz="2000" dirty="0"/>
              </a:p>
              <a:p>
                <a:pPr marL="165100" indent="0">
                  <a:buClr>
                    <a:schemeClr val="accent3"/>
                  </a:buClr>
                  <a:buSzPts val="1000"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Google Shape;472;p28">
                <a:extLst>
                  <a:ext uri="{FF2B5EF4-FFF2-40B4-BE49-F238E27FC236}">
                    <a16:creationId xmlns:a16="http://schemas.microsoft.com/office/drawing/2014/main" id="{122069E8-DC0B-48EF-95D9-E97A2734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1" y="1120601"/>
                <a:ext cx="7781294" cy="670432"/>
              </a:xfrm>
              <a:prstGeom prst="rect">
                <a:avLst/>
              </a:prstGeom>
              <a:blipFill>
                <a:blip r:embed="rId3"/>
                <a:stretch>
                  <a:fillRect l="-470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7">
            <a:extLst>
              <a:ext uri="{FF2B5EF4-FFF2-40B4-BE49-F238E27FC236}">
                <a16:creationId xmlns:a16="http://schemas.microsoft.com/office/drawing/2014/main" id="{54E92F5F-EA43-45DB-B5F2-53E3FE0F58BA}"/>
              </a:ext>
            </a:extLst>
          </p:cNvPr>
          <p:cNvSpPr txBox="1"/>
          <p:nvPr/>
        </p:nvSpPr>
        <p:spPr bwMode="auto">
          <a:xfrm>
            <a:off x="1143250" y="3548445"/>
            <a:ext cx="1868096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/>
          <a:p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 soluzione:</a:t>
            </a:r>
            <a:endParaRPr lang="it-IT" sz="1600" dirty="0">
              <a:solidFill>
                <a:schemeClr val="accent6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ggetto 24">
                <a:extLst>
                  <a:ext uri="{FF2B5EF4-FFF2-40B4-BE49-F238E27FC236}">
                    <a16:creationId xmlns:a16="http://schemas.microsoft.com/office/drawing/2014/main" id="{E059BAF8-8C26-4FB8-88CF-E98DAE4C9E71}"/>
                  </a:ext>
                </a:extLst>
              </p:cNvPr>
              <p:cNvSpPr txBox="1"/>
              <p:nvPr/>
            </p:nvSpPr>
            <p:spPr bwMode="auto">
              <a:xfrm>
                <a:off x="2812986" y="1749706"/>
                <a:ext cx="3650367" cy="117293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18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8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8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it-IT" sz="1800" dirty="0">
                  <a:solidFill>
                    <a:schemeClr val="accent6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Oggetto 24">
                <a:extLst>
                  <a:ext uri="{FF2B5EF4-FFF2-40B4-BE49-F238E27FC236}">
                    <a16:creationId xmlns:a16="http://schemas.microsoft.com/office/drawing/2014/main" id="{E059BAF8-8C26-4FB8-88CF-E98DAE4C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2986" y="1749706"/>
                <a:ext cx="3650367" cy="1172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9">
                <a:extLst>
                  <a:ext uri="{FF2B5EF4-FFF2-40B4-BE49-F238E27FC236}">
                    <a16:creationId xmlns:a16="http://schemas.microsoft.com/office/drawing/2014/main" id="{1A6BCEA9-874D-4687-93FE-CA22A7A6C697}"/>
                  </a:ext>
                </a:extLst>
              </p:cNvPr>
              <p:cNvSpPr txBox="1"/>
              <p:nvPr/>
            </p:nvSpPr>
            <p:spPr bwMode="auto">
              <a:xfrm>
                <a:off x="2812986" y="2881312"/>
                <a:ext cx="2220912" cy="16418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16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solidFill>
                                              <a:schemeClr val="accent6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accent6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Object 9">
                <a:extLst>
                  <a:ext uri="{FF2B5EF4-FFF2-40B4-BE49-F238E27FC236}">
                    <a16:creationId xmlns:a16="http://schemas.microsoft.com/office/drawing/2014/main" id="{1A6BCEA9-874D-4687-93FE-CA22A7A6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2986" y="2881312"/>
                <a:ext cx="2220912" cy="1641820"/>
              </a:xfrm>
              <a:prstGeom prst="rect">
                <a:avLst/>
              </a:prstGeom>
              <a:blipFill>
                <a:blip r:embed="rId5"/>
                <a:stretch>
                  <a:fillRect r="-5479" b="-33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16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Lab Back Substitution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7" name="Google Shape;471;p28">
            <a:extLst>
              <a:ext uri="{FF2B5EF4-FFF2-40B4-BE49-F238E27FC236}">
                <a16:creationId xmlns:a16="http://schemas.microsoft.com/office/drawing/2014/main" id="{8FD014AE-D32D-4E4A-A27C-85B449DF8B4F}"/>
              </a:ext>
            </a:extLst>
          </p:cNvPr>
          <p:cNvSpPr txBox="1">
            <a:spLocks/>
          </p:cNvSpPr>
          <p:nvPr/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dirty="0">
                <a:solidFill>
                  <a:schemeClr val="accent2"/>
                </a:solidFill>
              </a:rPr>
              <a:t>Sostituzione all’indietro;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472;p28">
                <a:extLst>
                  <a:ext uri="{FF2B5EF4-FFF2-40B4-BE49-F238E27FC236}">
                    <a16:creationId xmlns:a16="http://schemas.microsoft.com/office/drawing/2014/main" id="{122069E8-DC0B-48EF-95D9-E97A27341A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47" y="1210897"/>
                <a:ext cx="7835101" cy="670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1800" b="0" i="0" u="none" strike="noStrike" cap="none">
                    <a:solidFill>
                      <a:schemeClr val="accent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Fira Code"/>
                  <a:buNone/>
                  <a:defRPr sz="2800" b="0" i="0" u="none" strike="noStrike" cap="none">
                    <a:solidFill>
                      <a:schemeClr val="dk2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/>
                <a:endParaRPr lang="en-US" sz="1400" dirty="0"/>
              </a:p>
              <a:p>
                <a:pPr marL="0" indent="0"/>
                <a:endParaRPr lang="en-US" sz="1400" dirty="0"/>
              </a:p>
              <a:p>
                <a:pPr marL="0" indent="0"/>
                <a:endParaRPr lang="en-US" sz="1400" dirty="0"/>
              </a:p>
              <a:p>
                <a:pPr marL="0" indent="0"/>
                <a:r>
                  <a:rPr lang="en-US" sz="1400" dirty="0"/>
                  <a:t>La soluzione di un </a:t>
                </a:r>
                <a:r>
                  <a:rPr lang="en-US" sz="1400" dirty="0" err="1">
                    <a:solidFill>
                      <a:srgbClr val="DBA0DB"/>
                    </a:solidFill>
                  </a:rPr>
                  <a:t>sistema</a:t>
                </a:r>
                <a:r>
                  <a:rPr lang="en-US" sz="1400" dirty="0"/>
                  <a:t> non singolare di forma </a:t>
                </a:r>
                <a:r>
                  <a:rPr lang="en-US" sz="1400" dirty="0">
                    <a:solidFill>
                      <a:srgbClr val="DBA0DB"/>
                    </a:solidFill>
                  </a:rPr>
                  <a:t>triangolare </a:t>
                </a:r>
                <a:r>
                  <a:rPr lang="en-US" sz="1400" dirty="0" err="1">
                    <a:solidFill>
                      <a:srgbClr val="DBA0DB"/>
                    </a:solidFill>
                  </a:rPr>
                  <a:t>superiore</a:t>
                </a:r>
                <a:r>
                  <a:rPr lang="en-US" sz="1400" dirty="0">
                    <a:solidFill>
                      <a:srgbClr val="DBA0DB"/>
                    </a:solidFill>
                  </a:rPr>
                  <a:t> </a:t>
                </a:r>
                <a:r>
                  <a:rPr lang="en-US" sz="1400" dirty="0"/>
                  <a:t>è pressocché immediata. </a:t>
                </a:r>
                <a:r>
                  <a:rPr lang="en-US" sz="1400" dirty="0" err="1"/>
                  <a:t>Infatti</a:t>
                </a:r>
                <a:r>
                  <a:rPr lang="en-US" sz="1400" dirty="0"/>
                  <a:t> il </a:t>
                </a:r>
                <a:r>
                  <a:rPr lang="en-US" sz="1400" dirty="0" err="1"/>
                  <a:t>seguente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sistema</a:t>
                </a:r>
                <a:r>
                  <a:rPr lang="en-US" sz="1400" dirty="0"/>
                  <a:t> triangolare di dimensione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con elementi diagonale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 </a:t>
                </a:r>
                <a:endParaRPr lang="en-US" sz="1400" dirty="0"/>
              </a:p>
              <a:p>
                <a:pPr marL="0" indent="0"/>
                <a:endParaRPr lang="en-US" dirty="0">
                  <a:solidFill>
                    <a:schemeClr val="accent6">
                      <a:lumMod val="95000"/>
                    </a:schemeClr>
                  </a:solidFill>
                </a:endParaRPr>
              </a:p>
              <a:p>
                <a:pPr indent="-292100">
                  <a:buClr>
                    <a:schemeClr val="accent3"/>
                  </a:buClr>
                  <a:buSzPts val="1000"/>
                  <a:buFont typeface="Fira Code"/>
                  <a:buChar char="∗"/>
                </a:pPr>
                <a:endParaRPr lang="en-US" dirty="0"/>
              </a:p>
              <a:p>
                <a:pPr marL="165100" indent="0">
                  <a:buClr>
                    <a:schemeClr val="accent3"/>
                  </a:buClr>
                  <a:buSzPts val="1000"/>
                </a:pPr>
                <a:endParaRPr lang="en-US" dirty="0"/>
              </a:p>
            </p:txBody>
          </p:sp>
        </mc:Choice>
        <mc:Fallback xmlns="">
          <p:sp>
            <p:nvSpPr>
              <p:cNvPr id="20" name="Google Shape;472;p28">
                <a:extLst>
                  <a:ext uri="{FF2B5EF4-FFF2-40B4-BE49-F238E27FC236}">
                    <a16:creationId xmlns:a16="http://schemas.microsoft.com/office/drawing/2014/main" id="{122069E8-DC0B-48EF-95D9-E97A2734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47" y="1210897"/>
                <a:ext cx="7835101" cy="670432"/>
              </a:xfrm>
              <a:prstGeom prst="rect">
                <a:avLst/>
              </a:prstGeom>
              <a:blipFill>
                <a:blip r:embed="rId3"/>
                <a:stretch>
                  <a:fillRect l="-233" t="-2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1">
                <a:extLst>
                  <a:ext uri="{FF2B5EF4-FFF2-40B4-BE49-F238E27FC236}">
                    <a16:creationId xmlns:a16="http://schemas.microsoft.com/office/drawing/2014/main" id="{DB30587F-135B-45F0-A435-DBFB27D39516}"/>
                  </a:ext>
                </a:extLst>
              </p:cNvPr>
              <p:cNvSpPr txBox="1"/>
              <p:nvPr/>
            </p:nvSpPr>
            <p:spPr bwMode="auto">
              <a:xfrm>
                <a:off x="2907087" y="3361626"/>
                <a:ext cx="3317875" cy="11991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16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solidFill>
                                                <a:schemeClr val="accent6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600" i="1">
                                              <a:solidFill>
                                                <a:schemeClr val="accent6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600" i="1">
                                              <a:solidFill>
                                                <a:schemeClr val="accent6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solidFill>
                                                <a:schemeClr val="accent6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600" i="1">
                                              <a:solidFill>
                                                <a:schemeClr val="accent6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600" i="1">
                                              <a:solidFill>
                                                <a:schemeClr val="accent6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Object 11">
                <a:extLst>
                  <a:ext uri="{FF2B5EF4-FFF2-40B4-BE49-F238E27FC236}">
                    <a16:creationId xmlns:a16="http://schemas.microsoft.com/office/drawing/2014/main" id="{DB30587F-135B-45F0-A435-DBFB27D3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7087" y="3361626"/>
                <a:ext cx="3317875" cy="1199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D84A5A6-A0D8-4CF1-8229-BE801CE5C559}"/>
                  </a:ext>
                </a:extLst>
              </p:cNvPr>
              <p:cNvSpPr txBox="1"/>
              <p:nvPr/>
            </p:nvSpPr>
            <p:spPr>
              <a:xfrm>
                <a:off x="1387020" y="1885501"/>
                <a:ext cx="6613733" cy="1357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16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600" i="1">
                                    <a:solidFill>
                                      <a:schemeClr val="accent6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accent6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D84A5A6-A0D8-4CF1-8229-BE801CE5C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20" y="1885501"/>
                <a:ext cx="6613733" cy="1357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7">
            <a:extLst>
              <a:ext uri="{FF2B5EF4-FFF2-40B4-BE49-F238E27FC236}">
                <a16:creationId xmlns:a16="http://schemas.microsoft.com/office/drawing/2014/main" id="{54E92F5F-EA43-45DB-B5F2-53E3FE0F58BA}"/>
              </a:ext>
            </a:extLst>
          </p:cNvPr>
          <p:cNvSpPr txBox="1"/>
          <p:nvPr/>
        </p:nvSpPr>
        <p:spPr bwMode="auto">
          <a:xfrm>
            <a:off x="1307134" y="3784876"/>
            <a:ext cx="15999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 soluzione:</a:t>
            </a:r>
            <a:endParaRPr lang="it-IT" dirty="0">
              <a:solidFill>
                <a:schemeClr val="accent6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8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6" name="Google Shape;866;p4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84225" y="1311425"/>
                <a:ext cx="6379200" cy="1018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6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6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t-IT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6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6000" dirty="0"/>
                  <a:t> </a:t>
                </a:r>
                <a:r>
                  <a:rPr lang="en" sz="6000" dirty="0">
                    <a:solidFill>
                      <a:schemeClr val="accent6"/>
                    </a:solidFill>
                  </a:rPr>
                  <a:t>{</a:t>
                </a:r>
                <a:endParaRPr sz="6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6" name="Google Shape;866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4225" y="1311425"/>
                <a:ext cx="6379200" cy="1018500"/>
              </a:xfrm>
              <a:prstGeom prst="rect">
                <a:avLst/>
              </a:prstGeom>
              <a:blipFill>
                <a:blip r:embed="rId3"/>
                <a:stretch>
                  <a:fillRect t="-16168" b="-41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7" name="Google Shape;867;p4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505457" y="2294575"/>
                <a:ext cx="6689100" cy="110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Per un sistema di dimensione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, il metodo di sostituzione all’indietro richiede circa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 addizioni e moltiplicazioni</a:t>
                </a:r>
                <a:endParaRPr dirty="0"/>
              </a:p>
            </p:txBody>
          </p:sp>
        </mc:Choice>
        <mc:Fallback xmlns="">
          <p:sp>
            <p:nvSpPr>
              <p:cNvPr id="867" name="Google Shape;867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05457" y="2294575"/>
                <a:ext cx="6689100" cy="1108200"/>
              </a:xfrm>
              <a:prstGeom prst="rect">
                <a:avLst/>
              </a:prstGeom>
              <a:blipFill>
                <a:blip r:embed="rId4"/>
                <a:stretch>
                  <a:fillRect l="-820" t="-1099"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8" name="Google Shape;868;p43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37919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grpSp>
        <p:nvGrpSpPr>
          <p:cNvPr id="870" name="Google Shape;870;p43"/>
          <p:cNvGrpSpPr/>
          <p:nvPr/>
        </p:nvGrpSpPr>
        <p:grpSpPr>
          <a:xfrm>
            <a:off x="1084225" y="2157983"/>
            <a:ext cx="506100" cy="2862491"/>
            <a:chOff x="1084825" y="2250725"/>
            <a:chExt cx="506100" cy="2202775"/>
          </a:xfrm>
        </p:grpSpPr>
        <p:cxnSp>
          <p:nvCxnSpPr>
            <p:cNvPr id="871" name="Google Shape;871;p43"/>
            <p:cNvCxnSpPr>
              <a:cxnSpLocks/>
            </p:cNvCxnSpPr>
            <p:nvPr/>
          </p:nvCxnSpPr>
          <p:spPr>
            <a:xfrm>
              <a:off x="1337875" y="2250725"/>
              <a:ext cx="0" cy="112585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Google Shape;872;p43"/>
            <p:cNvSpPr txBox="1"/>
            <p:nvPr/>
          </p:nvSpPr>
          <p:spPr>
            <a:xfrm>
              <a:off x="1084825" y="3345300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</a:t>
            </a:r>
            <a:r>
              <a:rPr lang="en" dirty="0"/>
              <a:t>ack_substitution: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2045019" y="2393517"/>
            <a:ext cx="6708835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A: </a:t>
            </a:r>
            <a:r>
              <a:rPr lang="it-IT" dirty="0" err="1"/>
              <a:t>np.array</a:t>
            </a:r>
            <a:r>
              <a:rPr lang="it-IT" dirty="0"/>
              <a:t> # </a:t>
            </a:r>
            <a:r>
              <a:rPr lang="it-IT" dirty="0">
                <a:solidFill>
                  <a:srgbClr val="FCC642"/>
                </a:solidFill>
              </a:rPr>
              <a:t>matrice dei coefficienti</a:t>
            </a:r>
            <a:r>
              <a:rPr lang="it-IT" dirty="0"/>
              <a:t>, triangolare superiore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b: </a:t>
            </a:r>
            <a:r>
              <a:rPr lang="it-IT" dirty="0" err="1"/>
              <a:t>np.array</a:t>
            </a:r>
            <a:r>
              <a:rPr lang="it-IT" dirty="0"/>
              <a:t> # vettore colonna dei </a:t>
            </a:r>
            <a:r>
              <a:rPr lang="it-IT" dirty="0">
                <a:solidFill>
                  <a:srgbClr val="FCC642"/>
                </a:solidFill>
              </a:rPr>
              <a:t>termini noti</a:t>
            </a:r>
            <a:endParaRPr dirty="0">
              <a:solidFill>
                <a:srgbClr val="FCC642"/>
              </a:solidFill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2046965" y="2015392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105445" y="1232635"/>
            <a:ext cx="5690275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“”” Risoluzione di un sistema triangolare superiore mediante il metodo di sostituzione all’indietro “””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2105445" y="310816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669" name="Google Shape;669;p35"/>
          <p:cNvCxnSpPr/>
          <p:nvPr/>
        </p:nvCxnSpPr>
        <p:spPr>
          <a:xfrm>
            <a:off x="1203763" y="1180010"/>
            <a:ext cx="0" cy="2779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0" name="Google Shape;670;p35"/>
          <p:cNvGrpSpPr/>
          <p:nvPr/>
        </p:nvGrpSpPr>
        <p:grpSpPr>
          <a:xfrm>
            <a:off x="1439917" y="1325866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1442089" y="3317708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333642" y="1242136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1333642" y="214976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1335810" y="3256834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629987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sp>
        <p:nvSpPr>
          <p:cNvPr id="54" name="Google Shape;662;p35">
            <a:extLst>
              <a:ext uri="{FF2B5EF4-FFF2-40B4-BE49-F238E27FC236}">
                <a16:creationId xmlns:a16="http://schemas.microsoft.com/office/drawing/2014/main" id="{A694399E-F1BF-4969-B3AF-AB8150E5E970}"/>
              </a:ext>
            </a:extLst>
          </p:cNvPr>
          <p:cNvSpPr txBox="1">
            <a:spLocks/>
          </p:cNvSpPr>
          <p:nvPr/>
        </p:nvSpPr>
        <p:spPr>
          <a:xfrm>
            <a:off x="2046965" y="3313932"/>
            <a:ext cx="7097035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dirty="0"/>
              <a:t>x: </a:t>
            </a:r>
            <a:r>
              <a:rPr lang="it-IT" dirty="0" err="1"/>
              <a:t>np.array</a:t>
            </a:r>
            <a:r>
              <a:rPr lang="it-IT" dirty="0"/>
              <a:t> # vettore colonna, </a:t>
            </a:r>
            <a:r>
              <a:rPr lang="it-IT" dirty="0">
                <a:solidFill>
                  <a:srgbClr val="72D9F0"/>
                </a:solidFill>
              </a:rPr>
              <a:t>soluzione</a:t>
            </a:r>
            <a:r>
              <a:rPr lang="it-IT" dirty="0"/>
              <a:t> del sistema lineare </a:t>
            </a:r>
            <a:r>
              <a:rPr lang="it-IT" dirty="0" err="1"/>
              <a:t>Ax</a:t>
            </a:r>
            <a:r>
              <a:rPr lang="it-IT" dirty="0"/>
              <a:t>=b</a:t>
            </a:r>
          </a:p>
        </p:txBody>
      </p:sp>
      <p:grpSp>
        <p:nvGrpSpPr>
          <p:cNvPr id="55" name="Google Shape;2648;p50">
            <a:extLst>
              <a:ext uri="{FF2B5EF4-FFF2-40B4-BE49-F238E27FC236}">
                <a16:creationId xmlns:a16="http://schemas.microsoft.com/office/drawing/2014/main" id="{4671F372-F194-4BDA-A7CF-8D0BC39E0AD5}"/>
              </a:ext>
            </a:extLst>
          </p:cNvPr>
          <p:cNvGrpSpPr/>
          <p:nvPr/>
        </p:nvGrpSpPr>
        <p:grpSpPr>
          <a:xfrm>
            <a:off x="1437820" y="2214315"/>
            <a:ext cx="365741" cy="365755"/>
            <a:chOff x="5165638" y="1291400"/>
            <a:chExt cx="431400" cy="431875"/>
          </a:xfrm>
        </p:grpSpPr>
        <p:sp>
          <p:nvSpPr>
            <p:cNvPr id="56" name="Google Shape;2649;p50">
              <a:extLst>
                <a:ext uri="{FF2B5EF4-FFF2-40B4-BE49-F238E27FC236}">
                  <a16:creationId xmlns:a16="http://schemas.microsoft.com/office/drawing/2014/main" id="{1341626F-0256-4D6D-9E15-C8AD04913A89}"/>
                </a:ext>
              </a:extLst>
            </p:cNvPr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50;p50">
              <a:extLst>
                <a:ext uri="{FF2B5EF4-FFF2-40B4-BE49-F238E27FC236}">
                  <a16:creationId xmlns:a16="http://schemas.microsoft.com/office/drawing/2014/main" id="{CCAB7660-315A-4B63-ADC0-5FC084927E31}"/>
                </a:ext>
              </a:extLst>
            </p:cNvPr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51;p50">
              <a:extLst>
                <a:ext uri="{FF2B5EF4-FFF2-40B4-BE49-F238E27FC236}">
                  <a16:creationId xmlns:a16="http://schemas.microsoft.com/office/drawing/2014/main" id="{55C780CB-D8D3-4E04-BD75-26E41406D472}"/>
                </a:ext>
              </a:extLst>
            </p:cNvPr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52;p50">
              <a:extLst>
                <a:ext uri="{FF2B5EF4-FFF2-40B4-BE49-F238E27FC236}">
                  <a16:creationId xmlns:a16="http://schemas.microsoft.com/office/drawing/2014/main" id="{A8325FB9-9D00-40B9-83C1-B91E6939D026}"/>
                </a:ext>
              </a:extLst>
            </p:cNvPr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</a:t>
            </a:r>
            <a:r>
              <a:rPr lang="en" dirty="0"/>
              <a:t>ack_substitution: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ichiarazione funzione e specifica parametri di input e output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Inizializzazione vettore x e calcolo valore </a:t>
            </a: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x[n-1]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4" y="2706566"/>
            <a:ext cx="4989627" cy="72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 ogni riga </a:t>
            </a: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da n-1 a 0, calcolo valore della sommatoria e di x[i].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return</a:t>
            </a: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x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A5CF27"/>
                </a:solidFill>
              </a:rPr>
              <a:t>Python</a:t>
            </a:r>
            <a:r>
              <a:rPr lang="it-IT" dirty="0"/>
              <a:t> b</a:t>
            </a:r>
            <a:r>
              <a:rPr lang="en" dirty="0"/>
              <a:t>ack_substitution: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C993D49-4E72-4DA2-8562-E05CC15101D5}"/>
              </a:ext>
            </a:extLst>
          </p:cNvPr>
          <p:cNvSpPr txBox="1"/>
          <p:nvPr/>
        </p:nvSpPr>
        <p:spPr>
          <a:xfrm>
            <a:off x="1504149" y="1154900"/>
            <a:ext cx="76398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back_substistution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(A, b):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n = </a:t>
            </a:r>
            <a:r>
              <a:rPr lang="it-IT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np.size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(A, 1) # numero di righe di A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x = </a:t>
            </a:r>
            <a:r>
              <a:rPr lang="it-IT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np.zeros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((n, 1)) # inizializza x ad un vettore colonna nullo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x[n-1] = b[n-1] / A[n-1,n-1]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 </a:t>
            </a:r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(n-2, -1, -1): # si procede all’indietro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sommatoria = 0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 </a:t>
            </a:r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it-IT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(i+1, n):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sommatoria += A[</a:t>
            </a:r>
            <a:r>
              <a:rPr lang="it-IT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i,j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 * x[j]</a:t>
            </a:r>
          </a:p>
          <a:p>
            <a:endParaRPr lang="it-IT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x[i] = (b[i] - sommatoria) / A[</a:t>
            </a:r>
            <a:r>
              <a:rPr lang="it-IT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i,i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78484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4478902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Il linguaggio Python indicizza array (e matrici) partendo da </a:t>
            </a:r>
            <a:r>
              <a:rPr lang="en" dirty="0">
                <a:solidFill>
                  <a:srgbClr val="A5CF27"/>
                </a:solidFill>
              </a:rPr>
              <a:t>0</a:t>
            </a:r>
            <a:r>
              <a:rPr lang="en" dirty="0"/>
              <a:t> 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65372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Attenzione agli indici: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332550" y="249747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204649" y="2745425"/>
            <a:ext cx="5165743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Puoi inserire </a:t>
            </a:r>
            <a:r>
              <a:rPr lang="en" dirty="0">
                <a:solidFill>
                  <a:srgbClr val="A5CF27"/>
                </a:solidFill>
              </a:rPr>
              <a:t>stampe a video </a:t>
            </a:r>
            <a:r>
              <a:rPr lang="en" dirty="0"/>
              <a:t>per controllare </a:t>
            </a:r>
            <a:r>
              <a:rPr lang="it-IT" dirty="0"/>
              <a:t>i</a:t>
            </a:r>
            <a:r>
              <a:rPr lang="en" dirty="0"/>
              <a:t> valori calcolati a ogni iterazione per le variabili sommatoria e x[i] 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204650" y="240981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Stampe di controllo: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204649" y="3538501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010724" y="3724405"/>
            <a:ext cx="4962585" cy="645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Per utilizzare le funzioni della libreria Numerical Python devi importare correttamente </a:t>
            </a:r>
            <a:r>
              <a:rPr lang="en" dirty="0">
                <a:solidFill>
                  <a:srgbClr val="A5CF27"/>
                </a:solidFill>
              </a:rPr>
              <a:t>numpy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010725" y="338601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numpy: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chemeClr val="accent2"/>
                </a:solidFill>
              </a:rPr>
              <a:t>Tips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6580692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Lab Back </a:t>
            </a:r>
            <a:r>
              <a:rPr lang="it-IT" sz="1400" dirty="0" err="1">
                <a:solidFill>
                  <a:schemeClr val="accent3"/>
                </a:solidFill>
              </a:rPr>
              <a:t>Substitution</a:t>
            </a:r>
            <a:endParaRPr lang="it-IT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939</Words>
  <Application>Microsoft Office PowerPoint</Application>
  <PresentationFormat>Presentazione su schermo (16:9)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Montserrat</vt:lpstr>
      <vt:lpstr>Cambria Math</vt:lpstr>
      <vt:lpstr>Fira Code</vt:lpstr>
      <vt:lpstr>Programming Language Workshop for Beginners by Slidesgo</vt:lpstr>
      <vt:lpstr>Calcolo Scientifico{</vt:lpstr>
      <vt:lpstr>Presentazione standard di PowerPoint</vt:lpstr>
      <vt:lpstr>Presentazione standard di PowerPoint</vt:lpstr>
      <vt:lpstr>Presentazione standard di PowerPoint</vt:lpstr>
      <vt:lpstr>O(n^2) {</vt:lpstr>
      <vt:lpstr>back_substitution: </vt:lpstr>
      <vt:lpstr>back_substitution: </vt:lpstr>
      <vt:lpstr>Python back_substitution: </vt:lpstr>
      <vt:lpstr>01</vt:lpstr>
      <vt:lpstr>Esercizi {</vt:lpstr>
      <vt:lpstr>Python soluzione esercizio 1: </vt:lpstr>
      <vt:lpstr>Esercizi {</vt:lpstr>
      <vt:lpstr>Resources {</vt:lpstr>
      <vt:lpstr>Credits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Scientifico{</dc:title>
  <cp:lastModifiedBy>FIORENTINO TOMEO</cp:lastModifiedBy>
  <cp:revision>3</cp:revision>
  <dcterms:modified xsi:type="dcterms:W3CDTF">2022-04-17T18:27:17Z</dcterms:modified>
</cp:coreProperties>
</file>