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4" r:id="rId2"/>
  </p:sldMasterIdLst>
  <p:notesMasterIdLst>
    <p:notesMasterId r:id="rId20"/>
  </p:notesMasterIdLst>
  <p:sldIdLst>
    <p:sldId id="300" r:id="rId3"/>
    <p:sldId id="257" r:id="rId4"/>
    <p:sldId id="313" r:id="rId5"/>
    <p:sldId id="312" r:id="rId6"/>
    <p:sldId id="309" r:id="rId7"/>
    <p:sldId id="310" r:id="rId8"/>
    <p:sldId id="260" r:id="rId9"/>
    <p:sldId id="303" r:id="rId10"/>
    <p:sldId id="314" r:id="rId11"/>
    <p:sldId id="311" r:id="rId12"/>
    <p:sldId id="306" r:id="rId13"/>
    <p:sldId id="305" r:id="rId14"/>
    <p:sldId id="304" r:id="rId15"/>
    <p:sldId id="307" r:id="rId16"/>
    <p:sldId id="308" r:id="rId17"/>
    <p:sldId id="281" r:id="rId18"/>
    <p:sldId id="280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Fira Code" panose="020B0809050000020004" pitchFamily="49" charset="0"/>
      <p:regular r:id="rId26"/>
      <p:bold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0DB"/>
    <a:srgbClr val="A5CF27"/>
    <a:srgbClr val="FF5858"/>
    <a:srgbClr val="72D9F0"/>
    <a:srgbClr val="FCC642"/>
    <a:srgbClr val="707070"/>
    <a:srgbClr val="2E323B"/>
    <a:srgbClr val="161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D7E337-E888-46E7-9DB9-F188C5DF054D}">
  <a:tblStyle styleId="{12D7E337-E888-46E7-9DB9-F188C5DF0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35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84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632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74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97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13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51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74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58911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8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598110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57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25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3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78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276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976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60990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5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1830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</a:t>
            </a:r>
            <a:r>
              <a:rPr lang="en" dirty="0">
                <a:solidFill>
                  <a:schemeClr val="accent2"/>
                </a:solidFill>
              </a:rPr>
              <a:t>Scientifico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 di eliminazione di Gauss Na</a:t>
            </a:r>
            <a:r>
              <a:rPr lang="it-IT" dirty="0"/>
              <a:t>ï</a:t>
            </a:r>
            <a:r>
              <a:rPr lang="en" dirty="0"/>
              <a:t>ve per la risoluzione di sistemi lineari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64922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Corso di Laurea in Informatica – 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800"/>
            <a:ext cx="6645099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Lab </a:t>
            </a:r>
            <a:r>
              <a:rPr lang="en" dirty="0">
                <a:solidFill>
                  <a:schemeClr val="lt2"/>
                </a:solidFill>
              </a:rPr>
              <a:t>Eliminazione di Gauss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Lab Eliminazione di Gauss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07925" y="123407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183862" y="1580117"/>
            <a:ext cx="6655335" cy="634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In Python, array e matrici vengono passati </a:t>
            </a:r>
            <a:r>
              <a:rPr lang="en" dirty="0">
                <a:solidFill>
                  <a:srgbClr val="DBA0DB"/>
                </a:solidFill>
              </a:rPr>
              <a:t>per riferimento</a:t>
            </a:r>
            <a:r>
              <a:rPr lang="en" dirty="0"/>
              <a:t>: le operazioni effettuate sono globali! Per non modificare A e b, lavoriamo su loro copie.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183863" y="1236752"/>
            <a:ext cx="365372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Passaggio dei parametri: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747813" y="236826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2650170" y="2682544"/>
            <a:ext cx="6189028" cy="793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se </a:t>
            </a:r>
            <a:r>
              <a:rPr lang="en-US" dirty="0">
                <a:solidFill>
                  <a:srgbClr val="FCC642"/>
                </a:solidFill>
              </a:rPr>
              <a:t>abs(A[k][k] &lt; </a:t>
            </a:r>
            <a:r>
              <a:rPr lang="en-US" dirty="0" err="1">
                <a:solidFill>
                  <a:srgbClr val="FCC642"/>
                </a:solidFill>
              </a:rPr>
              <a:t>np.finfo</a:t>
            </a:r>
            <a:r>
              <a:rPr lang="en-US" dirty="0">
                <a:solidFill>
                  <a:srgbClr val="FCC642"/>
                </a:solidFill>
              </a:rPr>
              <a:t>(float).eps * C), </a:t>
            </a:r>
            <a:r>
              <a:rPr lang="en-US" dirty="0" err="1"/>
              <a:t>l’elemento</a:t>
            </a:r>
            <a:r>
              <a:rPr lang="en-US" dirty="0"/>
              <a:t> pivot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nullo</a:t>
            </a:r>
            <a:r>
              <a:rPr lang="en-US" dirty="0"/>
              <a:t> carta e </a:t>
            </a:r>
            <a:r>
              <a:rPr lang="en-US" dirty="0" err="1"/>
              <a:t>penna</a:t>
            </a:r>
            <a:r>
              <a:rPr lang="en-US" dirty="0"/>
              <a:t>, ma non </a:t>
            </a:r>
            <a:r>
              <a:rPr lang="en-US" dirty="0" err="1"/>
              <a:t>nullo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compilatore</a:t>
            </a:r>
            <a:r>
              <a:rPr lang="en-US" dirty="0"/>
              <a:t> per </a:t>
            </a:r>
            <a:r>
              <a:rPr lang="en-US" dirty="0" err="1"/>
              <a:t>errori</a:t>
            </a:r>
            <a:r>
              <a:rPr lang="en-US" dirty="0"/>
              <a:t> di </a:t>
            </a:r>
            <a:r>
              <a:rPr lang="en-US" dirty="0" err="1"/>
              <a:t>arrotondamento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557106" y="236149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Warning!: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183863" y="3555205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2953064" y="3893605"/>
            <a:ext cx="5886131" cy="645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Prima di passare U e c al metodo di risoluzione </a:t>
            </a:r>
            <a:r>
              <a:rPr lang="en" dirty="0">
                <a:solidFill>
                  <a:srgbClr val="72D9F0"/>
                </a:solidFill>
              </a:rPr>
              <a:t>back_substitution</a:t>
            </a:r>
            <a:r>
              <a:rPr lang="en" dirty="0"/>
              <a:t>, il programmatore deve controllare il valore di </a:t>
            </a:r>
            <a:r>
              <a:rPr lang="en" dirty="0">
                <a:solidFill>
                  <a:srgbClr val="72D9F0"/>
                </a:solidFill>
              </a:rPr>
              <a:t>det</a:t>
            </a:r>
            <a:r>
              <a:rPr lang="en" dirty="0"/>
              <a:t>. Attenzione ai valori </a:t>
            </a:r>
            <a:r>
              <a:rPr lang="en" dirty="0">
                <a:solidFill>
                  <a:srgbClr val="72D9F0"/>
                </a:solidFill>
              </a:rPr>
              <a:t>0</a:t>
            </a:r>
            <a:r>
              <a:rPr lang="en" dirty="0"/>
              <a:t> e </a:t>
            </a:r>
            <a:r>
              <a:rPr lang="en" dirty="0">
                <a:solidFill>
                  <a:srgbClr val="72D9F0"/>
                </a:solidFill>
              </a:rPr>
              <a:t>NaN</a:t>
            </a:r>
            <a:r>
              <a:rPr lang="en" dirty="0"/>
              <a:t>!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2953064" y="356834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</a:t>
            </a:r>
            <a:r>
              <a:rPr lang="en" dirty="0"/>
              <a:t>eturn det: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r>
              <a:rPr lang="en" dirty="0">
                <a:solidFill>
                  <a:schemeClr val="accent2"/>
                </a:solidFill>
              </a:rPr>
              <a:t>Tips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6580692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Esercizi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402605" y="1094363"/>
            <a:ext cx="6917181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Calcola la </a:t>
            </a:r>
            <a:r>
              <a:rPr lang="en" dirty="0">
                <a:solidFill>
                  <a:srgbClr val="DBA0DB"/>
                </a:solidFill>
              </a:rPr>
              <a:t>soluzione</a:t>
            </a:r>
            <a:r>
              <a:rPr lang="en" dirty="0"/>
              <a:t> dei seguenti sistemi lineari mediante il metodo di </a:t>
            </a:r>
            <a:r>
              <a:rPr lang="en" dirty="0">
                <a:solidFill>
                  <a:srgbClr val="DBA0DB"/>
                </a:solidFill>
              </a:rPr>
              <a:t>Gauss Na</a:t>
            </a:r>
            <a:r>
              <a:rPr lang="it-IT" dirty="0">
                <a:solidFill>
                  <a:srgbClr val="DBA0DB"/>
                </a:solidFill>
              </a:rPr>
              <a:t>ï</a:t>
            </a:r>
            <a:r>
              <a:rPr lang="en" dirty="0">
                <a:solidFill>
                  <a:srgbClr val="DBA0DB"/>
                </a:solidFill>
              </a:rPr>
              <a:t>ve</a:t>
            </a:r>
            <a:r>
              <a:rPr lang="en" dirty="0"/>
              <a:t>. Confronta il risultato con quello ottenuto &lt;&lt;carta e penna&gt;&gt;.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4" y="4694725"/>
            <a:ext cx="593451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26064F6-90F2-4C65-8963-1E7C614F494E}"/>
                  </a:ext>
                </a:extLst>
              </p:cNvPr>
              <p:cNvSpPr txBox="1"/>
              <p:nvPr/>
            </p:nvSpPr>
            <p:spPr bwMode="auto">
              <a:xfrm>
                <a:off x="1402605" y="1817300"/>
                <a:ext cx="6716519" cy="8938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it-IT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A26064F6-90F2-4C65-8963-1E7C614F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2605" y="1817300"/>
                <a:ext cx="6716519" cy="893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E6EC1485-8641-4C8B-8A83-FBF18AD95BA2}"/>
                  </a:ext>
                </a:extLst>
              </p:cNvPr>
              <p:cNvSpPr txBox="1"/>
              <p:nvPr/>
            </p:nvSpPr>
            <p:spPr bwMode="auto">
              <a:xfrm>
                <a:off x="1402605" y="2984460"/>
                <a:ext cx="2949194" cy="1009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E6EC1485-8641-4C8B-8A83-FBF18AD9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2605" y="2984460"/>
                <a:ext cx="2949194" cy="1009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ggetto 7">
                <a:extLst>
                  <a:ext uri="{FF2B5EF4-FFF2-40B4-BE49-F238E27FC236}">
                    <a16:creationId xmlns:a16="http://schemas.microsoft.com/office/drawing/2014/main" id="{E8B031BA-C31E-41EC-B24D-B3B703514E41}"/>
                  </a:ext>
                </a:extLst>
              </p:cNvPr>
              <p:cNvSpPr txBox="1"/>
              <p:nvPr/>
            </p:nvSpPr>
            <p:spPr bwMode="auto">
              <a:xfrm>
                <a:off x="4669579" y="2981880"/>
                <a:ext cx="4295775" cy="1690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Oggetto 7">
                <a:extLst>
                  <a:ext uri="{FF2B5EF4-FFF2-40B4-BE49-F238E27FC236}">
                    <a16:creationId xmlns:a16="http://schemas.microsoft.com/office/drawing/2014/main" id="{E8B031BA-C31E-41EC-B24D-B3B70351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9579" y="2981880"/>
                <a:ext cx="4295775" cy="1690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A5CF27"/>
                </a:solidFill>
              </a:rPr>
              <a:t>Python</a:t>
            </a:r>
            <a:r>
              <a:rPr lang="it-IT" dirty="0"/>
              <a:t> soluzione esercizio 1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cxnSp>
        <p:nvCxnSpPr>
          <p:cNvPr id="647" name="Google Shape;647;p34"/>
          <p:cNvCxnSpPr/>
          <p:nvPr/>
        </p:nvCxnSpPr>
        <p:spPr>
          <a:xfrm>
            <a:off x="1057459" y="1146461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C993D49-4E72-4DA2-8562-E05CC15101D5}"/>
              </a:ext>
            </a:extLst>
          </p:cNvPr>
          <p:cNvSpPr txBox="1"/>
          <p:nvPr/>
        </p:nvSpPr>
        <p:spPr>
          <a:xfrm>
            <a:off x="1143249" y="1099929"/>
            <a:ext cx="79800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A =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np.array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([[2, -3, 4], [1, 6, -3], [-3, 4, 8]],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dtype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=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float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b =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np.array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([[3], [4], [-32]],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dtype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=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float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xVero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=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np.array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([[4], [-1], [-2]],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dtype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=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float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6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95000"/>
                </a:schemeClr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U, c,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det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=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meg.MEG_naive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(A, 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6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95000"/>
                </a:schemeClr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if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det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is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not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None 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and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det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!=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x =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bs.back_substitution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(U, 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print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errRel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=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np.linalg.norm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(x-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xVero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, np.inf)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/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np.linalg.norm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xVero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, np.inf)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print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errRel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)</a:t>
            </a:r>
          </a:p>
        </p:txBody>
      </p:sp>
      <p:sp>
        <p:nvSpPr>
          <p:cNvPr id="12" name="Google Shape;666;p35">
            <a:extLst>
              <a:ext uri="{FF2B5EF4-FFF2-40B4-BE49-F238E27FC236}">
                <a16:creationId xmlns:a16="http://schemas.microsoft.com/office/drawing/2014/main" id="{F22BE66E-FD3B-46C0-8E16-1D0DD0BEF433}"/>
              </a:ext>
            </a:extLst>
          </p:cNvPr>
          <p:cNvSpPr txBox="1">
            <a:spLocks/>
          </p:cNvSpPr>
          <p:nvPr/>
        </p:nvSpPr>
        <p:spPr>
          <a:xfrm>
            <a:off x="7851718" y="2761726"/>
            <a:ext cx="1271628" cy="1803673"/>
          </a:xfrm>
          <a:prstGeom prst="rect">
            <a:avLst/>
          </a:prstGeom>
          <a:ln w="12700">
            <a:solidFill>
              <a:srgbClr val="A5CF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A5CF27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[[ 4.]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[-1.]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[-2.]]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0.0</a:t>
            </a:r>
            <a:endParaRPr kumimoji="0" lang="it-IT" sz="1400" b="1" i="0" u="none" strike="noStrike" kern="0" cap="none" spc="0" normalizeH="0" baseline="0" noProof="0" dirty="0">
              <a:ln>
                <a:noFill/>
              </a:ln>
              <a:solidFill>
                <a:srgbClr val="A5CF27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09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Esercizi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459190" y="1130377"/>
            <a:ext cx="7465348" cy="981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Calcola la </a:t>
            </a:r>
            <a:r>
              <a:rPr lang="en" dirty="0">
                <a:solidFill>
                  <a:srgbClr val="DBA0DB"/>
                </a:solidFill>
              </a:rPr>
              <a:t>soluzione</a:t>
            </a:r>
            <a:r>
              <a:rPr lang="en" dirty="0"/>
              <a:t> dei seguenti sistemi lineari mediante il metodo di </a:t>
            </a:r>
            <a:r>
              <a:rPr lang="en" dirty="0">
                <a:solidFill>
                  <a:srgbClr val="DBA0DB"/>
                </a:solidFill>
              </a:rPr>
              <a:t>Gauss Na</a:t>
            </a:r>
            <a:r>
              <a:rPr lang="it-IT" dirty="0">
                <a:solidFill>
                  <a:srgbClr val="DBA0DB"/>
                </a:solidFill>
              </a:rPr>
              <a:t>ï</a:t>
            </a:r>
            <a:r>
              <a:rPr lang="en" dirty="0">
                <a:solidFill>
                  <a:srgbClr val="DBA0DB"/>
                </a:solidFill>
              </a:rPr>
              <a:t>ve</a:t>
            </a:r>
            <a:r>
              <a:rPr lang="en" dirty="0"/>
              <a:t>, calcola </a:t>
            </a:r>
            <a:r>
              <a:rPr lang="en" dirty="0">
                <a:solidFill>
                  <a:srgbClr val="DBA0DB"/>
                </a:solidFill>
              </a:rPr>
              <a:t>l’errore rispetto alla soluzione esatta fornita</a:t>
            </a:r>
            <a:r>
              <a:rPr lang="en" dirty="0"/>
              <a:t>. Nel caso di matrici con determinante nullo, studia &lt;&lt;carta e penna&gt;&gt; la compatibilità del sistema.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4" y="4694725"/>
            <a:ext cx="599547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F56D2740-0B56-4ADD-8F10-B01DBF8C3EE3}"/>
                  </a:ext>
                </a:extLst>
              </p:cNvPr>
              <p:cNvSpPr txBox="1"/>
              <p:nvPr/>
            </p:nvSpPr>
            <p:spPr bwMode="auto">
              <a:xfrm>
                <a:off x="1338263" y="2292350"/>
                <a:ext cx="3355657" cy="903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F56D2740-0B56-4ADD-8F10-B01DBF8C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8263" y="2292350"/>
                <a:ext cx="3355657" cy="903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4">
            <a:extLst>
              <a:ext uri="{FF2B5EF4-FFF2-40B4-BE49-F238E27FC236}">
                <a16:creationId xmlns:a16="http://schemas.microsoft.com/office/drawing/2014/main" id="{318113B3-0FC2-40D9-AB63-78951F74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810" y="2485128"/>
            <a:ext cx="21178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Soluzione esatta: </a:t>
            </a:r>
            <a:endParaRPr lang="it-IT" altLang="it-IT" sz="18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ggetto 15">
                <a:extLst>
                  <a:ext uri="{FF2B5EF4-FFF2-40B4-BE49-F238E27FC236}">
                    <a16:creationId xmlns:a16="http://schemas.microsoft.com/office/drawing/2014/main" id="{698D6B77-E86F-4577-B3A9-A9564C8A8DFD}"/>
                  </a:ext>
                </a:extLst>
              </p:cNvPr>
              <p:cNvSpPr txBox="1"/>
              <p:nvPr/>
            </p:nvSpPr>
            <p:spPr bwMode="auto">
              <a:xfrm>
                <a:off x="6365558" y="2292350"/>
                <a:ext cx="1034986" cy="8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it-IT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it-IT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Oggetto 15">
                <a:extLst>
                  <a:ext uri="{FF2B5EF4-FFF2-40B4-BE49-F238E27FC236}">
                    <a16:creationId xmlns:a16="http://schemas.microsoft.com/office/drawing/2014/main" id="{698D6B77-E86F-4577-B3A9-A9564C8A8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5558" y="2292350"/>
                <a:ext cx="1034986" cy="8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ggetto 13">
                <a:extLst>
                  <a:ext uri="{FF2B5EF4-FFF2-40B4-BE49-F238E27FC236}">
                    <a16:creationId xmlns:a16="http://schemas.microsoft.com/office/drawing/2014/main" id="{4D1795A3-01E3-418C-BFA4-DEF828136700}"/>
                  </a:ext>
                </a:extLst>
              </p:cNvPr>
              <p:cNvSpPr txBox="1"/>
              <p:nvPr/>
            </p:nvSpPr>
            <p:spPr bwMode="auto">
              <a:xfrm>
                <a:off x="1344612" y="3321050"/>
                <a:ext cx="1900553" cy="903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" name="Oggetto 13">
                <a:extLst>
                  <a:ext uri="{FF2B5EF4-FFF2-40B4-BE49-F238E27FC236}">
                    <a16:creationId xmlns:a16="http://schemas.microsoft.com/office/drawing/2014/main" id="{4D1795A3-01E3-418C-BFA4-DEF828136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4612" y="3321050"/>
                <a:ext cx="1900553" cy="903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ggetto 14">
                <a:extLst>
                  <a:ext uri="{FF2B5EF4-FFF2-40B4-BE49-F238E27FC236}">
                    <a16:creationId xmlns:a16="http://schemas.microsoft.com/office/drawing/2014/main" id="{D0DC9C36-17EB-4DCC-A062-5924082C5B94}"/>
                  </a:ext>
                </a:extLst>
              </p:cNvPr>
              <p:cNvSpPr txBox="1"/>
              <p:nvPr/>
            </p:nvSpPr>
            <p:spPr bwMode="auto">
              <a:xfrm>
                <a:off x="3022308" y="3320338"/>
                <a:ext cx="1164269" cy="1074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1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Oggetto 14">
                <a:extLst>
                  <a:ext uri="{FF2B5EF4-FFF2-40B4-BE49-F238E27FC236}">
                    <a16:creationId xmlns:a16="http://schemas.microsoft.com/office/drawing/2014/main" id="{D0DC9C36-17EB-4DCC-A062-5924082C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2308" y="3320338"/>
                <a:ext cx="1164269" cy="1074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ggetto 15">
                <a:extLst>
                  <a:ext uri="{FF2B5EF4-FFF2-40B4-BE49-F238E27FC236}">
                    <a16:creationId xmlns:a16="http://schemas.microsoft.com/office/drawing/2014/main" id="{0464652B-2E6B-4FFC-AC39-656888FC0C47}"/>
                  </a:ext>
                </a:extLst>
              </p:cNvPr>
              <p:cNvSpPr txBox="1"/>
              <p:nvPr/>
            </p:nvSpPr>
            <p:spPr bwMode="auto">
              <a:xfrm>
                <a:off x="6296321" y="3333750"/>
                <a:ext cx="1034986" cy="8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Oggetto 15">
                <a:extLst>
                  <a:ext uri="{FF2B5EF4-FFF2-40B4-BE49-F238E27FC236}">
                    <a16:creationId xmlns:a16="http://schemas.microsoft.com/office/drawing/2014/main" id="{0464652B-2E6B-4FFC-AC39-656888FC0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6321" y="3333750"/>
                <a:ext cx="1034986" cy="8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">
            <a:extLst>
              <a:ext uri="{FF2B5EF4-FFF2-40B4-BE49-F238E27FC236}">
                <a16:creationId xmlns:a16="http://schemas.microsoft.com/office/drawing/2014/main" id="{0316CDF4-6401-4A15-8FB2-C4E935BE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022" y="3543914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Soluzione esatta: </a:t>
            </a:r>
            <a:endParaRPr lang="it-IT" altLang="it-IT" sz="2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6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Esercizi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4" y="4694725"/>
            <a:ext cx="593701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ggetto 9">
                <a:extLst>
                  <a:ext uri="{FF2B5EF4-FFF2-40B4-BE49-F238E27FC236}">
                    <a16:creationId xmlns:a16="http://schemas.microsoft.com/office/drawing/2014/main" id="{6B6DE8D7-7730-452A-A0B3-60A769D07A0E}"/>
                  </a:ext>
                </a:extLst>
              </p:cNvPr>
              <p:cNvSpPr txBox="1"/>
              <p:nvPr/>
            </p:nvSpPr>
            <p:spPr bwMode="auto">
              <a:xfrm>
                <a:off x="3329476" y="1232237"/>
                <a:ext cx="1132522" cy="7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&amp;8.4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&amp;3.3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&amp;5.1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Oggetto 9">
                <a:extLst>
                  <a:ext uri="{FF2B5EF4-FFF2-40B4-BE49-F238E27FC236}">
                    <a16:creationId xmlns:a16="http://schemas.microsoft.com/office/drawing/2014/main" id="{6B6DE8D7-7730-452A-A0B3-60A769D0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9476" y="1232237"/>
                <a:ext cx="1132522" cy="744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1">
            <a:extLst>
              <a:ext uri="{FF2B5EF4-FFF2-40B4-BE49-F238E27FC236}">
                <a16:creationId xmlns:a16="http://schemas.microsoft.com/office/drawing/2014/main" id="{FDF09C49-AA59-4E9B-83D1-9937AA93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96" y="1123900"/>
            <a:ext cx="255905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4">
            <a:extLst>
              <a:ext uri="{FF2B5EF4-FFF2-40B4-BE49-F238E27FC236}">
                <a16:creationId xmlns:a16="http://schemas.microsoft.com/office/drawing/2014/main" id="{4FE035E4-BD2B-4E0F-A61F-2B007779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452" y="1450585"/>
            <a:ext cx="10438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det</a:t>
            </a:r>
            <a:r>
              <a:rPr lang="it-IT" alt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(A)=0</a:t>
            </a:r>
            <a:endParaRPr lang="it-IT" altLang="it-IT" sz="18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65BDE17E-19C2-49CF-9392-31184C98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430" y="1450585"/>
            <a:ext cx="10438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det</a:t>
            </a:r>
            <a:r>
              <a:rPr lang="it-IT" alt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(A)=0</a:t>
            </a:r>
            <a:endParaRPr lang="it-IT" altLang="it-IT" sz="18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ggetto 8">
                <a:extLst>
                  <a:ext uri="{FF2B5EF4-FFF2-40B4-BE49-F238E27FC236}">
                    <a16:creationId xmlns:a16="http://schemas.microsoft.com/office/drawing/2014/main" id="{A9D1F2A3-C210-4383-AEB1-D5015A853165}"/>
                  </a:ext>
                </a:extLst>
              </p:cNvPr>
              <p:cNvSpPr txBox="1"/>
              <p:nvPr/>
            </p:nvSpPr>
            <p:spPr bwMode="auto">
              <a:xfrm>
                <a:off x="1334789" y="1217965"/>
                <a:ext cx="2346895" cy="853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4.1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Oggetto 8">
                <a:extLst>
                  <a:ext uri="{FF2B5EF4-FFF2-40B4-BE49-F238E27FC236}">
                    <a16:creationId xmlns:a16="http://schemas.microsoft.com/office/drawing/2014/main" id="{A9D1F2A3-C210-4383-AEB1-D5015A853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4789" y="1217965"/>
                <a:ext cx="2346895" cy="853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4">
            <a:extLst>
              <a:ext uri="{FF2B5EF4-FFF2-40B4-BE49-F238E27FC236}">
                <a16:creationId xmlns:a16="http://schemas.microsoft.com/office/drawing/2014/main" id="{D526BE9B-ABB8-40E1-9B9A-85E99E81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390" y="3145507"/>
            <a:ext cx="21178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Soluzione esatta: </a:t>
            </a:r>
            <a:endParaRPr lang="it-IT" altLang="it-IT" sz="18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ggetto 8">
                <a:extLst>
                  <a:ext uri="{FF2B5EF4-FFF2-40B4-BE49-F238E27FC236}">
                    <a16:creationId xmlns:a16="http://schemas.microsoft.com/office/drawing/2014/main" id="{153399C4-3391-4AED-8559-A24692B5D57B}"/>
                  </a:ext>
                </a:extLst>
              </p:cNvPr>
              <p:cNvSpPr txBox="1"/>
              <p:nvPr/>
            </p:nvSpPr>
            <p:spPr bwMode="auto">
              <a:xfrm>
                <a:off x="1438819" y="2331594"/>
                <a:ext cx="2346894" cy="1935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sz="16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  <m:r>
                            <a:rPr lang="it-IT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Oggetto 8">
                <a:extLst>
                  <a:ext uri="{FF2B5EF4-FFF2-40B4-BE49-F238E27FC236}">
                    <a16:creationId xmlns:a16="http://schemas.microsoft.com/office/drawing/2014/main" id="{153399C4-3391-4AED-8559-A24692B5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819" y="2331594"/>
                <a:ext cx="2346894" cy="1935605"/>
              </a:xfrm>
              <a:prstGeom prst="rect">
                <a:avLst/>
              </a:prstGeom>
              <a:blipFill>
                <a:blip r:embed="rId6"/>
                <a:stretch>
                  <a:fillRect b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ggetto 9">
                <a:extLst>
                  <a:ext uri="{FF2B5EF4-FFF2-40B4-BE49-F238E27FC236}">
                    <a16:creationId xmlns:a16="http://schemas.microsoft.com/office/drawing/2014/main" id="{86E0B95E-0599-4A87-8057-9C2A426C1FA0}"/>
                  </a:ext>
                </a:extLst>
              </p:cNvPr>
              <p:cNvSpPr txBox="1"/>
              <p:nvPr/>
            </p:nvSpPr>
            <p:spPr bwMode="auto">
              <a:xfrm>
                <a:off x="3396677" y="2359397"/>
                <a:ext cx="1444713" cy="2032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it-IT" sz="16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it-IT" sz="16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77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319</m:t>
                                  </m:r>
                                </m:num>
                                <m:den>
                                  <m:r>
                                    <a:rPr lang="it-IT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</m:eqArr>
                          <m:r>
                            <a:rPr lang="it-IT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3" name="Oggetto 9">
                <a:extLst>
                  <a:ext uri="{FF2B5EF4-FFF2-40B4-BE49-F238E27FC236}">
                    <a16:creationId xmlns:a16="http://schemas.microsoft.com/office/drawing/2014/main" id="{86E0B95E-0599-4A87-8057-9C2A426C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6677" y="2359397"/>
                <a:ext cx="1444713" cy="20325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ggetto 15">
                <a:extLst>
                  <a:ext uri="{FF2B5EF4-FFF2-40B4-BE49-F238E27FC236}">
                    <a16:creationId xmlns:a16="http://schemas.microsoft.com/office/drawing/2014/main" id="{415063B3-1E32-4CAB-AA09-581FFE2661FF}"/>
                  </a:ext>
                </a:extLst>
              </p:cNvPr>
              <p:cNvSpPr txBox="1"/>
              <p:nvPr/>
            </p:nvSpPr>
            <p:spPr bwMode="auto">
              <a:xfrm>
                <a:off x="6647142" y="2801411"/>
                <a:ext cx="1293046" cy="995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  <m:r>
                            <a:rPr lang="it-IT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Oggetto 15">
                <a:extLst>
                  <a:ext uri="{FF2B5EF4-FFF2-40B4-BE49-F238E27FC236}">
                    <a16:creationId xmlns:a16="http://schemas.microsoft.com/office/drawing/2014/main" id="{415063B3-1E32-4CAB-AA09-581FFE266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7142" y="2801411"/>
                <a:ext cx="1293046" cy="9959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71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Esercizi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5899068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0E765C14-1709-4236-8CA6-A590BD7C8E01}"/>
                  </a:ext>
                </a:extLst>
              </p:cNvPr>
              <p:cNvSpPr txBox="1"/>
              <p:nvPr/>
            </p:nvSpPr>
            <p:spPr bwMode="auto">
              <a:xfrm>
                <a:off x="1337875" y="1485512"/>
                <a:ext cx="1295208" cy="695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1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0E765C14-1709-4236-8CA6-A590BD7C8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875" y="1485512"/>
                <a:ext cx="1295208" cy="695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29459494-CAC8-4415-AE06-4354B444715B}"/>
                  </a:ext>
                </a:extLst>
              </p:cNvPr>
              <p:cNvSpPr txBox="1"/>
              <p:nvPr/>
            </p:nvSpPr>
            <p:spPr bwMode="auto">
              <a:xfrm>
                <a:off x="5020610" y="1538055"/>
                <a:ext cx="2378075" cy="590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29459494-CAC8-4415-AE06-4354B444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610" y="1538055"/>
                <a:ext cx="2378075" cy="590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">
            <a:extLst>
              <a:ext uri="{FF2B5EF4-FFF2-40B4-BE49-F238E27FC236}">
                <a16:creationId xmlns:a16="http://schemas.microsoft.com/office/drawing/2014/main" id="{3E9B97E9-F7A1-43BA-A90C-035F2AF04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23" y="1679442"/>
            <a:ext cx="21178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Soluzione esatta: </a:t>
            </a:r>
            <a:endParaRPr lang="it-IT" altLang="it-IT" sz="18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3CFC5CE4-1124-4B86-AEAB-0AE071E68B37}"/>
                  </a:ext>
                </a:extLst>
              </p:cNvPr>
              <p:cNvSpPr txBox="1"/>
              <p:nvPr/>
            </p:nvSpPr>
            <p:spPr bwMode="auto">
              <a:xfrm>
                <a:off x="1337874" y="1132932"/>
                <a:ext cx="7388682" cy="590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it-IT" sz="160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Risolvi e confronta i risultati per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it-IT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it-IT" sz="1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it-IT" sz="1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3CFC5CE4-1124-4B86-AEAB-0AE071E68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874" y="1132932"/>
                <a:ext cx="7388682" cy="590550"/>
              </a:xfrm>
              <a:prstGeom prst="rect">
                <a:avLst/>
              </a:prstGeom>
              <a:blipFill>
                <a:blip r:embed="rId5"/>
                <a:stretch>
                  <a:fillRect l="-412" t="-20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88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2010324" y="1195400"/>
            <a:ext cx="6975173" cy="2738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Link: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 err="1">
                <a:uFill>
                  <a:noFill/>
                </a:uFill>
              </a:rPr>
              <a:t>NumPy</a:t>
            </a:r>
            <a:r>
              <a:rPr lang="it-IT" sz="1400" dirty="0">
                <a:uFill>
                  <a:noFill/>
                </a:uFill>
              </a:rPr>
              <a:t> Reference: https://numpy.org/doc/stable/reference/index.html#reference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uFill>
                  <a:noFill/>
                </a:uFill>
              </a:rPr>
              <a:t>Pagina </a:t>
            </a:r>
            <a:r>
              <a:rPr lang="it-IT" sz="1400" dirty="0" err="1">
                <a:uFill>
                  <a:noFill/>
                </a:uFill>
              </a:rPr>
              <a:t>elearning</a:t>
            </a:r>
            <a:r>
              <a:rPr lang="it-IT" sz="1400" dirty="0">
                <a:uFill>
                  <a:noFill/>
                </a:uFill>
              </a:rPr>
              <a:t> del corso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Riferimenti testuali: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uFill>
                  <a:noFill/>
                </a:uFill>
              </a:rPr>
              <a:t>G. </a:t>
            </a:r>
            <a:r>
              <a:rPr lang="it-IT" sz="1400" dirty="0" err="1">
                <a:uFill>
                  <a:noFill/>
                </a:uFill>
              </a:rPr>
              <a:t>Monegato</a:t>
            </a:r>
            <a:r>
              <a:rPr lang="it-IT" sz="1400" dirty="0">
                <a:uFill>
                  <a:noFill/>
                </a:uFill>
              </a:rPr>
              <a:t>, </a:t>
            </a:r>
            <a:r>
              <a:rPr lang="it-IT" sz="1400" b="1" dirty="0">
                <a:uFill>
                  <a:noFill/>
                </a:uFill>
              </a:rPr>
              <a:t>Metodi e algoritmi per il calcolo numerico</a:t>
            </a:r>
            <a:r>
              <a:rPr lang="it-IT" sz="1400" dirty="0">
                <a:uFill>
                  <a:noFill/>
                </a:uFill>
              </a:rPr>
              <a:t>, </a:t>
            </a:r>
            <a:r>
              <a:rPr lang="it-IT" sz="1400" dirty="0" err="1">
                <a:uFill>
                  <a:noFill/>
                </a:uFill>
              </a:rPr>
              <a:t>cap</a:t>
            </a:r>
            <a:r>
              <a:rPr lang="it-IT" sz="1400" dirty="0">
                <a:uFill>
                  <a:noFill/>
                </a:uFill>
              </a:rPr>
              <a:t> 3.2.1</a:t>
            </a:r>
            <a:endParaRPr lang="en" sz="1400" dirty="0">
              <a:uFill>
                <a:noFill/>
              </a:u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endParaRPr dirty="0"/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9547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2894;p50">
            <a:extLst>
              <a:ext uri="{FF2B5EF4-FFF2-40B4-BE49-F238E27FC236}">
                <a16:creationId xmlns:a16="http://schemas.microsoft.com/office/drawing/2014/main" id="{764BC3AD-3B84-4236-B62D-91B7165047D8}"/>
              </a:ext>
            </a:extLst>
          </p:cNvPr>
          <p:cNvGrpSpPr/>
          <p:nvPr/>
        </p:nvGrpSpPr>
        <p:grpSpPr>
          <a:xfrm>
            <a:off x="1514692" y="1282823"/>
            <a:ext cx="365768" cy="365768"/>
            <a:chOff x="1562938" y="4248450"/>
            <a:chExt cx="475950" cy="475950"/>
          </a:xfrm>
        </p:grpSpPr>
        <p:sp>
          <p:nvSpPr>
            <p:cNvPr id="14" name="Google Shape;2895;p50">
              <a:extLst>
                <a:ext uri="{FF2B5EF4-FFF2-40B4-BE49-F238E27FC236}">
                  <a16:creationId xmlns:a16="http://schemas.microsoft.com/office/drawing/2014/main" id="{00E27D44-4B1D-4D48-A9B1-E28DC613CA5E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896;p50">
              <a:extLst>
                <a:ext uri="{FF2B5EF4-FFF2-40B4-BE49-F238E27FC236}">
                  <a16:creationId xmlns:a16="http://schemas.microsoft.com/office/drawing/2014/main" id="{2F2690AE-B37F-44B6-BC43-0B605F9DECFF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897;p50">
              <a:extLst>
                <a:ext uri="{FF2B5EF4-FFF2-40B4-BE49-F238E27FC236}">
                  <a16:creationId xmlns:a16="http://schemas.microsoft.com/office/drawing/2014/main" id="{4EB752B5-ED67-4B80-8CA6-177AE0B4C41B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898;p50">
              <a:extLst>
                <a:ext uri="{FF2B5EF4-FFF2-40B4-BE49-F238E27FC236}">
                  <a16:creationId xmlns:a16="http://schemas.microsoft.com/office/drawing/2014/main" id="{66EFFF91-4ABA-4A7E-9B00-9AD1B7E2DC1A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899;p50">
              <a:extLst>
                <a:ext uri="{FF2B5EF4-FFF2-40B4-BE49-F238E27FC236}">
                  <a16:creationId xmlns:a16="http://schemas.microsoft.com/office/drawing/2014/main" id="{B79A033F-CB63-469E-8BCE-D1954A623982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900;p50">
              <a:extLst>
                <a:ext uri="{FF2B5EF4-FFF2-40B4-BE49-F238E27FC236}">
                  <a16:creationId xmlns:a16="http://schemas.microsoft.com/office/drawing/2014/main" id="{51F3068F-3766-4B9F-BC34-05A7CEABE7FD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901;p50">
              <a:extLst>
                <a:ext uri="{FF2B5EF4-FFF2-40B4-BE49-F238E27FC236}">
                  <a16:creationId xmlns:a16="http://schemas.microsoft.com/office/drawing/2014/main" id="{F28BE6ED-984D-4152-BD6D-9C59DBCC0BC6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902;p50">
              <a:extLst>
                <a:ext uri="{FF2B5EF4-FFF2-40B4-BE49-F238E27FC236}">
                  <a16:creationId xmlns:a16="http://schemas.microsoft.com/office/drawing/2014/main" id="{37606BA7-7F47-4DE7-8EA9-8C01A903683B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903;p50">
              <a:extLst>
                <a:ext uri="{FF2B5EF4-FFF2-40B4-BE49-F238E27FC236}">
                  <a16:creationId xmlns:a16="http://schemas.microsoft.com/office/drawing/2014/main" id="{2B522C1D-7C94-47D3-8FC3-0617A53984CB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904;p50">
              <a:extLst>
                <a:ext uri="{FF2B5EF4-FFF2-40B4-BE49-F238E27FC236}">
                  <a16:creationId xmlns:a16="http://schemas.microsoft.com/office/drawing/2014/main" id="{18180C5E-249C-4E1D-A50D-CF699AC1CB14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905;p50">
              <a:extLst>
                <a:ext uri="{FF2B5EF4-FFF2-40B4-BE49-F238E27FC236}">
                  <a16:creationId xmlns:a16="http://schemas.microsoft.com/office/drawing/2014/main" id="{3362A4E5-0F1E-4418-92A3-8D43551E247B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906;p50">
              <a:extLst>
                <a:ext uri="{FF2B5EF4-FFF2-40B4-BE49-F238E27FC236}">
                  <a16:creationId xmlns:a16="http://schemas.microsoft.com/office/drawing/2014/main" id="{032C8516-3CEE-47F8-AF33-D6903CC09307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907;p50">
              <a:extLst>
                <a:ext uri="{FF2B5EF4-FFF2-40B4-BE49-F238E27FC236}">
                  <a16:creationId xmlns:a16="http://schemas.microsoft.com/office/drawing/2014/main" id="{8C008407-D4AA-4CE1-BD15-C996E3FCE976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908;p50">
              <a:extLst>
                <a:ext uri="{FF2B5EF4-FFF2-40B4-BE49-F238E27FC236}">
                  <a16:creationId xmlns:a16="http://schemas.microsoft.com/office/drawing/2014/main" id="{31624D2C-FF11-4842-A1F6-574745AD0B40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909;p50">
              <a:extLst>
                <a:ext uri="{FF2B5EF4-FFF2-40B4-BE49-F238E27FC236}">
                  <a16:creationId xmlns:a16="http://schemas.microsoft.com/office/drawing/2014/main" id="{21084802-DF15-4F5E-89D2-53E6466FBEED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066;p50">
            <a:extLst>
              <a:ext uri="{FF2B5EF4-FFF2-40B4-BE49-F238E27FC236}">
                <a16:creationId xmlns:a16="http://schemas.microsoft.com/office/drawing/2014/main" id="{87126AF3-D759-42CC-9FBA-03999A4E5F89}"/>
              </a:ext>
            </a:extLst>
          </p:cNvPr>
          <p:cNvGrpSpPr/>
          <p:nvPr/>
        </p:nvGrpSpPr>
        <p:grpSpPr>
          <a:xfrm>
            <a:off x="1537833" y="2726437"/>
            <a:ext cx="290724" cy="365751"/>
            <a:chOff x="5177013" y="5225925"/>
            <a:chExt cx="281600" cy="360275"/>
          </a:xfrm>
        </p:grpSpPr>
        <p:sp>
          <p:nvSpPr>
            <p:cNvPr id="36" name="Google Shape;3067;p50">
              <a:extLst>
                <a:ext uri="{FF2B5EF4-FFF2-40B4-BE49-F238E27FC236}">
                  <a16:creationId xmlns:a16="http://schemas.microsoft.com/office/drawing/2014/main" id="{2FA93CD9-BD1C-45D2-ADD6-1C8C9EB313EF}"/>
                </a:ext>
              </a:extLst>
            </p:cNvPr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068;p50">
              <a:extLst>
                <a:ext uri="{FF2B5EF4-FFF2-40B4-BE49-F238E27FC236}">
                  <a16:creationId xmlns:a16="http://schemas.microsoft.com/office/drawing/2014/main" id="{F5CBA1B6-4316-49D9-B0C5-8593957FB0D6}"/>
                </a:ext>
              </a:extLst>
            </p:cNvPr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069;p50">
              <a:extLst>
                <a:ext uri="{FF2B5EF4-FFF2-40B4-BE49-F238E27FC236}">
                  <a16:creationId xmlns:a16="http://schemas.microsoft.com/office/drawing/2014/main" id="{A46109FA-1253-457B-8C5B-996AD256CF8D}"/>
                </a:ext>
              </a:extLst>
            </p:cNvPr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070;p50">
              <a:extLst>
                <a:ext uri="{FF2B5EF4-FFF2-40B4-BE49-F238E27FC236}">
                  <a16:creationId xmlns:a16="http://schemas.microsoft.com/office/drawing/2014/main" id="{466F3368-2418-4B5E-AF16-A81BB5EE06F8}"/>
                </a:ext>
              </a:extLst>
            </p:cNvPr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071;p50">
              <a:extLst>
                <a:ext uri="{FF2B5EF4-FFF2-40B4-BE49-F238E27FC236}">
                  <a16:creationId xmlns:a16="http://schemas.microsoft.com/office/drawing/2014/main" id="{04307BF3-ECB3-44BD-ABEE-C4296FD495E1}"/>
                </a:ext>
              </a:extLst>
            </p:cNvPr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072;p50">
              <a:extLst>
                <a:ext uri="{FF2B5EF4-FFF2-40B4-BE49-F238E27FC236}">
                  <a16:creationId xmlns:a16="http://schemas.microsoft.com/office/drawing/2014/main" id="{611D4201-6F07-4D02-B579-B6D165AFACA4}"/>
                </a:ext>
              </a:extLst>
            </p:cNvPr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073;p50">
              <a:extLst>
                <a:ext uri="{FF2B5EF4-FFF2-40B4-BE49-F238E27FC236}">
                  <a16:creationId xmlns:a16="http://schemas.microsoft.com/office/drawing/2014/main" id="{2BF6DEAF-F2A2-475B-8D8F-A593157D66F0}"/>
                </a:ext>
              </a:extLst>
            </p:cNvPr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074;p50">
              <a:extLst>
                <a:ext uri="{FF2B5EF4-FFF2-40B4-BE49-F238E27FC236}">
                  <a16:creationId xmlns:a16="http://schemas.microsoft.com/office/drawing/2014/main" id="{AB89CFDB-BF0F-4AAA-9FE3-7A6F406F1CCC}"/>
                </a:ext>
              </a:extLst>
            </p:cNvPr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075;p50">
              <a:extLst>
                <a:ext uri="{FF2B5EF4-FFF2-40B4-BE49-F238E27FC236}">
                  <a16:creationId xmlns:a16="http://schemas.microsoft.com/office/drawing/2014/main" id="{B7C56B63-EBA9-47C6-B090-7090693CBD8B}"/>
                </a:ext>
              </a:extLst>
            </p:cNvPr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076;p50">
              <a:extLst>
                <a:ext uri="{FF2B5EF4-FFF2-40B4-BE49-F238E27FC236}">
                  <a16:creationId xmlns:a16="http://schemas.microsoft.com/office/drawing/2014/main" id="{35F03472-BC80-4260-A664-2C13D4DBF5A6}"/>
                </a:ext>
              </a:extLst>
            </p:cNvPr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077;p50">
              <a:extLst>
                <a:ext uri="{FF2B5EF4-FFF2-40B4-BE49-F238E27FC236}">
                  <a16:creationId xmlns:a16="http://schemas.microsoft.com/office/drawing/2014/main" id="{19118FA6-B7F7-4812-B458-0CB6A8A12EF9}"/>
                </a:ext>
              </a:extLst>
            </p:cNvPr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3373490" y="1613731"/>
            <a:ext cx="521542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Il</a:t>
            </a:r>
            <a:r>
              <a:rPr lang="en" sz="1600" dirty="0"/>
              <a:t> template della presentazione è stato creato da </a:t>
            </a:r>
            <a:r>
              <a:rPr lang="en" sz="1600" dirty="0">
                <a:solidFill>
                  <a:srgbClr val="DBA0DB"/>
                </a:solidFill>
              </a:rPr>
              <a:t>Slidesgo</a:t>
            </a:r>
            <a:r>
              <a:rPr lang="en" sz="1600" dirty="0"/>
              <a:t> </a:t>
            </a:r>
            <a:r>
              <a:rPr lang="it-IT" sz="1600" dirty="0">
                <a:solidFill>
                  <a:srgbClr val="A5CF27"/>
                </a:solidFill>
              </a:rPr>
              <a:t>https://slidesgo.com/</a:t>
            </a:r>
            <a:r>
              <a:rPr lang="en" sz="1600" dirty="0">
                <a:solidFill>
                  <a:srgbClr val="A5CF27"/>
                </a:solidFill>
              </a:rPr>
              <a:t> </a:t>
            </a:r>
            <a:endParaRPr sz="1600" dirty="0">
              <a:solidFill>
                <a:srgbClr val="A5CF27"/>
              </a:solidFill>
            </a:endParaRPr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7109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4F8A0-F032-424B-9C31-6C8153A8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621" y="2564362"/>
            <a:ext cx="6503857" cy="1299233"/>
          </a:xfrm>
        </p:spPr>
        <p:txBody>
          <a:bodyPr/>
          <a:lstStyle/>
          <a:p>
            <a:pPr marL="139700" indent="0" algn="just">
              <a:buNone/>
            </a:pPr>
            <a:r>
              <a:rPr lang="it-IT" sz="1600" dirty="0"/>
              <a:t>I contenuti sono stati sviluppati durante il corso di </a:t>
            </a:r>
            <a:r>
              <a:rPr lang="it-IT" sz="1600" dirty="0">
                <a:solidFill>
                  <a:srgbClr val="DBA0DB"/>
                </a:solidFill>
              </a:rPr>
              <a:t>Calcolo Scientifico </a:t>
            </a:r>
            <a:r>
              <a:rPr lang="it-IT" sz="1600" dirty="0"/>
              <a:t>per Laurea Triennale in Informatica, docente prof. </a:t>
            </a:r>
            <a:r>
              <a:rPr lang="it-IT" sz="1600" dirty="0" err="1">
                <a:solidFill>
                  <a:srgbClr val="DBA0DB"/>
                </a:solidFill>
              </a:rPr>
              <a:t>Dajana</a:t>
            </a:r>
            <a:r>
              <a:rPr lang="it-IT" sz="1600" dirty="0">
                <a:solidFill>
                  <a:srgbClr val="DBA0DB"/>
                </a:solidFill>
              </a:rPr>
              <a:t> Conte</a:t>
            </a:r>
            <a:r>
              <a:rPr lang="it-IT" sz="1600" dirty="0"/>
              <a:t>, da </a:t>
            </a:r>
            <a:r>
              <a:rPr lang="it-IT" sz="1600" dirty="0">
                <a:solidFill>
                  <a:srgbClr val="A5CF27"/>
                </a:solidFill>
              </a:rPr>
              <a:t>Tomeo Fiorentino</a:t>
            </a:r>
            <a:r>
              <a:rPr lang="it-IT" sz="1600" dirty="0"/>
              <a:t>: </a:t>
            </a:r>
            <a:r>
              <a:rPr lang="it-IT" sz="1600" dirty="0">
                <a:solidFill>
                  <a:srgbClr val="A5CF27"/>
                </a:solidFill>
              </a:rPr>
              <a:t>https://github.com/FioreTom</a:t>
            </a:r>
          </a:p>
        </p:txBody>
      </p:sp>
      <p:grpSp>
        <p:nvGrpSpPr>
          <p:cNvPr id="13" name="Google Shape;2689;p50">
            <a:extLst>
              <a:ext uri="{FF2B5EF4-FFF2-40B4-BE49-F238E27FC236}">
                <a16:creationId xmlns:a16="http://schemas.microsoft.com/office/drawing/2014/main" id="{223FD95C-B001-4688-80FA-DF31856FE159}"/>
              </a:ext>
            </a:extLst>
          </p:cNvPr>
          <p:cNvGrpSpPr/>
          <p:nvPr/>
        </p:nvGrpSpPr>
        <p:grpSpPr>
          <a:xfrm>
            <a:off x="8415431" y="2906988"/>
            <a:ext cx="342168" cy="365769"/>
            <a:chOff x="1898088" y="2292925"/>
            <a:chExt cx="269275" cy="285400"/>
          </a:xfrm>
        </p:grpSpPr>
        <p:sp>
          <p:nvSpPr>
            <p:cNvPr id="14" name="Google Shape;2690;p50">
              <a:extLst>
                <a:ext uri="{FF2B5EF4-FFF2-40B4-BE49-F238E27FC236}">
                  <a16:creationId xmlns:a16="http://schemas.microsoft.com/office/drawing/2014/main" id="{8F4AFA47-4274-4A3F-9A9D-F9BBD8B70048}"/>
                </a:ext>
              </a:extLst>
            </p:cNvPr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691;p50">
              <a:extLst>
                <a:ext uri="{FF2B5EF4-FFF2-40B4-BE49-F238E27FC236}">
                  <a16:creationId xmlns:a16="http://schemas.microsoft.com/office/drawing/2014/main" id="{FF9D0287-F896-4DC3-A52D-788F4DA6B78A}"/>
                </a:ext>
              </a:extLst>
            </p:cNvPr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692;p50">
              <a:extLst>
                <a:ext uri="{FF2B5EF4-FFF2-40B4-BE49-F238E27FC236}">
                  <a16:creationId xmlns:a16="http://schemas.microsoft.com/office/drawing/2014/main" id="{57245312-E699-4768-9430-94F8EA5C5A74}"/>
                </a:ext>
              </a:extLst>
            </p:cNvPr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693;p50">
              <a:extLst>
                <a:ext uri="{FF2B5EF4-FFF2-40B4-BE49-F238E27FC236}">
                  <a16:creationId xmlns:a16="http://schemas.microsoft.com/office/drawing/2014/main" id="{C0DC8449-5E33-4C96-A1FD-BD9CD161A746}"/>
                </a:ext>
              </a:extLst>
            </p:cNvPr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694;p50">
              <a:extLst>
                <a:ext uri="{FF2B5EF4-FFF2-40B4-BE49-F238E27FC236}">
                  <a16:creationId xmlns:a16="http://schemas.microsoft.com/office/drawing/2014/main" id="{490480AC-3013-4195-B98D-47B6C3CDCBFD}"/>
                </a:ext>
              </a:extLst>
            </p:cNvPr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695;p50">
              <a:extLst>
                <a:ext uri="{FF2B5EF4-FFF2-40B4-BE49-F238E27FC236}">
                  <a16:creationId xmlns:a16="http://schemas.microsoft.com/office/drawing/2014/main" id="{48429339-8FEC-4106-BCB4-58695F8818FF}"/>
                </a:ext>
              </a:extLst>
            </p:cNvPr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generico passo </a:t>
            </a:r>
            <a:r>
              <a:rPr lang="en" dirty="0">
                <a:solidFill>
                  <a:schemeClr val="accent2"/>
                </a:solidFill>
              </a:rPr>
              <a:t>k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3">
                <a:extLst>
                  <a:ext uri="{FF2B5EF4-FFF2-40B4-BE49-F238E27FC236}">
                    <a16:creationId xmlns:a16="http://schemas.microsoft.com/office/drawing/2014/main" id="{E0B31984-88D7-41A3-AA49-0B3B5C0F7518}"/>
                  </a:ext>
                </a:extLst>
              </p:cNvPr>
              <p:cNvSpPr txBox="1"/>
              <p:nvPr/>
            </p:nvSpPr>
            <p:spPr bwMode="auto">
              <a:xfrm>
                <a:off x="1143249" y="1807058"/>
                <a:ext cx="5489198" cy="261919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it-IT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Object 3">
                <a:extLst>
                  <a:ext uri="{FF2B5EF4-FFF2-40B4-BE49-F238E27FC236}">
                    <a16:creationId xmlns:a16="http://schemas.microsoft.com/office/drawing/2014/main" id="{E0B31984-88D7-41A3-AA49-0B3B5C0F7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249" y="1807058"/>
                <a:ext cx="5489198" cy="261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8">
            <a:extLst>
              <a:ext uri="{FF2B5EF4-FFF2-40B4-BE49-F238E27FC236}">
                <a16:creationId xmlns:a16="http://schemas.microsoft.com/office/drawing/2014/main" id="{A2742D69-9F40-4937-88D3-921D3043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688" y="2743881"/>
            <a:ext cx="1559100" cy="1568973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DADB76C7-D81E-4177-95F6-7FC45696A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260" y="1847870"/>
            <a:ext cx="1549528" cy="896011"/>
          </a:xfrm>
          <a:prstGeom prst="rtTriangle">
            <a:avLst/>
          </a:prstGeom>
          <a:solidFill>
            <a:srgbClr val="FFFF0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it-IT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7EF381B7-E8DB-43DB-AB28-764D6E69E7C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505258" y="1847868"/>
            <a:ext cx="1559100" cy="896011"/>
          </a:xfrm>
          <a:prstGeom prst="rtTriangle">
            <a:avLst/>
          </a:prstGeom>
          <a:solidFill>
            <a:srgbClr val="0070C0">
              <a:alpha val="1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1DEFEDF5-9622-46D2-8091-759AECE9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788" y="1847870"/>
            <a:ext cx="3210258" cy="922313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5B284335-51CB-44AB-88B0-018D9E4D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360" y="2739311"/>
            <a:ext cx="3200686" cy="1568973"/>
          </a:xfrm>
          <a:prstGeom prst="rect">
            <a:avLst/>
          </a:prstGeom>
          <a:solidFill>
            <a:srgbClr val="FF0000">
              <a:alpha val="1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F4981F5-884C-4879-9D25-D21752E4C7F2}"/>
              </a:ext>
            </a:extLst>
          </p:cNvPr>
          <p:cNvSpPr txBox="1">
            <a:spLocks/>
          </p:cNvSpPr>
          <p:nvPr/>
        </p:nvSpPr>
        <p:spPr>
          <a:xfrm>
            <a:off x="1143250" y="1196690"/>
            <a:ext cx="7549646" cy="610368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 passo </a:t>
            </a:r>
            <a:r>
              <a:rPr lang="it-IT" sz="16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la </a:t>
            </a:r>
            <a:r>
              <a:rPr lang="it-IT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matrice completa 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(include anche il vettore b) si presenta come in figura: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25345C6-2A97-478B-9B1D-BC982B37FC2D}"/>
                  </a:ext>
                </a:extLst>
              </p:cNvPr>
              <p:cNvSpPr txBox="1"/>
              <p:nvPr/>
            </p:nvSpPr>
            <p:spPr>
              <a:xfrm>
                <a:off x="6489489" y="2610367"/>
                <a:ext cx="250621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Dobbiamo annullare i valori «sotto»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 Per farlo usiamo operazioni elementari per riga che modificano la matrice mantenendola equivalente.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25345C6-2A97-478B-9B1D-BC982B37F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89" y="2610367"/>
                <a:ext cx="2506217" cy="1815882"/>
              </a:xfrm>
              <a:prstGeom prst="rect">
                <a:avLst/>
              </a:prstGeom>
              <a:blipFill>
                <a:blip r:embed="rId4"/>
                <a:stretch>
                  <a:fillRect t="-1007" r="-5109" b="-2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generico passo </a:t>
            </a:r>
            <a:r>
              <a:rPr lang="en" dirty="0">
                <a:solidFill>
                  <a:schemeClr val="accent2"/>
                </a:solidFill>
              </a:rPr>
              <a:t>k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F4981F5-884C-4879-9D25-D21752E4C7F2}"/>
              </a:ext>
            </a:extLst>
          </p:cNvPr>
          <p:cNvSpPr txBox="1">
            <a:spLocks/>
          </p:cNvSpPr>
          <p:nvPr/>
        </p:nvSpPr>
        <p:spPr>
          <a:xfrm>
            <a:off x="1143250" y="1196690"/>
            <a:ext cx="7549646" cy="610368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 passo </a:t>
            </a:r>
            <a:r>
              <a:rPr lang="it-IT" sz="16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per ogni riga i da k+1 ad n-1, calcoliamo il </a:t>
            </a:r>
            <a:r>
              <a:rPr lang="it-IT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moltiplicatore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e modifichiamo la riga i-esima.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ggetto 17">
                <a:extLst>
                  <a:ext uri="{FF2B5EF4-FFF2-40B4-BE49-F238E27FC236}">
                    <a16:creationId xmlns:a16="http://schemas.microsoft.com/office/drawing/2014/main" id="{F46FC930-0721-465C-9FB7-02EC47BF5DD1}"/>
                  </a:ext>
                </a:extLst>
              </p:cNvPr>
              <p:cNvSpPr txBox="1"/>
              <p:nvPr/>
            </p:nvSpPr>
            <p:spPr bwMode="auto">
              <a:xfrm>
                <a:off x="1143250" y="1807058"/>
                <a:ext cx="7781294" cy="275374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r>
                  <a:rPr lang="en-US" i="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for</a:t>
                </a:r>
                <a:r>
                  <a:rPr lang="en-US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k </a:t>
                </a:r>
                <a:r>
                  <a:rPr lang="en-US" i="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</a:t>
                </a:r>
                <a:r>
                  <a:rPr lang="en-US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i="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range</a:t>
                </a:r>
                <a:r>
                  <a:rPr lang="en-US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(cols-1): </a:t>
                </a:r>
                <a:r>
                  <a:rPr lang="en-US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# Per </a:t>
                </a:r>
                <a:r>
                  <a:rPr lang="en-US" i="1" dirty="0" err="1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ogni</a:t>
                </a:r>
                <a:r>
                  <a:rPr lang="en-US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i="1" dirty="0" err="1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colonna</a:t>
                </a:r>
                <a:r>
                  <a:rPr lang="en-US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k | 0</a:t>
                </a:r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≤ </a:t>
                </a:r>
                <a:r>
                  <a:rPr lang="en-US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k &lt; cols-1</a:t>
                </a:r>
              </a:p>
              <a:p>
                <a:endParaRPr lang="it-IT" i="1" dirty="0">
                  <a:solidFill>
                    <a:srgbClr val="DBA0DB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it-IT" i="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for</a:t>
                </a:r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i </a:t>
                </a:r>
                <a:r>
                  <a:rPr lang="it-IT" i="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</a:t>
                </a:r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i="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range</a:t>
                </a:r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(k+1, </a:t>
                </a:r>
                <a:r>
                  <a:rPr lang="it-IT" i="0" dirty="0" err="1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rows</a:t>
                </a:r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): </a:t>
                </a:r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# Per ogni riga i | k+1 ≤ i &lt; </a:t>
                </a:r>
                <a:r>
                  <a:rPr lang="it-IT" i="1" dirty="0" err="1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rows</a:t>
                </a:r>
                <a:endParaRPr lang="it-IT" i="1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	</a:t>
                </a:r>
              </a:p>
              <a:p>
                <a:r>
                  <a:rPr lang="it-IT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	</a:t>
                </a:r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moltiplicatore = A[i][k] / A[k][k] </a:t>
                </a:r>
              </a:p>
              <a:p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	</a:t>
                </a:r>
              </a:p>
              <a:p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	</a:t>
                </a:r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←</m:t>
                    </m:r>
                    <m:sSub>
                      <m:sSubPr>
                        <m:ctrlPr>
                          <a:rPr lang="it-IT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−</m:t>
                    </m:r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∙</m:t>
                    </m:r>
                    <m:sSub>
                      <m:sSubPr>
                        <m:ctrlPr>
                          <a:rPr lang="it-IT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i="1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	#</a:t>
                </a:r>
                <a:r>
                  <a:rPr lang="it-IT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i="1" dirty="0" err="1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slicing</a:t>
                </a:r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per risparmiare calcoli</a:t>
                </a:r>
              </a:p>
              <a:p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	A[i, k:] = A[i, k:] - moltiplicatore * A[k, +]</a:t>
                </a:r>
              </a:p>
              <a:p>
                <a:endParaRPr lang="it-IT" i="0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	</a:t>
                </a:r>
                <a:r>
                  <a:rPr lang="it-IT" i="1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# Aggiorno anche il vettore dei termini noti</a:t>
                </a:r>
              </a:p>
              <a:p>
                <a:r>
                  <a:rPr lang="it-IT" i="0" dirty="0">
                    <a:solidFill>
                      <a:schemeClr val="accent6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		b[i] = b[i] - moltiplicatore * b[k] </a:t>
                </a:r>
              </a:p>
            </p:txBody>
          </p:sp>
        </mc:Choice>
        <mc:Fallback>
          <p:sp>
            <p:nvSpPr>
              <p:cNvPr id="13" name="Oggetto 17">
                <a:extLst>
                  <a:ext uri="{FF2B5EF4-FFF2-40B4-BE49-F238E27FC236}">
                    <a16:creationId xmlns:a16="http://schemas.microsoft.com/office/drawing/2014/main" id="{F46FC930-0721-465C-9FB7-02EC47BF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250" y="1807058"/>
                <a:ext cx="7781294" cy="2753742"/>
              </a:xfrm>
              <a:prstGeom prst="rect">
                <a:avLst/>
              </a:prstGeom>
              <a:blipFill>
                <a:blip r:embed="rId3"/>
                <a:stretch>
                  <a:fillRect l="-156" t="-220"/>
                </a:stretch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3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Matrice L dei </a:t>
            </a:r>
            <a:r>
              <a:rPr lang="en" dirty="0">
                <a:solidFill>
                  <a:srgbClr val="A5CF27"/>
                </a:solidFill>
              </a:rPr>
              <a:t>moltiplicatori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F4981F5-884C-4879-9D25-D21752E4C7F2}"/>
              </a:ext>
            </a:extLst>
          </p:cNvPr>
          <p:cNvSpPr txBox="1">
            <a:spLocks/>
          </p:cNvSpPr>
          <p:nvPr/>
        </p:nvSpPr>
        <p:spPr>
          <a:xfrm>
            <a:off x="1143250" y="1196689"/>
            <a:ext cx="7549646" cy="12880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 moltiplicatori cambiati di segno possono essere memorizzati nella </a:t>
            </a:r>
            <a:r>
              <a:rPr lang="it-IT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matrice triangolare inferiore L 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che ha tutti </a:t>
            </a:r>
            <a:r>
              <a:rPr lang="it-IT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sulla diagonale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</a:p>
          <a:p>
            <a:pPr algn="just">
              <a:spcBef>
                <a:spcPct val="0"/>
              </a:spcBef>
            </a:pP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 m è la matrice contenente i moltiplicatori, allora </a:t>
            </a:r>
            <a:r>
              <a:rPr lang="it-IT" sz="16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 = -m +I</a:t>
            </a:r>
            <a:r>
              <a:rPr lang="it-IT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con I matrice identità.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9517F8-E9F3-4679-9C72-645DB0D20748}"/>
                  </a:ext>
                </a:extLst>
              </p:cNvPr>
              <p:cNvSpPr txBox="1"/>
              <p:nvPr/>
            </p:nvSpPr>
            <p:spPr>
              <a:xfrm>
                <a:off x="1902073" y="2658719"/>
                <a:ext cx="5327904" cy="1860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9517F8-E9F3-4679-9C72-645DB0D20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073" y="2658719"/>
                <a:ext cx="5327904" cy="1860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4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MEG_naive: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2045019" y="2293468"/>
            <a:ext cx="5118315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A: </a:t>
            </a:r>
            <a:r>
              <a:rPr lang="it-IT" dirty="0" err="1"/>
              <a:t>np.array</a:t>
            </a:r>
            <a:r>
              <a:rPr lang="it-IT" dirty="0"/>
              <a:t> # </a:t>
            </a:r>
            <a:r>
              <a:rPr lang="it-IT" sz="1200" dirty="0">
                <a:solidFill>
                  <a:srgbClr val="FCC642"/>
                </a:solidFill>
              </a:rPr>
              <a:t>matrice dei coefficienti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b: </a:t>
            </a:r>
            <a:r>
              <a:rPr lang="it-IT" dirty="0" err="1"/>
              <a:t>np.array</a:t>
            </a:r>
            <a:r>
              <a:rPr lang="it-IT" dirty="0"/>
              <a:t> # </a:t>
            </a:r>
            <a:r>
              <a:rPr lang="it-IT" sz="1200" dirty="0"/>
              <a:t>vettore colonna dei </a:t>
            </a:r>
            <a:r>
              <a:rPr lang="it-IT" sz="1200" dirty="0">
                <a:solidFill>
                  <a:srgbClr val="FCC642"/>
                </a:solidFill>
              </a:rPr>
              <a:t>termini noti</a:t>
            </a:r>
            <a:endParaRPr dirty="0">
              <a:solidFill>
                <a:srgbClr val="FCC642"/>
              </a:solidFill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2045019" y="1953189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060387" y="1194822"/>
            <a:ext cx="4468712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“”” Trasformazione di un sistema in uno </a:t>
            </a:r>
            <a:r>
              <a:rPr lang="en" dirty="0">
                <a:solidFill>
                  <a:srgbClr val="DBA0DB"/>
                </a:solidFill>
              </a:rPr>
              <a:t>equivalente</a:t>
            </a:r>
            <a:r>
              <a:rPr lang="en" dirty="0"/>
              <a:t>, </a:t>
            </a:r>
            <a:r>
              <a:rPr lang="en" dirty="0">
                <a:solidFill>
                  <a:srgbClr val="DBA0DB"/>
                </a:solidFill>
              </a:rPr>
              <a:t>triangolare superiore</a:t>
            </a:r>
            <a:r>
              <a:rPr lang="en" dirty="0"/>
              <a:t>“””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2045019" y="2975828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cxnSp>
        <p:nvCxnSpPr>
          <p:cNvPr id="669" name="Google Shape;669;p35"/>
          <p:cNvCxnSpPr/>
          <p:nvPr/>
        </p:nvCxnSpPr>
        <p:spPr>
          <a:xfrm>
            <a:off x="1203763" y="1180010"/>
            <a:ext cx="0" cy="2779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0" name="Google Shape;670;p35"/>
          <p:cNvGrpSpPr/>
          <p:nvPr/>
        </p:nvGrpSpPr>
        <p:grpSpPr>
          <a:xfrm>
            <a:off x="1439917" y="1325866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1425762" y="3145028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333642" y="1242136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1331696" y="2087565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1319483" y="3084154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6299874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sp>
        <p:nvSpPr>
          <p:cNvPr id="54" name="Google Shape;662;p35">
            <a:extLst>
              <a:ext uri="{FF2B5EF4-FFF2-40B4-BE49-F238E27FC236}">
                <a16:creationId xmlns:a16="http://schemas.microsoft.com/office/drawing/2014/main" id="{A694399E-F1BF-4969-B3AF-AB8150E5E970}"/>
              </a:ext>
            </a:extLst>
          </p:cNvPr>
          <p:cNvSpPr txBox="1">
            <a:spLocks/>
          </p:cNvSpPr>
          <p:nvPr/>
        </p:nvSpPr>
        <p:spPr>
          <a:xfrm>
            <a:off x="1991428" y="3167358"/>
            <a:ext cx="7160248" cy="96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1400"/>
              <a:buFont typeface="Fira Code"/>
              <a:buNone/>
              <a:tabLst/>
              <a:defRPr/>
            </a:pPr>
            <a:r>
              <a:rPr kumimoji="0" lang="it-IT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U: </a:t>
            </a:r>
            <a:r>
              <a:rPr kumimoji="0" lang="it-IT" b="0" i="0" u="none" strike="noStrike" kern="0" cap="none" spc="0" normalizeH="0" baseline="0" noProof="0" dirty="0" err="1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np.array</a:t>
            </a:r>
            <a:r>
              <a:rPr kumimoji="0" lang="it-IT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# 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matrice dei coefficienti 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equivalente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triangolare superiore</a:t>
            </a:r>
            <a:endParaRPr kumimoji="0" lang="it-IT" b="0" i="0" u="none" strike="noStrike" kern="0" cap="none" spc="0" normalizeH="0" baseline="0" noProof="0" dirty="0">
              <a:ln>
                <a:noFill/>
              </a:ln>
              <a:solidFill>
                <a:srgbClr val="72D9F0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1400"/>
              <a:buFont typeface="Fira Code"/>
              <a:buNone/>
              <a:tabLst/>
              <a:defRPr/>
            </a:pPr>
            <a:r>
              <a:rPr kumimoji="0" lang="it-IT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c: </a:t>
            </a:r>
            <a:r>
              <a:rPr kumimoji="0" lang="it-IT" b="0" i="0" u="none" strike="noStrike" kern="0" cap="none" spc="0" normalizeH="0" baseline="0" noProof="0" dirty="0" err="1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np.array</a:t>
            </a:r>
            <a:r>
              <a:rPr kumimoji="0" lang="it-IT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# 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vettore colonna dei 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termini noti</a:t>
            </a:r>
            <a:endParaRPr kumimoji="0" lang="it-IT" b="0" i="0" u="none" strike="noStrike" kern="0" cap="none" spc="0" normalizeH="0" baseline="0" noProof="0" dirty="0">
              <a:ln>
                <a:noFill/>
              </a:ln>
              <a:solidFill>
                <a:srgbClr val="72D9F0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1400"/>
              <a:buFont typeface="Fira Code"/>
              <a:buNone/>
              <a:tabLst/>
              <a:defRPr/>
            </a:pPr>
            <a:r>
              <a:rPr lang="it-IT" dirty="0" err="1">
                <a:solidFill>
                  <a:srgbClr val="E7E7E7"/>
                </a:solidFill>
              </a:rPr>
              <a:t>det</a:t>
            </a:r>
            <a:r>
              <a:rPr lang="it-IT" dirty="0">
                <a:solidFill>
                  <a:srgbClr val="E7E7E7"/>
                </a:solidFill>
              </a:rPr>
              <a:t>: float # </a:t>
            </a:r>
            <a:r>
              <a:rPr lang="it-IT" sz="1200" dirty="0">
                <a:solidFill>
                  <a:srgbClr val="72D9F0"/>
                </a:solidFill>
              </a:rPr>
              <a:t>determinante</a:t>
            </a:r>
            <a:r>
              <a:rPr lang="it-IT" sz="1200" dirty="0">
                <a:solidFill>
                  <a:srgbClr val="E7E7E7"/>
                </a:solidFill>
              </a:rPr>
              <a:t> della matrice dei coefficienti</a:t>
            </a:r>
            <a:endParaRPr lang="it-IT" dirty="0">
              <a:solidFill>
                <a:srgbClr val="E7E7E7"/>
              </a:solidFill>
            </a:endParaRPr>
          </a:p>
        </p:txBody>
      </p:sp>
      <p:grpSp>
        <p:nvGrpSpPr>
          <p:cNvPr id="55" name="Google Shape;2648;p50">
            <a:extLst>
              <a:ext uri="{FF2B5EF4-FFF2-40B4-BE49-F238E27FC236}">
                <a16:creationId xmlns:a16="http://schemas.microsoft.com/office/drawing/2014/main" id="{4671F372-F194-4BDA-A7CF-8D0BC39E0AD5}"/>
              </a:ext>
            </a:extLst>
          </p:cNvPr>
          <p:cNvGrpSpPr/>
          <p:nvPr/>
        </p:nvGrpSpPr>
        <p:grpSpPr>
          <a:xfrm>
            <a:off x="1435874" y="2152112"/>
            <a:ext cx="365741" cy="365755"/>
            <a:chOff x="5165638" y="1291400"/>
            <a:chExt cx="431400" cy="431875"/>
          </a:xfrm>
        </p:grpSpPr>
        <p:sp>
          <p:nvSpPr>
            <p:cNvPr id="56" name="Google Shape;2649;p50">
              <a:extLst>
                <a:ext uri="{FF2B5EF4-FFF2-40B4-BE49-F238E27FC236}">
                  <a16:creationId xmlns:a16="http://schemas.microsoft.com/office/drawing/2014/main" id="{1341626F-0256-4D6D-9E15-C8AD04913A89}"/>
                </a:ext>
              </a:extLst>
            </p:cNvPr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650;p50">
              <a:extLst>
                <a:ext uri="{FF2B5EF4-FFF2-40B4-BE49-F238E27FC236}">
                  <a16:creationId xmlns:a16="http://schemas.microsoft.com/office/drawing/2014/main" id="{CCAB7660-315A-4B63-ADC0-5FC084927E31}"/>
                </a:ext>
              </a:extLst>
            </p:cNvPr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651;p50">
              <a:extLst>
                <a:ext uri="{FF2B5EF4-FFF2-40B4-BE49-F238E27FC236}">
                  <a16:creationId xmlns:a16="http://schemas.microsoft.com/office/drawing/2014/main" id="{55C780CB-D8D3-4E04-BD75-26E41406D472}"/>
                </a:ext>
              </a:extLst>
            </p:cNvPr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652;p50">
              <a:extLst>
                <a:ext uri="{FF2B5EF4-FFF2-40B4-BE49-F238E27FC236}">
                  <a16:creationId xmlns:a16="http://schemas.microsoft.com/office/drawing/2014/main" id="{A8325FB9-9D00-40B9-83C1-B91E6939D026}"/>
                </a:ext>
              </a:extLst>
            </p:cNvPr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MEG_naive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DBA0DB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797900" y="12614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ichiarazione funzione e specifica parametri di input e output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CC642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6" y="1990701"/>
            <a:ext cx="453694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Inizializzazione matrice U e </a:t>
            </a: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vettore c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068425" y="2713263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72D9F0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443524" y="2654391"/>
            <a:ext cx="5282240" cy="72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Per ogni colonna, controllo del valore del pivot e aggiornamento del determinante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A5CF27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22314" y="3429125"/>
            <a:ext cx="476565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Per ogni riga, calcolo del moltiplicatore e modifica dei valori a destra del pivot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cxnSp>
        <p:nvCxnSpPr>
          <p:cNvPr id="647" name="Google Shape;647;p34"/>
          <p:cNvCxnSpPr>
            <a:cxnSpLocks/>
          </p:cNvCxnSpPr>
          <p:nvPr/>
        </p:nvCxnSpPr>
        <p:spPr>
          <a:xfrm>
            <a:off x="1337875" y="1154900"/>
            <a:ext cx="0" cy="334394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52" name="Google Shape;652;p34"/>
          <p:cNvCxnSpPr>
            <a:cxnSpLocks/>
            <a:endCxn id="640" idx="1"/>
          </p:cNvCxnSpPr>
          <p:nvPr/>
        </p:nvCxnSpPr>
        <p:spPr>
          <a:xfrm>
            <a:off x="1337875" y="2998763"/>
            <a:ext cx="730550" cy="6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" name="Google Shape;654;p34">
            <a:extLst>
              <a:ext uri="{FF2B5EF4-FFF2-40B4-BE49-F238E27FC236}">
                <a16:creationId xmlns:a16="http://schemas.microsoft.com/office/drawing/2014/main" id="{470EADD7-94BA-4123-BF22-FC0BA3F2F6A8}"/>
              </a:ext>
            </a:extLst>
          </p:cNvPr>
          <p:cNvCxnSpPr>
            <a:cxnSpLocks/>
          </p:cNvCxnSpPr>
          <p:nvPr/>
        </p:nvCxnSpPr>
        <p:spPr>
          <a:xfrm>
            <a:off x="1337775" y="4349213"/>
            <a:ext cx="698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642;p34">
            <a:extLst>
              <a:ext uri="{FF2B5EF4-FFF2-40B4-BE49-F238E27FC236}">
                <a16:creationId xmlns:a16="http://schemas.microsoft.com/office/drawing/2014/main" id="{90359B6F-A345-4952-A252-C0927883191D}"/>
              </a:ext>
            </a:extLst>
          </p:cNvPr>
          <p:cNvSpPr txBox="1"/>
          <p:nvPr/>
        </p:nvSpPr>
        <p:spPr>
          <a:xfrm>
            <a:off x="2068425" y="4038273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05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DBA0DB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643;p34">
            <a:extLst>
              <a:ext uri="{FF2B5EF4-FFF2-40B4-BE49-F238E27FC236}">
                <a16:creationId xmlns:a16="http://schemas.microsoft.com/office/drawing/2014/main" id="{AC27C114-BC96-4B91-ABE8-3D87E429A02E}"/>
              </a:ext>
            </a:extLst>
          </p:cNvPr>
          <p:cNvSpPr txBox="1"/>
          <p:nvPr/>
        </p:nvSpPr>
        <p:spPr>
          <a:xfrm>
            <a:off x="3362925" y="4038273"/>
            <a:ext cx="268402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eturn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 U, c,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det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Google Shape;51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2240148" y="1151939"/>
                <a:ext cx="6599047" cy="9546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/>
                <a:r>
                  <a:rPr lang="it-IT" dirty="0">
                    <a:solidFill>
                      <a:schemeClr val="accent6"/>
                    </a:solidFill>
                  </a:rPr>
                  <a:t># È essenziale che </a:t>
                </a:r>
                <a:r>
                  <a:rPr lang="it-IT" dirty="0">
                    <a:solidFill>
                      <a:srgbClr val="FF5858"/>
                    </a:solidFill>
                  </a:rPr>
                  <a:t>al passo k </a:t>
                </a:r>
                <a:r>
                  <a:rPr lang="it-IT" dirty="0">
                    <a:solidFill>
                      <a:schemeClr val="accent6"/>
                    </a:solidFill>
                  </a:rPr>
                  <a:t>risulti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1800" i="1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r>
                      <a:rPr lang="ar-AE" sz="1800" i="1">
                        <a:solidFill>
                          <a:srgbClr val="FF5858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 sz="1800" i="1">
                        <a:solidFill>
                          <a:srgbClr val="FF5858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>
                    <a:solidFill>
                      <a:srgbClr val="FF5858"/>
                    </a:solidFill>
                  </a:rPr>
                  <a:t> </a:t>
                </a:r>
                <a:r>
                  <a:rPr lang="it-IT" dirty="0">
                    <a:solidFill>
                      <a:schemeClr val="accent6"/>
                    </a:solidFill>
                  </a:rPr>
                  <a:t>altrimenti </a:t>
                </a:r>
                <a:r>
                  <a:rPr lang="it-IT" b="1" dirty="0">
                    <a:solidFill>
                      <a:schemeClr val="accent6"/>
                    </a:solidFill>
                  </a:rPr>
                  <a:t>l’algoritmo </a:t>
                </a:r>
                <a:r>
                  <a:rPr lang="it-IT" b="1" dirty="0">
                    <a:solidFill>
                      <a:srgbClr val="FF0000"/>
                    </a:solidFill>
                  </a:rPr>
                  <a:t>si blocca</a:t>
                </a:r>
                <a:r>
                  <a:rPr lang="it-IT" dirty="0">
                    <a:solidFill>
                      <a:schemeClr val="accent6"/>
                    </a:solidFill>
                  </a:rPr>
                  <a:t>. Il metodo Gauss naïve non è applicabile in questi casi.</a:t>
                </a:r>
                <a:endParaRPr lang="ar-AE" dirty="0">
                  <a:solidFill>
                    <a:schemeClr val="accent6"/>
                  </a:solidFill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2" name="Google Shape;51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2240148" y="1151939"/>
                <a:ext cx="6599047" cy="954677"/>
              </a:xfrm>
              <a:prstGeom prst="rect">
                <a:avLst/>
              </a:prstGeom>
              <a:blipFill>
                <a:blip r:embed="rId3"/>
                <a:stretch>
                  <a:fillRect l="-277" b="-82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Google Shape;513;p3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240149" y="3143326"/>
                <a:ext cx="6599050" cy="13789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>
                    <a:solidFill>
                      <a:schemeClr val="accent6"/>
                    </a:solidFill>
                  </a:rPr>
                  <a:t># È inoltre fondamentale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200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 i="1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2000" i="1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solidFill>
                      <a:srgbClr val="A5CF27"/>
                    </a:solidFill>
                  </a:rPr>
                  <a:t> </a:t>
                </a:r>
                <a:r>
                  <a:rPr lang="it-IT" dirty="0">
                    <a:solidFill>
                      <a:srgbClr val="A5CF27"/>
                    </a:solidFill>
                  </a:rPr>
                  <a:t>non sia troppo piccolo </a:t>
                </a:r>
                <a:r>
                  <a:rPr lang="it-IT" dirty="0">
                    <a:solidFill>
                      <a:schemeClr val="accent6"/>
                    </a:solidFill>
                  </a:rPr>
                  <a:t>rispetto agli altri elementi di A altrimenti il metodo di Gauss diventa </a:t>
                </a:r>
                <a:r>
                  <a:rPr lang="it-IT" b="1" dirty="0">
                    <a:solidFill>
                      <a:srgbClr val="A5CF27"/>
                    </a:solidFill>
                  </a:rPr>
                  <a:t>instabile</a:t>
                </a:r>
                <a:r>
                  <a:rPr lang="it-IT" dirty="0">
                    <a:solidFill>
                      <a:schemeClr val="accent6"/>
                    </a:solidFill>
                  </a:rPr>
                  <a:t>: l’errore di round-off si propaga in maniera tale da rendere la soluzione del tutto </a:t>
                </a:r>
                <a:r>
                  <a:rPr lang="it-IT" dirty="0">
                    <a:solidFill>
                      <a:srgbClr val="A5CF27"/>
                    </a:solidFill>
                  </a:rPr>
                  <a:t>inaccettabile.</a:t>
                </a:r>
                <a:endParaRPr lang="ar-AE" dirty="0">
                  <a:solidFill>
                    <a:srgbClr val="A5CF27"/>
                  </a:solidFill>
                </a:endParaRPr>
              </a:p>
            </p:txBody>
          </p:sp>
        </mc:Choice>
        <mc:Fallback xmlns="">
          <p:sp>
            <p:nvSpPr>
              <p:cNvPr id="513" name="Google Shape;513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40149" y="3143326"/>
                <a:ext cx="6599050" cy="1378933"/>
              </a:xfrm>
              <a:prstGeom prst="rect">
                <a:avLst/>
              </a:prstGeom>
              <a:blipFill>
                <a:blip r:embed="rId4"/>
                <a:stretch>
                  <a:fillRect l="-277" r="-1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Warning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622796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A5CF27"/>
                </a:solidFill>
              </a:rPr>
              <a:t>Python</a:t>
            </a:r>
            <a:r>
              <a:rPr lang="it-IT" dirty="0"/>
              <a:t> </a:t>
            </a:r>
            <a:r>
              <a:rPr lang="it-IT" dirty="0" err="1"/>
              <a:t>MEG_naive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C993D49-4E72-4DA2-8562-E05CC15101D5}"/>
              </a:ext>
            </a:extLst>
          </p:cNvPr>
          <p:cNvSpPr txBox="1"/>
          <p:nvPr/>
        </p:nvSpPr>
        <p:spPr>
          <a:xfrm>
            <a:off x="1337874" y="1154900"/>
            <a:ext cx="729059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def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MEG_naive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(A, b):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U =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np.copy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(A),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c =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np.copy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det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rows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=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np.size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(A,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cols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=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np.size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(A, 1)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C =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np.linalg.norm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(A, np.inf)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for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k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in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range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(cols-1):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if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U[k][k] ==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   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print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("Elemento nullo sulla diagonale")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   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return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U, c, 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78484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A5CF27"/>
                </a:solidFill>
              </a:rPr>
              <a:t>Python</a:t>
            </a:r>
            <a:r>
              <a:rPr lang="it-IT" dirty="0"/>
              <a:t> </a:t>
            </a:r>
            <a:r>
              <a:rPr lang="it-IT" dirty="0" err="1"/>
              <a:t>MEG_naive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Eliminazione di Gauss</a:t>
            </a: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C993D49-4E72-4DA2-8562-E05CC15101D5}"/>
              </a:ext>
            </a:extLst>
          </p:cNvPr>
          <p:cNvSpPr txBox="1"/>
          <p:nvPr/>
        </p:nvSpPr>
        <p:spPr>
          <a:xfrm>
            <a:off x="1337875" y="1154900"/>
            <a:ext cx="770858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	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elif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abs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(U[k][k] &lt;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np.finfo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(float).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eps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* C):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   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print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("Warning! Possibile elemento nullo sulla diagonale")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det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*= U[k][k]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for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i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in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range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(k+1,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rows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    moltiplicatore = U[i][k] / U[k][k]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    U[i, k:] = U[i, k:] - moltiplicatore * U[k, k:]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     c[i] = c[i] - moltiplicatore * c[k]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</a:p>
          <a:p>
            <a:pPr>
              <a:defRPr/>
            </a:pPr>
            <a:r>
              <a:rPr lang="it-IT" dirty="0">
                <a:solidFill>
                  <a:srgbClr val="F1F1F1"/>
                </a:solidFill>
                <a:latin typeface="Consolas" panose="020B0609020204030204" pitchFamily="49" charset="0"/>
              </a:rPr>
              <a:t>     </a:t>
            </a:r>
            <a:r>
              <a:rPr lang="it-IT" b="0" dirty="0" err="1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det</a:t>
            </a:r>
            <a:r>
              <a:rPr lang="it-IT" b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*= U[cols-1][cols-1]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  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return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U, c,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det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95000"/>
                </a:schemeClr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6109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1538</Words>
  <Application>Microsoft Office PowerPoint</Application>
  <PresentationFormat>Presentazione su schermo (16:9)</PresentationFormat>
  <Paragraphs>210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Cambria Math</vt:lpstr>
      <vt:lpstr>Fira Code</vt:lpstr>
      <vt:lpstr>Consolas</vt:lpstr>
      <vt:lpstr>Times New Roman</vt:lpstr>
      <vt:lpstr>Montserrat</vt:lpstr>
      <vt:lpstr>Programming Language Workshop for Beginners by Slidesgo</vt:lpstr>
      <vt:lpstr>1_Programming Language Workshop for Beginners by Slidesgo</vt:lpstr>
      <vt:lpstr>Calcolo Scientifico{</vt:lpstr>
      <vt:lpstr>Al generico passo k:</vt:lpstr>
      <vt:lpstr>Al generico passo k:</vt:lpstr>
      <vt:lpstr>Matrice L dei moltiplicatori:</vt:lpstr>
      <vt:lpstr>MEG_naive: </vt:lpstr>
      <vt:lpstr>MEG_naive: </vt:lpstr>
      <vt:lpstr>Error { </vt:lpstr>
      <vt:lpstr>Python MEG_naive: </vt:lpstr>
      <vt:lpstr>Python MEG_naive: </vt:lpstr>
      <vt:lpstr>01</vt:lpstr>
      <vt:lpstr>Esercizi {</vt:lpstr>
      <vt:lpstr>Python soluzione esercizio 1: </vt:lpstr>
      <vt:lpstr>Esercizi {</vt:lpstr>
      <vt:lpstr>Esercizi {</vt:lpstr>
      <vt:lpstr>Esercizi {</vt:lpstr>
      <vt:lpstr>Resources {</vt:lpstr>
      <vt:lpstr>Credits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Scientifico{</dc:title>
  <cp:lastModifiedBy>FIORENTINO TOMEO</cp:lastModifiedBy>
  <cp:revision>7</cp:revision>
  <dcterms:modified xsi:type="dcterms:W3CDTF">2022-04-23T11:54:59Z</dcterms:modified>
</cp:coreProperties>
</file>