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7"/>
  </p:notesMasterIdLst>
  <p:sldIdLst>
    <p:sldId id="300" r:id="rId3"/>
    <p:sldId id="257" r:id="rId4"/>
    <p:sldId id="302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2" r:id="rId15"/>
    <p:sldId id="313" r:id="rId16"/>
    <p:sldId id="314" r:id="rId17"/>
    <p:sldId id="315" r:id="rId18"/>
    <p:sldId id="311" r:id="rId19"/>
    <p:sldId id="316" r:id="rId20"/>
    <p:sldId id="317" r:id="rId21"/>
    <p:sldId id="318" r:id="rId22"/>
    <p:sldId id="319" r:id="rId23"/>
    <p:sldId id="320" r:id="rId24"/>
    <p:sldId id="281" r:id="rId25"/>
    <p:sldId id="280" r:id="rId26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8"/>
      <p:bold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D9F0"/>
    <a:srgbClr val="FF5858"/>
    <a:srgbClr val="FCC642"/>
    <a:srgbClr val="A5CF27"/>
    <a:srgbClr val="DBA0DB"/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D7E337-E888-46E7-9DB9-F188C5DF054D}">
  <a:tblStyle styleId="{12D7E337-E888-46E7-9DB9-F188C5DF05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434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225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75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64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740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35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072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741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24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34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821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472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957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e6b9cfce84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Google Shape;3113;ge6b9cfce84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64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804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580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296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47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546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2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035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950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74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2092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20791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48179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54802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928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767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5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41896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Calcolo </a:t>
            </a:r>
            <a:r>
              <a:rPr lang="en" dirty="0">
                <a:solidFill>
                  <a:schemeClr val="accent2"/>
                </a:solidFill>
              </a:rPr>
              <a:t>Scientifico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Array mono e bidimensionali: Assegnazione, operazioni su array, funzioni su array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64922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Corso di Laurea in Informatica – 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4" y="1761800"/>
            <a:ext cx="6645099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Python </a:t>
            </a:r>
            <a:r>
              <a:rPr lang="en" dirty="0">
                <a:solidFill>
                  <a:schemeClr val="lt2"/>
                </a:solidFill>
              </a:rPr>
              <a:t>Parte3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000" b="0" i="0" u="none" strike="noStrike" kern="0" cap="none" spc="0" normalizeH="0" baseline="0" noProof="0">
                  <a:ln>
                    <a:noFill/>
                  </a:ln>
                  <a:solidFill>
                    <a:srgbClr val="E7E7E7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Python Parte3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Array </a:t>
            </a:r>
            <a:r>
              <a:rPr lang="it-IT" dirty="0" err="1"/>
              <a:t>attributes</a:t>
            </a:r>
            <a:r>
              <a:rPr lang="it-IT" dirty="0"/>
              <a:t>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123900"/>
            <a:ext cx="6969600" cy="34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72D9F0"/>
                </a:solidFill>
              </a:rPr>
              <a:t>numpy.ndarray.shape</a:t>
            </a:r>
            <a:endParaRPr lang="en-US" sz="1600" dirty="0">
              <a:solidFill>
                <a:srgbClr val="72D9F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DBA0DB"/>
                </a:solidFill>
              </a:rPr>
              <a:t>Tupla</a:t>
            </a:r>
            <a:r>
              <a:rPr lang="en-US" sz="1400" dirty="0">
                <a:solidFill>
                  <a:srgbClr val="DBA0DB"/>
                </a:solidFill>
              </a:rPr>
              <a:t> </a:t>
            </a:r>
            <a:r>
              <a:rPr lang="en-US" sz="1400" dirty="0" err="1">
                <a:solidFill>
                  <a:srgbClr val="DBA0DB"/>
                </a:solidFill>
              </a:rPr>
              <a:t>delle</a:t>
            </a:r>
            <a:r>
              <a:rPr lang="en-US" sz="1400" dirty="0">
                <a:solidFill>
                  <a:srgbClr val="DBA0DB"/>
                </a:solidFill>
              </a:rPr>
              <a:t> </a:t>
            </a:r>
            <a:r>
              <a:rPr lang="en-US" sz="1400" dirty="0" err="1">
                <a:solidFill>
                  <a:srgbClr val="DBA0DB"/>
                </a:solidFill>
              </a:rPr>
              <a:t>dimensioni</a:t>
            </a:r>
            <a:r>
              <a:rPr lang="en-US" sz="1400" dirty="0">
                <a:solidFill>
                  <a:srgbClr val="DBA0DB"/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dell’array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. Lo shape di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una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matrice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mxn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è la tuple </a:t>
            </a:r>
            <a:r>
              <a:rPr lang="en-US" sz="1400" dirty="0">
                <a:solidFill>
                  <a:srgbClr val="DBA0DB"/>
                </a:solidFill>
              </a:rPr>
              <a:t>(</a:t>
            </a:r>
            <a:r>
              <a:rPr lang="en-US" sz="1400" dirty="0" err="1">
                <a:solidFill>
                  <a:srgbClr val="DBA0DB"/>
                </a:solidFill>
              </a:rPr>
              <a:t>m,n</a:t>
            </a:r>
            <a:r>
              <a:rPr lang="en-US" sz="1400" dirty="0">
                <a:solidFill>
                  <a:srgbClr val="DBA0DB"/>
                </a:solidFill>
              </a:rPr>
              <a:t>)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. Per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accedere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ad un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elemento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della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tuple,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usiamo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le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parentesi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quadre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e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l’indice</a:t>
            </a: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Esempio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B = </a:t>
            </a:r>
            <a:r>
              <a:rPr lang="en-US" sz="1400" dirty="0" err="1">
                <a:solidFill>
                  <a:srgbClr val="A5CF27"/>
                </a:solidFill>
              </a:rPr>
              <a:t>np.array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([[2, -3, 4],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       [1, 6, -3],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       [-3, 4, 8]])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5CF27"/>
                </a:solidFill>
              </a:rPr>
              <a:t>x, y = </a:t>
            </a:r>
            <a:r>
              <a:rPr lang="en-US" sz="1400" dirty="0" err="1">
                <a:solidFill>
                  <a:srgbClr val="A5CF27"/>
                </a:solidFill>
              </a:rPr>
              <a:t>B.shape</a:t>
            </a:r>
            <a:r>
              <a:rPr lang="en-US" sz="1400" dirty="0">
                <a:solidFill>
                  <a:srgbClr val="A5CF27"/>
                </a:solidFill>
              </a:rPr>
              <a:t> 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# in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questo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caso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uso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l’attributo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shape di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OUTPUT: (3, 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A5CF27"/>
                </a:solidFill>
              </a:rPr>
              <a:t>np.shape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(B)[0] 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# qui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utilizziamo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la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funzione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shape di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numpy</a:t>
            </a: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OUTPUT: 3</a:t>
            </a:r>
            <a:endParaRPr lang="it-IT" sz="1400" dirty="0">
              <a:solidFill>
                <a:schemeClr val="accent6">
                  <a:lumMod val="95000"/>
                </a:schemeClr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</p:spTree>
    <p:extLst>
      <p:ext uri="{BB962C8B-B14F-4D97-AF65-F5344CB8AC3E}">
        <p14:creationId xmlns:p14="http://schemas.microsoft.com/office/powerpoint/2010/main" val="36469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Array </a:t>
            </a:r>
            <a:r>
              <a:rPr lang="it-IT" dirty="0" err="1"/>
              <a:t>attributes</a:t>
            </a:r>
            <a:r>
              <a:rPr lang="it-IT" dirty="0"/>
              <a:t>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123900"/>
            <a:ext cx="6969600" cy="34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72D9F0"/>
                </a:solidFill>
              </a:rPr>
              <a:t>numpy.size</a:t>
            </a:r>
            <a:r>
              <a:rPr lang="en-US" sz="1600" dirty="0">
                <a:solidFill>
                  <a:srgbClr val="72D9F0"/>
                </a:solidFill>
              </a:rPr>
              <a:t>(obj, axis=None)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Restituisce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il </a:t>
            </a:r>
            <a:r>
              <a:rPr lang="en-US" sz="1400" dirty="0" err="1">
                <a:solidFill>
                  <a:srgbClr val="DBA0DB"/>
                </a:solidFill>
              </a:rPr>
              <a:t>numero</a:t>
            </a:r>
            <a:r>
              <a:rPr lang="en-US" sz="1400" dirty="0">
                <a:solidFill>
                  <a:srgbClr val="DBA0DB"/>
                </a:solidFill>
              </a:rPr>
              <a:t> di </a:t>
            </a:r>
            <a:r>
              <a:rPr lang="en-US" sz="1400" dirty="0" err="1">
                <a:solidFill>
                  <a:srgbClr val="DBA0DB"/>
                </a:solidFill>
              </a:rPr>
              <a:t>elementi</a:t>
            </a:r>
            <a:r>
              <a:rPr lang="en-US" sz="1400" dirty="0">
                <a:solidFill>
                  <a:srgbClr val="DBA0DB"/>
                </a:solidFill>
              </a:rPr>
              <a:t> in obj 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(è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una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funzione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!).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Specificando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axis,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otteniamo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il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numero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di </a:t>
            </a:r>
            <a:r>
              <a:rPr lang="en-US" sz="1400" dirty="0" err="1">
                <a:solidFill>
                  <a:srgbClr val="DBA0DB"/>
                </a:solidFill>
              </a:rPr>
              <a:t>elementi</a:t>
            </a:r>
            <a:r>
              <a:rPr lang="en-US" sz="1400" dirty="0">
                <a:solidFill>
                  <a:srgbClr val="DBA0DB"/>
                </a:solidFill>
              </a:rPr>
              <a:t> </a:t>
            </a:r>
            <a:r>
              <a:rPr lang="en-US" sz="1400" dirty="0" err="1">
                <a:solidFill>
                  <a:srgbClr val="DBA0DB"/>
                </a:solidFill>
              </a:rPr>
              <a:t>sull’asse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Esempio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B = </a:t>
            </a:r>
            <a:r>
              <a:rPr lang="en-US" sz="1400" dirty="0" err="1">
                <a:solidFill>
                  <a:srgbClr val="A5CF27"/>
                </a:solidFill>
              </a:rPr>
              <a:t>np.array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([[2, -3, 4],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       [1, 6, -3],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       [-3, 4, 8]])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A5CF27"/>
                </a:solidFill>
              </a:rPr>
              <a:t>np.size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(B)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OUTPUT: 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A5CF27"/>
                </a:solidFill>
              </a:rPr>
              <a:t>np.size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(B, 0)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OUTPUT: 3</a:t>
            </a:r>
            <a:endParaRPr lang="it-IT" sz="1400" dirty="0">
              <a:solidFill>
                <a:schemeClr val="accent6">
                  <a:lumMod val="95000"/>
                </a:schemeClr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</p:spTree>
    <p:extLst>
      <p:ext uri="{BB962C8B-B14F-4D97-AF65-F5344CB8AC3E}">
        <p14:creationId xmlns:p14="http://schemas.microsoft.com/office/powerpoint/2010/main" val="146993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Array </a:t>
            </a:r>
            <a:r>
              <a:rPr lang="it-IT" dirty="0" err="1"/>
              <a:t>attributes</a:t>
            </a:r>
            <a:r>
              <a:rPr lang="it-IT" dirty="0"/>
              <a:t>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123900"/>
            <a:ext cx="6969600" cy="34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72D9F0"/>
                </a:solidFill>
              </a:rPr>
              <a:t>numpy.ndarray.T</a:t>
            </a:r>
            <a:endParaRPr lang="en-US" sz="1600" dirty="0">
              <a:solidFill>
                <a:srgbClr val="72D9F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Array </a:t>
            </a:r>
            <a:r>
              <a:rPr lang="en-US" sz="1400" dirty="0" err="1">
                <a:solidFill>
                  <a:srgbClr val="DBA0DB"/>
                </a:solidFill>
              </a:rPr>
              <a:t>trasposto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Esempio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x = </a:t>
            </a:r>
            <a:r>
              <a:rPr lang="en-US" sz="1400" dirty="0" err="1">
                <a:solidFill>
                  <a:srgbClr val="A5CF27"/>
                </a:solidFill>
              </a:rPr>
              <a:t>np.array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([[1.,2.],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	     [3.,4.]])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y = </a:t>
            </a:r>
            <a:r>
              <a:rPr lang="en-US" sz="1400" dirty="0" err="1">
                <a:solidFill>
                  <a:srgbClr val="A5CF27"/>
                </a:solidFill>
              </a:rPr>
              <a:t>np.copy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x.T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) 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# x non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viene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modificato</a:t>
            </a:r>
            <a:endParaRPr lang="en-US" sz="1400" i="1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OUTPUT: [[1. 3.]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  [2. 4.]]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Che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succede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se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uso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>
                <a:solidFill>
                  <a:srgbClr val="FF5858"/>
                </a:solidFill>
              </a:rPr>
              <a:t>y = </a:t>
            </a:r>
            <a:r>
              <a:rPr lang="en-US" sz="1400" dirty="0" err="1">
                <a:solidFill>
                  <a:srgbClr val="FF5858"/>
                </a:solidFill>
              </a:rPr>
              <a:t>x.T</a:t>
            </a:r>
            <a:r>
              <a:rPr lang="en-US" sz="1400" dirty="0">
                <a:solidFill>
                  <a:srgbClr val="FF5858"/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e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modifico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y?</a:t>
            </a:r>
            <a:endParaRPr lang="it-IT" sz="1400" dirty="0">
              <a:solidFill>
                <a:schemeClr val="accent6">
                  <a:lumMod val="95000"/>
                </a:schemeClr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</p:spTree>
    <p:extLst>
      <p:ext uri="{BB962C8B-B14F-4D97-AF65-F5344CB8AC3E}">
        <p14:creationId xmlns:p14="http://schemas.microsoft.com/office/powerpoint/2010/main" val="325378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Sottomatrici: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123900"/>
            <a:ext cx="6969600" cy="34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Sia A un array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bidimensionale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Siano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x e y array.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accent6">
                    <a:lumMod val="95000"/>
                  </a:schemeClr>
                </a:solidFill>
              </a:rPr>
              <a:t>A[</a:t>
            </a:r>
            <a:r>
              <a:rPr lang="es-ES" sz="1600" dirty="0" err="1">
                <a:solidFill>
                  <a:schemeClr val="accent6">
                    <a:lumMod val="95000"/>
                  </a:schemeClr>
                </a:solidFill>
              </a:rPr>
              <a:t>np.ix</a:t>
            </a:r>
            <a:r>
              <a:rPr lang="es-ES" sz="1600" dirty="0">
                <a:solidFill>
                  <a:schemeClr val="accent6">
                    <a:lumMod val="95000"/>
                  </a:schemeClr>
                </a:solidFill>
              </a:rPr>
              <a:t>_(x, y)] è la </a:t>
            </a:r>
            <a:r>
              <a:rPr lang="es-ES" sz="1600" dirty="0" err="1">
                <a:solidFill>
                  <a:srgbClr val="DBA0DB"/>
                </a:solidFill>
              </a:rPr>
              <a:t>sottomatrice</a:t>
            </a:r>
            <a:r>
              <a:rPr lang="es-ES" sz="1600" dirty="0">
                <a:solidFill>
                  <a:schemeClr val="accent6">
                    <a:lumMod val="95000"/>
                  </a:schemeClr>
                </a:solidFill>
              </a:rPr>
              <a:t> che si </a:t>
            </a:r>
            <a:r>
              <a:rPr lang="es-ES" sz="1600" dirty="0" err="1">
                <a:solidFill>
                  <a:schemeClr val="accent6">
                    <a:lumMod val="95000"/>
                  </a:schemeClr>
                </a:solidFill>
              </a:rPr>
              <a:t>ottiene</a:t>
            </a:r>
            <a:r>
              <a:rPr lang="es-E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95000"/>
                  </a:schemeClr>
                </a:solidFill>
              </a:rPr>
              <a:t>utilizzando</a:t>
            </a:r>
            <a:r>
              <a:rPr lang="es-E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95000"/>
                  </a:schemeClr>
                </a:solidFill>
              </a:rPr>
              <a:t>gli</a:t>
            </a:r>
            <a:r>
              <a:rPr lang="es-E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95000"/>
                  </a:schemeClr>
                </a:solidFill>
              </a:rPr>
              <a:t>elementi</a:t>
            </a:r>
            <a:r>
              <a:rPr lang="es-ES" sz="1600" dirty="0">
                <a:solidFill>
                  <a:schemeClr val="accent6">
                    <a:lumMod val="95000"/>
                  </a:schemeClr>
                </a:solidFill>
              </a:rPr>
              <a:t> di x come </a:t>
            </a:r>
            <a:r>
              <a:rPr lang="es-ES" sz="1600" dirty="0" err="1">
                <a:solidFill>
                  <a:schemeClr val="accent6">
                    <a:lumMod val="95000"/>
                  </a:schemeClr>
                </a:solidFill>
              </a:rPr>
              <a:t>indici</a:t>
            </a:r>
            <a:r>
              <a:rPr lang="es-ES" sz="1600" dirty="0">
                <a:solidFill>
                  <a:schemeClr val="accent6">
                    <a:lumMod val="95000"/>
                  </a:schemeClr>
                </a:solidFill>
              </a:rPr>
              <a:t> di </a:t>
            </a:r>
            <a:r>
              <a:rPr lang="es-ES" sz="1600" dirty="0" err="1">
                <a:solidFill>
                  <a:schemeClr val="accent6">
                    <a:lumMod val="95000"/>
                  </a:schemeClr>
                </a:solidFill>
              </a:rPr>
              <a:t>riga</a:t>
            </a:r>
            <a:r>
              <a:rPr lang="es-ES" sz="1600" dirty="0">
                <a:solidFill>
                  <a:schemeClr val="accent6">
                    <a:lumMod val="95000"/>
                  </a:schemeClr>
                </a:solidFill>
              </a:rPr>
              <a:t> e </a:t>
            </a:r>
            <a:r>
              <a:rPr lang="es-ES" sz="1600" dirty="0" err="1">
                <a:solidFill>
                  <a:schemeClr val="accent6">
                    <a:lumMod val="95000"/>
                  </a:schemeClr>
                </a:solidFill>
              </a:rPr>
              <a:t>quelli</a:t>
            </a:r>
            <a:r>
              <a:rPr lang="es-ES" sz="1600" dirty="0">
                <a:solidFill>
                  <a:schemeClr val="accent6">
                    <a:lumMod val="95000"/>
                  </a:schemeClr>
                </a:solidFill>
              </a:rPr>
              <a:t> di y come </a:t>
            </a:r>
            <a:r>
              <a:rPr lang="es-ES" sz="1600" dirty="0" err="1">
                <a:solidFill>
                  <a:schemeClr val="accent6">
                    <a:lumMod val="95000"/>
                  </a:schemeClr>
                </a:solidFill>
              </a:rPr>
              <a:t>indici</a:t>
            </a:r>
            <a:r>
              <a:rPr lang="es-ES" sz="1600" dirty="0">
                <a:solidFill>
                  <a:schemeClr val="accent6">
                    <a:lumMod val="95000"/>
                  </a:schemeClr>
                </a:solidFill>
              </a:rPr>
              <a:t> di </a:t>
            </a:r>
            <a:r>
              <a:rPr lang="es-ES" sz="1600" dirty="0" err="1">
                <a:solidFill>
                  <a:schemeClr val="accent6">
                    <a:lumMod val="95000"/>
                  </a:schemeClr>
                </a:solidFill>
              </a:rPr>
              <a:t>colonna</a:t>
            </a:r>
            <a:r>
              <a:rPr lang="es-ES" sz="1600" dirty="0">
                <a:solidFill>
                  <a:schemeClr val="accent6">
                    <a:lumMod val="95000"/>
                  </a:schemeClr>
                </a:solidFill>
              </a:rPr>
              <a:t>.</a:t>
            </a:r>
            <a:endParaRPr lang="en-US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Esempio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A = </a:t>
            </a:r>
            <a:r>
              <a:rPr lang="en-US" sz="1600" dirty="0" err="1">
                <a:solidFill>
                  <a:srgbClr val="A5CF27"/>
                </a:solidFill>
              </a:rPr>
              <a:t>np.array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([[1, 2, 3, 4],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             [5, 6, 7, 8],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             [9, 10, 11, 12],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             [13, 14, 15, 16]])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x = </a:t>
            </a:r>
            <a:r>
              <a:rPr lang="en-US" sz="1600" dirty="0" err="1">
                <a:solidFill>
                  <a:srgbClr val="A5CF27"/>
                </a:solidFill>
              </a:rPr>
              <a:t>np.array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([0, 2])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y = </a:t>
            </a:r>
            <a:r>
              <a:rPr lang="en-US" sz="1600" dirty="0" err="1">
                <a:solidFill>
                  <a:srgbClr val="A5CF27"/>
                </a:solidFill>
              </a:rPr>
              <a:t>np.array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([0, 2])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accent6">
                    <a:lumMod val="95000"/>
                  </a:schemeClr>
                </a:solidFill>
              </a:rPr>
              <a:t>B = </a:t>
            </a:r>
            <a:r>
              <a:rPr lang="es-ES" sz="1600" dirty="0" err="1">
                <a:solidFill>
                  <a:srgbClr val="A5CF27"/>
                </a:solidFill>
              </a:rPr>
              <a:t>np.array</a:t>
            </a:r>
            <a:r>
              <a:rPr lang="es-ES" sz="1600" dirty="0">
                <a:solidFill>
                  <a:schemeClr val="accent6">
                    <a:lumMod val="95000"/>
                  </a:schemeClr>
                </a:solidFill>
              </a:rPr>
              <a:t>( A[</a:t>
            </a:r>
            <a:r>
              <a:rPr lang="es-ES" sz="1600" dirty="0" err="1">
                <a:solidFill>
                  <a:srgbClr val="A5CF27"/>
                </a:solidFill>
              </a:rPr>
              <a:t>np.ix</a:t>
            </a:r>
            <a:r>
              <a:rPr lang="es-ES" sz="1600" dirty="0">
                <a:solidFill>
                  <a:srgbClr val="A5CF27"/>
                </a:solidFill>
              </a:rPr>
              <a:t>_</a:t>
            </a:r>
            <a:r>
              <a:rPr lang="es-ES" sz="1600" dirty="0">
                <a:solidFill>
                  <a:schemeClr val="accent6">
                    <a:lumMod val="95000"/>
                  </a:schemeClr>
                </a:solidFill>
              </a:rPr>
              <a:t>(x, y)] ) </a:t>
            </a:r>
            <a:endParaRPr lang="it-IT" sz="1600" dirty="0">
              <a:solidFill>
                <a:schemeClr val="accent6">
                  <a:lumMod val="95000"/>
                </a:schemeClr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45F2AD-F130-4455-AE4F-CD20C54AD085}"/>
              </a:ext>
            </a:extLst>
          </p:cNvPr>
          <p:cNvSpPr txBox="1"/>
          <p:nvPr/>
        </p:nvSpPr>
        <p:spPr>
          <a:xfrm>
            <a:off x="5791199" y="3822136"/>
            <a:ext cx="1487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OUTPUT: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[[ 1  3]</a:t>
            </a:r>
          </a:p>
          <a:p>
            <a:r>
              <a:rPr lang="it-IT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[ 9 11]]</a:t>
            </a:r>
          </a:p>
        </p:txBody>
      </p:sp>
    </p:spTree>
    <p:extLst>
      <p:ext uri="{BB962C8B-B14F-4D97-AF65-F5344CB8AC3E}">
        <p14:creationId xmlns:p14="http://schemas.microsoft.com/office/powerpoint/2010/main" val="128044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Sottomatrici: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977596"/>
            <a:ext cx="6969600" cy="34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Sia A un array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bidimensionale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e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, j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interi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. È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possibile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ottenere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sottomatrici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usando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 lo </a:t>
            </a:r>
            <a:r>
              <a:rPr lang="en-US" sz="1600" dirty="0">
                <a:solidFill>
                  <a:srgbClr val="DBA0DB"/>
                </a:solidFill>
              </a:rPr>
              <a:t>slice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M[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,:] è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l’array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contenente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riga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di M.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M[:,j] è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l’array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riga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)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contenente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colonna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j di M.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M[0:2,:] è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l’array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bidimensione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contenente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le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righe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0 e 1 di M.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M[2:4,1:4] è uno </a:t>
            </a:r>
            <a:r>
              <a:rPr lang="en-US" sz="1600" dirty="0">
                <a:solidFill>
                  <a:srgbClr val="DBA0DB"/>
                </a:solidFill>
              </a:rPr>
              <a:t>slice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di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righe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e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colonne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NB: il secondo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membro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dello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slice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viene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“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escluso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”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NB: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gli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indici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partono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da 0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</p:spTree>
    <p:extLst>
      <p:ext uri="{BB962C8B-B14F-4D97-AF65-F5344CB8AC3E}">
        <p14:creationId xmlns:p14="http://schemas.microsoft.com/office/powerpoint/2010/main" val="235168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Sottomatrici: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989975"/>
            <a:ext cx="3985574" cy="3570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A = </a:t>
            </a:r>
            <a:r>
              <a:rPr lang="en-US" sz="1400" dirty="0" err="1">
                <a:solidFill>
                  <a:srgbClr val="A5CF27"/>
                </a:solidFill>
              </a:rPr>
              <a:t>np.array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([[1, 2, 3, 4],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       [5, 6, 7, 8],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       [9, 10, 11, 12],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       [13, 14, 15, 16]])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b = </a:t>
            </a:r>
            <a:r>
              <a:rPr lang="en-US" sz="1400" dirty="0" err="1">
                <a:solidFill>
                  <a:srgbClr val="A5CF27"/>
                </a:solidFill>
              </a:rPr>
              <a:t>np.array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(A[1, :])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print(b)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c = </a:t>
            </a:r>
            <a:r>
              <a:rPr lang="en-US" sz="1400" dirty="0" err="1">
                <a:solidFill>
                  <a:srgbClr val="A5CF27"/>
                </a:solidFill>
              </a:rPr>
              <a:t>np.array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(A[:, 1])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print(c)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d = </a:t>
            </a:r>
            <a:r>
              <a:rPr lang="en-US" sz="1400" dirty="0" err="1">
                <a:solidFill>
                  <a:srgbClr val="A5CF27"/>
                </a:solidFill>
              </a:rPr>
              <a:t>np.array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(A[0:2, :])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print(d)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e = </a:t>
            </a:r>
            <a:r>
              <a:rPr lang="en-US" sz="1400" dirty="0" err="1">
                <a:solidFill>
                  <a:srgbClr val="A5CF27"/>
                </a:solidFill>
              </a:rPr>
              <a:t>np.array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(A[0:2, 1:3])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print(e)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0FA3B20-5D19-4D46-B704-9CD85B1FD441}"/>
              </a:ext>
            </a:extLst>
          </p:cNvPr>
          <p:cNvSpPr txBox="1"/>
          <p:nvPr/>
        </p:nvSpPr>
        <p:spPr>
          <a:xfrm>
            <a:off x="6483129" y="1370738"/>
            <a:ext cx="18775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OUTPUT:</a:t>
            </a:r>
          </a:p>
          <a:p>
            <a:endParaRPr lang="it-IT" dirty="0">
              <a:solidFill>
                <a:schemeClr val="accent6">
                  <a:lumMod val="9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[5 6 7 8]</a:t>
            </a:r>
          </a:p>
          <a:p>
            <a:endParaRPr lang="it-IT" dirty="0">
              <a:solidFill>
                <a:schemeClr val="accent6">
                  <a:lumMod val="9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it-IT" dirty="0">
              <a:solidFill>
                <a:schemeClr val="accent6">
                  <a:lumMod val="9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[ 2  6 10 14]</a:t>
            </a:r>
          </a:p>
          <a:p>
            <a:endParaRPr lang="it-IT" dirty="0">
              <a:solidFill>
                <a:schemeClr val="accent6">
                  <a:lumMod val="9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it-IT" dirty="0">
              <a:solidFill>
                <a:schemeClr val="accent6">
                  <a:lumMod val="9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 2 3 4]</a:t>
            </a:r>
          </a:p>
          <a:p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[5 6 7 8]]</a:t>
            </a:r>
          </a:p>
          <a:p>
            <a:endParaRPr lang="it-IT" dirty="0">
              <a:solidFill>
                <a:schemeClr val="accent6">
                  <a:lumMod val="9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it-IT" dirty="0">
              <a:solidFill>
                <a:schemeClr val="accent6">
                  <a:lumMod val="9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[[2 3]</a:t>
            </a:r>
          </a:p>
          <a:p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[6 7]]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181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Sottomatrici: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D523405-FEB7-4125-AAE7-64720560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47" y="695663"/>
            <a:ext cx="4784721" cy="353682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F33285-EE87-4433-9889-D77FB9EF4031}"/>
              </a:ext>
            </a:extLst>
          </p:cNvPr>
          <p:cNvSpPr txBox="1"/>
          <p:nvPr/>
        </p:nvSpPr>
        <p:spPr>
          <a:xfrm>
            <a:off x="1165828" y="1123900"/>
            <a:ext cx="29428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 figura sono riportati altri esempi di slice su array bidimensionali.</a:t>
            </a:r>
          </a:p>
          <a:p>
            <a:pPr algn="just"/>
            <a:endParaRPr lang="it-IT" dirty="0">
              <a:solidFill>
                <a:schemeClr val="accent6">
                  <a:lumMod val="9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L’uso combinato di </a:t>
            </a:r>
            <a:r>
              <a:rPr lang="it-IT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colon</a:t>
            </a:r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(,) e </a:t>
            </a:r>
            <a:r>
              <a:rPr lang="it-IT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slice</a:t>
            </a:r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(:) permette di accedere facilmente a sottomatrici, </a:t>
            </a:r>
            <a:r>
              <a:rPr lang="it-IT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minimizzando l’uso dei loop </a:t>
            </a:r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 migliorando la </a:t>
            </a:r>
            <a:r>
              <a:rPr lang="it-IT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leggibilità </a:t>
            </a:r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 codice.</a:t>
            </a:r>
          </a:p>
          <a:p>
            <a:pPr algn="just"/>
            <a:endParaRPr lang="it-IT" dirty="0">
              <a:solidFill>
                <a:schemeClr val="accent6">
                  <a:lumMod val="9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endParaRPr lang="it-IT" dirty="0">
              <a:solidFill>
                <a:schemeClr val="accent6">
                  <a:lumMod val="9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NB: [</a:t>
            </a:r>
            <a:r>
              <a:rPr lang="it-IT" dirty="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-1</a:t>
            </a:r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,:] è l’ultima riga della matrice.</a:t>
            </a:r>
          </a:p>
        </p:txBody>
      </p:sp>
    </p:spTree>
    <p:extLst>
      <p:ext uri="{BB962C8B-B14F-4D97-AF65-F5344CB8AC3E}">
        <p14:creationId xmlns:p14="http://schemas.microsoft.com/office/powerpoint/2010/main" val="318281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Esercizi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5899068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Rectangle 4">
            <a:extLst>
              <a:ext uri="{FF2B5EF4-FFF2-40B4-BE49-F238E27FC236}">
                <a16:creationId xmlns:a16="http://schemas.microsoft.com/office/drawing/2014/main" id="{3E9B97E9-F7A1-43BA-A90C-035F2AF04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25" y="1010779"/>
            <a:ext cx="672401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Arial"/>
              </a:rPr>
              <a:t>Qual è l’output di questi comandi?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it-IT" sz="14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 = </a:t>
            </a:r>
            <a:r>
              <a:rPr lang="en-US" altLang="it-IT" sz="1400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np.array</a:t>
            </a:r>
            <a:r>
              <a:rPr lang="en-US" altLang="it-IT" sz="14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([[1, 2, 3, 4],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it-IT" sz="14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[5, 6, 7, 8],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it-IT" sz="14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[9, 10, 11, 12],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it-IT" sz="14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[13, 14, 15, 16]])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n-US" altLang="it-IT" sz="1400" dirty="0">
              <a:solidFill>
                <a:srgbClr val="FFFFFF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it-IT" sz="14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en-US" altLang="it-IT" sz="14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(A[0, 0])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it-IT" sz="14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en-US" altLang="it-IT" sz="14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(A[4][1])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it-IT" sz="14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en-US" altLang="it-IT" sz="14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(A[4, 1])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it-IT" sz="14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en-US" altLang="it-IT" sz="14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(A[1:2, :])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it-IT" sz="14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en-US" altLang="it-IT" sz="14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(A[:, 2])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it-IT" sz="14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en-US" altLang="it-IT" sz="14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(A[:, 0:2])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it-IT" sz="14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en-US" altLang="it-IT" sz="14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s-ES" altLang="it-IT" sz="14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A[</a:t>
            </a:r>
            <a:r>
              <a:rPr lang="es-ES" altLang="it-IT" sz="1400" dirty="0" err="1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np.ix</a:t>
            </a:r>
            <a:r>
              <a:rPr lang="es-ES" altLang="it-IT" sz="14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_</a:t>
            </a:r>
            <a:r>
              <a:rPr lang="es-ES" altLang="it-IT" sz="14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([0, 2], [1, 3])])</a:t>
            </a:r>
            <a:endParaRPr lang="en-US" altLang="it-IT" sz="1400" dirty="0">
              <a:solidFill>
                <a:srgbClr val="FFFFFF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it-IT" sz="14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en-US" altLang="it-IT" sz="14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(A[:, 0:2])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it-IT" sz="14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en-US" altLang="it-IT" sz="14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(A[:, 0:2])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n-US" altLang="it-IT" sz="1400" dirty="0">
              <a:solidFill>
                <a:srgbClr val="FFFFFF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it-IT" altLang="it-IT" sz="1400" dirty="0">
              <a:solidFill>
                <a:srgbClr val="FFFFFF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it-IT" altLang="it-I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888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Operazioni algebriche: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048512" y="977596"/>
            <a:ext cx="7385338" cy="34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Le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principali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rgbClr val="DBA0DB"/>
                </a:solidFill>
              </a:rPr>
              <a:t>operazioni</a:t>
            </a:r>
            <a:r>
              <a:rPr lang="en-US" sz="1600" dirty="0">
                <a:solidFill>
                  <a:srgbClr val="DBA0DB"/>
                </a:solidFill>
              </a:rPr>
              <a:t> </a:t>
            </a:r>
            <a:r>
              <a:rPr lang="en-US" sz="1600" dirty="0" err="1">
                <a:solidFill>
                  <a:srgbClr val="DBA0DB"/>
                </a:solidFill>
              </a:rPr>
              <a:t>algebriche</a:t>
            </a:r>
            <a:r>
              <a:rPr lang="en-US" sz="1600" dirty="0">
                <a:solidFill>
                  <a:srgbClr val="DBA0DB"/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tra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matrici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vettori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, o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tra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matrici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vettori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e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scalari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sono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rgbClr val="DBA0DB"/>
                </a:solidFill>
              </a:rPr>
              <a:t>eseguite</a:t>
            </a:r>
            <a:r>
              <a:rPr lang="en-US" sz="1600" dirty="0">
                <a:solidFill>
                  <a:srgbClr val="DBA0DB"/>
                </a:solidFill>
              </a:rPr>
              <a:t> </a:t>
            </a:r>
            <a:r>
              <a:rPr lang="en-US" sz="1600" dirty="0" err="1">
                <a:solidFill>
                  <a:srgbClr val="DBA0DB"/>
                </a:solidFill>
              </a:rPr>
              <a:t>automaticamente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. Le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operazioni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tra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matrici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sono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consentite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solo se le </a:t>
            </a:r>
            <a:r>
              <a:rPr lang="en-US" sz="1600" dirty="0" err="1">
                <a:solidFill>
                  <a:srgbClr val="DBA0DB"/>
                </a:solidFill>
              </a:rPr>
              <a:t>dimensioni</a:t>
            </a:r>
            <a:r>
              <a:rPr lang="en-US" sz="1600" dirty="0">
                <a:solidFill>
                  <a:srgbClr val="DBA0DB"/>
                </a:solidFill>
              </a:rPr>
              <a:t> </a:t>
            </a:r>
            <a:r>
              <a:rPr lang="en-US" sz="1600" dirty="0" err="1">
                <a:solidFill>
                  <a:srgbClr val="DBA0DB"/>
                </a:solidFill>
              </a:rPr>
              <a:t>sono</a:t>
            </a:r>
            <a:r>
              <a:rPr lang="en-US" sz="1600" dirty="0">
                <a:solidFill>
                  <a:srgbClr val="DBA0DB"/>
                </a:solidFill>
              </a:rPr>
              <a:t> </a:t>
            </a:r>
            <a:r>
              <a:rPr lang="en-US" sz="1600" dirty="0" err="1">
                <a:solidFill>
                  <a:srgbClr val="DBA0DB"/>
                </a:solidFill>
              </a:rPr>
              <a:t>compatibili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!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Le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operazioni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si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dicono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essere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>
                <a:solidFill>
                  <a:srgbClr val="DBA0DB"/>
                </a:solidFill>
              </a:rPr>
              <a:t>element-wise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ovvero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elemento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per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elemento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Ad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esempio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, se A e B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sono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matrici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di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uguali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dimensioni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C = A+B è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calcolato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come C[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][j] = A[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][j] + B[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][j]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C = A*B è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calcolato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come C[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][j] = A[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][j] * B[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][j]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C = A**3 è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calcolato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come C[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][j] = A[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][j] ^ 3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</p:spTree>
    <p:extLst>
      <p:ext uri="{BB962C8B-B14F-4D97-AF65-F5344CB8AC3E}">
        <p14:creationId xmlns:p14="http://schemas.microsoft.com/office/powerpoint/2010/main" val="2703264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Operazioni su matrici: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048512" y="1076124"/>
            <a:ext cx="7924800" cy="3484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Le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principali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rgbClr val="DBA0DB"/>
                </a:solidFill>
              </a:rPr>
              <a:t>operazioni</a:t>
            </a:r>
            <a:r>
              <a:rPr lang="en-US" sz="1600" dirty="0">
                <a:solidFill>
                  <a:srgbClr val="DBA0DB"/>
                </a:solidFill>
              </a:rPr>
              <a:t> </a:t>
            </a:r>
            <a:r>
              <a:rPr lang="en-US" sz="1600" dirty="0" err="1">
                <a:solidFill>
                  <a:srgbClr val="DBA0DB"/>
                </a:solidFill>
              </a:rPr>
              <a:t>proprie</a:t>
            </a:r>
            <a:r>
              <a:rPr lang="en-US" sz="1600" dirty="0">
                <a:solidFill>
                  <a:srgbClr val="DBA0DB"/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di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matrici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e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vettori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sono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rgbClr val="DBA0DB"/>
                </a:solidFill>
              </a:rPr>
              <a:t>eseguite</a:t>
            </a:r>
            <a:r>
              <a:rPr lang="en-US" sz="1600" dirty="0">
                <a:solidFill>
                  <a:srgbClr val="DBA0DB"/>
                </a:solidFill>
              </a:rPr>
              <a:t> </a:t>
            </a:r>
            <a:r>
              <a:rPr lang="en-US" sz="1600" dirty="0" err="1">
                <a:solidFill>
                  <a:srgbClr val="DBA0DB"/>
                </a:solidFill>
              </a:rPr>
              <a:t>tramite</a:t>
            </a:r>
            <a:r>
              <a:rPr lang="en-US" sz="1600" dirty="0">
                <a:solidFill>
                  <a:srgbClr val="DBA0DB"/>
                </a:solidFill>
              </a:rPr>
              <a:t> </a:t>
            </a:r>
            <a:r>
              <a:rPr lang="en-US" sz="1600" dirty="0" err="1">
                <a:solidFill>
                  <a:srgbClr val="DBA0DB"/>
                </a:solidFill>
              </a:rPr>
              <a:t>funzioni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Ad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esempio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, se A e B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sono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matrici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vettori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compatibili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5CF27"/>
                </a:solidFill>
              </a:rPr>
              <a:t>A @ B 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è il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prodotto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righe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per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colonne</a:t>
            </a:r>
            <a:endParaRPr lang="en-US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A5CF27"/>
                </a:solidFill>
              </a:rPr>
              <a:t>np.linalg.inv</a:t>
            </a:r>
            <a:r>
              <a:rPr lang="en-US" sz="1600" dirty="0">
                <a:solidFill>
                  <a:srgbClr val="A5CF27"/>
                </a:solidFill>
              </a:rPr>
              <a:t>(A) 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è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l’</a:t>
            </a:r>
            <a:r>
              <a:rPr lang="en-US" sz="1600" dirty="0" err="1">
                <a:solidFill>
                  <a:srgbClr val="FCC642"/>
                </a:solidFill>
              </a:rPr>
              <a:t>inversa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di A</a:t>
            </a:r>
          </a:p>
          <a:p>
            <a:pPr marL="0" indent="0" algn="just">
              <a:buNone/>
            </a:pPr>
            <a:r>
              <a:rPr lang="en-US" sz="1600" dirty="0" err="1">
                <a:solidFill>
                  <a:srgbClr val="A5CF27"/>
                </a:solidFill>
              </a:rPr>
              <a:t>np.linalg.det</a:t>
            </a:r>
            <a:r>
              <a:rPr lang="en-US" sz="1600" dirty="0">
                <a:solidFill>
                  <a:srgbClr val="A5CF27"/>
                </a:solidFill>
              </a:rPr>
              <a:t>(A) 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è il </a:t>
            </a:r>
            <a:r>
              <a:rPr lang="en-US" sz="1600" dirty="0" err="1">
                <a:solidFill>
                  <a:srgbClr val="FCC642"/>
                </a:solidFill>
              </a:rPr>
              <a:t>determinante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di A</a:t>
            </a:r>
          </a:p>
          <a:p>
            <a:pPr marL="0" indent="0" algn="just">
              <a:buNone/>
            </a:pPr>
            <a:r>
              <a:rPr lang="en-US" sz="1600" dirty="0" err="1">
                <a:solidFill>
                  <a:srgbClr val="A5CF27"/>
                </a:solidFill>
              </a:rPr>
              <a:t>A.transpose</a:t>
            </a:r>
            <a:r>
              <a:rPr lang="en-US" sz="1600" dirty="0">
                <a:solidFill>
                  <a:srgbClr val="A5CF27"/>
                </a:solidFill>
              </a:rPr>
              <a:t>() 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o </a:t>
            </a:r>
            <a:r>
              <a:rPr lang="en-US" sz="1600" dirty="0">
                <a:solidFill>
                  <a:srgbClr val="A5CF27"/>
                </a:solidFill>
              </a:rPr>
              <a:t>A.T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è la </a:t>
            </a:r>
            <a:r>
              <a:rPr lang="en-US" sz="1600" dirty="0" err="1">
                <a:solidFill>
                  <a:srgbClr val="FCC642"/>
                </a:solidFill>
              </a:rPr>
              <a:t>trasposta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di A</a:t>
            </a:r>
          </a:p>
          <a:p>
            <a:pPr marL="0" indent="0" algn="just">
              <a:buNone/>
            </a:pPr>
            <a:r>
              <a:rPr lang="en-US" sz="1600" dirty="0" err="1">
                <a:solidFill>
                  <a:srgbClr val="A5CF27"/>
                </a:solidFill>
              </a:rPr>
              <a:t>np.linalg.matrix_rank</a:t>
            </a:r>
            <a:r>
              <a:rPr lang="en-US" sz="1600" dirty="0">
                <a:solidFill>
                  <a:srgbClr val="A5CF27"/>
                </a:solidFill>
              </a:rPr>
              <a:t>(A) 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è il </a:t>
            </a:r>
            <a:r>
              <a:rPr lang="en-US" sz="1600" dirty="0" err="1">
                <a:solidFill>
                  <a:srgbClr val="FCC642"/>
                </a:solidFill>
              </a:rPr>
              <a:t>rango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di A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accent6">
                    <a:lumMod val="95000"/>
                  </a:schemeClr>
                </a:solidFill>
              </a:rPr>
              <a:t>D, V = </a:t>
            </a:r>
            <a:r>
              <a:rPr lang="pt-BR" sz="1600" dirty="0">
                <a:solidFill>
                  <a:srgbClr val="A5CF27"/>
                </a:solidFill>
              </a:rPr>
              <a:t>linalg.eig(a) </a:t>
            </a:r>
            <a:r>
              <a:rPr lang="pt-BR" sz="1600" dirty="0">
                <a:solidFill>
                  <a:schemeClr val="accent6">
                    <a:lumMod val="95000"/>
                  </a:schemeClr>
                </a:solidFill>
              </a:rPr>
              <a:t>restituisce </a:t>
            </a:r>
            <a:r>
              <a:rPr lang="pt-BR" sz="1600" dirty="0">
                <a:solidFill>
                  <a:srgbClr val="FCC642"/>
                </a:solidFill>
              </a:rPr>
              <a:t>autovelori</a:t>
            </a:r>
            <a:r>
              <a:rPr lang="pt-BR" sz="1600" dirty="0">
                <a:solidFill>
                  <a:schemeClr val="accent6">
                    <a:lumMod val="95000"/>
                  </a:schemeClr>
                </a:solidFill>
              </a:rPr>
              <a:t> e </a:t>
            </a:r>
            <a:r>
              <a:rPr lang="pt-BR" sz="1600" dirty="0">
                <a:solidFill>
                  <a:srgbClr val="FCC642"/>
                </a:solidFill>
              </a:rPr>
              <a:t>autovettori</a:t>
            </a:r>
            <a:r>
              <a:rPr lang="pt-BR" sz="1600" dirty="0">
                <a:solidFill>
                  <a:schemeClr val="accent6">
                    <a:lumMod val="95000"/>
                  </a:schemeClr>
                </a:solidFill>
              </a:rPr>
              <a:t> di A</a:t>
            </a:r>
            <a:endParaRPr lang="en-US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6">
                  <a:lumMod val="95000"/>
                </a:schemeClr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</p:spTree>
    <p:extLst>
      <p:ext uri="{BB962C8B-B14F-4D97-AF65-F5344CB8AC3E}">
        <p14:creationId xmlns:p14="http://schemas.microsoft.com/office/powerpoint/2010/main" val="357570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143250" y="1123900"/>
            <a:ext cx="767975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rgbClr val="DBA0DB"/>
                </a:solidFill>
              </a:rPr>
              <a:t>L’algebra lineare </a:t>
            </a:r>
            <a:r>
              <a:rPr lang="it-IT" sz="1400" dirty="0">
                <a:solidFill>
                  <a:schemeClr val="accent3"/>
                </a:solidFill>
              </a:rPr>
              <a:t>è uno degli elementi costitutivi essenziali del </a:t>
            </a:r>
            <a:r>
              <a:rPr lang="it-IT" sz="1400" dirty="0">
                <a:solidFill>
                  <a:srgbClr val="DBA0DB"/>
                </a:solidFill>
              </a:rPr>
              <a:t>calcolo scientifico</a:t>
            </a:r>
            <a:r>
              <a:rPr lang="it-IT" sz="1400" dirty="0">
                <a:solidFill>
                  <a:schemeClr val="accent3"/>
                </a:solidFill>
              </a:rPr>
              <a:t> e della </a:t>
            </a:r>
            <a:r>
              <a:rPr lang="it-IT" sz="1400" dirty="0">
                <a:solidFill>
                  <a:srgbClr val="DBA0DB"/>
                </a:solidFill>
              </a:rPr>
              <a:t>matematica computazionale</a:t>
            </a:r>
            <a:r>
              <a:rPr lang="it-IT" sz="1400" dirty="0">
                <a:solidFill>
                  <a:schemeClr val="accent3"/>
                </a:solidFill>
              </a:rPr>
              <a:t>. Gli oggetti dell’algebra lineare sono </a:t>
            </a:r>
            <a:r>
              <a:rPr lang="it-IT" sz="1400" dirty="0">
                <a:solidFill>
                  <a:srgbClr val="DBA0DB"/>
                </a:solidFill>
              </a:rPr>
              <a:t>vettori</a:t>
            </a:r>
            <a:r>
              <a:rPr lang="it-IT" sz="1400" dirty="0">
                <a:solidFill>
                  <a:schemeClr val="accent3"/>
                </a:solidFill>
              </a:rPr>
              <a:t> e </a:t>
            </a:r>
            <a:r>
              <a:rPr lang="it-IT" sz="1400" dirty="0">
                <a:solidFill>
                  <a:srgbClr val="DBA0DB"/>
                </a:solidFill>
              </a:rPr>
              <a:t>matrici</a:t>
            </a:r>
            <a:r>
              <a:rPr lang="it-IT" sz="1400" dirty="0">
                <a:solidFill>
                  <a:schemeClr val="accent3"/>
                </a:solidFill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Il pacchetto (package) </a:t>
            </a:r>
            <a:r>
              <a:rPr lang="it-IT" sz="1400" dirty="0" err="1">
                <a:solidFill>
                  <a:srgbClr val="A5CF27"/>
                </a:solidFill>
              </a:rPr>
              <a:t>NumPy</a:t>
            </a:r>
            <a:r>
              <a:rPr lang="it-IT" sz="1400" dirty="0">
                <a:solidFill>
                  <a:schemeClr val="accent3"/>
                </a:solidFill>
              </a:rPr>
              <a:t> include tutti gli strumenti necessari per manipolare questi oggetti.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È possibile </a:t>
            </a:r>
            <a:r>
              <a:rPr lang="it-IT" sz="1400" dirty="0">
                <a:solidFill>
                  <a:srgbClr val="DBA0DB"/>
                </a:solidFill>
              </a:rPr>
              <a:t>costruire</a:t>
            </a:r>
            <a:r>
              <a:rPr lang="it-IT" sz="1400" dirty="0">
                <a:solidFill>
                  <a:schemeClr val="accent3"/>
                </a:solidFill>
              </a:rPr>
              <a:t> vettori e matrici o alterare quelle esistenti ed eseguire le principali </a:t>
            </a:r>
            <a:r>
              <a:rPr lang="it-IT" sz="1400" dirty="0">
                <a:solidFill>
                  <a:srgbClr val="DBA0DB"/>
                </a:solidFill>
              </a:rPr>
              <a:t>operazioni di algebra lineare </a:t>
            </a:r>
            <a:r>
              <a:rPr lang="it-IT" sz="1400" dirty="0">
                <a:solidFill>
                  <a:schemeClr val="accent3"/>
                </a:solidFill>
              </a:rPr>
              <a:t>(prodotto scalare, prodotto matrice-vettore e prodotto matrice-matrice).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Infine, sono disponibili varie </a:t>
            </a:r>
            <a:r>
              <a:rPr lang="it-IT" sz="1400" dirty="0">
                <a:solidFill>
                  <a:srgbClr val="DBA0DB"/>
                </a:solidFill>
              </a:rPr>
              <a:t>funzioni</a:t>
            </a:r>
            <a:r>
              <a:rPr lang="it-IT" sz="1400" dirty="0">
                <a:solidFill>
                  <a:schemeClr val="accent3"/>
                </a:solidFill>
              </a:rPr>
              <a:t> per risolvere problemi di algebra lineare (calcolo di determinante, norme, soluzioni di sistemi lineari).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-IT" sz="1400" dirty="0">
              <a:solidFill>
                <a:schemeClr val="accent3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Per utilizzare il package </a:t>
            </a:r>
            <a:r>
              <a:rPr lang="it-IT" sz="1400" dirty="0" err="1">
                <a:solidFill>
                  <a:schemeClr val="accent3"/>
                </a:solidFill>
              </a:rPr>
              <a:t>NumPy</a:t>
            </a:r>
            <a:r>
              <a:rPr lang="it-IT" sz="1400" dirty="0">
                <a:solidFill>
                  <a:schemeClr val="accent3"/>
                </a:solidFill>
              </a:rPr>
              <a:t> è necessario importare il modulo: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	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	</a:t>
            </a:r>
            <a:r>
              <a:rPr lang="it-IT" sz="1400" dirty="0">
                <a:solidFill>
                  <a:srgbClr val="FF5858"/>
                </a:solidFill>
              </a:rPr>
              <a:t>import </a:t>
            </a:r>
            <a:r>
              <a:rPr lang="it-IT" sz="1400" dirty="0" err="1">
                <a:solidFill>
                  <a:srgbClr val="FF5858"/>
                </a:solidFill>
              </a:rPr>
              <a:t>numpy</a:t>
            </a:r>
            <a:r>
              <a:rPr lang="it-IT" sz="1400" dirty="0">
                <a:solidFill>
                  <a:srgbClr val="FF5858"/>
                </a:solidFill>
              </a:rPr>
              <a:t> </a:t>
            </a:r>
            <a:r>
              <a:rPr lang="it-IT" sz="1400" dirty="0" err="1">
                <a:solidFill>
                  <a:srgbClr val="FF5858"/>
                </a:solidFill>
              </a:rPr>
              <a:t>as</a:t>
            </a:r>
            <a:r>
              <a:rPr lang="it-IT" sz="1400" dirty="0">
                <a:solidFill>
                  <a:srgbClr val="FF5858"/>
                </a:solidFill>
              </a:rPr>
              <a:t> </a:t>
            </a:r>
            <a:r>
              <a:rPr lang="it-IT" sz="1400" dirty="0" err="1">
                <a:solidFill>
                  <a:srgbClr val="FF5858"/>
                </a:solidFill>
              </a:rPr>
              <a:t>np</a:t>
            </a:r>
            <a:endParaRPr lang="it-IT" sz="1400" dirty="0">
              <a:solidFill>
                <a:srgbClr val="FF5858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Confronto tra matrici: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966358" y="1123900"/>
            <a:ext cx="7644384" cy="3484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Fra due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matrici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di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uguali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dimensioni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si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possono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utilizzare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gli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operatori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95000"/>
                  </a:schemeClr>
                </a:solidFill>
              </a:rPr>
              <a:t>relazionali</a:t>
            </a:r>
            <a:r>
              <a:rPr lang="en-US" sz="1600" dirty="0">
                <a:solidFill>
                  <a:schemeClr val="accent6">
                    <a:lumMod val="95000"/>
                  </a:schemeClr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accent6">
                    <a:lumMod val="95000"/>
                  </a:schemeClr>
                </a:solidFill>
              </a:rPr>
              <a:t>&lt;	minore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accent6">
                    <a:lumMod val="95000"/>
                  </a:schemeClr>
                </a:solidFill>
              </a:rPr>
              <a:t>&lt;=	minore o uguale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accent6">
                    <a:lumMod val="95000"/>
                  </a:schemeClr>
                </a:solidFill>
              </a:rPr>
              <a:t>&gt;	maggiore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accent6">
                    <a:lumMod val="95000"/>
                  </a:schemeClr>
                </a:solidFill>
              </a:rPr>
              <a:t>&gt;=	maggiore o uguale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accent6">
                    <a:lumMod val="95000"/>
                  </a:schemeClr>
                </a:solidFill>
              </a:rPr>
              <a:t>==	uguale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accent6">
                    <a:lumMod val="95000"/>
                  </a:schemeClr>
                </a:solidFill>
              </a:rPr>
              <a:t>!=	diverso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accent6">
                    <a:lumMod val="95000"/>
                  </a:schemeClr>
                </a:solidFill>
              </a:rPr>
              <a:t>Il confronto avviene elemento per elemento ed il risultato è una matrice booleana, ovvero una matrice contenente solo True o False.</a:t>
            </a:r>
            <a:endParaRPr lang="en-US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6">
                  <a:lumMod val="95000"/>
                </a:schemeClr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</p:spTree>
    <p:extLst>
      <p:ext uri="{BB962C8B-B14F-4D97-AF65-F5344CB8AC3E}">
        <p14:creationId xmlns:p14="http://schemas.microsoft.com/office/powerpoint/2010/main" val="7806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Array </a:t>
            </a:r>
            <a:r>
              <a:rPr lang="it-IT" dirty="0" err="1"/>
              <a:t>manipulation</a:t>
            </a:r>
            <a:r>
              <a:rPr lang="it-IT" dirty="0"/>
              <a:t> </a:t>
            </a:r>
            <a:r>
              <a:rPr lang="it-IT" dirty="0" err="1"/>
              <a:t>routines</a:t>
            </a:r>
            <a:r>
              <a:rPr lang="it-IT" dirty="0"/>
              <a:t>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391098" y="1123900"/>
            <a:ext cx="729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accent6">
                    <a:lumMod val="95000"/>
                  </a:schemeClr>
                </a:solidFill>
              </a:rPr>
              <a:t>Sia M un array bidimensionale (matrice).</a:t>
            </a:r>
            <a:endParaRPr lang="en-US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x = </a:t>
            </a:r>
            <a:r>
              <a:rPr lang="it-IT" sz="1400" dirty="0" err="1">
                <a:solidFill>
                  <a:srgbClr val="A5CF27"/>
                </a:solidFill>
              </a:rPr>
              <a:t>np.diag</a:t>
            </a: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(M, k) è l’</a:t>
            </a:r>
            <a:r>
              <a:rPr lang="it-IT" sz="1400" dirty="0">
                <a:solidFill>
                  <a:srgbClr val="FCC642"/>
                </a:solidFill>
              </a:rPr>
              <a:t>array</a:t>
            </a: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 contenente gli elementi sulla k-ma diagonale.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A = </a:t>
            </a:r>
            <a:r>
              <a:rPr lang="en-US" sz="1400" dirty="0" err="1">
                <a:solidFill>
                  <a:srgbClr val="A5CF27"/>
                </a:solidFill>
              </a:rPr>
              <a:t>np.tril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M,k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)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estrae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il </a:t>
            </a:r>
            <a:r>
              <a:rPr lang="en-US" sz="1400" dirty="0" err="1">
                <a:solidFill>
                  <a:srgbClr val="FCC642"/>
                </a:solidFill>
              </a:rPr>
              <a:t>triangolo</a:t>
            </a:r>
            <a:r>
              <a:rPr lang="en-US" sz="1400" dirty="0">
                <a:solidFill>
                  <a:srgbClr val="FCC642"/>
                </a:solidFill>
              </a:rPr>
              <a:t> </a:t>
            </a:r>
            <a:r>
              <a:rPr lang="en-US" sz="1400" dirty="0" err="1">
                <a:solidFill>
                  <a:srgbClr val="FCC642"/>
                </a:solidFill>
              </a:rPr>
              <a:t>inferiore</a:t>
            </a:r>
            <a:r>
              <a:rPr lang="en-US" sz="1400" dirty="0">
                <a:solidFill>
                  <a:srgbClr val="FCC642"/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di M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partendo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dalla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k-ma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diagonale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B = </a:t>
            </a:r>
            <a:r>
              <a:rPr lang="en-US" sz="1400" dirty="0" err="1">
                <a:solidFill>
                  <a:srgbClr val="A5CF27"/>
                </a:solidFill>
              </a:rPr>
              <a:t>np.triu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M,k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)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estrae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il </a:t>
            </a:r>
            <a:r>
              <a:rPr lang="en-US" sz="1400" dirty="0" err="1">
                <a:solidFill>
                  <a:srgbClr val="FCC642"/>
                </a:solidFill>
              </a:rPr>
              <a:t>triangolo</a:t>
            </a:r>
            <a:r>
              <a:rPr lang="en-US" sz="1400" dirty="0">
                <a:solidFill>
                  <a:srgbClr val="FCC642"/>
                </a:solidFill>
              </a:rPr>
              <a:t> </a:t>
            </a:r>
            <a:r>
              <a:rPr lang="en-US" sz="1400" dirty="0" err="1">
                <a:solidFill>
                  <a:srgbClr val="FCC642"/>
                </a:solidFill>
              </a:rPr>
              <a:t>superiore</a:t>
            </a:r>
            <a:r>
              <a:rPr lang="en-US" sz="1400" dirty="0">
                <a:solidFill>
                  <a:srgbClr val="FCC642"/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di M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partendo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dalla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k-ma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diagonale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FF585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Se k è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omesso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si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intende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>
                <a:solidFill>
                  <a:srgbClr val="FF5858"/>
                </a:solidFill>
              </a:rPr>
              <a:t>k=0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ovvero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la </a:t>
            </a:r>
            <a:r>
              <a:rPr lang="en-US" sz="1400" dirty="0" err="1">
                <a:solidFill>
                  <a:srgbClr val="DBA0DB"/>
                </a:solidFill>
              </a:rPr>
              <a:t>diagonale</a:t>
            </a:r>
            <a:r>
              <a:rPr lang="en-US" sz="1400" dirty="0">
                <a:solidFill>
                  <a:srgbClr val="DBA0DB"/>
                </a:solidFill>
              </a:rPr>
              <a:t> </a:t>
            </a:r>
            <a:r>
              <a:rPr lang="en-US" sz="1400" dirty="0" err="1">
                <a:solidFill>
                  <a:srgbClr val="DBA0DB"/>
                </a:solidFill>
              </a:rPr>
              <a:t>principale</a:t>
            </a:r>
            <a:r>
              <a:rPr lang="en-US" sz="1400" dirty="0">
                <a:solidFill>
                  <a:srgbClr val="DBA0DB"/>
                </a:solidFill>
              </a:rPr>
              <a:t>.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</p:spTree>
    <p:extLst>
      <p:ext uri="{BB962C8B-B14F-4D97-AF65-F5344CB8AC3E}">
        <p14:creationId xmlns:p14="http://schemas.microsoft.com/office/powerpoint/2010/main" val="383781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Altre funzioni: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143250" y="1123900"/>
            <a:ext cx="7805678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Sia M un array bidimensionale (matrice).</a:t>
            </a: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A5CF27"/>
                </a:solidFill>
              </a:rPr>
              <a:t>np.sort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(M) </a:t>
            </a:r>
            <a:r>
              <a:rPr lang="en-US" sz="1400" dirty="0" err="1">
                <a:solidFill>
                  <a:srgbClr val="FCC642"/>
                </a:solidFill>
              </a:rPr>
              <a:t>ordina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gli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elementi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in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ordine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crescenti</a:t>
            </a: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A5CF27"/>
                </a:solidFill>
              </a:rPr>
              <a:t>np.mean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(M)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calcola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la </a:t>
            </a:r>
            <a:r>
              <a:rPr lang="en-US" sz="1400" dirty="0">
                <a:solidFill>
                  <a:srgbClr val="FCC642"/>
                </a:solidFill>
              </a:rPr>
              <a:t>media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degli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elementi</a:t>
            </a: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A5CF27"/>
                </a:solidFill>
              </a:rPr>
              <a:t>np.argmax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(M)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restituisce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rgbClr val="FCC642"/>
                </a:solidFill>
              </a:rPr>
              <a:t>l’indice</a:t>
            </a:r>
            <a:r>
              <a:rPr lang="en-US" sz="1400" dirty="0">
                <a:solidFill>
                  <a:srgbClr val="FCC642"/>
                </a:solidFill>
              </a:rPr>
              <a:t> </a:t>
            </a:r>
            <a:r>
              <a:rPr lang="en-US" sz="1400" dirty="0" err="1">
                <a:solidFill>
                  <a:srgbClr val="FCC642"/>
                </a:solidFill>
              </a:rPr>
              <a:t>dell’elemento</a:t>
            </a:r>
            <a:r>
              <a:rPr lang="en-US" sz="1400" dirty="0">
                <a:solidFill>
                  <a:srgbClr val="FCC642"/>
                </a:solidFill>
              </a:rPr>
              <a:t> </a:t>
            </a:r>
            <a:r>
              <a:rPr lang="en-US" sz="1400" dirty="0" err="1">
                <a:solidFill>
                  <a:srgbClr val="FCC642"/>
                </a:solidFill>
              </a:rPr>
              <a:t>massimo</a:t>
            </a:r>
            <a:endParaRPr lang="en-US" sz="1400" dirty="0">
              <a:solidFill>
                <a:srgbClr val="FCC64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A5CF27"/>
                </a:solidFill>
              </a:rPr>
              <a:t>np.amax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(M)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restituisce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il </a:t>
            </a:r>
            <a:r>
              <a:rPr lang="en-US" sz="1400" dirty="0" err="1">
                <a:solidFill>
                  <a:srgbClr val="FCC642"/>
                </a:solidFill>
              </a:rPr>
              <a:t>valore</a:t>
            </a:r>
            <a:r>
              <a:rPr lang="en-US" sz="1400" dirty="0">
                <a:solidFill>
                  <a:srgbClr val="FCC642"/>
                </a:solidFill>
              </a:rPr>
              <a:t> </a:t>
            </a:r>
            <a:r>
              <a:rPr lang="en-US" sz="1400" dirty="0" err="1">
                <a:solidFill>
                  <a:srgbClr val="FCC642"/>
                </a:solidFill>
              </a:rPr>
              <a:t>massimo</a:t>
            </a:r>
            <a:endParaRPr lang="en-US" sz="1400" dirty="0">
              <a:solidFill>
                <a:srgbClr val="FCC64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Per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ogni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funzione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, è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possibile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specificare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l’</a:t>
            </a:r>
            <a:r>
              <a:rPr lang="en-US" sz="1400" dirty="0" err="1">
                <a:solidFill>
                  <a:srgbClr val="FCC642"/>
                </a:solidFill>
              </a:rPr>
              <a:t>asse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su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cui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calcolarle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A5CF27"/>
                </a:solidFill>
              </a:rPr>
              <a:t>np.linalg.norm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(M,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ord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)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calcola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la </a:t>
            </a:r>
            <a:r>
              <a:rPr lang="en-US" sz="1400" dirty="0" err="1">
                <a:solidFill>
                  <a:srgbClr val="72D9F0"/>
                </a:solidFill>
              </a:rPr>
              <a:t>norma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di M secondo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l’ordine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specificato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(in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generale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ponete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rgbClr val="FF5858"/>
                </a:solidFill>
              </a:rPr>
              <a:t>ord</a:t>
            </a:r>
            <a:r>
              <a:rPr lang="en-US" sz="1400" dirty="0">
                <a:solidFill>
                  <a:srgbClr val="FF5858"/>
                </a:solidFill>
              </a:rPr>
              <a:t> = np.inf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A5CF27"/>
                </a:solidFill>
              </a:rPr>
              <a:t>np.linalg.cond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(M)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calcola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rgbClr val="72D9F0"/>
                </a:solidFill>
              </a:rPr>
              <a:t>l’indice</a:t>
            </a:r>
            <a:r>
              <a:rPr lang="en-US" sz="1400" dirty="0">
                <a:solidFill>
                  <a:srgbClr val="72D9F0"/>
                </a:solidFill>
              </a:rPr>
              <a:t> di </a:t>
            </a:r>
            <a:r>
              <a:rPr lang="en-US" sz="1400" dirty="0" err="1">
                <a:solidFill>
                  <a:srgbClr val="72D9F0"/>
                </a:solidFill>
              </a:rPr>
              <a:t>condizionamento</a:t>
            </a:r>
            <a:r>
              <a:rPr lang="en-US" sz="1400" dirty="0">
                <a:solidFill>
                  <a:srgbClr val="72D9F0"/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di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A5CF27"/>
                </a:solidFill>
              </a:rPr>
              <a:t>np.linalg.solve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(A, b)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restituisce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la </a:t>
            </a:r>
            <a:r>
              <a:rPr lang="en-US" sz="1400" dirty="0" err="1">
                <a:solidFill>
                  <a:srgbClr val="72D9F0"/>
                </a:solidFill>
              </a:rPr>
              <a:t>soluzione</a:t>
            </a:r>
            <a:r>
              <a:rPr lang="en-US" sz="1400" dirty="0">
                <a:solidFill>
                  <a:srgbClr val="72D9F0"/>
                </a:solidFill>
              </a:rPr>
              <a:t> del </a:t>
            </a:r>
            <a:r>
              <a:rPr lang="en-US" sz="1400" dirty="0" err="1">
                <a:solidFill>
                  <a:srgbClr val="72D9F0"/>
                </a:solidFill>
              </a:rPr>
              <a:t>sistema</a:t>
            </a:r>
            <a:r>
              <a:rPr lang="en-US" sz="1400" dirty="0">
                <a:solidFill>
                  <a:srgbClr val="72D9F0"/>
                </a:solidFill>
              </a:rPr>
              <a:t> </a:t>
            </a:r>
            <a:r>
              <a:rPr lang="en-US" sz="1400" dirty="0" err="1">
                <a:solidFill>
                  <a:srgbClr val="72D9F0"/>
                </a:solidFill>
              </a:rPr>
              <a:t>lineare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Ax=b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</p:spTree>
    <p:extLst>
      <p:ext uri="{BB962C8B-B14F-4D97-AF65-F5344CB8AC3E}">
        <p14:creationId xmlns:p14="http://schemas.microsoft.com/office/powerpoint/2010/main" val="1240776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5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129" name="Google Shape;3129;p52"/>
          <p:cNvSpPr txBox="1">
            <a:spLocks noGrp="1"/>
          </p:cNvSpPr>
          <p:nvPr>
            <p:ph type="body" idx="1"/>
          </p:nvPr>
        </p:nvSpPr>
        <p:spPr>
          <a:xfrm>
            <a:off x="2010324" y="1195400"/>
            <a:ext cx="6975173" cy="3096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Link:</a:t>
            </a:r>
            <a:endParaRPr dirty="0">
              <a:solidFill>
                <a:schemeClr val="accent2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it-IT" sz="1400" dirty="0" err="1">
                <a:uFill>
                  <a:noFill/>
                </a:uFill>
              </a:rPr>
              <a:t>NumPy</a:t>
            </a:r>
            <a:r>
              <a:rPr lang="it-IT" sz="1400" dirty="0">
                <a:uFill>
                  <a:noFill/>
                </a:uFill>
              </a:rPr>
              <a:t> Reference: https://numpy.org/doc/stable/reference/index.html#reference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r>
              <a:rPr lang="it-IT" sz="1400" dirty="0">
                <a:uFill>
                  <a:noFill/>
                </a:uFill>
              </a:rPr>
              <a:t>Pagina </a:t>
            </a:r>
            <a:r>
              <a:rPr lang="it-IT" sz="1400" dirty="0" err="1">
                <a:uFill>
                  <a:noFill/>
                </a:uFill>
              </a:rPr>
              <a:t>elearning</a:t>
            </a:r>
            <a:r>
              <a:rPr lang="it-IT" sz="1400" dirty="0">
                <a:uFill>
                  <a:noFill/>
                </a:uFill>
              </a:rPr>
              <a:t> del corso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Riferimenti testuali:</a:t>
            </a:r>
            <a:endParaRPr dirty="0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en" sz="1400" dirty="0">
                <a:uFill>
                  <a:noFill/>
                </a:uFill>
              </a:rPr>
              <a:t>Fuhrer, Verdier, Solem, Scientific Computing with Python, cap 4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endParaRPr dirty="0"/>
          </a:p>
        </p:txBody>
      </p:sp>
      <p:sp>
        <p:nvSpPr>
          <p:cNvPr id="3131" name="Google Shape;3131;p52"/>
          <p:cNvSpPr txBox="1">
            <a:spLocks noGrp="1"/>
          </p:cNvSpPr>
          <p:nvPr>
            <p:ph type="subTitle" idx="2"/>
          </p:nvPr>
        </p:nvSpPr>
        <p:spPr>
          <a:xfrm>
            <a:off x="710124" y="4694725"/>
            <a:ext cx="5995475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  <p:grpSp>
        <p:nvGrpSpPr>
          <p:cNvPr id="3134" name="Google Shape;3134;p52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35" name="Google Shape;3135;p5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36" name="Google Shape;3136;p52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Google Shape;2894;p50">
            <a:extLst>
              <a:ext uri="{FF2B5EF4-FFF2-40B4-BE49-F238E27FC236}">
                <a16:creationId xmlns:a16="http://schemas.microsoft.com/office/drawing/2014/main" id="{764BC3AD-3B84-4236-B62D-91B7165047D8}"/>
              </a:ext>
            </a:extLst>
          </p:cNvPr>
          <p:cNvGrpSpPr/>
          <p:nvPr/>
        </p:nvGrpSpPr>
        <p:grpSpPr>
          <a:xfrm>
            <a:off x="1514692" y="1282823"/>
            <a:ext cx="365768" cy="365768"/>
            <a:chOff x="1562938" y="4248450"/>
            <a:chExt cx="475950" cy="475950"/>
          </a:xfrm>
        </p:grpSpPr>
        <p:sp>
          <p:nvSpPr>
            <p:cNvPr id="14" name="Google Shape;2895;p50">
              <a:extLst>
                <a:ext uri="{FF2B5EF4-FFF2-40B4-BE49-F238E27FC236}">
                  <a16:creationId xmlns:a16="http://schemas.microsoft.com/office/drawing/2014/main" id="{00E27D44-4B1D-4D48-A9B1-E28DC613CA5E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896;p50">
              <a:extLst>
                <a:ext uri="{FF2B5EF4-FFF2-40B4-BE49-F238E27FC236}">
                  <a16:creationId xmlns:a16="http://schemas.microsoft.com/office/drawing/2014/main" id="{2F2690AE-B37F-44B6-BC43-0B605F9DECFF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897;p50">
              <a:extLst>
                <a:ext uri="{FF2B5EF4-FFF2-40B4-BE49-F238E27FC236}">
                  <a16:creationId xmlns:a16="http://schemas.microsoft.com/office/drawing/2014/main" id="{4EB752B5-ED67-4B80-8CA6-177AE0B4C41B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898;p50">
              <a:extLst>
                <a:ext uri="{FF2B5EF4-FFF2-40B4-BE49-F238E27FC236}">
                  <a16:creationId xmlns:a16="http://schemas.microsoft.com/office/drawing/2014/main" id="{66EFFF91-4ABA-4A7E-9B00-9AD1B7E2DC1A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899;p50">
              <a:extLst>
                <a:ext uri="{FF2B5EF4-FFF2-40B4-BE49-F238E27FC236}">
                  <a16:creationId xmlns:a16="http://schemas.microsoft.com/office/drawing/2014/main" id="{B79A033F-CB63-469E-8BCE-D1954A623982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900;p50">
              <a:extLst>
                <a:ext uri="{FF2B5EF4-FFF2-40B4-BE49-F238E27FC236}">
                  <a16:creationId xmlns:a16="http://schemas.microsoft.com/office/drawing/2014/main" id="{51F3068F-3766-4B9F-BC34-05A7CEABE7FD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901;p50">
              <a:extLst>
                <a:ext uri="{FF2B5EF4-FFF2-40B4-BE49-F238E27FC236}">
                  <a16:creationId xmlns:a16="http://schemas.microsoft.com/office/drawing/2014/main" id="{F28BE6ED-984D-4152-BD6D-9C59DBCC0BC6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902;p50">
              <a:extLst>
                <a:ext uri="{FF2B5EF4-FFF2-40B4-BE49-F238E27FC236}">
                  <a16:creationId xmlns:a16="http://schemas.microsoft.com/office/drawing/2014/main" id="{37606BA7-7F47-4DE7-8EA9-8C01A903683B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903;p50">
              <a:extLst>
                <a:ext uri="{FF2B5EF4-FFF2-40B4-BE49-F238E27FC236}">
                  <a16:creationId xmlns:a16="http://schemas.microsoft.com/office/drawing/2014/main" id="{2B522C1D-7C94-47D3-8FC3-0617A53984CB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904;p50">
              <a:extLst>
                <a:ext uri="{FF2B5EF4-FFF2-40B4-BE49-F238E27FC236}">
                  <a16:creationId xmlns:a16="http://schemas.microsoft.com/office/drawing/2014/main" id="{18180C5E-249C-4E1D-A50D-CF699AC1CB14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905;p50">
              <a:extLst>
                <a:ext uri="{FF2B5EF4-FFF2-40B4-BE49-F238E27FC236}">
                  <a16:creationId xmlns:a16="http://schemas.microsoft.com/office/drawing/2014/main" id="{3362A4E5-0F1E-4418-92A3-8D43551E247B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906;p50">
              <a:extLst>
                <a:ext uri="{FF2B5EF4-FFF2-40B4-BE49-F238E27FC236}">
                  <a16:creationId xmlns:a16="http://schemas.microsoft.com/office/drawing/2014/main" id="{032C8516-3CEE-47F8-AF33-D6903CC09307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907;p50">
              <a:extLst>
                <a:ext uri="{FF2B5EF4-FFF2-40B4-BE49-F238E27FC236}">
                  <a16:creationId xmlns:a16="http://schemas.microsoft.com/office/drawing/2014/main" id="{8C008407-D4AA-4CE1-BD15-C996E3FCE976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908;p50">
              <a:extLst>
                <a:ext uri="{FF2B5EF4-FFF2-40B4-BE49-F238E27FC236}">
                  <a16:creationId xmlns:a16="http://schemas.microsoft.com/office/drawing/2014/main" id="{31624D2C-FF11-4842-A1F6-574745AD0B40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909;p50">
              <a:extLst>
                <a:ext uri="{FF2B5EF4-FFF2-40B4-BE49-F238E27FC236}">
                  <a16:creationId xmlns:a16="http://schemas.microsoft.com/office/drawing/2014/main" id="{21084802-DF15-4F5E-89D2-53E6466FBEED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066;p50">
            <a:extLst>
              <a:ext uri="{FF2B5EF4-FFF2-40B4-BE49-F238E27FC236}">
                <a16:creationId xmlns:a16="http://schemas.microsoft.com/office/drawing/2014/main" id="{87126AF3-D759-42CC-9FBA-03999A4E5F89}"/>
              </a:ext>
            </a:extLst>
          </p:cNvPr>
          <p:cNvGrpSpPr/>
          <p:nvPr/>
        </p:nvGrpSpPr>
        <p:grpSpPr>
          <a:xfrm>
            <a:off x="1537833" y="2726437"/>
            <a:ext cx="290724" cy="365751"/>
            <a:chOff x="5177013" y="5225925"/>
            <a:chExt cx="281600" cy="360275"/>
          </a:xfrm>
        </p:grpSpPr>
        <p:sp>
          <p:nvSpPr>
            <p:cNvPr id="36" name="Google Shape;3067;p50">
              <a:extLst>
                <a:ext uri="{FF2B5EF4-FFF2-40B4-BE49-F238E27FC236}">
                  <a16:creationId xmlns:a16="http://schemas.microsoft.com/office/drawing/2014/main" id="{2FA93CD9-BD1C-45D2-ADD6-1C8C9EB313EF}"/>
                </a:ext>
              </a:extLst>
            </p:cNvPr>
            <p:cNvSpPr/>
            <p:nvPr/>
          </p:nvSpPr>
          <p:spPr>
            <a:xfrm>
              <a:off x="5226313" y="5275225"/>
              <a:ext cx="225175" cy="303875"/>
            </a:xfrm>
            <a:custGeom>
              <a:avLst/>
              <a:gdLst/>
              <a:ahLst/>
              <a:cxnLst/>
              <a:rect l="l" t="t" r="r" b="b"/>
              <a:pathLst>
                <a:path w="9007" h="12155" extrusionOk="0">
                  <a:moveTo>
                    <a:pt x="7319" y="0"/>
                  </a:moveTo>
                  <a:lnTo>
                    <a:pt x="0" y="10296"/>
                  </a:lnTo>
                  <a:lnTo>
                    <a:pt x="0" y="11586"/>
                  </a:lnTo>
                  <a:cubicBezTo>
                    <a:pt x="0" y="11908"/>
                    <a:pt x="266" y="12154"/>
                    <a:pt x="569" y="12154"/>
                  </a:cubicBezTo>
                  <a:lnTo>
                    <a:pt x="8457" y="12154"/>
                  </a:lnTo>
                  <a:cubicBezTo>
                    <a:pt x="8760" y="12154"/>
                    <a:pt x="9007" y="11908"/>
                    <a:pt x="9007" y="11586"/>
                  </a:cubicBezTo>
                  <a:lnTo>
                    <a:pt x="9007" y="569"/>
                  </a:lnTo>
                  <a:cubicBezTo>
                    <a:pt x="9007" y="247"/>
                    <a:pt x="8760" y="0"/>
                    <a:pt x="8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068;p50">
              <a:extLst>
                <a:ext uri="{FF2B5EF4-FFF2-40B4-BE49-F238E27FC236}">
                  <a16:creationId xmlns:a16="http://schemas.microsoft.com/office/drawing/2014/main" id="{F5CBA1B6-4316-49D9-B0C5-8593957FB0D6}"/>
                </a:ext>
              </a:extLst>
            </p:cNvPr>
            <p:cNvSpPr/>
            <p:nvPr/>
          </p:nvSpPr>
          <p:spPr>
            <a:xfrm>
              <a:off x="5184113" y="5233025"/>
              <a:ext cx="225200" cy="299625"/>
            </a:xfrm>
            <a:custGeom>
              <a:avLst/>
              <a:gdLst/>
              <a:ahLst/>
              <a:cxnLst/>
              <a:rect l="l" t="t" r="r" b="b"/>
              <a:pathLst>
                <a:path w="9008" h="11985" extrusionOk="0">
                  <a:moveTo>
                    <a:pt x="3622" y="1"/>
                  </a:moveTo>
                  <a:cubicBezTo>
                    <a:pt x="3527" y="1"/>
                    <a:pt x="3452" y="19"/>
                    <a:pt x="3376" y="57"/>
                  </a:cubicBezTo>
                  <a:lnTo>
                    <a:pt x="57" y="3376"/>
                  </a:lnTo>
                  <a:cubicBezTo>
                    <a:pt x="20" y="3433"/>
                    <a:pt x="1" y="3527"/>
                    <a:pt x="20" y="3603"/>
                  </a:cubicBezTo>
                  <a:lnTo>
                    <a:pt x="20" y="11434"/>
                  </a:lnTo>
                  <a:cubicBezTo>
                    <a:pt x="1" y="11738"/>
                    <a:pt x="266" y="11984"/>
                    <a:pt x="569" y="11984"/>
                  </a:cubicBezTo>
                  <a:lnTo>
                    <a:pt x="8457" y="11984"/>
                  </a:lnTo>
                  <a:cubicBezTo>
                    <a:pt x="8761" y="11984"/>
                    <a:pt x="9007" y="11738"/>
                    <a:pt x="9007" y="11434"/>
                  </a:cubicBezTo>
                  <a:lnTo>
                    <a:pt x="9007" y="569"/>
                  </a:lnTo>
                  <a:cubicBezTo>
                    <a:pt x="9007" y="247"/>
                    <a:pt x="8761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069;p50">
              <a:extLst>
                <a:ext uri="{FF2B5EF4-FFF2-40B4-BE49-F238E27FC236}">
                  <a16:creationId xmlns:a16="http://schemas.microsoft.com/office/drawing/2014/main" id="{A46109FA-1253-457B-8C5B-996AD256CF8D}"/>
                </a:ext>
              </a:extLst>
            </p:cNvPr>
            <p:cNvSpPr/>
            <p:nvPr/>
          </p:nvSpPr>
          <p:spPr>
            <a:xfrm>
              <a:off x="5310688" y="5275225"/>
              <a:ext cx="56425" cy="42200"/>
            </a:xfrm>
            <a:custGeom>
              <a:avLst/>
              <a:gdLst/>
              <a:ahLst/>
              <a:cxnLst/>
              <a:rect l="l" t="t" r="r" b="b"/>
              <a:pathLst>
                <a:path w="2257" h="1688" extrusionOk="0">
                  <a:moveTo>
                    <a:pt x="0" y="0"/>
                  </a:moveTo>
                  <a:lnTo>
                    <a:pt x="0" y="1688"/>
                  </a:lnTo>
                  <a:lnTo>
                    <a:pt x="2257" y="168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070;p50">
              <a:extLst>
                <a:ext uri="{FF2B5EF4-FFF2-40B4-BE49-F238E27FC236}">
                  <a16:creationId xmlns:a16="http://schemas.microsoft.com/office/drawing/2014/main" id="{466F3368-2418-4B5E-AF16-A81BB5EE06F8}"/>
                </a:ext>
              </a:extLst>
            </p:cNvPr>
            <p:cNvSpPr/>
            <p:nvPr/>
          </p:nvSpPr>
          <p:spPr>
            <a:xfrm>
              <a:off x="5185538" y="5233975"/>
              <a:ext cx="83450" cy="83450"/>
            </a:xfrm>
            <a:custGeom>
              <a:avLst/>
              <a:gdLst/>
              <a:ahLst/>
              <a:cxnLst/>
              <a:rect l="l" t="t" r="r" b="b"/>
              <a:pathLst>
                <a:path w="3338" h="3338" extrusionOk="0">
                  <a:moveTo>
                    <a:pt x="3338" y="0"/>
                  </a:moveTo>
                  <a:cubicBezTo>
                    <a:pt x="3281" y="38"/>
                    <a:pt x="3224" y="76"/>
                    <a:pt x="3167" y="114"/>
                  </a:cubicBezTo>
                  <a:lnTo>
                    <a:pt x="114" y="3167"/>
                  </a:lnTo>
                  <a:cubicBezTo>
                    <a:pt x="76" y="3205"/>
                    <a:pt x="38" y="3262"/>
                    <a:pt x="0" y="3338"/>
                  </a:cubicBezTo>
                  <a:lnTo>
                    <a:pt x="3319" y="3338"/>
                  </a:lnTo>
                  <a:lnTo>
                    <a:pt x="3319" y="19"/>
                  </a:lnTo>
                  <a:lnTo>
                    <a:pt x="3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071;p50">
              <a:extLst>
                <a:ext uri="{FF2B5EF4-FFF2-40B4-BE49-F238E27FC236}">
                  <a16:creationId xmlns:a16="http://schemas.microsoft.com/office/drawing/2014/main" id="{04307BF3-ECB3-44BD-ABEE-C4296FD495E1}"/>
                </a:ext>
              </a:extLst>
            </p:cNvPr>
            <p:cNvSpPr/>
            <p:nvPr/>
          </p:nvSpPr>
          <p:spPr>
            <a:xfrm>
              <a:off x="5219188" y="5352450"/>
              <a:ext cx="16625" cy="14275"/>
            </a:xfrm>
            <a:custGeom>
              <a:avLst/>
              <a:gdLst/>
              <a:ahLst/>
              <a:cxnLst/>
              <a:rect l="l" t="t" r="r" b="b"/>
              <a:pathLst>
                <a:path w="665" h="571" extrusionOk="0">
                  <a:moveTo>
                    <a:pt x="304" y="1"/>
                  </a:moveTo>
                  <a:cubicBezTo>
                    <a:pt x="153" y="1"/>
                    <a:pt x="1" y="117"/>
                    <a:pt x="1" y="286"/>
                  </a:cubicBezTo>
                  <a:cubicBezTo>
                    <a:pt x="1" y="438"/>
                    <a:pt x="133" y="571"/>
                    <a:pt x="285" y="571"/>
                  </a:cubicBezTo>
                  <a:cubicBezTo>
                    <a:pt x="551" y="571"/>
                    <a:pt x="664" y="267"/>
                    <a:pt x="494" y="78"/>
                  </a:cubicBezTo>
                  <a:cubicBezTo>
                    <a:pt x="441" y="24"/>
                    <a:pt x="373" y="1"/>
                    <a:pt x="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072;p50">
              <a:extLst>
                <a:ext uri="{FF2B5EF4-FFF2-40B4-BE49-F238E27FC236}">
                  <a16:creationId xmlns:a16="http://schemas.microsoft.com/office/drawing/2014/main" id="{611D4201-6F07-4D02-B579-B6D165AFACA4}"/>
                </a:ext>
              </a:extLst>
            </p:cNvPr>
            <p:cNvSpPr/>
            <p:nvPr/>
          </p:nvSpPr>
          <p:spPr>
            <a:xfrm>
              <a:off x="5177013" y="5225925"/>
              <a:ext cx="281600" cy="360275"/>
            </a:xfrm>
            <a:custGeom>
              <a:avLst/>
              <a:gdLst/>
              <a:ahLst/>
              <a:cxnLst/>
              <a:rect l="l" t="t" r="r" b="b"/>
              <a:pathLst>
                <a:path w="11264" h="14411" extrusionOk="0">
                  <a:moveTo>
                    <a:pt x="3394" y="967"/>
                  </a:moveTo>
                  <a:lnTo>
                    <a:pt x="3394" y="3375"/>
                  </a:lnTo>
                  <a:lnTo>
                    <a:pt x="967" y="3375"/>
                  </a:lnTo>
                  <a:lnTo>
                    <a:pt x="3394" y="967"/>
                  </a:lnTo>
                  <a:close/>
                  <a:moveTo>
                    <a:pt x="8741" y="569"/>
                  </a:moveTo>
                  <a:cubicBezTo>
                    <a:pt x="8893" y="569"/>
                    <a:pt x="9007" y="683"/>
                    <a:pt x="9007" y="853"/>
                  </a:cubicBezTo>
                  <a:lnTo>
                    <a:pt x="9007" y="11699"/>
                  </a:lnTo>
                  <a:cubicBezTo>
                    <a:pt x="9007" y="11851"/>
                    <a:pt x="8893" y="11984"/>
                    <a:pt x="8741" y="11984"/>
                  </a:cubicBezTo>
                  <a:lnTo>
                    <a:pt x="853" y="11984"/>
                  </a:lnTo>
                  <a:cubicBezTo>
                    <a:pt x="702" y="11984"/>
                    <a:pt x="569" y="11851"/>
                    <a:pt x="569" y="11699"/>
                  </a:cubicBezTo>
                  <a:lnTo>
                    <a:pt x="569" y="3944"/>
                  </a:lnTo>
                  <a:lnTo>
                    <a:pt x="3660" y="3944"/>
                  </a:lnTo>
                  <a:cubicBezTo>
                    <a:pt x="3830" y="3944"/>
                    <a:pt x="3944" y="3811"/>
                    <a:pt x="3944" y="3660"/>
                  </a:cubicBezTo>
                  <a:lnTo>
                    <a:pt x="3944" y="569"/>
                  </a:lnTo>
                  <a:close/>
                  <a:moveTo>
                    <a:pt x="10410" y="2257"/>
                  </a:moveTo>
                  <a:cubicBezTo>
                    <a:pt x="10581" y="2257"/>
                    <a:pt x="10694" y="2370"/>
                    <a:pt x="10694" y="2541"/>
                  </a:cubicBezTo>
                  <a:lnTo>
                    <a:pt x="10694" y="13558"/>
                  </a:lnTo>
                  <a:cubicBezTo>
                    <a:pt x="10694" y="13709"/>
                    <a:pt x="10581" y="13842"/>
                    <a:pt x="10429" y="13842"/>
                  </a:cubicBezTo>
                  <a:lnTo>
                    <a:pt x="2541" y="13842"/>
                  </a:lnTo>
                  <a:cubicBezTo>
                    <a:pt x="2389" y="13842"/>
                    <a:pt x="2257" y="13709"/>
                    <a:pt x="2257" y="13558"/>
                  </a:cubicBezTo>
                  <a:lnTo>
                    <a:pt x="2257" y="12553"/>
                  </a:lnTo>
                  <a:lnTo>
                    <a:pt x="8741" y="12553"/>
                  </a:lnTo>
                  <a:cubicBezTo>
                    <a:pt x="9196" y="12553"/>
                    <a:pt x="9576" y="12173"/>
                    <a:pt x="9576" y="11699"/>
                  </a:cubicBezTo>
                  <a:lnTo>
                    <a:pt x="9576" y="2257"/>
                  </a:lnTo>
                  <a:close/>
                  <a:moveTo>
                    <a:pt x="3906" y="0"/>
                  </a:moveTo>
                  <a:cubicBezTo>
                    <a:pt x="3679" y="0"/>
                    <a:pt x="3470" y="76"/>
                    <a:pt x="3299" y="247"/>
                  </a:cubicBezTo>
                  <a:lnTo>
                    <a:pt x="247" y="3299"/>
                  </a:lnTo>
                  <a:cubicBezTo>
                    <a:pt x="95" y="3451"/>
                    <a:pt x="0" y="3660"/>
                    <a:pt x="19" y="3887"/>
                  </a:cubicBezTo>
                  <a:lnTo>
                    <a:pt x="19" y="11718"/>
                  </a:lnTo>
                  <a:cubicBezTo>
                    <a:pt x="19" y="12173"/>
                    <a:pt x="379" y="12553"/>
                    <a:pt x="853" y="12553"/>
                  </a:cubicBezTo>
                  <a:lnTo>
                    <a:pt x="1688" y="12553"/>
                  </a:lnTo>
                  <a:lnTo>
                    <a:pt x="1688" y="13577"/>
                  </a:lnTo>
                  <a:cubicBezTo>
                    <a:pt x="1707" y="14032"/>
                    <a:pt x="2067" y="14411"/>
                    <a:pt x="2541" y="14411"/>
                  </a:cubicBezTo>
                  <a:lnTo>
                    <a:pt x="10410" y="14411"/>
                  </a:lnTo>
                  <a:cubicBezTo>
                    <a:pt x="10884" y="14411"/>
                    <a:pt x="11263" y="14032"/>
                    <a:pt x="11263" y="13577"/>
                  </a:cubicBezTo>
                  <a:lnTo>
                    <a:pt x="11263" y="2541"/>
                  </a:lnTo>
                  <a:cubicBezTo>
                    <a:pt x="11263" y="2067"/>
                    <a:pt x="10884" y="1688"/>
                    <a:pt x="10429" y="1688"/>
                  </a:cubicBezTo>
                  <a:lnTo>
                    <a:pt x="9576" y="1688"/>
                  </a:lnTo>
                  <a:lnTo>
                    <a:pt x="9576" y="853"/>
                  </a:lnTo>
                  <a:cubicBezTo>
                    <a:pt x="9576" y="379"/>
                    <a:pt x="9196" y="0"/>
                    <a:pt x="8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073;p50">
              <a:extLst>
                <a:ext uri="{FF2B5EF4-FFF2-40B4-BE49-F238E27FC236}">
                  <a16:creationId xmlns:a16="http://schemas.microsoft.com/office/drawing/2014/main" id="{2BF6DEAF-F2A2-475B-8D8F-A593157D66F0}"/>
                </a:ext>
              </a:extLst>
            </p:cNvPr>
            <p:cNvSpPr/>
            <p:nvPr/>
          </p:nvSpPr>
          <p:spPr>
            <a:xfrm>
              <a:off x="5304038" y="5268100"/>
              <a:ext cx="70200" cy="56450"/>
            </a:xfrm>
            <a:custGeom>
              <a:avLst/>
              <a:gdLst/>
              <a:ahLst/>
              <a:cxnLst/>
              <a:rect l="l" t="t" r="r" b="b"/>
              <a:pathLst>
                <a:path w="2808" h="2258" extrusionOk="0">
                  <a:moveTo>
                    <a:pt x="2238" y="570"/>
                  </a:moveTo>
                  <a:lnTo>
                    <a:pt x="2238" y="1688"/>
                  </a:lnTo>
                  <a:lnTo>
                    <a:pt x="551" y="1688"/>
                  </a:lnTo>
                  <a:lnTo>
                    <a:pt x="551" y="570"/>
                  </a:lnTo>
                  <a:close/>
                  <a:moveTo>
                    <a:pt x="266" y="1"/>
                  </a:moveTo>
                  <a:cubicBezTo>
                    <a:pt x="115" y="1"/>
                    <a:pt x="1" y="133"/>
                    <a:pt x="1" y="285"/>
                  </a:cubicBezTo>
                  <a:lnTo>
                    <a:pt x="1" y="1973"/>
                  </a:lnTo>
                  <a:cubicBezTo>
                    <a:pt x="1" y="2124"/>
                    <a:pt x="115" y="2257"/>
                    <a:pt x="266" y="2257"/>
                  </a:cubicBezTo>
                  <a:lnTo>
                    <a:pt x="2523" y="2257"/>
                  </a:lnTo>
                  <a:cubicBezTo>
                    <a:pt x="2674" y="2257"/>
                    <a:pt x="2807" y="2124"/>
                    <a:pt x="2807" y="1973"/>
                  </a:cubicBezTo>
                  <a:lnTo>
                    <a:pt x="2807" y="285"/>
                  </a:lnTo>
                  <a:cubicBezTo>
                    <a:pt x="2807" y="133"/>
                    <a:pt x="2674" y="1"/>
                    <a:pt x="2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3074;p50">
              <a:extLst>
                <a:ext uri="{FF2B5EF4-FFF2-40B4-BE49-F238E27FC236}">
                  <a16:creationId xmlns:a16="http://schemas.microsoft.com/office/drawing/2014/main" id="{AB89CFDB-BF0F-4AAA-9FE3-7A6F406F1CCC}"/>
                </a:ext>
              </a:extLst>
            </p:cNvPr>
            <p:cNvSpPr/>
            <p:nvPr/>
          </p:nvSpPr>
          <p:spPr>
            <a:xfrm>
              <a:off x="5244613" y="5352450"/>
              <a:ext cx="132650" cy="14325"/>
            </a:xfrm>
            <a:custGeom>
              <a:avLst/>
              <a:gdLst/>
              <a:ahLst/>
              <a:cxnLst/>
              <a:rect l="l" t="t" r="r" b="b"/>
              <a:pathLst>
                <a:path w="5306" h="573" extrusionOk="0">
                  <a:moveTo>
                    <a:pt x="371" y="0"/>
                  </a:moveTo>
                  <a:cubicBezTo>
                    <a:pt x="0" y="0"/>
                    <a:pt x="0" y="572"/>
                    <a:pt x="371" y="572"/>
                  </a:cubicBezTo>
                  <a:cubicBezTo>
                    <a:pt x="382" y="572"/>
                    <a:pt x="394" y="572"/>
                    <a:pt x="406" y="571"/>
                  </a:cubicBezTo>
                  <a:lnTo>
                    <a:pt x="4900" y="571"/>
                  </a:lnTo>
                  <a:cubicBezTo>
                    <a:pt x="4912" y="572"/>
                    <a:pt x="4923" y="572"/>
                    <a:pt x="4934" y="572"/>
                  </a:cubicBezTo>
                  <a:cubicBezTo>
                    <a:pt x="5305" y="572"/>
                    <a:pt x="5305" y="0"/>
                    <a:pt x="4934" y="0"/>
                  </a:cubicBezTo>
                  <a:cubicBezTo>
                    <a:pt x="4923" y="0"/>
                    <a:pt x="4912" y="1"/>
                    <a:pt x="4900" y="2"/>
                  </a:cubicBezTo>
                  <a:lnTo>
                    <a:pt x="406" y="2"/>
                  </a:lnTo>
                  <a:cubicBezTo>
                    <a:pt x="394" y="1"/>
                    <a:pt x="382" y="0"/>
                    <a:pt x="3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3075;p50">
              <a:extLst>
                <a:ext uri="{FF2B5EF4-FFF2-40B4-BE49-F238E27FC236}">
                  <a16:creationId xmlns:a16="http://schemas.microsoft.com/office/drawing/2014/main" id="{B7C56B63-EBA9-47C6-B090-7090693CBD8B}"/>
                </a:ext>
              </a:extLst>
            </p:cNvPr>
            <p:cNvSpPr/>
            <p:nvPr/>
          </p:nvSpPr>
          <p:spPr>
            <a:xfrm>
              <a:off x="5216638" y="5394625"/>
              <a:ext cx="160625" cy="14325"/>
            </a:xfrm>
            <a:custGeom>
              <a:avLst/>
              <a:gdLst/>
              <a:ahLst/>
              <a:cxnLst/>
              <a:rect l="l" t="t" r="r" b="b"/>
              <a:pathLst>
                <a:path w="6425" h="573" extrusionOk="0">
                  <a:moveTo>
                    <a:pt x="354" y="1"/>
                  </a:moveTo>
                  <a:cubicBezTo>
                    <a:pt x="0" y="1"/>
                    <a:pt x="0" y="573"/>
                    <a:pt x="354" y="573"/>
                  </a:cubicBezTo>
                  <a:cubicBezTo>
                    <a:pt x="365" y="573"/>
                    <a:pt x="376" y="572"/>
                    <a:pt x="387" y="571"/>
                  </a:cubicBezTo>
                  <a:lnTo>
                    <a:pt x="6019" y="571"/>
                  </a:lnTo>
                  <a:cubicBezTo>
                    <a:pt x="6031" y="572"/>
                    <a:pt x="6042" y="573"/>
                    <a:pt x="6053" y="573"/>
                  </a:cubicBezTo>
                  <a:cubicBezTo>
                    <a:pt x="6424" y="573"/>
                    <a:pt x="6424" y="1"/>
                    <a:pt x="6053" y="1"/>
                  </a:cubicBezTo>
                  <a:cubicBezTo>
                    <a:pt x="6042" y="1"/>
                    <a:pt x="6031" y="1"/>
                    <a:pt x="6019" y="2"/>
                  </a:cubicBezTo>
                  <a:lnTo>
                    <a:pt x="387" y="2"/>
                  </a:lnTo>
                  <a:cubicBezTo>
                    <a:pt x="376" y="1"/>
                    <a:pt x="365" y="1"/>
                    <a:pt x="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3076;p50">
              <a:extLst>
                <a:ext uri="{FF2B5EF4-FFF2-40B4-BE49-F238E27FC236}">
                  <a16:creationId xmlns:a16="http://schemas.microsoft.com/office/drawing/2014/main" id="{35F03472-BC80-4260-A664-2C13D4DBF5A6}"/>
                </a:ext>
              </a:extLst>
            </p:cNvPr>
            <p:cNvSpPr/>
            <p:nvPr/>
          </p:nvSpPr>
          <p:spPr>
            <a:xfrm>
              <a:off x="5217288" y="54368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70"/>
                    <a:pt x="361" y="570"/>
                  </a:cubicBezTo>
                  <a:lnTo>
                    <a:pt x="5993" y="570"/>
                  </a:lnTo>
                  <a:cubicBezTo>
                    <a:pt x="6372" y="570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3077;p50">
              <a:extLst>
                <a:ext uri="{FF2B5EF4-FFF2-40B4-BE49-F238E27FC236}">
                  <a16:creationId xmlns:a16="http://schemas.microsoft.com/office/drawing/2014/main" id="{19118FA6-B7F7-4812-B458-0CB6A8A12EF9}"/>
                </a:ext>
              </a:extLst>
            </p:cNvPr>
            <p:cNvSpPr/>
            <p:nvPr/>
          </p:nvSpPr>
          <p:spPr>
            <a:xfrm>
              <a:off x="5217288" y="54790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69"/>
                    <a:pt x="361" y="569"/>
                  </a:cubicBezTo>
                  <a:lnTo>
                    <a:pt x="5993" y="569"/>
                  </a:lnTo>
                  <a:cubicBezTo>
                    <a:pt x="6372" y="569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5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117" name="Google Shape;3117;p51"/>
          <p:cNvSpPr txBox="1">
            <a:spLocks noGrp="1"/>
          </p:cNvSpPr>
          <p:nvPr>
            <p:ph type="subTitle" idx="2"/>
          </p:nvPr>
        </p:nvSpPr>
        <p:spPr>
          <a:xfrm>
            <a:off x="3373490" y="1613731"/>
            <a:ext cx="521542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Il</a:t>
            </a:r>
            <a:r>
              <a:rPr lang="en" sz="1600" dirty="0"/>
              <a:t> template della presentazione è stato creato da </a:t>
            </a:r>
            <a:r>
              <a:rPr lang="en" sz="1600" dirty="0">
                <a:solidFill>
                  <a:srgbClr val="DBA0DB"/>
                </a:solidFill>
              </a:rPr>
              <a:t>Slidesgo</a:t>
            </a:r>
            <a:r>
              <a:rPr lang="en" sz="1600" dirty="0"/>
              <a:t> </a:t>
            </a:r>
            <a:r>
              <a:rPr lang="it-IT" sz="1600" dirty="0">
                <a:solidFill>
                  <a:srgbClr val="A5CF27"/>
                </a:solidFill>
              </a:rPr>
              <a:t>https://slidesgo.com/</a:t>
            </a:r>
            <a:r>
              <a:rPr lang="en" sz="1600" dirty="0">
                <a:solidFill>
                  <a:srgbClr val="A5CF27"/>
                </a:solidFill>
              </a:rPr>
              <a:t> </a:t>
            </a:r>
            <a:endParaRPr sz="1600" dirty="0">
              <a:solidFill>
                <a:srgbClr val="A5CF27"/>
              </a:solidFill>
            </a:endParaRPr>
          </a:p>
        </p:txBody>
      </p:sp>
      <p:sp>
        <p:nvSpPr>
          <p:cNvPr id="3118" name="Google Shape;3118;p51"/>
          <p:cNvSpPr txBox="1">
            <a:spLocks noGrp="1"/>
          </p:cNvSpPr>
          <p:nvPr>
            <p:ph type="subTitle" idx="2"/>
          </p:nvPr>
        </p:nvSpPr>
        <p:spPr>
          <a:xfrm>
            <a:off x="710124" y="4694725"/>
            <a:ext cx="597109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3119" name="Google Shape;3119;p5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3120" name="Google Shape;3120;p5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  <p:grpSp>
        <p:nvGrpSpPr>
          <p:cNvPr id="3121" name="Google Shape;3121;p51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22" name="Google Shape;3122;p5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23" name="Google Shape;3123;p51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4F8A0-F032-424B-9C31-6C8153A83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621" y="2564362"/>
            <a:ext cx="6503857" cy="1299233"/>
          </a:xfrm>
        </p:spPr>
        <p:txBody>
          <a:bodyPr/>
          <a:lstStyle/>
          <a:p>
            <a:pPr marL="139700" indent="0" algn="just">
              <a:buNone/>
            </a:pPr>
            <a:r>
              <a:rPr lang="it-IT" sz="1600" dirty="0"/>
              <a:t>I contenuti sono stati sviluppati durante il corso di </a:t>
            </a:r>
            <a:r>
              <a:rPr lang="it-IT" sz="1600" dirty="0">
                <a:solidFill>
                  <a:srgbClr val="DBA0DB"/>
                </a:solidFill>
              </a:rPr>
              <a:t>Calcolo Scientifico </a:t>
            </a:r>
            <a:r>
              <a:rPr lang="it-IT" sz="1600" dirty="0"/>
              <a:t>per Laurea Triennale in Informatica, docente prof. </a:t>
            </a:r>
            <a:r>
              <a:rPr lang="it-IT" sz="1600" dirty="0" err="1">
                <a:solidFill>
                  <a:srgbClr val="DBA0DB"/>
                </a:solidFill>
              </a:rPr>
              <a:t>Dajana</a:t>
            </a:r>
            <a:r>
              <a:rPr lang="it-IT" sz="1600" dirty="0">
                <a:solidFill>
                  <a:srgbClr val="DBA0DB"/>
                </a:solidFill>
              </a:rPr>
              <a:t> Conte</a:t>
            </a:r>
            <a:r>
              <a:rPr lang="it-IT" sz="1600" dirty="0"/>
              <a:t>, da </a:t>
            </a:r>
            <a:r>
              <a:rPr lang="it-IT" sz="1600" dirty="0">
                <a:solidFill>
                  <a:srgbClr val="A5CF27"/>
                </a:solidFill>
              </a:rPr>
              <a:t>Tomeo Fiorentino</a:t>
            </a:r>
            <a:r>
              <a:rPr lang="it-IT" sz="1600" dirty="0"/>
              <a:t>: </a:t>
            </a:r>
            <a:r>
              <a:rPr lang="it-IT" sz="1600" dirty="0">
                <a:solidFill>
                  <a:srgbClr val="A5CF27"/>
                </a:solidFill>
              </a:rPr>
              <a:t>https://github.com/FioreTom</a:t>
            </a:r>
          </a:p>
        </p:txBody>
      </p:sp>
      <p:grpSp>
        <p:nvGrpSpPr>
          <p:cNvPr id="13" name="Google Shape;2689;p50">
            <a:extLst>
              <a:ext uri="{FF2B5EF4-FFF2-40B4-BE49-F238E27FC236}">
                <a16:creationId xmlns:a16="http://schemas.microsoft.com/office/drawing/2014/main" id="{223FD95C-B001-4688-80FA-DF31856FE159}"/>
              </a:ext>
            </a:extLst>
          </p:cNvPr>
          <p:cNvGrpSpPr/>
          <p:nvPr/>
        </p:nvGrpSpPr>
        <p:grpSpPr>
          <a:xfrm>
            <a:off x="8415431" y="2906988"/>
            <a:ext cx="342168" cy="365769"/>
            <a:chOff x="1898088" y="2292925"/>
            <a:chExt cx="269275" cy="285400"/>
          </a:xfrm>
        </p:grpSpPr>
        <p:sp>
          <p:nvSpPr>
            <p:cNvPr id="14" name="Google Shape;2690;p50">
              <a:extLst>
                <a:ext uri="{FF2B5EF4-FFF2-40B4-BE49-F238E27FC236}">
                  <a16:creationId xmlns:a16="http://schemas.microsoft.com/office/drawing/2014/main" id="{8F4AFA47-4274-4A3F-9A9D-F9BBD8B70048}"/>
                </a:ext>
              </a:extLst>
            </p:cNvPr>
            <p:cNvSpPr/>
            <p:nvPr/>
          </p:nvSpPr>
          <p:spPr>
            <a:xfrm>
              <a:off x="1906138" y="2448525"/>
              <a:ext cx="152675" cy="124125"/>
            </a:xfrm>
            <a:custGeom>
              <a:avLst/>
              <a:gdLst/>
              <a:ahLst/>
              <a:cxnLst/>
              <a:rect l="l" t="t" r="r" b="b"/>
              <a:pathLst>
                <a:path w="6107" h="4965" extrusionOk="0">
                  <a:moveTo>
                    <a:pt x="475" y="1"/>
                  </a:moveTo>
                  <a:cubicBezTo>
                    <a:pt x="228" y="1556"/>
                    <a:pt x="1" y="2371"/>
                    <a:pt x="551" y="3414"/>
                  </a:cubicBezTo>
                  <a:cubicBezTo>
                    <a:pt x="1072" y="4447"/>
                    <a:pt x="2067" y="4964"/>
                    <a:pt x="3061" y="4964"/>
                  </a:cubicBezTo>
                  <a:cubicBezTo>
                    <a:pt x="4054" y="4964"/>
                    <a:pt x="5044" y="4447"/>
                    <a:pt x="5556" y="3414"/>
                  </a:cubicBezTo>
                  <a:cubicBezTo>
                    <a:pt x="6106" y="2409"/>
                    <a:pt x="5879" y="1575"/>
                    <a:pt x="5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691;p50">
              <a:extLst>
                <a:ext uri="{FF2B5EF4-FFF2-40B4-BE49-F238E27FC236}">
                  <a16:creationId xmlns:a16="http://schemas.microsoft.com/office/drawing/2014/main" id="{FF9D0287-F896-4DC3-A52D-788F4DA6B78A}"/>
                </a:ext>
              </a:extLst>
            </p:cNvPr>
            <p:cNvSpPr/>
            <p:nvPr/>
          </p:nvSpPr>
          <p:spPr>
            <a:xfrm>
              <a:off x="1918463" y="2371750"/>
              <a:ext cx="129925" cy="111900"/>
            </a:xfrm>
            <a:custGeom>
              <a:avLst/>
              <a:gdLst/>
              <a:ahLst/>
              <a:cxnLst/>
              <a:rect l="l" t="t" r="r" b="b"/>
              <a:pathLst>
                <a:path w="5197" h="4476" extrusionOk="0">
                  <a:moveTo>
                    <a:pt x="2390" y="0"/>
                  </a:moveTo>
                  <a:cubicBezTo>
                    <a:pt x="1233" y="0"/>
                    <a:pt x="266" y="872"/>
                    <a:pt x="152" y="2010"/>
                  </a:cubicBezTo>
                  <a:cubicBezTo>
                    <a:pt x="96" y="2408"/>
                    <a:pt x="58" y="2769"/>
                    <a:pt x="1" y="3072"/>
                  </a:cubicBezTo>
                  <a:cubicBezTo>
                    <a:pt x="702" y="3736"/>
                    <a:pt x="1612" y="4475"/>
                    <a:pt x="2598" y="4475"/>
                  </a:cubicBezTo>
                  <a:cubicBezTo>
                    <a:pt x="3584" y="4475"/>
                    <a:pt x="4495" y="3736"/>
                    <a:pt x="5196" y="3072"/>
                  </a:cubicBezTo>
                  <a:cubicBezTo>
                    <a:pt x="5139" y="2750"/>
                    <a:pt x="5101" y="2408"/>
                    <a:pt x="5044" y="2010"/>
                  </a:cubicBezTo>
                  <a:cubicBezTo>
                    <a:pt x="4931" y="872"/>
                    <a:pt x="3964" y="0"/>
                    <a:pt x="2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692;p50">
              <a:extLst>
                <a:ext uri="{FF2B5EF4-FFF2-40B4-BE49-F238E27FC236}">
                  <a16:creationId xmlns:a16="http://schemas.microsoft.com/office/drawing/2014/main" id="{57245312-E699-4768-9430-94F8EA5C5A74}"/>
                </a:ext>
              </a:extLst>
            </p:cNvPr>
            <p:cNvSpPr/>
            <p:nvPr/>
          </p:nvSpPr>
          <p:spPr>
            <a:xfrm>
              <a:off x="1972513" y="2399700"/>
              <a:ext cx="22300" cy="44725"/>
            </a:xfrm>
            <a:custGeom>
              <a:avLst/>
              <a:gdLst/>
              <a:ahLst/>
              <a:cxnLst/>
              <a:rect l="l" t="t" r="r" b="b"/>
              <a:pathLst>
                <a:path w="892" h="1789" extrusionOk="0">
                  <a:moveTo>
                    <a:pt x="446" y="1"/>
                  </a:moveTo>
                  <a:cubicBezTo>
                    <a:pt x="223" y="1"/>
                    <a:pt x="0" y="153"/>
                    <a:pt x="0" y="456"/>
                  </a:cubicBezTo>
                  <a:lnTo>
                    <a:pt x="0" y="1347"/>
                  </a:lnTo>
                  <a:cubicBezTo>
                    <a:pt x="0" y="1641"/>
                    <a:pt x="223" y="1788"/>
                    <a:pt x="446" y="1788"/>
                  </a:cubicBezTo>
                  <a:cubicBezTo>
                    <a:pt x="669" y="1788"/>
                    <a:pt x="891" y="1641"/>
                    <a:pt x="891" y="1347"/>
                  </a:cubicBezTo>
                  <a:lnTo>
                    <a:pt x="891" y="456"/>
                  </a:lnTo>
                  <a:cubicBezTo>
                    <a:pt x="891" y="153"/>
                    <a:pt x="669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693;p50">
              <a:extLst>
                <a:ext uri="{FF2B5EF4-FFF2-40B4-BE49-F238E27FC236}">
                  <a16:creationId xmlns:a16="http://schemas.microsoft.com/office/drawing/2014/main" id="{C0DC8449-5E33-4C96-A1FD-BD9CD161A746}"/>
                </a:ext>
              </a:extLst>
            </p:cNvPr>
            <p:cNvSpPr/>
            <p:nvPr/>
          </p:nvSpPr>
          <p:spPr>
            <a:xfrm>
              <a:off x="2027963" y="2489175"/>
              <a:ext cx="13300" cy="11050"/>
            </a:xfrm>
            <a:custGeom>
              <a:avLst/>
              <a:gdLst/>
              <a:ahLst/>
              <a:cxnLst/>
              <a:rect l="l" t="t" r="r" b="b"/>
              <a:pathLst>
                <a:path w="532" h="442" extrusionOk="0">
                  <a:moveTo>
                    <a:pt x="229" y="1"/>
                  </a:moveTo>
                  <a:cubicBezTo>
                    <a:pt x="114" y="1"/>
                    <a:pt x="1" y="86"/>
                    <a:pt x="1" y="214"/>
                  </a:cubicBezTo>
                  <a:cubicBezTo>
                    <a:pt x="1" y="347"/>
                    <a:pt x="96" y="442"/>
                    <a:pt x="228" y="442"/>
                  </a:cubicBezTo>
                  <a:cubicBezTo>
                    <a:pt x="418" y="442"/>
                    <a:pt x="532" y="195"/>
                    <a:pt x="380" y="62"/>
                  </a:cubicBezTo>
                  <a:cubicBezTo>
                    <a:pt x="337" y="20"/>
                    <a:pt x="283" y="1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694;p50">
              <a:extLst>
                <a:ext uri="{FF2B5EF4-FFF2-40B4-BE49-F238E27FC236}">
                  <a16:creationId xmlns:a16="http://schemas.microsoft.com/office/drawing/2014/main" id="{490480AC-3013-4195-B98D-47B6C3CDCBFD}"/>
                </a:ext>
              </a:extLst>
            </p:cNvPr>
            <p:cNvSpPr/>
            <p:nvPr/>
          </p:nvSpPr>
          <p:spPr>
            <a:xfrm>
              <a:off x="1898088" y="2292925"/>
              <a:ext cx="269275" cy="285400"/>
            </a:xfrm>
            <a:custGeom>
              <a:avLst/>
              <a:gdLst/>
              <a:ahLst/>
              <a:cxnLst/>
              <a:rect l="l" t="t" r="r" b="b"/>
              <a:pathLst>
                <a:path w="10771" h="11416" extrusionOk="0">
                  <a:moveTo>
                    <a:pt x="3413" y="4499"/>
                  </a:moveTo>
                  <a:cubicBezTo>
                    <a:pt x="3527" y="4499"/>
                    <a:pt x="3641" y="4594"/>
                    <a:pt x="3641" y="4727"/>
                  </a:cubicBezTo>
                  <a:lnTo>
                    <a:pt x="3641" y="5618"/>
                  </a:lnTo>
                  <a:cubicBezTo>
                    <a:pt x="3641" y="5760"/>
                    <a:pt x="3527" y="5831"/>
                    <a:pt x="3413" y="5831"/>
                  </a:cubicBezTo>
                  <a:cubicBezTo>
                    <a:pt x="3300" y="5831"/>
                    <a:pt x="3186" y="5760"/>
                    <a:pt x="3186" y="5618"/>
                  </a:cubicBezTo>
                  <a:lnTo>
                    <a:pt x="3186" y="4727"/>
                  </a:lnTo>
                  <a:cubicBezTo>
                    <a:pt x="3186" y="4594"/>
                    <a:pt x="3300" y="4499"/>
                    <a:pt x="3413" y="4499"/>
                  </a:cubicBezTo>
                  <a:close/>
                  <a:moveTo>
                    <a:pt x="3186" y="3381"/>
                  </a:moveTo>
                  <a:lnTo>
                    <a:pt x="3186" y="4063"/>
                  </a:lnTo>
                  <a:cubicBezTo>
                    <a:pt x="3186" y="4063"/>
                    <a:pt x="3186" y="4082"/>
                    <a:pt x="3186" y="4082"/>
                  </a:cubicBezTo>
                  <a:cubicBezTo>
                    <a:pt x="2920" y="4177"/>
                    <a:pt x="2750" y="4443"/>
                    <a:pt x="2750" y="4727"/>
                  </a:cubicBezTo>
                  <a:lnTo>
                    <a:pt x="2750" y="5618"/>
                  </a:lnTo>
                  <a:cubicBezTo>
                    <a:pt x="2750" y="5903"/>
                    <a:pt x="2920" y="6149"/>
                    <a:pt x="3186" y="6244"/>
                  </a:cubicBezTo>
                  <a:lnTo>
                    <a:pt x="3186" y="7382"/>
                  </a:lnTo>
                  <a:cubicBezTo>
                    <a:pt x="2408" y="7287"/>
                    <a:pt x="1688" y="6718"/>
                    <a:pt x="1062" y="6149"/>
                  </a:cubicBezTo>
                  <a:cubicBezTo>
                    <a:pt x="1100" y="5808"/>
                    <a:pt x="1138" y="5504"/>
                    <a:pt x="1176" y="5201"/>
                  </a:cubicBezTo>
                  <a:cubicBezTo>
                    <a:pt x="1290" y="4158"/>
                    <a:pt x="2162" y="3381"/>
                    <a:pt x="3186" y="3381"/>
                  </a:cubicBezTo>
                  <a:close/>
                  <a:moveTo>
                    <a:pt x="3641" y="3381"/>
                  </a:moveTo>
                  <a:cubicBezTo>
                    <a:pt x="4665" y="3381"/>
                    <a:pt x="5537" y="4158"/>
                    <a:pt x="5651" y="5182"/>
                  </a:cubicBezTo>
                  <a:lnTo>
                    <a:pt x="5651" y="5201"/>
                  </a:lnTo>
                  <a:cubicBezTo>
                    <a:pt x="5689" y="5504"/>
                    <a:pt x="5727" y="5808"/>
                    <a:pt x="5765" y="6149"/>
                  </a:cubicBezTo>
                  <a:cubicBezTo>
                    <a:pt x="5139" y="6718"/>
                    <a:pt x="4418" y="7287"/>
                    <a:pt x="3641" y="7382"/>
                  </a:cubicBezTo>
                  <a:lnTo>
                    <a:pt x="3641" y="6244"/>
                  </a:lnTo>
                  <a:cubicBezTo>
                    <a:pt x="3906" y="6149"/>
                    <a:pt x="4077" y="5884"/>
                    <a:pt x="4077" y="5599"/>
                  </a:cubicBezTo>
                  <a:lnTo>
                    <a:pt x="4077" y="4708"/>
                  </a:lnTo>
                  <a:cubicBezTo>
                    <a:pt x="4077" y="4424"/>
                    <a:pt x="3906" y="4177"/>
                    <a:pt x="3641" y="4082"/>
                  </a:cubicBezTo>
                  <a:cubicBezTo>
                    <a:pt x="3641" y="4063"/>
                    <a:pt x="3641" y="4063"/>
                    <a:pt x="3641" y="4044"/>
                  </a:cubicBezTo>
                  <a:lnTo>
                    <a:pt x="3641" y="3381"/>
                  </a:lnTo>
                  <a:close/>
                  <a:moveTo>
                    <a:pt x="986" y="6680"/>
                  </a:moveTo>
                  <a:lnTo>
                    <a:pt x="986" y="6680"/>
                  </a:lnTo>
                  <a:cubicBezTo>
                    <a:pt x="1688" y="7287"/>
                    <a:pt x="2503" y="7837"/>
                    <a:pt x="3413" y="7837"/>
                  </a:cubicBezTo>
                  <a:cubicBezTo>
                    <a:pt x="4324" y="7837"/>
                    <a:pt x="5158" y="7287"/>
                    <a:pt x="5859" y="6680"/>
                  </a:cubicBezTo>
                  <a:lnTo>
                    <a:pt x="5859" y="6680"/>
                  </a:lnTo>
                  <a:cubicBezTo>
                    <a:pt x="6049" y="7950"/>
                    <a:pt x="6182" y="8671"/>
                    <a:pt x="5727" y="9524"/>
                  </a:cubicBezTo>
                  <a:cubicBezTo>
                    <a:pt x="5253" y="10482"/>
                    <a:pt x="4333" y="10961"/>
                    <a:pt x="3413" y="10961"/>
                  </a:cubicBezTo>
                  <a:cubicBezTo>
                    <a:pt x="2494" y="10961"/>
                    <a:pt x="1574" y="10482"/>
                    <a:pt x="1100" y="9524"/>
                  </a:cubicBezTo>
                  <a:cubicBezTo>
                    <a:pt x="626" y="8652"/>
                    <a:pt x="797" y="7875"/>
                    <a:pt x="986" y="6680"/>
                  </a:cubicBezTo>
                  <a:close/>
                  <a:moveTo>
                    <a:pt x="10545" y="1"/>
                  </a:moveTo>
                  <a:cubicBezTo>
                    <a:pt x="10434" y="1"/>
                    <a:pt x="10325" y="72"/>
                    <a:pt x="10334" y="214"/>
                  </a:cubicBezTo>
                  <a:lnTo>
                    <a:pt x="10334" y="5694"/>
                  </a:lnTo>
                  <a:cubicBezTo>
                    <a:pt x="10334" y="6320"/>
                    <a:pt x="9822" y="6813"/>
                    <a:pt x="9216" y="6813"/>
                  </a:cubicBezTo>
                  <a:cubicBezTo>
                    <a:pt x="8590" y="6813"/>
                    <a:pt x="8097" y="6320"/>
                    <a:pt x="8097" y="5694"/>
                  </a:cubicBezTo>
                  <a:lnTo>
                    <a:pt x="8097" y="2452"/>
                  </a:lnTo>
                  <a:cubicBezTo>
                    <a:pt x="8097" y="1086"/>
                    <a:pt x="6997" y="6"/>
                    <a:pt x="5651" y="6"/>
                  </a:cubicBezTo>
                  <a:cubicBezTo>
                    <a:pt x="4286" y="6"/>
                    <a:pt x="3205" y="1086"/>
                    <a:pt x="3186" y="2452"/>
                  </a:cubicBezTo>
                  <a:lnTo>
                    <a:pt x="3186" y="2945"/>
                  </a:lnTo>
                  <a:cubicBezTo>
                    <a:pt x="1934" y="2945"/>
                    <a:pt x="873" y="3893"/>
                    <a:pt x="740" y="5144"/>
                  </a:cubicBezTo>
                  <a:cubicBezTo>
                    <a:pt x="512" y="7419"/>
                    <a:pt x="0" y="8424"/>
                    <a:pt x="721" y="9752"/>
                  </a:cubicBezTo>
                  <a:cubicBezTo>
                    <a:pt x="1280" y="10861"/>
                    <a:pt x="2352" y="11416"/>
                    <a:pt x="3421" y="11416"/>
                  </a:cubicBezTo>
                  <a:cubicBezTo>
                    <a:pt x="4489" y="11416"/>
                    <a:pt x="5556" y="10861"/>
                    <a:pt x="6106" y="9752"/>
                  </a:cubicBezTo>
                  <a:cubicBezTo>
                    <a:pt x="6826" y="8443"/>
                    <a:pt x="6352" y="7419"/>
                    <a:pt x="6087" y="5144"/>
                  </a:cubicBezTo>
                  <a:cubicBezTo>
                    <a:pt x="5954" y="3893"/>
                    <a:pt x="4892" y="2945"/>
                    <a:pt x="3641" y="2945"/>
                  </a:cubicBezTo>
                  <a:lnTo>
                    <a:pt x="3641" y="2452"/>
                  </a:lnTo>
                  <a:cubicBezTo>
                    <a:pt x="3679" y="1371"/>
                    <a:pt x="4570" y="518"/>
                    <a:pt x="5651" y="518"/>
                  </a:cubicBezTo>
                  <a:cubicBezTo>
                    <a:pt x="6732" y="518"/>
                    <a:pt x="7623" y="1371"/>
                    <a:pt x="7661" y="2452"/>
                  </a:cubicBezTo>
                  <a:lnTo>
                    <a:pt x="7661" y="5694"/>
                  </a:lnTo>
                  <a:cubicBezTo>
                    <a:pt x="7642" y="6566"/>
                    <a:pt x="8343" y="7268"/>
                    <a:pt x="9216" y="7268"/>
                  </a:cubicBezTo>
                  <a:cubicBezTo>
                    <a:pt x="10069" y="7268"/>
                    <a:pt x="10770" y="6566"/>
                    <a:pt x="10770" y="5694"/>
                  </a:cubicBezTo>
                  <a:lnTo>
                    <a:pt x="10770" y="214"/>
                  </a:lnTo>
                  <a:cubicBezTo>
                    <a:pt x="10770" y="72"/>
                    <a:pt x="10657" y="1"/>
                    <a:pt x="10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695;p50">
              <a:extLst>
                <a:ext uri="{FF2B5EF4-FFF2-40B4-BE49-F238E27FC236}">
                  <a16:creationId xmlns:a16="http://schemas.microsoft.com/office/drawing/2014/main" id="{48429339-8FEC-4106-BCB4-58695F8818FF}"/>
                </a:ext>
              </a:extLst>
            </p:cNvPr>
            <p:cNvSpPr/>
            <p:nvPr/>
          </p:nvSpPr>
          <p:spPr>
            <a:xfrm>
              <a:off x="1986813" y="2510425"/>
              <a:ext cx="49900" cy="44075"/>
            </a:xfrm>
            <a:custGeom>
              <a:avLst/>
              <a:gdLst/>
              <a:ahLst/>
              <a:cxnLst/>
              <a:rect l="l" t="t" r="r" b="b"/>
              <a:pathLst>
                <a:path w="1996" h="1763" extrusionOk="0">
                  <a:moveTo>
                    <a:pt x="1702" y="0"/>
                  </a:moveTo>
                  <a:cubicBezTo>
                    <a:pt x="1616" y="0"/>
                    <a:pt x="1530" y="47"/>
                    <a:pt x="1495" y="161"/>
                  </a:cubicBezTo>
                  <a:cubicBezTo>
                    <a:pt x="1476" y="255"/>
                    <a:pt x="1438" y="331"/>
                    <a:pt x="1400" y="407"/>
                  </a:cubicBezTo>
                  <a:cubicBezTo>
                    <a:pt x="1154" y="862"/>
                    <a:pt x="756" y="1184"/>
                    <a:pt x="263" y="1317"/>
                  </a:cubicBezTo>
                  <a:cubicBezTo>
                    <a:pt x="1" y="1387"/>
                    <a:pt x="60" y="1762"/>
                    <a:pt x="308" y="1762"/>
                  </a:cubicBezTo>
                  <a:cubicBezTo>
                    <a:pt x="329" y="1762"/>
                    <a:pt x="352" y="1759"/>
                    <a:pt x="376" y="1753"/>
                  </a:cubicBezTo>
                  <a:cubicBezTo>
                    <a:pt x="1078" y="1545"/>
                    <a:pt x="1666" y="1014"/>
                    <a:pt x="1912" y="312"/>
                  </a:cubicBezTo>
                  <a:cubicBezTo>
                    <a:pt x="1996" y="134"/>
                    <a:pt x="1848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Array </a:t>
            </a:r>
            <a:r>
              <a:rPr lang="it-IT" dirty="0" err="1"/>
              <a:t>creation</a:t>
            </a:r>
            <a:r>
              <a:rPr lang="it-IT" dirty="0"/>
              <a:t> </a:t>
            </a:r>
            <a:r>
              <a:rPr lang="it-IT" dirty="0" err="1"/>
              <a:t>routines</a:t>
            </a:r>
            <a:r>
              <a:rPr lang="it-IT" dirty="0"/>
              <a:t>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391098" y="1123900"/>
            <a:ext cx="729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rgbClr val="72D9F0"/>
                </a:solidFill>
              </a:rPr>
              <a:t>numpy.array</a:t>
            </a:r>
            <a:r>
              <a:rPr lang="it-IT" sz="1600" dirty="0">
                <a:solidFill>
                  <a:srgbClr val="72D9F0"/>
                </a:solidFill>
              </a:rPr>
              <a:t>(</a:t>
            </a:r>
            <a:r>
              <a:rPr lang="it-IT" sz="1600" dirty="0" err="1">
                <a:solidFill>
                  <a:srgbClr val="72D9F0"/>
                </a:solidFill>
              </a:rPr>
              <a:t>object</a:t>
            </a:r>
            <a:r>
              <a:rPr lang="it-IT" sz="1600" dirty="0">
                <a:solidFill>
                  <a:srgbClr val="72D9F0"/>
                </a:solidFill>
              </a:rPr>
              <a:t>, </a:t>
            </a:r>
            <a:r>
              <a:rPr lang="it-IT" sz="1600" dirty="0" err="1">
                <a:solidFill>
                  <a:srgbClr val="72D9F0"/>
                </a:solidFill>
              </a:rPr>
              <a:t>dtype</a:t>
            </a:r>
            <a:r>
              <a:rPr lang="it-IT" sz="1600" dirty="0">
                <a:solidFill>
                  <a:srgbClr val="72D9F0"/>
                </a:solidFill>
              </a:rPr>
              <a:t>=None)</a:t>
            </a:r>
            <a:endParaRPr lang="en-US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a = </a:t>
            </a:r>
            <a:r>
              <a:rPr lang="en-US" sz="1400" dirty="0" err="1">
                <a:solidFill>
                  <a:srgbClr val="A5CF27"/>
                </a:solidFill>
              </a:rPr>
              <a:t>np.array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([1, 1, 1],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     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dtype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=float) 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#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vettore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riga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di float</a:t>
            </a:r>
            <a:endParaRPr lang="it-IT" sz="1400" i="1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b = </a:t>
            </a:r>
            <a:r>
              <a:rPr lang="en-US" sz="1400" dirty="0" err="1">
                <a:solidFill>
                  <a:srgbClr val="A5CF27"/>
                </a:solidFill>
              </a:rPr>
              <a:t>np.array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([[1],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       [1],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       [1]]) 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#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vettore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colonna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di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interi</a:t>
            </a:r>
            <a:endParaRPr lang="en-US" sz="1400" i="1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a[0] = 0 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#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modifica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del primo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elemento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del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vettore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FF5858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Gli </a:t>
            </a:r>
            <a:r>
              <a:rPr lang="it-IT" sz="1400" dirty="0">
                <a:solidFill>
                  <a:srgbClr val="DBA0DB"/>
                </a:solidFill>
              </a:rPr>
              <a:t>indici</a:t>
            </a: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 delle componenti partono sempre da</a:t>
            </a:r>
            <a:r>
              <a:rPr lang="it-IT" sz="1400" dirty="0">
                <a:solidFill>
                  <a:srgbClr val="A5CF27"/>
                </a:solidFill>
              </a:rPr>
              <a:t> </a:t>
            </a:r>
            <a:r>
              <a:rPr lang="it-IT" sz="1400" dirty="0">
                <a:solidFill>
                  <a:srgbClr val="DBA0DB"/>
                </a:solidFill>
              </a:rPr>
              <a:t>0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Si </a:t>
            </a:r>
            <a:r>
              <a:rPr lang="it-IT" sz="1400" dirty="0">
                <a:solidFill>
                  <a:srgbClr val="DBA0DB"/>
                </a:solidFill>
              </a:rPr>
              <a:t>accede</a:t>
            </a: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 ai singoli elementi con l’indice tra </a:t>
            </a:r>
            <a:r>
              <a:rPr lang="it-IT" sz="1400" dirty="0">
                <a:solidFill>
                  <a:srgbClr val="DBA0DB"/>
                </a:solidFill>
              </a:rPr>
              <a:t>parentesi quadre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sz="1400" dirty="0" err="1">
                <a:solidFill>
                  <a:srgbClr val="DBA0DB"/>
                </a:solidFill>
              </a:rPr>
              <a:t>np.array</a:t>
            </a:r>
            <a:r>
              <a:rPr lang="it-IT" sz="1400" dirty="0">
                <a:solidFill>
                  <a:srgbClr val="DBA0DB"/>
                </a:solidFill>
              </a:rPr>
              <a:t>() </a:t>
            </a: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è una funzione! Non dimenticare le parentesi tonde!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</p:spTree>
    <p:extLst>
      <p:ext uri="{BB962C8B-B14F-4D97-AF65-F5344CB8AC3E}">
        <p14:creationId xmlns:p14="http://schemas.microsoft.com/office/powerpoint/2010/main" val="305117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Array </a:t>
            </a:r>
            <a:r>
              <a:rPr lang="it-IT" dirty="0" err="1"/>
              <a:t>creation</a:t>
            </a:r>
            <a:r>
              <a:rPr lang="it-IT" dirty="0"/>
              <a:t> </a:t>
            </a:r>
            <a:r>
              <a:rPr lang="it-IT" dirty="0" err="1"/>
              <a:t>routines</a:t>
            </a:r>
            <a:r>
              <a:rPr lang="it-IT" dirty="0"/>
              <a:t>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293562" y="1016595"/>
            <a:ext cx="7679750" cy="3570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rgbClr val="72D9F0"/>
                </a:solidFill>
              </a:rPr>
              <a:t>numpy.array</a:t>
            </a:r>
            <a:r>
              <a:rPr lang="it-IT" sz="1600" dirty="0">
                <a:solidFill>
                  <a:srgbClr val="72D9F0"/>
                </a:solidFill>
              </a:rPr>
              <a:t>(</a:t>
            </a:r>
            <a:r>
              <a:rPr lang="it-IT" sz="1600" dirty="0" err="1">
                <a:solidFill>
                  <a:srgbClr val="72D9F0"/>
                </a:solidFill>
              </a:rPr>
              <a:t>object</a:t>
            </a:r>
            <a:r>
              <a:rPr lang="it-IT" sz="1600" dirty="0">
                <a:solidFill>
                  <a:srgbClr val="72D9F0"/>
                </a:solidFill>
              </a:rPr>
              <a:t>, </a:t>
            </a:r>
            <a:r>
              <a:rPr lang="it-IT" sz="1600" dirty="0" err="1">
                <a:solidFill>
                  <a:srgbClr val="72D9F0"/>
                </a:solidFill>
              </a:rPr>
              <a:t>dtype</a:t>
            </a:r>
            <a:r>
              <a:rPr lang="it-IT" sz="1600" dirty="0">
                <a:solidFill>
                  <a:srgbClr val="72D9F0"/>
                </a:solidFill>
              </a:rPr>
              <a:t>=None)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A = </a:t>
            </a:r>
            <a:r>
              <a:rPr lang="en-US" sz="1400" dirty="0" err="1">
                <a:solidFill>
                  <a:srgbClr val="A5CF27"/>
                </a:solidFill>
              </a:rPr>
              <a:t>np.array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([[1/2, 3/7, 9/14],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       [2/7, 5/14, -2/7],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       [-1/2, -3/14, 4/7]]) 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#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matrice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3x3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A[0,1] = 0 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# mod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dell’elemento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sulla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prima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riga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seconda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colonna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di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B = </a:t>
            </a:r>
            <a:r>
              <a:rPr lang="en-US" sz="1400" dirty="0" err="1">
                <a:solidFill>
                  <a:srgbClr val="A5CF27"/>
                </a:solidFill>
              </a:rPr>
              <a:t>np.array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([[2, -3, 4],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       [1, 6, -3],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       [-3, 4, 8]]) 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#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matrice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3x3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B[0][1] = 0 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# mod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dell’elemento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sulla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prima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riga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seconda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accent6">
                    <a:lumMod val="95000"/>
                  </a:schemeClr>
                </a:solidFill>
              </a:rPr>
              <a:t>colonna</a:t>
            </a:r>
            <a:r>
              <a:rPr lang="en-US" sz="1400" i="1" dirty="0">
                <a:solidFill>
                  <a:schemeClr val="accent6">
                    <a:lumMod val="95000"/>
                  </a:schemeClr>
                </a:solidFill>
              </a:rPr>
              <a:t> di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FF5858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La matrice è compresa tra parentesi quadre; ogni riga è, a sua volta, compresa tra parentesi quadre.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Si </a:t>
            </a:r>
            <a:r>
              <a:rPr lang="it-IT" sz="1400" dirty="0">
                <a:solidFill>
                  <a:srgbClr val="DBA0DB"/>
                </a:solidFill>
              </a:rPr>
              <a:t>accede</a:t>
            </a: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 ai singoli elementi specificando tra </a:t>
            </a:r>
            <a:r>
              <a:rPr lang="it-IT" sz="1400" dirty="0">
                <a:solidFill>
                  <a:srgbClr val="72D9F0"/>
                </a:solidFill>
              </a:rPr>
              <a:t>parentesi quadre l’indice di riga e di colonna.</a:t>
            </a:r>
            <a:endParaRPr lang="it-IT" sz="1400" dirty="0">
              <a:solidFill>
                <a:schemeClr val="accent6">
                  <a:lumMod val="95000"/>
                </a:schemeClr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</p:spTree>
    <p:extLst>
      <p:ext uri="{BB962C8B-B14F-4D97-AF65-F5344CB8AC3E}">
        <p14:creationId xmlns:p14="http://schemas.microsoft.com/office/powerpoint/2010/main" val="421922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Array </a:t>
            </a:r>
            <a:r>
              <a:rPr lang="it-IT" dirty="0" err="1"/>
              <a:t>creation</a:t>
            </a:r>
            <a:r>
              <a:rPr lang="it-IT" dirty="0"/>
              <a:t> </a:t>
            </a:r>
            <a:r>
              <a:rPr lang="it-IT" dirty="0" err="1"/>
              <a:t>routines</a:t>
            </a:r>
            <a:r>
              <a:rPr lang="it-IT" dirty="0"/>
              <a:t>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123900"/>
            <a:ext cx="6969600" cy="27265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72D9F0"/>
                </a:solidFill>
              </a:rPr>
              <a:t>numpy.linspace</a:t>
            </a:r>
            <a:r>
              <a:rPr lang="en-US" sz="1600" dirty="0">
                <a:solidFill>
                  <a:srgbClr val="72D9F0"/>
                </a:solidFill>
              </a:rPr>
              <a:t>(start, stop, num)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Genera num </a:t>
            </a:r>
            <a:r>
              <a:rPr lang="en-US" sz="1400" dirty="0" err="1">
                <a:solidFill>
                  <a:srgbClr val="DBA0DB"/>
                </a:solidFill>
              </a:rPr>
              <a:t>punti</a:t>
            </a:r>
            <a:r>
              <a:rPr lang="en-US" sz="1400" dirty="0">
                <a:solidFill>
                  <a:srgbClr val="DBA0DB"/>
                </a:solidFill>
              </a:rPr>
              <a:t> </a:t>
            </a:r>
            <a:r>
              <a:rPr lang="en-US" sz="1400" dirty="0" err="1">
                <a:solidFill>
                  <a:srgbClr val="DBA0DB"/>
                </a:solidFill>
              </a:rPr>
              <a:t>equispaziati</a:t>
            </a:r>
            <a:r>
              <a:rPr lang="en-US" sz="1400" dirty="0">
                <a:solidFill>
                  <a:srgbClr val="DBA0DB"/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tra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a e b. Se num=50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si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può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omettere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Esempi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>
                    <a:lumMod val="95000"/>
                  </a:schemeClr>
                </a:solidFill>
              </a:rPr>
              <a:t>a = </a:t>
            </a:r>
            <a:r>
              <a:rPr lang="pt-BR" sz="1400" dirty="0">
                <a:solidFill>
                  <a:srgbClr val="A5CF27"/>
                </a:solidFill>
              </a:rPr>
              <a:t>np.linspace</a:t>
            </a:r>
            <a:r>
              <a:rPr lang="pt-BR" sz="1400" dirty="0">
                <a:solidFill>
                  <a:schemeClr val="accent6">
                    <a:lumMod val="95000"/>
                  </a:schemeClr>
                </a:solidFill>
              </a:rPr>
              <a:t>(2.0, 3.0, </a:t>
            </a:r>
            <a:r>
              <a:rPr lang="pt-BR" sz="1400" dirty="0">
                <a:solidFill>
                  <a:srgbClr val="FF0000"/>
                </a:solidFill>
              </a:rPr>
              <a:t>num</a:t>
            </a:r>
            <a:r>
              <a:rPr lang="pt-BR" sz="1400" dirty="0">
                <a:solidFill>
                  <a:schemeClr val="accent6">
                    <a:lumMod val="95000"/>
                  </a:schemeClr>
                </a:solidFill>
              </a:rPr>
              <a:t>=5)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>
                    <a:lumMod val="95000"/>
                  </a:schemeClr>
                </a:solidFill>
              </a:rPr>
              <a:t>OUTPUT: [2.  , 2.25, 2.5 , 2.75, 3.  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>
                    <a:lumMod val="95000"/>
                  </a:schemeClr>
                </a:solidFill>
              </a:rPr>
              <a:t>b = </a:t>
            </a:r>
            <a:r>
              <a:rPr lang="pt-BR" sz="1400" dirty="0">
                <a:solidFill>
                  <a:srgbClr val="A5CF27"/>
                </a:solidFill>
              </a:rPr>
              <a:t>np.linspace</a:t>
            </a:r>
            <a:r>
              <a:rPr lang="pt-BR" sz="1400" dirty="0">
                <a:solidFill>
                  <a:schemeClr val="accent6">
                    <a:lumMod val="95000"/>
                  </a:schemeClr>
                </a:solidFill>
              </a:rPr>
              <a:t>(1, 10, </a:t>
            </a:r>
            <a:r>
              <a:rPr lang="pt-BR" sz="1400" dirty="0">
                <a:solidFill>
                  <a:srgbClr val="FF0000"/>
                </a:solidFill>
              </a:rPr>
              <a:t>num</a:t>
            </a:r>
            <a:r>
              <a:rPr lang="pt-BR" sz="1400" dirty="0">
                <a:solidFill>
                  <a:schemeClr val="accent6">
                    <a:lumMod val="95000"/>
                  </a:schemeClr>
                </a:solidFill>
              </a:rPr>
              <a:t>=10)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>
                    <a:lumMod val="95000"/>
                  </a:schemeClr>
                </a:solidFill>
              </a:rPr>
              <a:t>OUTPUT: [ 1.  2.  3.  4.  5.  6.  7.  8.  9. 10.]</a:t>
            </a: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</p:spTree>
    <p:extLst>
      <p:ext uri="{BB962C8B-B14F-4D97-AF65-F5344CB8AC3E}">
        <p14:creationId xmlns:p14="http://schemas.microsoft.com/office/powerpoint/2010/main" val="11211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Array </a:t>
            </a:r>
            <a:r>
              <a:rPr lang="it-IT" dirty="0" err="1"/>
              <a:t>creation</a:t>
            </a:r>
            <a:r>
              <a:rPr lang="it-IT" dirty="0"/>
              <a:t> </a:t>
            </a:r>
            <a:r>
              <a:rPr lang="it-IT" dirty="0" err="1"/>
              <a:t>routines</a:t>
            </a:r>
            <a:r>
              <a:rPr lang="it-IT" dirty="0"/>
              <a:t>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123900"/>
            <a:ext cx="6969600" cy="34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72D9F0"/>
                </a:solidFill>
              </a:rPr>
              <a:t>numpy.copy</a:t>
            </a:r>
            <a:r>
              <a:rPr lang="en-US" sz="1600" dirty="0">
                <a:solidFill>
                  <a:srgbClr val="72D9F0"/>
                </a:solidFill>
              </a:rPr>
              <a:t>(a)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2D9F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Genera un </a:t>
            </a:r>
            <a:r>
              <a:rPr lang="en-US" sz="1400" dirty="0">
                <a:solidFill>
                  <a:srgbClr val="DBA0DB"/>
                </a:solidFill>
              </a:rPr>
              <a:t>array </a:t>
            </a:r>
            <a:r>
              <a:rPr lang="en-US" sz="1400" dirty="0" err="1">
                <a:solidFill>
                  <a:srgbClr val="DBA0DB"/>
                </a:solidFill>
              </a:rPr>
              <a:t>copia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di a.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Questo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è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equivalente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np.array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(a, copy=True)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Esempio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accent6">
                    <a:lumMod val="95000"/>
                  </a:schemeClr>
                </a:solidFill>
              </a:rPr>
              <a:t>x = </a:t>
            </a:r>
            <a:r>
              <a:rPr lang="pl-PL" sz="1400" dirty="0">
                <a:solidFill>
                  <a:srgbClr val="A5CF27"/>
                </a:solidFill>
              </a:rPr>
              <a:t>np.array</a:t>
            </a:r>
            <a:r>
              <a:rPr lang="pl-PL" sz="1400" dirty="0">
                <a:solidFill>
                  <a:schemeClr val="accent6">
                    <a:lumMod val="95000"/>
                  </a:schemeClr>
                </a:solidFill>
              </a:rPr>
              <a:t>([1, 2, 3])</a:t>
            </a: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it-IT" sz="1400" i="1" dirty="0">
                <a:solidFill>
                  <a:schemeClr val="accent6">
                    <a:lumMod val="95000"/>
                  </a:schemeClr>
                </a:solidFill>
              </a:rPr>
              <a:t># Crea un array x</a:t>
            </a:r>
            <a:endParaRPr lang="pl-PL" sz="1400" i="1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accent6">
                    <a:lumMod val="95000"/>
                  </a:schemeClr>
                </a:solidFill>
              </a:rPr>
              <a:t>y = x</a:t>
            </a: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it-IT" sz="1400" i="1" dirty="0">
                <a:solidFill>
                  <a:schemeClr val="accent6">
                    <a:lumMod val="95000"/>
                  </a:schemeClr>
                </a:solidFill>
              </a:rPr>
              <a:t># Copia del riferimento</a:t>
            </a:r>
            <a:endParaRPr lang="pl-PL" sz="1400" i="1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accent6">
                    <a:lumMod val="95000"/>
                  </a:schemeClr>
                </a:solidFill>
              </a:rPr>
              <a:t>z = </a:t>
            </a:r>
            <a:r>
              <a:rPr lang="pl-PL" sz="1400" dirty="0">
                <a:solidFill>
                  <a:srgbClr val="A5CF27"/>
                </a:solidFill>
              </a:rPr>
              <a:t>np.copy</a:t>
            </a:r>
            <a:r>
              <a:rPr lang="pl-PL" sz="1400" dirty="0">
                <a:solidFill>
                  <a:schemeClr val="accent6">
                    <a:lumMod val="95000"/>
                  </a:schemeClr>
                </a:solidFill>
              </a:rPr>
              <a:t>(x)</a:t>
            </a: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it-IT" sz="1400" i="1" dirty="0">
                <a:solidFill>
                  <a:schemeClr val="accent6">
                    <a:lumMod val="95000"/>
                  </a:schemeClr>
                </a:solidFill>
              </a:rPr>
              <a:t># Copia dei valori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i="1" dirty="0">
                <a:solidFill>
                  <a:schemeClr val="accent6">
                    <a:lumMod val="95000"/>
                  </a:schemeClr>
                </a:solidFill>
              </a:rPr>
              <a:t># Osserva che, modificando x, y cambia ma z non cambia.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accent6">
                    <a:lumMod val="95000"/>
                  </a:schemeClr>
                </a:solidFill>
              </a:rPr>
              <a:t>x[0] =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accent6">
                    <a:lumMod val="95000"/>
                  </a:schemeClr>
                </a:solidFill>
              </a:rPr>
              <a:t>x[0] == y[0]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OUTPUT: </a:t>
            </a:r>
            <a:r>
              <a:rPr lang="pl-PL" sz="1400" dirty="0">
                <a:solidFill>
                  <a:schemeClr val="accent6">
                    <a:lumMod val="95000"/>
                  </a:schemeClr>
                </a:solidFill>
              </a:rPr>
              <a:t>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>
                <a:solidFill>
                  <a:schemeClr val="accent6">
                    <a:lumMod val="95000"/>
                  </a:schemeClr>
                </a:solidFill>
              </a:rPr>
              <a:t>x[0] == z[0]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OUTPUT: </a:t>
            </a:r>
            <a:r>
              <a:rPr lang="pl-PL" sz="1400" dirty="0">
                <a:solidFill>
                  <a:schemeClr val="accent6">
                    <a:lumMod val="95000"/>
                  </a:schemeClr>
                </a:solidFill>
              </a:rPr>
              <a:t>False</a:t>
            </a: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</p:spTree>
    <p:extLst>
      <p:ext uri="{BB962C8B-B14F-4D97-AF65-F5344CB8AC3E}">
        <p14:creationId xmlns:p14="http://schemas.microsoft.com/office/powerpoint/2010/main" val="215278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Array </a:t>
            </a:r>
            <a:r>
              <a:rPr lang="it-IT" dirty="0" err="1"/>
              <a:t>creation</a:t>
            </a:r>
            <a:r>
              <a:rPr lang="it-IT" dirty="0"/>
              <a:t> </a:t>
            </a:r>
            <a:r>
              <a:rPr lang="it-IT" dirty="0" err="1"/>
              <a:t>routines</a:t>
            </a:r>
            <a:r>
              <a:rPr lang="it-IT" dirty="0"/>
              <a:t>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201112"/>
            <a:ext cx="729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72D9F0"/>
                </a:solidFill>
              </a:rPr>
              <a:t>numpy.zeros</a:t>
            </a:r>
            <a:r>
              <a:rPr lang="en-US" sz="1600" dirty="0">
                <a:solidFill>
                  <a:srgbClr val="72D9F0"/>
                </a:solidFill>
              </a:rPr>
              <a:t>(shape, </a:t>
            </a:r>
            <a:r>
              <a:rPr lang="en-US" sz="1600" dirty="0" err="1">
                <a:solidFill>
                  <a:srgbClr val="72D9F0"/>
                </a:solidFill>
              </a:rPr>
              <a:t>dtype</a:t>
            </a:r>
            <a:r>
              <a:rPr lang="en-US" sz="1600" dirty="0">
                <a:solidFill>
                  <a:srgbClr val="72D9F0"/>
                </a:solidFill>
              </a:rPr>
              <a:t>=float)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72D9F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Genera un </a:t>
            </a:r>
            <a:r>
              <a:rPr lang="en-US" sz="1400" dirty="0">
                <a:solidFill>
                  <a:srgbClr val="DBA0DB"/>
                </a:solidFill>
              </a:rPr>
              <a:t>array di un </a:t>
            </a:r>
            <a:r>
              <a:rPr lang="en-US" sz="1400" dirty="0" err="1">
                <a:solidFill>
                  <a:srgbClr val="DBA0DB"/>
                </a:solidFill>
              </a:rPr>
              <a:t>dato</a:t>
            </a:r>
            <a:r>
              <a:rPr lang="en-US" sz="1400" dirty="0">
                <a:solidFill>
                  <a:srgbClr val="DBA0DB"/>
                </a:solidFill>
              </a:rPr>
              <a:t> shape, </a:t>
            </a:r>
            <a:r>
              <a:rPr lang="en-US" sz="1400" dirty="0" err="1">
                <a:solidFill>
                  <a:srgbClr val="DBA0DB"/>
                </a:solidFill>
              </a:rPr>
              <a:t>riempito</a:t>
            </a:r>
            <a:r>
              <a:rPr lang="en-US" sz="1400" dirty="0">
                <a:solidFill>
                  <a:srgbClr val="DBA0DB"/>
                </a:solidFill>
              </a:rPr>
              <a:t> di soli 0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Esempio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a = </a:t>
            </a:r>
            <a:r>
              <a:rPr lang="it-IT" sz="1400" dirty="0" err="1">
                <a:solidFill>
                  <a:srgbClr val="A5CF27"/>
                </a:solidFill>
              </a:rPr>
              <a:t>np.zeros</a:t>
            </a: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(5)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OUTPUT: [ 0.,  0.,  0.,  0.,  0.]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b = </a:t>
            </a:r>
            <a:r>
              <a:rPr lang="it-IT" sz="1400" dirty="0" err="1">
                <a:solidFill>
                  <a:srgbClr val="A5CF27"/>
                </a:solidFill>
              </a:rPr>
              <a:t>np.zeros</a:t>
            </a: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(5, </a:t>
            </a:r>
            <a:r>
              <a:rPr lang="it-IT" sz="1400" dirty="0" err="1">
                <a:solidFill>
                  <a:srgbClr val="FF5858"/>
                </a:solidFill>
              </a:rPr>
              <a:t>dtype</a:t>
            </a: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=int) </a:t>
            </a:r>
            <a:r>
              <a:rPr lang="it-IT" sz="1400" i="1" dirty="0">
                <a:solidFill>
                  <a:schemeClr val="accent6">
                    <a:lumMod val="95000"/>
                  </a:schemeClr>
                </a:solidFill>
              </a:rPr>
              <a:t># specifico il tipo di dato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6">
                    <a:lumMod val="95000"/>
                  </a:schemeClr>
                </a:solidFill>
              </a:rPr>
              <a:t>OUTPUT: [0, 0, 0, 0, 0]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>
                    <a:lumMod val="95000"/>
                  </a:schemeClr>
                </a:solidFill>
              </a:rPr>
              <a:t>A = </a:t>
            </a:r>
            <a:r>
              <a:rPr lang="pt-BR" sz="1400" dirty="0">
                <a:solidFill>
                  <a:srgbClr val="A5CF27"/>
                </a:solidFill>
              </a:rPr>
              <a:t>np.zeros</a:t>
            </a:r>
            <a:r>
              <a:rPr lang="pt-BR" sz="1400" dirty="0">
                <a:solidFill>
                  <a:schemeClr val="accent6">
                    <a:lumMod val="95000"/>
                  </a:schemeClr>
                </a:solidFill>
              </a:rPr>
              <a:t>((2, 1)) </a:t>
            </a:r>
            <a:r>
              <a:rPr lang="pt-BR" sz="1400" i="1" dirty="0">
                <a:solidFill>
                  <a:schemeClr val="accent6">
                    <a:lumMod val="95000"/>
                  </a:schemeClr>
                </a:solidFill>
              </a:rPr>
              <a:t># 2 righe e 1 colonna, cioè vettore colonna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>
                    <a:lumMod val="95000"/>
                  </a:schemeClr>
                </a:solidFill>
              </a:rPr>
              <a:t>OUTPU: [[ 0.],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6">
                    <a:lumMod val="95000"/>
                  </a:schemeClr>
                </a:solidFill>
              </a:rPr>
              <a:t>       [ 0.]]</a:t>
            </a:r>
            <a:endParaRPr lang="it-IT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400" dirty="0">
              <a:solidFill>
                <a:schemeClr val="accent6">
                  <a:lumMod val="95000"/>
                </a:schemeClr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</p:spTree>
    <p:extLst>
      <p:ext uri="{BB962C8B-B14F-4D97-AF65-F5344CB8AC3E}">
        <p14:creationId xmlns:p14="http://schemas.microsoft.com/office/powerpoint/2010/main" val="402505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Array </a:t>
            </a:r>
            <a:r>
              <a:rPr lang="it-IT" dirty="0" err="1"/>
              <a:t>creation</a:t>
            </a:r>
            <a:r>
              <a:rPr lang="it-IT" dirty="0"/>
              <a:t> </a:t>
            </a:r>
            <a:r>
              <a:rPr lang="it-IT" dirty="0" err="1"/>
              <a:t>routines</a:t>
            </a:r>
            <a:r>
              <a:rPr lang="it-IT" dirty="0"/>
              <a:t>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123900"/>
            <a:ext cx="6969600" cy="2667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72D9F0"/>
                </a:solidFill>
              </a:rPr>
              <a:t>numpy.eye</a:t>
            </a:r>
            <a:r>
              <a:rPr lang="en-US" sz="1600" dirty="0">
                <a:solidFill>
                  <a:srgbClr val="72D9F0"/>
                </a:solidFill>
              </a:rPr>
              <a:t>(n)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2D9F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Genera </a:t>
            </a:r>
            <a:r>
              <a:rPr lang="en-US" sz="1400" dirty="0" err="1">
                <a:solidFill>
                  <a:srgbClr val="DBA0DB"/>
                </a:solidFill>
              </a:rPr>
              <a:t>l’array</a:t>
            </a:r>
            <a:r>
              <a:rPr lang="en-US" sz="1400" dirty="0">
                <a:solidFill>
                  <a:srgbClr val="DBA0DB"/>
                </a:solidFill>
              </a:rPr>
              <a:t> </a:t>
            </a:r>
            <a:r>
              <a:rPr lang="en-US" sz="1400" dirty="0" err="1">
                <a:solidFill>
                  <a:srgbClr val="DBA0DB"/>
                </a:solidFill>
              </a:rPr>
              <a:t>identità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una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rgbClr val="DBA0DB"/>
                </a:solidFill>
              </a:rPr>
              <a:t>matrice</a:t>
            </a:r>
            <a:r>
              <a:rPr lang="en-US" sz="1400" dirty="0">
                <a:solidFill>
                  <a:srgbClr val="DBA0DB"/>
                </a:solidFill>
              </a:rPr>
              <a:t> quadrata 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di </a:t>
            </a:r>
            <a:r>
              <a:rPr lang="en-US" sz="1400" dirty="0">
                <a:solidFill>
                  <a:srgbClr val="DBA0DB"/>
                </a:solidFill>
              </a:rPr>
              <a:t>n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righe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(e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colonne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) con 1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sulla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diagonale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principale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Esempio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A5CF27"/>
                </a:solidFill>
              </a:rPr>
              <a:t>np.eye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(3)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OUTPUT:[[1.,  0.,  0.],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[0.,  1.,  0.],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[0.,  0.,  1.]]</a:t>
            </a:r>
            <a:endParaRPr lang="it-IT" sz="1400" dirty="0">
              <a:solidFill>
                <a:schemeClr val="accent6">
                  <a:lumMod val="95000"/>
                </a:schemeClr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</p:spTree>
    <p:extLst>
      <p:ext uri="{BB962C8B-B14F-4D97-AF65-F5344CB8AC3E}">
        <p14:creationId xmlns:p14="http://schemas.microsoft.com/office/powerpoint/2010/main" val="406082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Array </a:t>
            </a:r>
            <a:r>
              <a:rPr lang="it-IT" dirty="0" err="1"/>
              <a:t>creation</a:t>
            </a:r>
            <a:r>
              <a:rPr lang="it-IT" dirty="0"/>
              <a:t> </a:t>
            </a:r>
            <a:r>
              <a:rPr lang="it-IT" dirty="0" err="1"/>
              <a:t>routines</a:t>
            </a:r>
            <a:r>
              <a:rPr lang="it-IT" dirty="0"/>
              <a:t>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144400"/>
            <a:ext cx="6969600" cy="33178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72D9F0"/>
                </a:solidFill>
              </a:rPr>
              <a:t>numpy.full</a:t>
            </a:r>
            <a:r>
              <a:rPr lang="en-US" sz="1600" dirty="0">
                <a:solidFill>
                  <a:srgbClr val="72D9F0"/>
                </a:solidFill>
              </a:rPr>
              <a:t>(shape, </a:t>
            </a:r>
            <a:r>
              <a:rPr lang="en-US" sz="1600" dirty="0" err="1">
                <a:solidFill>
                  <a:srgbClr val="72D9F0"/>
                </a:solidFill>
              </a:rPr>
              <a:t>fill_value</a:t>
            </a:r>
            <a:r>
              <a:rPr lang="en-US" sz="1600" dirty="0">
                <a:solidFill>
                  <a:srgbClr val="72D9F0"/>
                </a:solidFill>
              </a:rPr>
              <a:t>, </a:t>
            </a:r>
            <a:r>
              <a:rPr lang="en-US" sz="1600" dirty="0" err="1">
                <a:solidFill>
                  <a:srgbClr val="72D9F0"/>
                </a:solidFill>
              </a:rPr>
              <a:t>dtype</a:t>
            </a:r>
            <a:r>
              <a:rPr lang="en-US" sz="1600" dirty="0">
                <a:solidFill>
                  <a:srgbClr val="72D9F0"/>
                </a:solidFill>
              </a:rPr>
              <a:t>=None)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2D9F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Genera un array di un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determinato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US" sz="1400" dirty="0">
                <a:solidFill>
                  <a:srgbClr val="DBA0DB"/>
                </a:solidFill>
              </a:rPr>
              <a:t>shape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e </a:t>
            </a:r>
            <a:r>
              <a:rPr lang="en-US" sz="1400" dirty="0" err="1">
                <a:solidFill>
                  <a:srgbClr val="FF5858"/>
                </a:solidFill>
              </a:rPr>
              <a:t>dtype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riempito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di </a:t>
            </a:r>
            <a:r>
              <a:rPr lang="en-US" sz="1400" dirty="0" err="1">
                <a:solidFill>
                  <a:srgbClr val="DBA0DB"/>
                </a:solidFill>
              </a:rPr>
              <a:t>fill_value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6">
                    <a:lumMod val="95000"/>
                  </a:schemeClr>
                </a:solidFill>
              </a:rPr>
              <a:t>Esempio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A = </a:t>
            </a:r>
            <a:r>
              <a:rPr lang="en-US" sz="1400" dirty="0" err="1">
                <a:solidFill>
                  <a:srgbClr val="A5CF27"/>
                </a:solidFill>
              </a:rPr>
              <a:t>np.full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((2, 2), </a:t>
            </a:r>
            <a:r>
              <a:rPr lang="en-US" sz="1400" dirty="0">
                <a:solidFill>
                  <a:srgbClr val="FF5858"/>
                </a:solidFill>
              </a:rPr>
              <a:t>np.inf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OUTPUT: [[inf, inf],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 [inf, inf]]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B = </a:t>
            </a:r>
            <a:r>
              <a:rPr lang="en-US" sz="1400" dirty="0" err="1">
                <a:solidFill>
                  <a:srgbClr val="A5CF27"/>
                </a:solidFill>
              </a:rPr>
              <a:t>np.full</a:t>
            </a: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((2, 2), 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OUTPUT:[[10, 10],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</a:rPr>
              <a:t>       [10, 10]]</a:t>
            </a:r>
            <a:endParaRPr lang="it-IT" sz="1400" dirty="0">
              <a:solidFill>
                <a:schemeClr val="accent6">
                  <a:lumMod val="95000"/>
                </a:schemeClr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Python Parte3</a:t>
            </a:r>
          </a:p>
        </p:txBody>
      </p:sp>
    </p:spTree>
    <p:extLst>
      <p:ext uri="{BB962C8B-B14F-4D97-AF65-F5344CB8AC3E}">
        <p14:creationId xmlns:p14="http://schemas.microsoft.com/office/powerpoint/2010/main" val="81948369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2603</Words>
  <Application>Microsoft Office PowerPoint</Application>
  <PresentationFormat>Presentazione su schermo (16:9)</PresentationFormat>
  <Paragraphs>372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Fira Code</vt:lpstr>
      <vt:lpstr>Montserrat</vt:lpstr>
      <vt:lpstr>Programming Language Workshop for Beginners by Slidesgo</vt:lpstr>
      <vt:lpstr>1_Programming Language Workshop for Beginners by Slidesgo</vt:lpstr>
      <vt:lpstr>Calcolo Scientifico{</vt:lpstr>
      <vt:lpstr>Overview:</vt:lpstr>
      <vt:lpstr>Array creation routines:</vt:lpstr>
      <vt:lpstr>Array creation routines:</vt:lpstr>
      <vt:lpstr>Array creation routines:</vt:lpstr>
      <vt:lpstr>Array creation routines:</vt:lpstr>
      <vt:lpstr>Array creation routines:</vt:lpstr>
      <vt:lpstr>Array creation routines:</vt:lpstr>
      <vt:lpstr>Array creation routines:</vt:lpstr>
      <vt:lpstr>Array attributes:</vt:lpstr>
      <vt:lpstr>Array attributes:</vt:lpstr>
      <vt:lpstr>Array attributes:</vt:lpstr>
      <vt:lpstr>Sottomatrici:</vt:lpstr>
      <vt:lpstr>Sottomatrici:</vt:lpstr>
      <vt:lpstr>Sottomatrici:</vt:lpstr>
      <vt:lpstr>Sottomatrici:</vt:lpstr>
      <vt:lpstr>Esercizi {</vt:lpstr>
      <vt:lpstr>Operazioni algebriche:</vt:lpstr>
      <vt:lpstr>Operazioni su matrici:</vt:lpstr>
      <vt:lpstr>Confronto tra matrici:</vt:lpstr>
      <vt:lpstr>Array manipulation routines:</vt:lpstr>
      <vt:lpstr>Altre funzioni:</vt:lpstr>
      <vt:lpstr>Resources {</vt:lpstr>
      <vt:lpstr>Credits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Calcolo Scientifico{</dc:title>
  <cp:lastModifiedBy>FIORENTINO TOMEO</cp:lastModifiedBy>
  <cp:revision>6</cp:revision>
  <dcterms:modified xsi:type="dcterms:W3CDTF">2022-05-03T20:14:37Z</dcterms:modified>
</cp:coreProperties>
</file>