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 autoCompressPictures="0">
  <p:sldMasterIdLst>
    <p:sldMasterId id="2147483659" r:id="rId1"/>
  </p:sldMasterIdLst>
  <p:notesMasterIdLst>
    <p:notesMasterId r:id="rId15"/>
  </p:notesMasterIdLst>
  <p:handoutMasterIdLst>
    <p:handoutMasterId r:id="rId16"/>
  </p:handoutMasterIdLst>
  <p:sldIdLst>
    <p:sldId id="444" r:id="rId2"/>
    <p:sldId id="445" r:id="rId3"/>
    <p:sldId id="455" r:id="rId4"/>
    <p:sldId id="446" r:id="rId5"/>
    <p:sldId id="447" r:id="rId6"/>
    <p:sldId id="448" r:id="rId7"/>
    <p:sldId id="449" r:id="rId8"/>
    <p:sldId id="436" r:id="rId9"/>
    <p:sldId id="450" r:id="rId10"/>
    <p:sldId id="451" r:id="rId11"/>
    <p:sldId id="454" r:id="rId12"/>
    <p:sldId id="452" r:id="rId13"/>
    <p:sldId id="453" r:id="rId14"/>
  </p:sldIdLst>
  <p:sldSz cx="12192000" cy="6858000"/>
  <p:notesSz cx="6858000" cy="9144000"/>
  <p:embeddedFontLst>
    <p:embeddedFont>
      <p:font typeface="Calibri Light" panose="020F0302020204030204" pitchFamily="34" charset="0"/>
      <p:regular r:id="rId17"/>
      <p:italic r:id="rId18"/>
    </p:embeddedFont>
    <p:embeddedFont>
      <p:font typeface="Calibri" panose="020F0502020204030204" pitchFamily="34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77C3BB0-C945-453D-B9D4-26DC2E76F4D0}">
          <p14:sldIdLst>
            <p14:sldId id="444"/>
            <p14:sldId id="445"/>
            <p14:sldId id="455"/>
            <p14:sldId id="446"/>
            <p14:sldId id="447"/>
            <p14:sldId id="448"/>
            <p14:sldId id="449"/>
            <p14:sldId id="436"/>
            <p14:sldId id="450"/>
            <p14:sldId id="451"/>
            <p14:sldId id="454"/>
            <p14:sldId id="452"/>
            <p14:sldId id="453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E3EFF21-FA00-3D2F-5EC6-8E6DEEA8005E}" name="Lucia Martinez" initials="LM" userId="S::lmartinez@actrisk.com::474958e1-0d07-460c-93ed-91532431f705" providerId="AD"/>
  <p188:author id="{782DEA2E-5A98-6A87-1702-27B49912B2AD}" name="Lucas Javier D'Amelio" initials="LJD" userId="S::lucas.damelio@actrisk.com::3a89f435-10f4-4e0d-a5d6-f89aa9b48712" providerId="AD"/>
  <p188:author id="{7E361CAC-756A-F513-53B2-5DBCE849EB9B}" name="Daniela Gomez Tagle Reyes" initials="DGTR" userId="S::dreyes@actrisk.com::e968fc0d-76fc-4709-beb9-cf11a94cafdc" providerId="AD"/>
  <p188:author id="{B56FEAE9-2972-DDC0-63E4-9C609E25654B}" name="Melanie Gelo" initials="MG" userId="S::mgelo@actrisk.com::beca42fc-50b0-47f7-9d7f-d2ffe5d13d4f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rousyak Housepian" initials="AH" lastIdx="1" clrIdx="0">
    <p:extLst>
      <p:ext uri="{19B8F6BF-5375-455C-9EA6-DF929625EA0E}">
        <p15:presenceInfo xmlns:p15="http://schemas.microsoft.com/office/powerpoint/2012/main" userId="S::arousyak@stinsondesign.com::1b197580-4156-4b48-b0c5-eb7dbb91f3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52A9"/>
    <a:srgbClr val="1C6AC6"/>
    <a:srgbClr val="0E2841"/>
    <a:srgbClr val="05205C"/>
    <a:srgbClr val="003D88"/>
    <a:srgbClr val="ECECEC"/>
    <a:srgbClr val="847E6E"/>
    <a:srgbClr val="09236A"/>
    <a:srgbClr val="0F3A87"/>
    <a:srgbClr val="1D6C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24" autoAdjust="0"/>
    <p:restoredTop sz="87940" autoAdjust="0"/>
  </p:normalViewPr>
  <p:slideViewPr>
    <p:cSldViewPr snapToGrid="0" snapToObjects="1">
      <p:cViewPr varScale="1">
        <p:scale>
          <a:sx n="101" d="100"/>
          <a:sy n="101" d="100"/>
        </p:scale>
        <p:origin x="714" y="114"/>
      </p:cViewPr>
      <p:guideLst/>
    </p:cSldViewPr>
  </p:slideViewPr>
  <p:outlineViewPr>
    <p:cViewPr>
      <p:scale>
        <a:sx n="33" d="100"/>
        <a:sy n="33" d="100"/>
      </p:scale>
      <p:origin x="0" y="-5251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92" d="100"/>
        <a:sy n="92" d="100"/>
      </p:scale>
      <p:origin x="0" y="0"/>
    </p:cViewPr>
  </p:sorterViewPr>
  <p:notesViewPr>
    <p:cSldViewPr snapToGrid="0" snapToObjects="1">
      <p:cViewPr varScale="1">
        <p:scale>
          <a:sx n="65" d="100"/>
          <a:sy n="65" d="100"/>
        </p:scale>
        <p:origin x="3154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A6FF19A-2DBB-3AF9-696D-04DC17C98A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8EBAD-D300-0E28-0C8A-B79BBBCF80B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222FCC-ABDC-47FD-946C-BBACF63157C8}" type="datetimeFigureOut">
              <a:rPr lang="es-AR" smtClean="0"/>
              <a:t>8/9/2025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0EA0CB-B0AC-3DE9-2D60-E530B2F5EDF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F4A749-87FA-0373-421C-1CA789A2353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B4CB1C-E237-4122-B0B8-C4F4BCA31F5A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8907457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0DA241-3D60-2A4C-A70D-667446F1267D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FFA328-5F5B-3741-8CC1-D47275691D1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57976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6432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1748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7235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8229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622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15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32847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230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02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1384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55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928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spcBef>
                <a:spcPct val="5000"/>
              </a:spcBef>
              <a:spcAft>
                <a:spcPct val="5000"/>
              </a:spcAft>
              <a:buFontTx/>
              <a:buChar char="•"/>
            </a:pPr>
            <a:endParaRPr lang="es-ES" altLang="en-US" sz="5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FFA328-5F5B-3741-8CC1-D47275691D1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0950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106249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061015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86466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204867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54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404945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70706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58163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754489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448786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853108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4C28E-966E-6B4A-816A-311B7D0A2E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356979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64C28E-966E-6B4A-816A-311B7D0A2E6D}" type="slidenum">
              <a:rPr lang="en-US" smtClean="0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2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22" userDrawn="1">
          <p15:clr>
            <a:srgbClr val="F26B43"/>
          </p15:clr>
        </p15:guide>
        <p15:guide id="2" pos="7358" userDrawn="1">
          <p15:clr>
            <a:srgbClr val="F26B43"/>
          </p15:clr>
        </p15:guide>
        <p15:guide id="3" orient="horz" pos="3884" userDrawn="1">
          <p15:clr>
            <a:srgbClr val="F26B43"/>
          </p15:clr>
        </p15:guide>
        <p15:guide id="4" orient="horz" pos="3974" userDrawn="1">
          <p15:clr>
            <a:srgbClr val="F26B43"/>
          </p15:clr>
        </p15:guide>
        <p15:guide id="5" orient="horz" pos="754" userDrawn="1">
          <p15:clr>
            <a:srgbClr val="F26B43"/>
          </p15:clr>
        </p15:guide>
        <p15:guide id="6" orient="horz" pos="84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Python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3FD9-375A-0C36-5964-FD10B2E3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8310F5E-2046-C166-074C-919DD982F042}"/>
              </a:ext>
            </a:extLst>
          </p:cNvPr>
          <p:cNvSpPr/>
          <p:nvPr/>
        </p:nvSpPr>
        <p:spPr>
          <a:xfrm>
            <a:off x="690505" y="4808634"/>
            <a:ext cx="9913582" cy="1091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Es un lenguaje de alto nivel</a:t>
            </a:r>
            <a:r>
              <a:rPr lang="es-ES" b="1" smtClean="0"/>
              <a:t>: estos emplean </a:t>
            </a:r>
            <a:r>
              <a:rPr lang="es-ES" b="1" dirty="0"/>
              <a:t>una sintaxis más cercana a la lógica humana, lo que hace que el lenguaje sea más fácil de aprender e implementar.</a:t>
            </a:r>
            <a:endParaRPr lang="es-AR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8A1CEE-48CB-DCA9-B4D0-7237DFC49886}"/>
              </a:ext>
            </a:extLst>
          </p:cNvPr>
          <p:cNvSpPr/>
          <p:nvPr/>
        </p:nvSpPr>
        <p:spPr>
          <a:xfrm>
            <a:off x="690506" y="3264988"/>
            <a:ext cx="9913581" cy="1091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Es </a:t>
            </a:r>
            <a:r>
              <a:rPr lang="es-ES" b="1" dirty="0"/>
              <a:t>de propósito general </a:t>
            </a:r>
            <a:r>
              <a:rPr lang="es-ES" b="1" dirty="0" smtClean="0"/>
              <a:t>: se </a:t>
            </a:r>
            <a:r>
              <a:rPr lang="es-ES" b="1" dirty="0"/>
              <a:t>puede aplicar en una amplia variedad de campos, como programación web, análisis de datos financieros, análisis de grandes volúmenes de datos y más.</a:t>
            </a:r>
            <a:endParaRPr lang="es-AR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D08BB22-3C66-C30A-0AAE-F58D21A6028B}"/>
              </a:ext>
            </a:extLst>
          </p:cNvPr>
          <p:cNvSpPr/>
          <p:nvPr/>
        </p:nvSpPr>
        <p:spPr>
          <a:xfrm>
            <a:off x="690506" y="1839120"/>
            <a:ext cx="9913581" cy="1091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 smtClean="0"/>
              <a:t>Es de </a:t>
            </a:r>
            <a:r>
              <a:rPr lang="es-ES" b="1" dirty="0" err="1" smtClean="0"/>
              <a:t>Codigo</a:t>
            </a:r>
            <a:r>
              <a:rPr lang="es-ES" b="1" dirty="0" smtClean="0"/>
              <a:t> Abierto: significa </a:t>
            </a:r>
            <a:r>
              <a:rPr lang="es-ES" b="1" dirty="0"/>
              <a:t>que es gratuito. Python cuenta con una gran y activa comunidad científica que tiene acceso al código fuente del software y contribuye a su desarrollo y mejora continua</a:t>
            </a:r>
            <a:endParaRPr lang="es-AR" b="1" dirty="0"/>
          </a:p>
        </p:txBody>
      </p:sp>
      <p:pic>
        <p:nvPicPr>
          <p:cNvPr id="7" name="Picture 9" descr="Python Logotipo Vector - Descarga Gratis SVG | Worldvectorlogo">
            <a:extLst>
              <a:ext uri="{FF2B5EF4-FFF2-40B4-BE49-F238E27FC236}">
                <a16:creationId xmlns:a16="http://schemas.microsoft.com/office/drawing/2014/main" id="{4D1EA50A-124B-81A3-9475-B6F61C0FED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7550" y="216693"/>
            <a:ext cx="1009650" cy="1128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84075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son los </a:t>
            </a:r>
            <a:r>
              <a:rPr lang="es-ES" dirty="0" err="1"/>
              <a:t>Environments</a:t>
            </a:r>
            <a:r>
              <a:rPr lang="es-ES" dirty="0"/>
              <a:t> en Python?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6C687A-FB41-C5B4-27AB-4D1AB90FF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4207" y="2521596"/>
            <a:ext cx="107573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¿Por qué son importantes?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Compatibilidad: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Diferentes proyectos pueden necesitar distintas versiones de Python o librerías.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Orden: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Evita conflictos entre librerías de proyectos diferentes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Flexibilidad: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Te permite replicar configuraciones exactas en otro sistema.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56F7F6-B6F9-A271-0665-D98F3D2862F7}"/>
              </a:ext>
            </a:extLst>
          </p:cNvPr>
          <p:cNvSpPr/>
          <p:nvPr/>
        </p:nvSpPr>
        <p:spPr>
          <a:xfrm>
            <a:off x="584207" y="1454418"/>
            <a:ext cx="10088707" cy="91969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/>
              <a:t>Un entorno virtual (virtual </a:t>
            </a:r>
            <a:r>
              <a:rPr lang="es-ES" sz="2000" b="1" dirty="0" err="1"/>
              <a:t>environment</a:t>
            </a:r>
            <a:r>
              <a:rPr lang="es-ES" sz="2000" b="1" dirty="0"/>
              <a:t>) es un espacio aislado en tu sistema donde puedes instalar una versión específica de Python y las librerías necesarias para un proyecto.</a:t>
            </a:r>
          </a:p>
          <a:p>
            <a:pPr algn="ctr"/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674702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GitHub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6C687A-FB41-C5B4-27AB-4D1AB90FF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380" y="2966589"/>
            <a:ext cx="1075730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¿Qué es un repositorio?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repositorio (repo) es un espacio donde se guarda todo el código de un proyecto, junto con su historial de cambios y la configuración necesaria para trabajar con él.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 repo puede ser público (accesible a todos) o privado (solo para los colaboradores autorizados).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Los colaboradores pueden clonar, modificar y subir cambios al repo, siguiendo una estructura ordenada.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56F7F6-B6F9-A271-0665-D98F3D2862F7}"/>
              </a:ext>
            </a:extLst>
          </p:cNvPr>
          <p:cNvSpPr/>
          <p:nvPr/>
        </p:nvSpPr>
        <p:spPr>
          <a:xfrm>
            <a:off x="515380" y="1400722"/>
            <a:ext cx="9995303" cy="143020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GitHub es una plataforma web para el control de versiones y la colaboración en proyectos de programación. </a:t>
            </a:r>
          </a:p>
          <a:p>
            <a:pPr algn="ctr"/>
            <a:r>
              <a:rPr lang="es-ES" b="1" dirty="0"/>
              <a:t>Utiliza Git, un sistema de control de versiones, que permite rastrear los cambios de tu código a lo largo del tiempo y colaborar fácilmente con otras personas.</a:t>
            </a:r>
          </a:p>
          <a:p>
            <a:pPr algn="ctr"/>
            <a:endParaRPr lang="es-ES" b="1" dirty="0"/>
          </a:p>
        </p:txBody>
      </p:sp>
      <p:pic>
        <p:nvPicPr>
          <p:cNvPr id="11266" name="Picture 2" descr="GitHub logo PNG transparent image download, size: 1125x417px">
            <a:extLst>
              <a:ext uri="{FF2B5EF4-FFF2-40B4-BE49-F238E27FC236}">
                <a16:creationId xmlns:a16="http://schemas.microsoft.com/office/drawing/2014/main" id="{5B164D71-23D5-95C0-A2A6-3AEDABFAA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819" y="125703"/>
            <a:ext cx="2181994" cy="80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2228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Ventajas de usar GitHub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6C687A-FB41-C5B4-27AB-4D1AB90FF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8259" y="1375910"/>
            <a:ext cx="6027173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Control de versiones: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Rastrea los cambios en tu código.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Recupera versiones anteriores si algo no funciona.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Colaboración efectiva: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Trabaja en equipo sin sobrescribir el código de los demás.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Crea ramas (</a:t>
            </a:r>
            <a:r>
              <a:rPr kumimoji="0" lang="es-E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branches</a:t>
            </a: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 para desarrollar nuevas características y fusionarlas (</a:t>
            </a:r>
            <a:r>
              <a:rPr kumimoji="0" lang="es-E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merge</a:t>
            </a: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) sin problemas.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Accesibilidad y sincronización: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El código se almacena en la nube, lo que permite acceder desde cualquier lugar.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Se puede compartir fácilmente con otras personas para revisiones y contribuciones.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5CBF5A-06D0-D977-756F-59E4BEEB858E}"/>
              </a:ext>
            </a:extLst>
          </p:cNvPr>
          <p:cNvSpPr/>
          <p:nvPr/>
        </p:nvSpPr>
        <p:spPr>
          <a:xfrm>
            <a:off x="7737986" y="1969833"/>
            <a:ext cx="3765755" cy="2685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GitHub desktop</a:t>
            </a:r>
            <a:endParaRPr lang="es-AR" sz="1400" b="1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3DF3A9D-E9A9-06F4-51F9-5C02610EE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37985" y="2238396"/>
            <a:ext cx="3765755" cy="181588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1pPr>
            <a:lvl2pPr marL="4338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2pPr>
            <a:lvl3pPr marL="5670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6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3pPr>
            <a:lvl4pPr marL="7362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4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4pPr>
            <a:lvl5pPr marL="8694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4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s-ES" altLang="en-US" sz="1400" dirty="0">
                <a:latin typeface="+mn-lt"/>
              </a:rPr>
              <a:t>es una aplicación que facilita el uso de GitHub desde tu computadora, permitiendo gestionar tus repositorios sin necesidad de usar la terminal.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endParaRPr lang="es-ES" altLang="en-US" sz="1400" dirty="0">
              <a:latin typeface="+mn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s-ES" altLang="en-US" sz="1400" dirty="0">
                <a:latin typeface="+mn-lt"/>
              </a:rPr>
              <a:t>Práctico y fácil de usar.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None/>
            </a:pPr>
            <a:r>
              <a:rPr lang="es-ES" altLang="en-US" sz="1400" dirty="0">
                <a:latin typeface="+mn-lt"/>
              </a:rPr>
              <a:t>Permite hacer operaciones como </a:t>
            </a:r>
            <a:r>
              <a:rPr lang="es-ES" altLang="en-US" sz="1400" dirty="0" err="1">
                <a:latin typeface="+mn-lt"/>
              </a:rPr>
              <a:t>commit</a:t>
            </a:r>
            <a:r>
              <a:rPr lang="es-ES" altLang="en-US" sz="1400" dirty="0">
                <a:latin typeface="+mn-lt"/>
              </a:rPr>
              <a:t>, </a:t>
            </a:r>
            <a:r>
              <a:rPr lang="es-ES" altLang="en-US" sz="1400" dirty="0" err="1">
                <a:latin typeface="+mn-lt"/>
              </a:rPr>
              <a:t>push</a:t>
            </a:r>
            <a:r>
              <a:rPr lang="es-ES" altLang="en-US" sz="1400" dirty="0">
                <a:latin typeface="+mn-lt"/>
              </a:rPr>
              <a:t>, y </a:t>
            </a:r>
            <a:r>
              <a:rPr lang="es-ES" altLang="en-US" sz="1400" dirty="0" err="1">
                <a:latin typeface="+mn-lt"/>
              </a:rPr>
              <a:t>pull</a:t>
            </a:r>
            <a:r>
              <a:rPr lang="es-ES" altLang="en-US" sz="1400" dirty="0">
                <a:latin typeface="+mn-lt"/>
              </a:rPr>
              <a:t> de manera visual, sin tener que escribir comandos en la terminal.</a:t>
            </a:r>
            <a:endParaRPr lang="en-US" altLang="en-US" sz="1400" dirty="0">
              <a:latin typeface="+mn-lt"/>
            </a:endParaRPr>
          </a:p>
        </p:txBody>
      </p:sp>
      <p:pic>
        <p:nvPicPr>
          <p:cNvPr id="8" name="Picture 2" descr="GitHub logo PNG transparent image download, size: 1125x417px">
            <a:extLst>
              <a:ext uri="{FF2B5EF4-FFF2-40B4-BE49-F238E27FC236}">
                <a16:creationId xmlns:a16="http://schemas.microsoft.com/office/drawing/2014/main" id="{AA64BF3F-7957-0BC4-77E3-71BEABE7B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1819" y="189971"/>
            <a:ext cx="2181994" cy="8087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251FBDE-E76A-4D28-8574-5EDBC4B47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09720" y="1982559"/>
            <a:ext cx="1422283" cy="28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107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Instalar todo esto!!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6C687A-FB41-C5B4-27AB-4D1AB90FF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14400" y="2173996"/>
            <a:ext cx="908500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Luego de instalar Anaconda, crearse una cuenta en </a:t>
            </a:r>
            <a:r>
              <a:rPr kumimoji="0" lang="es-E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Github</a:t>
            </a: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, unirse a los repositorios compartidos del curso, armar/copiar un </a:t>
            </a:r>
            <a:r>
              <a:rPr kumimoji="0" lang="es-ES" altLang="en-US" sz="18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environment</a:t>
            </a:r>
            <a:r>
              <a:rPr kumimoji="0" lang="es-E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 e importar las librerías necesarias…. Ya estamos listos para programar en Python!!!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4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Popularidad</a:t>
            </a:r>
            <a:r>
              <a:rPr lang="en-US" dirty="0"/>
              <a:t> de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3FD9-375A-0C36-5964-FD10B2E3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s-ES" b="1" dirty="0">
                <a:latin typeface="+mn-lt"/>
              </a:rPr>
              <a:t>La popularidad de Python se basa en dos pilares principales:</a:t>
            </a:r>
          </a:p>
          <a:p>
            <a:pPr marL="0" indent="0">
              <a:buNone/>
            </a:pPr>
            <a:endParaRPr lang="es-ES" b="1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s-ES" b="1" dirty="0">
                <a:latin typeface="+mn-lt"/>
              </a:rPr>
              <a:t>Facilidad de uso:</a:t>
            </a:r>
          </a:p>
          <a:p>
            <a:pPr marL="0" indent="0">
              <a:buNone/>
            </a:pPr>
            <a:r>
              <a:rPr lang="es-ES" dirty="0">
                <a:latin typeface="+mn-lt"/>
              </a:rPr>
              <a:t>Es un lenguaje de programación fácil de aprender, diseñado para ser altamente legible, con una sintaxis clara e intuitiva.</a:t>
            </a:r>
          </a:p>
          <a:p>
            <a:pPr marL="0" indent="0">
              <a:buNone/>
            </a:pPr>
            <a:endParaRPr lang="es-ES" dirty="0">
              <a:latin typeface="+mn-lt"/>
            </a:endParaRPr>
          </a:p>
          <a:p>
            <a:pPr>
              <a:buFont typeface="+mj-lt"/>
              <a:buAutoNum type="arabicPeriod"/>
            </a:pPr>
            <a:r>
              <a:rPr lang="es-ES" b="1" dirty="0">
                <a:latin typeface="+mn-lt"/>
              </a:rPr>
              <a:t>Potencia: </a:t>
            </a:r>
          </a:p>
          <a:p>
            <a:pPr marL="0" indent="0">
              <a:buNone/>
            </a:pPr>
            <a:r>
              <a:rPr lang="es-ES" dirty="0">
                <a:latin typeface="+mn-lt"/>
              </a:rPr>
              <a:t>Su facilidad de uso no compromete su potencia. Python puede ejecutar una variedad de cálculos complejos y es uno de los lenguajes de programación más poderosos, preferido por especialistas.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802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Aplicaciones de Python para Actuarios y Ciencia de Datos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3FD9-375A-0C36-5964-FD10B2E3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AutoNum type="arabicPeriod"/>
            </a:pPr>
            <a:r>
              <a:rPr lang="es-ES" b="1" dirty="0">
                <a:latin typeface="+mn-lt"/>
              </a:rPr>
              <a:t>Análisis de Datos.</a:t>
            </a:r>
          </a:p>
          <a:p>
            <a:pPr marL="457200" indent="-457200">
              <a:buAutoNum type="arabicPeriod"/>
            </a:pPr>
            <a:r>
              <a:rPr lang="es-ES" b="1" dirty="0">
                <a:latin typeface="+mn-lt"/>
              </a:rPr>
              <a:t>Creación de </a:t>
            </a:r>
            <a:r>
              <a:rPr lang="es-ES" b="1" dirty="0" err="1">
                <a:latin typeface="+mn-lt"/>
              </a:rPr>
              <a:t>Dashboards</a:t>
            </a:r>
            <a:r>
              <a:rPr lang="es-ES" b="1" dirty="0">
                <a:latin typeface="+mn-lt"/>
              </a:rPr>
              <a:t>.</a:t>
            </a:r>
          </a:p>
          <a:p>
            <a:pPr marL="457200" indent="-457200">
              <a:buAutoNum type="arabicPeriod"/>
            </a:pPr>
            <a:r>
              <a:rPr lang="es-ES" b="1" dirty="0">
                <a:latin typeface="+mn-lt"/>
              </a:rPr>
              <a:t>Automatización de procesos. </a:t>
            </a:r>
          </a:p>
          <a:p>
            <a:pPr marL="457200" indent="-457200">
              <a:buAutoNum type="arabicPeriod"/>
            </a:pPr>
            <a:r>
              <a:rPr lang="es-ES" b="1" dirty="0" err="1">
                <a:latin typeface="+mn-lt"/>
              </a:rPr>
              <a:t>Scraping</a:t>
            </a:r>
            <a:r>
              <a:rPr lang="es-ES" b="1" dirty="0">
                <a:latin typeface="+mn-lt"/>
              </a:rPr>
              <a:t>.</a:t>
            </a:r>
          </a:p>
          <a:p>
            <a:pPr marL="457200" indent="-457200">
              <a:buAutoNum type="arabicPeriod"/>
            </a:pPr>
            <a:r>
              <a:rPr lang="es-ES" b="1" dirty="0">
                <a:latin typeface="+mn-lt"/>
              </a:rPr>
              <a:t>Machine </a:t>
            </a:r>
            <a:r>
              <a:rPr lang="es-ES" b="1" dirty="0" err="1">
                <a:latin typeface="+mn-lt"/>
              </a:rPr>
              <a:t>Learning</a:t>
            </a:r>
            <a:r>
              <a:rPr lang="es-ES" b="1" dirty="0">
                <a:latin typeface="+mn-lt"/>
              </a:rPr>
              <a:t>.</a:t>
            </a:r>
          </a:p>
          <a:p>
            <a:pPr marL="457200" indent="-457200">
              <a:buAutoNum type="arabicPeriod"/>
            </a:pPr>
            <a:r>
              <a:rPr lang="es-ES" b="1" dirty="0">
                <a:latin typeface="+mn-lt"/>
              </a:rPr>
              <a:t>Simulaciones y modelos actuariales. </a:t>
            </a:r>
          </a:p>
          <a:p>
            <a:pPr marL="457200" indent="-457200">
              <a:buAutoNum type="arabicPeriod"/>
            </a:pPr>
            <a:r>
              <a:rPr lang="es-ES" b="1" dirty="0">
                <a:latin typeface="+mn-lt"/>
              </a:rPr>
              <a:t>Interfaz gráfica de usuario. </a:t>
            </a:r>
            <a:endParaRPr lang="es-ES" dirty="0">
              <a:latin typeface="+mn-lt"/>
            </a:endParaRPr>
          </a:p>
          <a:p>
            <a:pPr marL="457200" indent="-457200">
              <a:buAutoNum type="arabicPeriod"/>
            </a:pPr>
            <a:endParaRPr lang="es-ES" dirty="0">
              <a:latin typeface="+mn-lt"/>
            </a:endParaRPr>
          </a:p>
          <a:p>
            <a:pPr marL="0" indent="0">
              <a:buNone/>
            </a:pPr>
            <a:r>
              <a:rPr lang="es-ES" b="1" dirty="0">
                <a:latin typeface="+mn-lt"/>
              </a:rPr>
              <a:t>¿En qué proyectos actuariales podría usarse?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+mn-lt"/>
              </a:rPr>
              <a:t>Crear softwares personalizados para proyecciones o reservas.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+mn-lt"/>
              </a:rPr>
              <a:t>Diseñar herramientas de simulación con entradas y salidas gráficas.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+mn-lt"/>
              </a:rPr>
              <a:t>Automatizar procesos con botones y reportes descargables.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latin typeface="+mn-lt"/>
              </a:rPr>
              <a:t>Otros.</a:t>
            </a:r>
          </a:p>
          <a:p>
            <a:pPr marL="0" indent="0">
              <a:buNone/>
            </a:pPr>
            <a:endParaRPr lang="es-ES" dirty="0">
              <a:latin typeface="+mn-lt"/>
            </a:endParaRPr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67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¿Qué se necesita para usar Python?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3FD9-375A-0C36-5964-FD10B2E31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379" y="1341438"/>
            <a:ext cx="7792879" cy="4824412"/>
          </a:xfrm>
        </p:spPr>
        <p:txBody>
          <a:bodyPr>
            <a:normAutofit fontScale="77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+mn-lt"/>
              </a:rPr>
              <a:t>🐍 Python</a:t>
            </a:r>
            <a:r>
              <a:rPr lang="en-US" dirty="0">
                <a:latin typeface="+mn-lt"/>
              </a:rPr>
              <a:t>: </a:t>
            </a:r>
            <a:r>
              <a:rPr lang="en-US" dirty="0" err="1">
                <a:latin typeface="+mn-lt"/>
              </a:rPr>
              <a:t>Instala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desde</a:t>
            </a:r>
            <a:r>
              <a:rPr lang="en-US" dirty="0">
                <a:latin typeface="+mn-lt"/>
              </a:rPr>
              <a:t> python.org.</a:t>
            </a:r>
          </a:p>
          <a:p>
            <a:pPr marL="457200" indent="-457200">
              <a:buFont typeface="+mj-lt"/>
              <a:buAutoNum type="arabicPeriod"/>
            </a:pPr>
            <a:r>
              <a:rPr lang="en-US" b="1" dirty="0">
                <a:latin typeface="+mn-lt"/>
              </a:rPr>
              <a:t>💻 Editor de </a:t>
            </a:r>
            <a:r>
              <a:rPr lang="en-US" b="1" dirty="0" err="1">
                <a:latin typeface="+mn-lt"/>
              </a:rPr>
              <a:t>código</a:t>
            </a:r>
            <a:r>
              <a:rPr lang="en-US" b="1" dirty="0">
                <a:latin typeface="+mn-lt"/>
              </a:rPr>
              <a:t>:</a:t>
            </a:r>
          </a:p>
          <a:p>
            <a:r>
              <a:rPr lang="en-US" dirty="0" err="1">
                <a:latin typeface="+mn-lt"/>
              </a:rPr>
              <a:t>Jupyter</a:t>
            </a:r>
            <a:r>
              <a:rPr lang="en-US" dirty="0">
                <a:latin typeface="+mn-lt"/>
              </a:rPr>
              <a:t> Notebook</a:t>
            </a:r>
          </a:p>
          <a:p>
            <a:r>
              <a:rPr lang="en-US" dirty="0">
                <a:latin typeface="+mn-lt"/>
              </a:rPr>
              <a:t>Google </a:t>
            </a:r>
            <a:r>
              <a:rPr lang="en-US" dirty="0" err="1">
                <a:latin typeface="+mn-lt"/>
              </a:rPr>
              <a:t>Colab</a:t>
            </a: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Visual Studio Code</a:t>
            </a:r>
          </a:p>
          <a:p>
            <a:r>
              <a:rPr lang="en-US" dirty="0">
                <a:latin typeface="+mn-lt"/>
              </a:rPr>
              <a:t>spyder</a:t>
            </a:r>
          </a:p>
          <a:p>
            <a:r>
              <a:rPr lang="en-US" dirty="0">
                <a:latin typeface="+mn-lt"/>
              </a:rPr>
              <a:t>QT Console</a:t>
            </a:r>
          </a:p>
          <a:p>
            <a:r>
              <a:rPr lang="en-US" dirty="0" err="1">
                <a:latin typeface="+mn-lt"/>
              </a:rPr>
              <a:t>Otros</a:t>
            </a:r>
            <a:r>
              <a:rPr lang="en-US" dirty="0">
                <a:latin typeface="+mn-lt"/>
              </a:rPr>
              <a:t> 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latin typeface="+mn-lt"/>
              </a:rPr>
              <a:t>📂 </a:t>
            </a:r>
            <a:r>
              <a:rPr lang="en-US" b="1" dirty="0" err="1">
                <a:latin typeface="+mn-lt"/>
              </a:rPr>
              <a:t>Archivos</a:t>
            </a:r>
            <a:r>
              <a:rPr lang="en-US" b="1" dirty="0">
                <a:latin typeface="+mn-lt"/>
              </a:rPr>
              <a:t> de </a:t>
            </a:r>
            <a:r>
              <a:rPr lang="en-US" b="1" dirty="0" err="1">
                <a:latin typeface="+mn-lt"/>
              </a:rPr>
              <a:t>trabajo</a:t>
            </a:r>
            <a:r>
              <a:rPr lang="en-US" b="1" dirty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Usa</a:t>
            </a:r>
            <a:r>
              <a:rPr lang="en-US" dirty="0">
                <a:latin typeface="+mn-lt"/>
              </a:rPr>
              <a:t> .</a:t>
            </a:r>
            <a:r>
              <a:rPr lang="en-US" dirty="0" err="1">
                <a:latin typeface="+mn-lt"/>
              </a:rPr>
              <a:t>py</a:t>
            </a:r>
            <a:r>
              <a:rPr lang="en-US" dirty="0">
                <a:latin typeface="+mn-lt"/>
              </a:rPr>
              <a:t> para scripts simples o .</a:t>
            </a:r>
            <a:r>
              <a:rPr lang="en-US" dirty="0" err="1">
                <a:latin typeface="+mn-lt"/>
              </a:rPr>
              <a:t>ipynb</a:t>
            </a:r>
            <a:r>
              <a:rPr lang="en-US" dirty="0">
                <a:latin typeface="+mn-lt"/>
              </a:rPr>
              <a:t> para </a:t>
            </a:r>
            <a:r>
              <a:rPr lang="en-US" dirty="0" err="1">
                <a:latin typeface="+mn-lt"/>
              </a:rPr>
              <a:t>proyectos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interactivos</a:t>
            </a:r>
            <a:r>
              <a:rPr lang="en-US" dirty="0">
                <a:latin typeface="+mn-lt"/>
              </a:rPr>
              <a:t>.</a:t>
            </a:r>
          </a:p>
          <a:p>
            <a:pPr marL="457200" indent="-457200">
              <a:buFont typeface="+mj-lt"/>
              <a:buAutoNum type="arabicPeriod" startAt="3"/>
            </a:pPr>
            <a:r>
              <a:rPr lang="en-US" b="1" dirty="0">
                <a:latin typeface="+mn-lt"/>
              </a:rPr>
              <a:t>📡 </a:t>
            </a:r>
            <a:r>
              <a:rPr lang="en-US" b="1" dirty="0" err="1">
                <a:latin typeface="+mn-lt"/>
              </a:rPr>
              <a:t>Herramientas</a:t>
            </a:r>
            <a:r>
              <a:rPr lang="en-US" b="1" dirty="0">
                <a:latin typeface="+mn-lt"/>
              </a:rPr>
              <a:t> </a:t>
            </a:r>
            <a:r>
              <a:rPr lang="en-US" b="1" dirty="0" err="1">
                <a:latin typeface="+mn-lt"/>
              </a:rPr>
              <a:t>opcionales</a:t>
            </a:r>
            <a:r>
              <a:rPr lang="en-US" b="1" dirty="0">
                <a:latin typeface="+mn-lt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latin typeface="+mn-lt"/>
              </a:rPr>
              <a:t> </a:t>
            </a:r>
            <a:r>
              <a:rPr lang="en-US" dirty="0">
                <a:latin typeface="+mn-lt"/>
              </a:rPr>
              <a:t>Anaconda, </a:t>
            </a:r>
            <a:r>
              <a:rPr lang="en-US" dirty="0" err="1">
                <a:latin typeface="+mn-lt"/>
              </a:rPr>
              <a:t>Miniconda</a:t>
            </a:r>
            <a:r>
              <a:rPr lang="en-US" dirty="0">
                <a:latin typeface="+mn-lt"/>
              </a:rPr>
              <a:t>, entre </a:t>
            </a:r>
            <a:r>
              <a:rPr lang="en-US" dirty="0" err="1">
                <a:latin typeface="+mn-lt"/>
              </a:rPr>
              <a:t>otros</a:t>
            </a:r>
            <a:r>
              <a:rPr lang="en-US" dirty="0">
                <a:latin typeface="+mn-lt"/>
              </a:rPr>
              <a:t> para </a:t>
            </a:r>
            <a:r>
              <a:rPr lang="en-US" dirty="0" err="1">
                <a:latin typeface="+mn-lt"/>
              </a:rPr>
              <a:t>instalar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todo</a:t>
            </a:r>
            <a:r>
              <a:rPr lang="en-US" dirty="0">
                <a:latin typeface="+mn-lt"/>
              </a:rPr>
              <a:t> </a:t>
            </a:r>
            <a:r>
              <a:rPr lang="en-US" dirty="0" err="1">
                <a:latin typeface="+mn-lt"/>
              </a:rPr>
              <a:t>en</a:t>
            </a:r>
            <a:r>
              <a:rPr lang="en-US" dirty="0">
                <a:latin typeface="+mn-lt"/>
              </a:rPr>
              <a:t> un solo </a:t>
            </a:r>
            <a:r>
              <a:rPr lang="en-US" dirty="0" err="1">
                <a:latin typeface="+mn-lt"/>
              </a:rPr>
              <a:t>paquete</a:t>
            </a:r>
            <a:r>
              <a:rPr lang="en-US" dirty="0">
                <a:latin typeface="+mn-lt"/>
              </a:rPr>
              <a:t>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31" name="Picture 7" descr="Anaconda (Python distribution) - Wikipedia">
            <a:extLst>
              <a:ext uri="{FF2B5EF4-FFF2-40B4-BE49-F238E27FC236}">
                <a16:creationId xmlns:a16="http://schemas.microsoft.com/office/drawing/2014/main" id="{C482F15D-90ED-E239-B594-C61D956819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3900" y="4766034"/>
            <a:ext cx="2128836" cy="1062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 descr="Welcome to Jupyter | by Project Jupyter | Jupyter Blog">
            <a:extLst>
              <a:ext uri="{FF2B5EF4-FFF2-40B4-BE49-F238E27FC236}">
                <a16:creationId xmlns:a16="http://schemas.microsoft.com/office/drawing/2014/main" id="{ED9F7192-8094-129A-5A30-FD8AFCE711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2157" y="1029929"/>
            <a:ext cx="1863485" cy="503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7" name="Picture 13" descr="Google Colab">
            <a:extLst>
              <a:ext uri="{FF2B5EF4-FFF2-40B4-BE49-F238E27FC236}">
                <a16:creationId xmlns:a16="http://schemas.microsoft.com/office/drawing/2014/main" id="{4951685A-60B2-075C-3E31-2308FF718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565" y="1907458"/>
            <a:ext cx="2253787" cy="96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1" name="Picture 17" descr="Visual Studio Code pretied Logo">
            <a:extLst>
              <a:ext uri="{FF2B5EF4-FFF2-40B4-BE49-F238E27FC236}">
                <a16:creationId xmlns:a16="http://schemas.microsoft.com/office/drawing/2014/main" id="{467B556E-A2A0-9BA0-137A-B91A3033D6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62574" y="2273914"/>
            <a:ext cx="1819946" cy="1341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21" descr="Improve Spyder logo for Spyder 5 · Issue #13181 · spyder-ide/spyder · GitHub">
            <a:extLst>
              <a:ext uri="{FF2B5EF4-FFF2-40B4-BE49-F238E27FC236}">
                <a16:creationId xmlns:a16="http://schemas.microsoft.com/office/drawing/2014/main" id="{53C1332D-F775-31FB-89EA-9FF9317BA1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352" y="3100959"/>
            <a:ext cx="1928128" cy="963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23" descr="Ipython Qtconsole Icon - Ipython Icon Png, Transparent Png -  1024x1024(#987955) - PngFind">
            <a:extLst>
              <a:ext uri="{FF2B5EF4-FFF2-40B4-BE49-F238E27FC236}">
                <a16:creationId xmlns:a16="http://schemas.microsoft.com/office/drawing/2014/main" id="{F09BB59C-6D98-674D-8671-3A54B446F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499934"/>
            <a:ext cx="1128252" cy="11282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6691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Tabla comparativa de herramientas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95B201A-0883-9076-6AB6-FF34A6575E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642B9FC-12D3-540B-B206-D3828BA006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1755" y="1301021"/>
            <a:ext cx="6862916" cy="484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099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Archivos que utilizan Python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6C687A-FB41-C5B4-27AB-4D1AB90FF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1174" y="1590473"/>
            <a:ext cx="4957891" cy="11387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Contiene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solo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código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limpio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ejecuta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sola 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vez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</a:t>
            </a:r>
            <a:r>
              <a:rPr lang="en-US" altLang="en-US" sz="1600" dirty="0">
                <a:latin typeface="Arial" panose="020B0604020202020204" pitchFamily="34" charset="0"/>
              </a:rPr>
              <a:t>n: python archivo.py.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Ideal para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automatizaciones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scripts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repetitivos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BF897-20AA-E4ED-F4C1-77A16BB21AF1}"/>
              </a:ext>
            </a:extLst>
          </p:cNvPr>
          <p:cNvSpPr/>
          <p:nvPr/>
        </p:nvSpPr>
        <p:spPr>
          <a:xfrm>
            <a:off x="511175" y="1358542"/>
            <a:ext cx="4962654" cy="2685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Archivos .</a:t>
            </a:r>
            <a:r>
              <a:rPr lang="es-ES" sz="1400" b="1" dirty="0" err="1"/>
              <a:t>py</a:t>
            </a:r>
            <a:endParaRPr lang="es-AR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F5036-1CF7-9EA4-91B5-489D19AB62C8}"/>
              </a:ext>
            </a:extLst>
          </p:cNvPr>
          <p:cNvSpPr/>
          <p:nvPr/>
        </p:nvSpPr>
        <p:spPr>
          <a:xfrm>
            <a:off x="5992505" y="1358542"/>
            <a:ext cx="4962654" cy="2685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Archivos .</a:t>
            </a:r>
            <a:r>
              <a:rPr lang="es-ES" sz="1400" b="1" dirty="0" err="1"/>
              <a:t>ipynb</a:t>
            </a:r>
            <a:endParaRPr lang="es-AR" sz="1400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642DF88-E9B2-2697-C5D9-7555667E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7741" y="1627105"/>
            <a:ext cx="4957891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1pPr>
            <a:lvl2pPr marL="4338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2pPr>
            <a:lvl3pPr marL="5670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6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3pPr>
            <a:lvl4pPr marL="7362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4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4pPr>
            <a:lvl5pPr marL="8694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4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n-US" sz="1600" dirty="0">
                <a:latin typeface="Arial" panose="020B0604020202020204" pitchFamily="34" charset="0"/>
              </a:rPr>
              <a:t>Combina código, texto explicativo y gráficos.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n-US" sz="1600" dirty="0">
                <a:latin typeface="Arial" panose="020B0604020202020204" pitchFamily="34" charset="0"/>
              </a:rPr>
              <a:t>Se ejecuta </a:t>
            </a:r>
            <a:r>
              <a:rPr lang="es-ES" altLang="en-US" sz="1600" b="1" dirty="0">
                <a:latin typeface="Arial" panose="020B0604020202020204" pitchFamily="34" charset="0"/>
              </a:rPr>
              <a:t>por partes en celdas </a:t>
            </a:r>
            <a:r>
              <a:rPr lang="es-ES" altLang="en-US" sz="1600" dirty="0">
                <a:latin typeface="Arial" panose="020B0604020202020204" pitchFamily="34" charset="0"/>
              </a:rPr>
              <a:t>(</a:t>
            </a:r>
            <a:r>
              <a:rPr lang="es-ES" altLang="en-US" sz="1600" dirty="0" err="1">
                <a:latin typeface="Arial" panose="020B0604020202020204" pitchFamily="34" charset="0"/>
              </a:rPr>
              <a:t>Jupyter</a:t>
            </a:r>
            <a:r>
              <a:rPr lang="es-ES" altLang="en-US" sz="1600" dirty="0">
                <a:latin typeface="Arial" panose="020B0604020202020204" pitchFamily="34" charset="0"/>
              </a:rPr>
              <a:t> o Google </a:t>
            </a:r>
            <a:r>
              <a:rPr lang="es-ES" altLang="en-US" sz="1600" dirty="0" err="1">
                <a:latin typeface="Arial" panose="020B0604020202020204" pitchFamily="34" charset="0"/>
              </a:rPr>
              <a:t>Colab</a:t>
            </a:r>
            <a:r>
              <a:rPr lang="es-ES" altLang="en-US" sz="1600" dirty="0">
                <a:latin typeface="Arial" panose="020B0604020202020204" pitchFamily="34" charset="0"/>
              </a:rPr>
              <a:t>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FontTx/>
              <a:buChar char="•"/>
            </a:pPr>
            <a:r>
              <a:rPr lang="es-ES" altLang="en-US" sz="1600" dirty="0">
                <a:latin typeface="Arial" panose="020B0604020202020204" pitchFamily="34" charset="0"/>
              </a:rPr>
              <a:t>Perfecto para análisis de datos y proyectos interactivos</a:t>
            </a:r>
            <a:r>
              <a:rPr lang="es-ES" altLang="en-US" sz="1800" dirty="0">
                <a:latin typeface="Arial" panose="020B0604020202020204" pitchFamily="34" charset="0"/>
              </a:rPr>
              <a:t>.</a:t>
            </a:r>
            <a:endParaRPr lang="en-US" altLang="en-US" sz="1800" dirty="0"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9FE19A8-B299-A3FC-D5EF-10B734F0A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7200" y="3225353"/>
            <a:ext cx="6837641" cy="248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4500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Librerias</a:t>
            </a:r>
            <a:r>
              <a:rPr lang="es-ES" dirty="0"/>
              <a:t> en Python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6C687A-FB41-C5B4-27AB-4D1AB90FF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36723" y="2712943"/>
            <a:ext cx="1083595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¿Por qué son útiles?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Ahorro de tiempo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Resuelven problemas comunes con soluciones listas para usar.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Versatilidad: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Hay librerías para todo tipo de tareas (análisis de datos, Machine </a:t>
            </a:r>
            <a:r>
              <a:rPr kumimoji="0" lang="es-E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Learning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gráficos, etc.).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Fácil de usar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Solo necesitas instalarlas y cargarlas con </a:t>
            </a:r>
            <a:r>
              <a:rPr kumimoji="0" lang="es-E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import</a:t>
            </a: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D56F7F6-B6F9-A271-0665-D98F3D2862F7}"/>
              </a:ext>
            </a:extLst>
          </p:cNvPr>
          <p:cNvSpPr/>
          <p:nvPr/>
        </p:nvSpPr>
        <p:spPr>
          <a:xfrm>
            <a:off x="515380" y="1409105"/>
            <a:ext cx="9995303" cy="1091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Una librería en Python es un conjunto de módulos (código ya escrito) que puedes usar para resolver problemas o realizar tareas específicas sin necesidad de programar todo desde cero.</a:t>
            </a:r>
            <a:endParaRPr lang="es-AR" b="1" dirty="0"/>
          </a:p>
        </p:txBody>
      </p:sp>
    </p:spTree>
    <p:extLst>
      <p:ext uri="{BB962C8B-B14F-4D97-AF65-F5344CB8AC3E}">
        <p14:creationId xmlns:p14="http://schemas.microsoft.com/office/powerpoint/2010/main" val="802329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/>
              <a:t>Imports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43FD9-375A-0C36-5964-FD10B2E310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lnSpc>
                <a:spcPct val="100000"/>
              </a:lnSpc>
              <a:buNone/>
            </a:pPr>
            <a:r>
              <a:rPr lang="en-US" dirty="0">
                <a:effectLst/>
              </a:rPr>
              <a:t> </a:t>
            </a:r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pPr marL="0" indent="0" algn="ctr">
              <a:lnSpc>
                <a:spcPct val="100000"/>
              </a:lnSpc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A00786C-85A4-3132-65EF-F509D1BEB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1176" y="1408560"/>
            <a:ext cx="3854348" cy="475729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8310F5E-2046-C166-074C-919DD982F042}"/>
              </a:ext>
            </a:extLst>
          </p:cNvPr>
          <p:cNvSpPr/>
          <p:nvPr/>
        </p:nvSpPr>
        <p:spPr>
          <a:xfrm>
            <a:off x="5196624" y="2131617"/>
            <a:ext cx="6158689" cy="1091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Permiten incluir librerías externas o módulos que contienen funciones, clases o herramientas listas para usar.</a:t>
            </a:r>
            <a:endParaRPr lang="es-AR" b="1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08A1CEE-48CB-DCA9-B4D0-7237DFC49886}"/>
              </a:ext>
            </a:extLst>
          </p:cNvPr>
          <p:cNvSpPr/>
          <p:nvPr/>
        </p:nvSpPr>
        <p:spPr>
          <a:xfrm>
            <a:off x="5196624" y="3753644"/>
            <a:ext cx="6158689" cy="109170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Permiten </a:t>
            </a:r>
            <a:r>
              <a:rPr lang="en-US" b="1" dirty="0"/>
              <a:t>reutilizar código existente</a:t>
            </a:r>
            <a:r>
              <a:rPr lang="en-US" dirty="0"/>
              <a:t>, evitando que tengas que inventar todo desde cero.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038154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D70-90CB-B652-CEC3-428DE0939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Principales </a:t>
            </a:r>
            <a:r>
              <a:rPr lang="es-ES" dirty="0" err="1"/>
              <a:t>librerias</a:t>
            </a:r>
            <a:r>
              <a:rPr lang="es-ES" dirty="0"/>
              <a:t> de Python</a:t>
            </a:r>
            <a:endParaRPr lang="en-US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B6C687A-FB41-C5B4-27AB-4D1AB90FF35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4596" y="2493300"/>
            <a:ext cx="4957891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¿Qué es?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Una librería para manejar y analizar datos en tablas (similares a Excel).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E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Funciones clave: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Leer y escribir archivos (CSV, Excel, etc.).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E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</a:rPr>
              <a:t>Filtrar, agrupar, y transformar datos.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3CBD5F-97EE-7500-37F3-CDD42E7B2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19909E-8F10-B0BE-13C6-E59BC9B71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0CBF897-20AA-E4ED-F4C1-77A16BB21AF1}"/>
              </a:ext>
            </a:extLst>
          </p:cNvPr>
          <p:cNvSpPr/>
          <p:nvPr/>
        </p:nvSpPr>
        <p:spPr>
          <a:xfrm>
            <a:off x="511175" y="1358542"/>
            <a:ext cx="4962654" cy="2685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/>
              <a:t>Pandas</a:t>
            </a:r>
            <a:endParaRPr lang="es-AR" sz="1400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2F5036-1CF7-9EA4-91B5-489D19AB62C8}"/>
              </a:ext>
            </a:extLst>
          </p:cNvPr>
          <p:cNvSpPr/>
          <p:nvPr/>
        </p:nvSpPr>
        <p:spPr>
          <a:xfrm>
            <a:off x="5992505" y="1358542"/>
            <a:ext cx="4962654" cy="268563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1400" b="1" dirty="0" err="1"/>
              <a:t>NumPy</a:t>
            </a:r>
            <a:endParaRPr lang="es-AR" sz="1400" b="1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5642DF88-E9B2-2697-C5D9-7555667EAB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97268" y="2631799"/>
            <a:ext cx="495789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SzPct val="90000"/>
              <a:buFont typeface="Arial" panose="020B0604020202020204" pitchFamily="34" charset="0"/>
              <a:buChar char="•"/>
              <a:defRPr sz="20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1pPr>
            <a:lvl2pPr marL="4338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8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2pPr>
            <a:lvl3pPr marL="5670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6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3pPr>
            <a:lvl4pPr marL="7362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4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4pPr>
            <a:lvl5pPr marL="869400" indent="-1692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STIXGeneral-Regular" pitchFamily="2" charset="2"/>
              <a:buChar char="⎯"/>
              <a:defRPr sz="1400" b="0" i="0" kern="1200">
                <a:solidFill>
                  <a:schemeClr val="tx1"/>
                </a:solidFill>
                <a:latin typeface="Calibri Light" panose="020F0302020204030204" pitchFamily="34" charset="0"/>
                <a:ea typeface="Roboto Thin" pitchFamily="2" charset="0"/>
                <a:cs typeface="Calibri Light" panose="020F030202020403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s-ES" altLang="en-US" sz="1800" b="1" dirty="0">
                <a:latin typeface="+mn-lt"/>
              </a:rPr>
              <a:t>¿Qué es?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s-ES" altLang="en-US" sz="1800" dirty="0">
                <a:latin typeface="+mn-lt"/>
              </a:rPr>
              <a:t>Una librería para trabajar con grandes volúmenes de datos numéricos.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endParaRPr lang="es-ES" altLang="en-US" sz="1800" dirty="0">
              <a:latin typeface="+mn-lt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s-ES" altLang="en-US" sz="1800" b="1" dirty="0">
                <a:latin typeface="+mn-lt"/>
              </a:rPr>
              <a:t>Funciones clave: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s-ES" altLang="en-US" sz="1800" dirty="0">
                <a:latin typeface="+mn-lt"/>
              </a:rPr>
              <a:t>Crear y manipular arreglos multidimensionales.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SzTx/>
              <a:buNone/>
            </a:pPr>
            <a:r>
              <a:rPr lang="es-ES" altLang="en-US" sz="1800" dirty="0">
                <a:latin typeface="+mn-lt"/>
              </a:rPr>
              <a:t>Operaciones matemáticas rápidas y eficientes.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460724C-462C-2368-94DC-CE11A51D0A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5633" y="5038130"/>
            <a:ext cx="4010585" cy="54300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1B4EAAA-E372-EFA9-01AE-5164D3C11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143" y="5038130"/>
            <a:ext cx="3906722" cy="585620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101" name="Picture 5">
            <a:extLst>
              <a:ext uri="{FF2B5EF4-FFF2-40B4-BE49-F238E27FC236}">
                <a16:creationId xmlns:a16="http://schemas.microsoft.com/office/drawing/2014/main" id="{A152B3AC-5F51-A7D5-3116-E25B14EADA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173" y="1744887"/>
            <a:ext cx="1784658" cy="722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5" name="Picture 9">
            <a:extLst>
              <a:ext uri="{FF2B5EF4-FFF2-40B4-BE49-F238E27FC236}">
                <a16:creationId xmlns:a16="http://schemas.microsoft.com/office/drawing/2014/main" id="{375A5540-4B2B-CBD7-86C6-A8D6DA54D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3490" y="1744888"/>
            <a:ext cx="1947361" cy="769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119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7017</TotalTime>
  <Words>977</Words>
  <Application>Microsoft Office PowerPoint</Application>
  <PresentationFormat>Panorámica</PresentationFormat>
  <Paragraphs>140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Roboto Thin</vt:lpstr>
      <vt:lpstr>Calibri Light</vt:lpstr>
      <vt:lpstr>Calibri</vt:lpstr>
      <vt:lpstr>Office 2013 - 2022 Theme</vt:lpstr>
      <vt:lpstr>Python</vt:lpstr>
      <vt:lpstr>Popularidad de Python</vt:lpstr>
      <vt:lpstr>Aplicaciones de Python para Actuarios y Ciencia de Datos</vt:lpstr>
      <vt:lpstr>¿Qué se necesita para usar Python?</vt:lpstr>
      <vt:lpstr>Tabla comparativa de herramientas</vt:lpstr>
      <vt:lpstr>Archivos que utilizan Python</vt:lpstr>
      <vt:lpstr>Librerias en Python</vt:lpstr>
      <vt:lpstr>Imports</vt:lpstr>
      <vt:lpstr>Principales librerias de Python</vt:lpstr>
      <vt:lpstr>¿Qué son los Environments en Python?</vt:lpstr>
      <vt:lpstr>GitHub</vt:lpstr>
      <vt:lpstr>Ventajas de usar GitHub</vt:lpstr>
      <vt:lpstr>Instalar todo esto!!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Camilla Perera</dc:creator>
  <cp:keywords/>
  <dc:description/>
  <cp:lastModifiedBy>Luis</cp:lastModifiedBy>
  <cp:revision>242</cp:revision>
  <dcterms:created xsi:type="dcterms:W3CDTF">2022-09-07T20:11:11Z</dcterms:created>
  <dcterms:modified xsi:type="dcterms:W3CDTF">2025-09-08T09:47:16Z</dcterms:modified>
  <cp:category/>
</cp:coreProperties>
</file>