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5" r:id="rId3"/>
    <p:sldId id="271" r:id="rId4"/>
    <p:sldId id="275" r:id="rId5"/>
    <p:sldId id="268" r:id="rId6"/>
    <p:sldId id="272" r:id="rId7"/>
    <p:sldId id="269" r:id="rId8"/>
    <p:sldId id="276" r:id="rId9"/>
    <p:sldId id="273" r:id="rId10"/>
    <p:sldId id="270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40450"/>
    <a:srgbClr val="1EB5BE"/>
    <a:srgbClr val="EF792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529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8F340-2088-44BB-8ED7-3D8CA093D8CF}" type="datetime1">
              <a:rPr lang="es-ES" smtClean="0"/>
              <a:t>29/09/2018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97521-A99F-4338-BA65-8121DD1D8F63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sz="1200" i="1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s-ES" sz="1800" noProof="0" dirty="0"/>
          </a:p>
        </p:txBody>
      </p:sp>
      <p:sp>
        <p:nvSpPr>
          <p:cNvPr id="7" name="Forma lib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8" name="Forma lib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3C4C5-1A91-4DD5-876D-7FD06AD5DCDF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12" name="Rectá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8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texto 3"/>
          <p:cNvSpPr>
            <a:spLocks noGrp="1"/>
          </p:cNvSpPr>
          <p:nvPr>
            <p:ph type="body" sz="half" idx="14" hasCustomPrompt="1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1DCB1-EDC2-4F46-9464-E3A266B120DF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7A7A6C-D0B2-4914-965E-06ACC5F99020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0A580-6A6D-4606-A8C1-2EDABCAC7FFA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70C18-3C4E-4264-B3DE-9642F27A7121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11" name="Forma lib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2" name="Forma lib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5" name="Marcador de posición de imagen 14" descr="Marcador de posición vacío para agregar una imagen. Haga clic en el marcador de posición y seleccione la imagen que desee agreg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1800" noProof="0" dirty="0"/>
          </a:p>
        </p:txBody>
      </p:sp>
      <p:sp>
        <p:nvSpPr>
          <p:cNvPr id="8" name="Forma lib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9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10" name="Forma lib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14489-3716-4F2B-9EA3-68264DA40C3B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49DA12-7EA2-4F24-BBA4-DC3176F3C47D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745CB-24BB-47BC-B049-FE8587516479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27ED3-0CC8-42FA-BA49-1120E1EE5049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editar los estilos de texto maestro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9F5478-835E-4E07-86D2-2B2850CB71F4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editar los estilos de texto maestro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1685EBF0-18CA-49C8-8074-1D88E0872D45}" type="datetime1">
              <a:rPr lang="es-ES" noProof="0" smtClean="0"/>
              <a:t>29/09/2018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" r="7196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2087B95-7B10-4262-8428-BCA039B27ABE}"/>
              </a:ext>
            </a:extLst>
          </p:cNvPr>
          <p:cNvSpPr txBox="1">
            <a:spLocks/>
          </p:cNvSpPr>
          <p:nvPr/>
        </p:nvSpPr>
        <p:spPr>
          <a:xfrm>
            <a:off x="411101" y="4855849"/>
            <a:ext cx="11369798" cy="1113783"/>
          </a:xfrm>
          <a:prstGeom prst="rect">
            <a:avLst/>
          </a:prstGeo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Técnicas de Diseño y Programación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9D13-2D0D-4B55-BA42-F9CC8CC71705}"/>
              </a:ext>
            </a:extLst>
          </p:cNvPr>
          <p:cNvSpPr txBox="1">
            <a:spLocks/>
          </p:cNvSpPr>
          <p:nvPr/>
        </p:nvSpPr>
        <p:spPr>
          <a:xfrm>
            <a:off x="0" y="6195629"/>
            <a:ext cx="12192000" cy="436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Nombre : Fiorella Rosmery Salamanca Contreras</a:t>
            </a:r>
            <a:endParaRPr lang="es-PE" sz="18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2050" name="Picture 2" descr="Resultado de imagen para tecnicas de programaciÃ³n">
            <a:extLst>
              <a:ext uri="{FF2B5EF4-FFF2-40B4-BE49-F238E27FC236}">
                <a16:creationId xmlns:a16="http://schemas.microsoft.com/office/drawing/2014/main" id="{E2B88EAD-A9FD-450A-BD50-A819C7CD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91" y="409707"/>
            <a:ext cx="4036436" cy="40364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 de Programación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TDD (Desarrollo Guiado por Pruebas)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5" y="4505528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594485" y="5343657"/>
            <a:ext cx="550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Ofrece un código más robusto </a:t>
            </a:r>
            <a:r>
              <a:rPr lang="es-PE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más seguro, más mantenible y una mayor rapidez en el desarrollo.</a:t>
            </a:r>
            <a:endParaRPr lang="es-E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4C106E4-336B-42EF-A326-BAF6AE1526C9}"/>
              </a:ext>
            </a:extLst>
          </p:cNvPr>
          <p:cNvSpPr/>
          <p:nvPr/>
        </p:nvSpPr>
        <p:spPr>
          <a:xfrm>
            <a:off x="352658" y="2879159"/>
            <a:ext cx="11486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Promueve el desarrollo de software con altos niveles de calidad, simplicidad de diseño y productividad del programador, mediante la utilización de una amplia gama de tipos de pruebas automáticas a lo largo de todo el ciclo de vida del software. </a:t>
            </a:r>
          </a:p>
        </p:txBody>
      </p:sp>
      <p:pic>
        <p:nvPicPr>
          <p:cNvPr id="1026" name="Picture 2" descr="Resultado de imagen para test driven development">
            <a:extLst>
              <a:ext uri="{FF2B5EF4-FFF2-40B4-BE49-F238E27FC236}">
                <a16:creationId xmlns:a16="http://schemas.microsoft.com/office/drawing/2014/main" id="{BB3D4EF2-EEF3-4F8B-A51F-0F8798C9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931351"/>
            <a:ext cx="43243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Ciclo – TDD (Test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Development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7" name="Picture 2" descr="Resultado de imagen para tdd espaÃ±ol">
            <a:extLst>
              <a:ext uri="{FF2B5EF4-FFF2-40B4-BE49-F238E27FC236}">
                <a16:creationId xmlns:a16="http://schemas.microsoft.com/office/drawing/2014/main" id="{36DCF79C-BE22-4AF7-A0E8-322A51F3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37" y="1767135"/>
            <a:ext cx="4909889" cy="47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901F68-E72D-4310-BE4B-8FABC43CDC08}"/>
              </a:ext>
            </a:extLst>
          </p:cNvPr>
          <p:cNvSpPr/>
          <p:nvPr/>
        </p:nvSpPr>
        <p:spPr>
          <a:xfrm>
            <a:off x="6756842" y="2312060"/>
            <a:ext cx="1555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Pruebas Unitarias</a:t>
            </a:r>
            <a:endParaRPr lang="es-ES" sz="14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763849"/>
            <a:ext cx="11003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Enfoque del desarrollo centrado en el dominio o lógica de negocio del sistema a desarrollar.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DDD (Diseño Guiado por el Dominio)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Proceso predefinido 18">
            <a:extLst>
              <a:ext uri="{FF2B5EF4-FFF2-40B4-BE49-F238E27FC236}">
                <a16:creationId xmlns:a16="http://schemas.microsoft.com/office/drawing/2014/main" id="{1D25D36B-C1D6-406E-894B-93A963BA0815}"/>
              </a:ext>
            </a:extLst>
          </p:cNvPr>
          <p:cNvSpPr/>
          <p:nvPr/>
        </p:nvSpPr>
        <p:spPr>
          <a:xfrm>
            <a:off x="6467310" y="6101736"/>
            <a:ext cx="4975265" cy="636524"/>
          </a:xfrm>
          <a:prstGeom prst="flowChartPredefinedProcess">
            <a:avLst/>
          </a:prstGeom>
          <a:solidFill>
            <a:srgbClr val="1EB5B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objetivo principal es aislar el dominio del resto de la aplicación.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6327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¿Dónde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436467"/>
            <a:ext cx="4822641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Aplicaciones Simples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omplejidad Técnica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omplejidad en la lógica de negocio (Aplicaciones Empresariales) 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1669F2-7FBA-44B8-88C6-E64D85058279}"/>
              </a:ext>
            </a:extLst>
          </p:cNvPr>
          <p:cNvSpPr/>
          <p:nvPr/>
        </p:nvSpPr>
        <p:spPr>
          <a:xfrm>
            <a:off x="924791" y="4609893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2BF2A12-0586-4FE9-A755-43E38B4707BC}"/>
              </a:ext>
            </a:extLst>
          </p:cNvPr>
          <p:cNvSpPr/>
          <p:nvPr/>
        </p:nvSpPr>
        <p:spPr>
          <a:xfrm>
            <a:off x="924791" y="507923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55115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Resultado de imagen para reunion de comunicacion">
            <a:extLst>
              <a:ext uri="{FF2B5EF4-FFF2-40B4-BE49-F238E27FC236}">
                <a16:creationId xmlns:a16="http://schemas.microsoft.com/office/drawing/2014/main" id="{285009C7-698A-4B01-83A7-25491FF0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93" y="3554640"/>
            <a:ext cx="4543216" cy="23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DDD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Domain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8194" name="Picture 2" descr="dddfirstrun">
            <a:extLst>
              <a:ext uri="{FF2B5EF4-FFF2-40B4-BE49-F238E27FC236}">
                <a16:creationId xmlns:a16="http://schemas.microsoft.com/office/drawing/2014/main" id="{73E30AE7-7A8D-4023-8D7C-C07B9894F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9" y="1601951"/>
            <a:ext cx="6192171" cy="51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ddcontextmap">
            <a:extLst>
              <a:ext uri="{FF2B5EF4-FFF2-40B4-BE49-F238E27FC236}">
                <a16:creationId xmlns:a16="http://schemas.microsoft.com/office/drawing/2014/main" id="{93C01996-2066-43CE-9A21-97D7756BB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93" y="2482796"/>
            <a:ext cx="4435013" cy="33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8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DDD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Domain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9218" name="Picture 2" descr="dddrevised">
            <a:extLst>
              <a:ext uri="{FF2B5EF4-FFF2-40B4-BE49-F238E27FC236}">
                <a16:creationId xmlns:a16="http://schemas.microsoft.com/office/drawing/2014/main" id="{D066A910-B982-4FFD-A3DD-9DD473B2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0" y="1649451"/>
            <a:ext cx="7785389" cy="50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763849"/>
            <a:ext cx="11003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una técnica de desarrollo ágil orientada al negocio y comportamiento de una aplicación.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BDD (Diseño Guiado por el Comportamiento)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Proceso predefinido 18">
            <a:extLst>
              <a:ext uri="{FF2B5EF4-FFF2-40B4-BE49-F238E27FC236}">
                <a16:creationId xmlns:a16="http://schemas.microsoft.com/office/drawing/2014/main" id="{1D25D36B-C1D6-406E-894B-93A963BA0815}"/>
              </a:ext>
            </a:extLst>
          </p:cNvPr>
          <p:cNvSpPr/>
          <p:nvPr/>
        </p:nvSpPr>
        <p:spPr>
          <a:xfrm>
            <a:off x="6192566" y="5676693"/>
            <a:ext cx="5250009" cy="1061567"/>
          </a:xfrm>
          <a:prstGeom prst="flowChartPredefinedProcess">
            <a:avLst/>
          </a:prstGeom>
          <a:solidFill>
            <a:srgbClr val="1EB5BE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2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 principal objetivo es preguntar qué debería hacer la aplicación antes y durante el proceso de desarrollo.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7089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512667"/>
            <a:ext cx="4822641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Evitar entregar algo no deseado.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sin pensar bien la funcionalidad.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Evitar código no usado.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60830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098" name="Picture 2" descr="Resultado de imagen para desarrollo guiado por comportamiento">
            <a:extLst>
              <a:ext uri="{FF2B5EF4-FFF2-40B4-BE49-F238E27FC236}">
                <a16:creationId xmlns:a16="http://schemas.microsoft.com/office/drawing/2014/main" id="{DB5DB003-9A80-41EF-A653-ACFF135F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47" y="3488060"/>
            <a:ext cx="4558646" cy="20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1F4377A3-03B6-459B-A567-21F4F70CC4A4}"/>
              </a:ext>
            </a:extLst>
          </p:cNvPr>
          <p:cNvSpPr/>
          <p:nvPr/>
        </p:nvSpPr>
        <p:spPr>
          <a:xfrm>
            <a:off x="924791" y="518114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FCC5B10-B855-45FA-81DE-4B9A416F1A2D}"/>
              </a:ext>
            </a:extLst>
          </p:cNvPr>
          <p:cNvSpPr/>
          <p:nvPr/>
        </p:nvSpPr>
        <p:spPr>
          <a:xfrm>
            <a:off x="923275" y="467614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1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BDD 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Behaivor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7170" name="Picture 2" descr="dddbehavior">
            <a:extLst>
              <a:ext uri="{FF2B5EF4-FFF2-40B4-BE49-F238E27FC236}">
                <a16:creationId xmlns:a16="http://schemas.microsoft.com/office/drawing/2014/main" id="{2168674E-F516-4CA3-938C-B7F1FB68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9" y="1725121"/>
            <a:ext cx="6343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ddbehaviorrevised">
            <a:extLst>
              <a:ext uri="{FF2B5EF4-FFF2-40B4-BE49-F238E27FC236}">
                <a16:creationId xmlns:a16="http://schemas.microsoft.com/office/drawing/2014/main" id="{E4DBD349-8E5C-4221-B7FD-10797B62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571" y="3429000"/>
            <a:ext cx="63055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doblada 1">
            <a:extLst>
              <a:ext uri="{FF2B5EF4-FFF2-40B4-BE49-F238E27FC236}">
                <a16:creationId xmlns:a16="http://schemas.microsoft.com/office/drawing/2014/main" id="{41B089A9-CB92-4635-92A2-EB2E4A24A94E}"/>
              </a:ext>
            </a:extLst>
          </p:cNvPr>
          <p:cNvSpPr/>
          <p:nvPr/>
        </p:nvSpPr>
        <p:spPr>
          <a:xfrm flipV="1">
            <a:off x="2167001" y="4946073"/>
            <a:ext cx="2824099" cy="1433203"/>
          </a:xfrm>
          <a:prstGeom prst="ben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5DE9-89D1-4FE4-AA1C-E32D0B96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898"/>
            <a:ext cx="12192000" cy="890202"/>
          </a:xfrm>
          <a:solidFill>
            <a:srgbClr val="0404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s-E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rbel" panose="020B0503020204020204" pitchFamily="34" charset="0"/>
              </a:rPr>
              <a:t> Técnicas de Diseño</a:t>
            </a:r>
            <a:endParaRPr lang="es-PE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214D54-0DC5-49DA-9AD7-AC5F6ECADAED}"/>
              </a:ext>
            </a:extLst>
          </p:cNvPr>
          <p:cNvSpPr/>
          <p:nvPr/>
        </p:nvSpPr>
        <p:spPr>
          <a:xfrm>
            <a:off x="594486" y="2640569"/>
            <a:ext cx="110030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Plantea una nueva forma de entender el desarrollo y mantenimiento de sistemas de software con el uso de modelos.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1697924"/>
            <a:ext cx="12192000" cy="63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MDD (Diseño Guiado por Modelos)</a:t>
            </a:r>
            <a:endParaRPr lang="es-PE" sz="2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AD017D-6541-47D4-A458-D0D040E9BB09}"/>
              </a:ext>
            </a:extLst>
          </p:cNvPr>
          <p:cNvSpPr/>
          <p:nvPr/>
        </p:nvSpPr>
        <p:spPr>
          <a:xfrm>
            <a:off x="594486" y="3797804"/>
            <a:ext cx="4273893" cy="469344"/>
          </a:xfrm>
          <a:prstGeom prst="roundRect">
            <a:avLst>
              <a:gd name="adj" fmla="val 37544"/>
            </a:avLst>
          </a:prstGeom>
          <a:solidFill>
            <a:srgbClr val="EF792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PE" b="1" spc="50" dirty="0">
                <a:ln w="0"/>
                <a:solidFill>
                  <a:schemeClr val="tx2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¿Por qué Aplicarlo?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0FC6C0-8B87-41FA-8E7A-B6A5DEAB8555}"/>
              </a:ext>
            </a:extLst>
          </p:cNvPr>
          <p:cNvSpPr/>
          <p:nvPr/>
        </p:nvSpPr>
        <p:spPr>
          <a:xfrm>
            <a:off x="1273358" y="4601567"/>
            <a:ext cx="6499042" cy="1876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Mejorar la consistencia y la calidad de las soluciones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Incrementa la productividad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Adaptación a los cambios tecnológicos</a:t>
            </a:r>
          </a:p>
          <a:p>
            <a:pPr algn="just">
              <a:lnSpc>
                <a:spcPct val="150000"/>
              </a:lnSpc>
            </a:pPr>
            <a:r>
              <a:rPr lang="es-PE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Mejoras en la comunicación entre los desarrolladores</a:t>
            </a:r>
            <a:endParaRPr lang="es-ES" sz="2000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12D6F6-019F-4979-A6EA-D909E6091DDD}"/>
              </a:ext>
            </a:extLst>
          </p:cNvPr>
          <p:cNvSpPr/>
          <p:nvPr/>
        </p:nvSpPr>
        <p:spPr>
          <a:xfrm>
            <a:off x="924791" y="5676693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0B6399F-E0D6-4D79-9457-821B8CC2013A}"/>
              </a:ext>
            </a:extLst>
          </p:cNvPr>
          <p:cNvSpPr/>
          <p:nvPr/>
        </p:nvSpPr>
        <p:spPr>
          <a:xfrm>
            <a:off x="924791" y="6167998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800708-65A6-4E3E-9634-9DCAB8B15BFB}"/>
              </a:ext>
            </a:extLst>
          </p:cNvPr>
          <p:cNvSpPr/>
          <p:nvPr/>
        </p:nvSpPr>
        <p:spPr>
          <a:xfrm>
            <a:off x="921482" y="5219997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27376D-1E3A-47D6-935A-88DE2E0A3B5E}"/>
              </a:ext>
            </a:extLst>
          </p:cNvPr>
          <p:cNvSpPr/>
          <p:nvPr/>
        </p:nvSpPr>
        <p:spPr>
          <a:xfrm>
            <a:off x="921482" y="4739649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Resultado de imagen para desarrollo guiado por modelos">
            <a:extLst>
              <a:ext uri="{FF2B5EF4-FFF2-40B4-BE49-F238E27FC236}">
                <a16:creationId xmlns:a16="http://schemas.microsoft.com/office/drawing/2014/main" id="{567F6A5D-9FDE-4702-9E57-1E4D74E1A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30" y="3666069"/>
            <a:ext cx="40481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B436A-5D19-455C-A044-FCB23C9E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95D0B6-0DE2-4570-9C7D-4FF046734183}"/>
              </a:ext>
            </a:extLst>
          </p:cNvPr>
          <p:cNvSpPr/>
          <p:nvPr/>
        </p:nvSpPr>
        <p:spPr>
          <a:xfrm>
            <a:off x="503423" y="4274146"/>
            <a:ext cx="2849814" cy="1287532"/>
          </a:xfrm>
          <a:prstGeom prst="rect">
            <a:avLst/>
          </a:prstGeom>
          <a:solidFill>
            <a:srgbClr val="DDF2FF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Conocimiento de negocio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Visión económica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Sencillo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83434C-2CF6-4528-93CA-C1AF4693A764}"/>
              </a:ext>
            </a:extLst>
          </p:cNvPr>
          <p:cNvSpPr/>
          <p:nvPr/>
        </p:nvSpPr>
        <p:spPr>
          <a:xfrm>
            <a:off x="8644791" y="4274146"/>
            <a:ext cx="2849814" cy="1287532"/>
          </a:xfrm>
          <a:prstGeom prst="rect">
            <a:avLst/>
          </a:prstGeom>
          <a:solidFill>
            <a:srgbClr val="DDF2FF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Conocimiento tecnológico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Visión eficiencia</a:t>
            </a:r>
          </a:p>
          <a:p>
            <a:pPr algn="just">
              <a:lnSpc>
                <a:spcPct val="150000"/>
              </a:lnSpc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C6302-9200-4D40-A6CD-4D9243F4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3" y="2094551"/>
            <a:ext cx="10991182" cy="220711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AE440DC-AACF-48E0-B1C1-DDD3BAA4D667}"/>
              </a:ext>
            </a:extLst>
          </p:cNvPr>
          <p:cNvGrpSpPr/>
          <p:nvPr/>
        </p:nvGrpSpPr>
        <p:grpSpPr>
          <a:xfrm>
            <a:off x="503423" y="1680472"/>
            <a:ext cx="11185153" cy="4672625"/>
            <a:chOff x="517782" y="1534461"/>
            <a:chExt cx="11185153" cy="467262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47A546C-3825-41D1-B021-40365FEA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82" y="1534461"/>
              <a:ext cx="11185153" cy="438275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FE6892C-6A2E-49B4-B4F1-BC4CA8FB482B}"/>
                </a:ext>
              </a:extLst>
            </p:cNvPr>
            <p:cNvSpPr/>
            <p:nvPr/>
          </p:nvSpPr>
          <p:spPr>
            <a:xfrm>
              <a:off x="549068" y="3876668"/>
              <a:ext cx="2849814" cy="1287532"/>
            </a:xfrm>
            <a:prstGeom prst="rect">
              <a:avLst/>
            </a:prstGeom>
            <a:solidFill>
              <a:srgbClr val="DDF2FF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Conocimiento de negocio</a:t>
              </a:r>
            </a:p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Visión económica</a:t>
              </a:r>
            </a:p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Sencillo</a:t>
              </a:r>
              <a:endPara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3C2F7B4-6C10-45E7-B9E2-DA4C1C5432D9}"/>
                </a:ext>
              </a:extLst>
            </p:cNvPr>
            <p:cNvSpPr/>
            <p:nvPr/>
          </p:nvSpPr>
          <p:spPr>
            <a:xfrm>
              <a:off x="8721722" y="3876668"/>
              <a:ext cx="2849814" cy="1287532"/>
            </a:xfrm>
            <a:prstGeom prst="rect">
              <a:avLst/>
            </a:prstGeom>
            <a:solidFill>
              <a:srgbClr val="DDF2FF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Conocimiento tecnológico</a:t>
              </a:r>
            </a:p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Visión eficiencia</a:t>
              </a:r>
            </a:p>
            <a:p>
              <a:pPr algn="just">
                <a:lnSpc>
                  <a:spcPct val="150000"/>
                </a:lnSpc>
              </a:pPr>
              <a:r>
                <a:rPr lang="es-PE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Completo</a:t>
              </a:r>
              <a:endPara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5251441-5FDB-46CB-A4B1-5E5ABCB60FF8}"/>
                </a:ext>
              </a:extLst>
            </p:cNvPr>
            <p:cNvSpPr/>
            <p:nvPr/>
          </p:nvSpPr>
          <p:spPr>
            <a:xfrm>
              <a:off x="4474853" y="4919554"/>
              <a:ext cx="2697414" cy="1287532"/>
            </a:xfrm>
            <a:prstGeom prst="rect">
              <a:avLst/>
            </a:prstGeom>
            <a:solidFill>
              <a:srgbClr val="DDF2FF"/>
            </a:solidFill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Requisitos</a:t>
              </a:r>
            </a:p>
            <a:p>
              <a:pPr algn="just">
                <a:lnSpc>
                  <a:spcPct val="150000"/>
                </a:lnSpc>
              </a:pPr>
              <a:r>
                <a:rPr lang="en-US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Análisis</a:t>
              </a:r>
            </a:p>
            <a:p>
              <a:pPr algn="just">
                <a:lnSpc>
                  <a:spcPct val="150000"/>
                </a:lnSpc>
              </a:pPr>
              <a:r>
                <a:rPr lang="en-US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Diseño</a:t>
              </a:r>
            </a:p>
          </p:txBody>
        </p:sp>
        <p:pic>
          <p:nvPicPr>
            <p:cNvPr id="11" name="Picture 2" descr="Image result for diagramas uml png">
              <a:extLst>
                <a:ext uri="{FF2B5EF4-FFF2-40B4-BE49-F238E27FC236}">
                  <a16:creationId xmlns:a16="http://schemas.microsoft.com/office/drawing/2014/main" id="{20298614-A65A-424F-82F3-F7E05B083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366" y="1710602"/>
              <a:ext cx="1542388" cy="1343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960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70FBB0-D4A0-4F0E-BC83-A58D4EE93145}"/>
              </a:ext>
            </a:extLst>
          </p:cNvPr>
          <p:cNvSpPr txBox="1">
            <a:spLocks/>
          </p:cNvSpPr>
          <p:nvPr/>
        </p:nvSpPr>
        <p:spPr>
          <a:xfrm>
            <a:off x="0" y="478724"/>
            <a:ext cx="12192000" cy="6365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Ejemplo – MDD (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Model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Driven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 </a:t>
            </a:r>
            <a:r>
              <a:rPr lang="es-ES" sz="2400" dirty="0" err="1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Design</a:t>
            </a:r>
            <a:r>
              <a:rPr lang="es-ES" sz="2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6146" name="Picture 2" descr="dddusecasepersistencia">
            <a:extLst>
              <a:ext uri="{FF2B5EF4-FFF2-40B4-BE49-F238E27FC236}">
                <a16:creationId xmlns:a16="http://schemas.microsoft.com/office/drawing/2014/main" id="{7418DCC3-193C-421A-82C9-0C154771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6" y="1699287"/>
            <a:ext cx="6096000" cy="51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diagramas uml desarrollo de software">
            <a:extLst>
              <a:ext uri="{FF2B5EF4-FFF2-40B4-BE49-F238E27FC236}">
                <a16:creationId xmlns:a16="http://schemas.microsoft.com/office/drawing/2014/main" id="{7EFF625B-EF63-4523-8534-06B05267F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0214" r="3467" b="4013"/>
          <a:stretch/>
        </p:blipFill>
        <p:spPr bwMode="auto">
          <a:xfrm>
            <a:off x="6606891" y="2482673"/>
            <a:ext cx="5528608" cy="35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8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ción de ventas 16 X 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4_TF03431374.potx" id="{2F4881FE-CC89-4BA2-8CDB-3DBC2C76D3AE}" vid="{483BB0BA-DA05-41FE-B907-E782209F8221}"/>
    </a:ext>
  </a:extLst>
</a:theme>
</file>

<file path=ppt/theme/theme2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empresarial (panorámica)</Template>
  <TotalTime>891</TotalTime>
  <Words>365</Words>
  <Application>Microsoft Office PowerPoint</Application>
  <PresentationFormat>Panorámica</PresentationFormat>
  <Paragraphs>54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Corbel</vt:lpstr>
      <vt:lpstr>Tahoma</vt:lpstr>
      <vt:lpstr>Dirección de ventas 16 X 9</vt:lpstr>
      <vt:lpstr>Presentación de PowerPoint</vt:lpstr>
      <vt:lpstr> Técnicas de Diseño</vt:lpstr>
      <vt:lpstr>Presentación de PowerPoint</vt:lpstr>
      <vt:lpstr>Presentación de PowerPoint</vt:lpstr>
      <vt:lpstr> Técnicas de Diseño</vt:lpstr>
      <vt:lpstr>Presentación de PowerPoint</vt:lpstr>
      <vt:lpstr> Técnicas de Diseño</vt:lpstr>
      <vt:lpstr>Presentación de PowerPoint</vt:lpstr>
      <vt:lpstr>Presentación de PowerPoint</vt:lpstr>
      <vt:lpstr> Técnica de Programación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con diseño de imagen</dc:title>
  <dc:creator>Fiorella Salamanca Contreras</dc:creator>
  <cp:lastModifiedBy>Fiorella Salamanca Contreras</cp:lastModifiedBy>
  <cp:revision>227</cp:revision>
  <dcterms:created xsi:type="dcterms:W3CDTF">2018-09-03T01:45:13Z</dcterms:created>
  <dcterms:modified xsi:type="dcterms:W3CDTF">2018-09-29T14:15:45Z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