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ihvdgA2Q1PB/0zvPJZyvOov4By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Se contrapone a una GUI, que es diseñada para los humanos.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Vienen en muchas formas  e implementaciones técnicas (API de Java)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Nos enfocaremos en APIs HTTP o Web.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(Micro) Servicios Web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Utilizados por aplicaciones web, móviles y de terceros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Se contrapone a una GUI, que es diseñada para los humanos.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Vienen en muchas formas  e implementaciones técnicas (API de Java)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Nos enfocaremos en APIs HTTP o Web.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(Micro) Servicios Web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Utilizados por aplicaciones web, móviles y de terceros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Se contrapone a una GUI, que es diseñada para los humanos.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Vienen en muchas formas  e implementaciones técnicas (API de Java)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Nos enfocaremos en APIs HTTP o Web.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(Micro) Servicios Web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Utilizados por aplicaciones web, móviles y de terceros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Se contrapone a una GUI, que es diseñada para los humanos.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Vienen en muchas formas  e implementaciones técnicas (API de Java)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Nos enfocaremos en APIs HTTP o Web.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(Micro) Servicios Web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Utilizados por aplicaciones web, móviles y de terceros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Se contrapone a una GUI, que es diseñada para los humanos.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Vienen en muchas formas  e implementaciones técnicas (API de Java)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Nos enfocaremos en APIs HTTP o Web.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(Micro) Servicios Web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Utilizados por aplicaciones web, móviles y de terceros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Se contrapone a una GUI, que es diseñada para los humanos.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Vienen en muchas formas  e implementaciones técnicas (API de Java)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Nos enfocaremos en APIs HTTP o Web.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(Micro) Servicios Web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Utilizados por aplicaciones web, móviles y de terceros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Se contrapone a una GUI, que es diseñada para los humanos.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Vienen en muchas formas  e implementaciones técnicas (API de Java)</a:t>
            </a:r>
            <a:endParaRPr/>
          </a:p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Nos enfocaremos en APIs HTTP o Web.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(Micro) Servicios Web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100"/>
              <a:t>Utilizados por aplicaciones web, móviles y de terceros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2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2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2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2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2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Google Shape;36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Google Shape;37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33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Google Shape;94;p3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Google Shape;95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6" name="Google Shape;96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7" name="Google Shape;97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98" name="Google Shape;98;p3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MX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MX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34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Google Shape;103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4" name="Google Shape;104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5" name="Google Shape;105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la tarjeta de nombre">
  <p:cSld name="Citar la tarjeta de nombr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Google Shape;108;p3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Google Shape;109;p3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Google Shape;110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Google Shape;111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Google Shape;112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13" name="Google Shape;113;p3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MX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MX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ro o falso">
  <p:cSld name="Verdadero o falso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Google Shape;117;p3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Google Shape;118;p3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Google Shape;119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Google Shape;120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Google Shape;121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4" name="Google Shape;124;p37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Google Shape;125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Google Shape;126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Google Shape;127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8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38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Google Shape;131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Google Shape;132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Google Shape;133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Google Shape;42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Google Shape;43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26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Google Shape;48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Google Shape;49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Google Shape;50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2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Google Shape;54;p27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Google Shape;55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2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Google Shape;63;p2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Google Shape;64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Google Shape;65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Google Shape;69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Google Shape;70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3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Google Shape;74;p3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3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Google Shape;81;p3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Google Shape;82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Google Shape;83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Google Shape;84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Google Shape;87;p3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Google Shape;88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Google Shape;89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2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2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2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2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2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2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ongs-by-sinatra.herokuapp.com/" TargetMode="External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b="0" i="0" lang="es-MX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API Testing</a:t>
            </a:r>
            <a:endParaRPr b="0" i="0" sz="5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" name="Google Shape;139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MX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Sesión 1</a:t>
            </a:r>
            <a:endParaRPr b="0" i="0" sz="18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0" name="Google Shape;14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1878" y="1307638"/>
            <a:ext cx="1762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>
            <p:ph type="title"/>
          </p:nvPr>
        </p:nvSpPr>
        <p:spPr>
          <a:xfrm>
            <a:off x="677334" y="609600"/>
            <a:ext cx="8596668" cy="1187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MX"/>
              <a:t>Flujo Petición Completa Aplicación Web</a:t>
            </a:r>
            <a:endParaRPr/>
          </a:p>
        </p:txBody>
      </p:sp>
      <p:pic>
        <p:nvPicPr>
          <p:cNvPr id="200" name="Google Shape;20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626" y="1486663"/>
            <a:ext cx="8192376" cy="4973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MX"/>
              <a:t>¿Qué es una API?</a:t>
            </a:r>
            <a:endParaRPr/>
          </a:p>
        </p:txBody>
      </p:sp>
      <p:sp>
        <p:nvSpPr>
          <p:cNvPr id="206" name="Google Shape;206;p11"/>
          <p:cNvSpPr txBox="1"/>
          <p:nvPr>
            <p:ph idx="1" type="body"/>
          </p:nvPr>
        </p:nvSpPr>
        <p:spPr>
          <a:xfrm>
            <a:off x="677334" y="1371601"/>
            <a:ext cx="8596668" cy="4669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2200"/>
              <a:t>Interfaz de Programación de Aplicaciones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2200"/>
              <a:t>Sus clientes son otros Sistemas, no Humanos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sz="2200"/>
          </a:p>
        </p:txBody>
      </p:sp>
      <p:pic>
        <p:nvPicPr>
          <p:cNvPr id="207" name="Google Shape;2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661678"/>
            <a:ext cx="8596668" cy="3688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MX"/>
              <a:t>¿Qué es una Petición HTTP?</a:t>
            </a:r>
            <a:endParaRPr/>
          </a:p>
        </p:txBody>
      </p:sp>
      <p:sp>
        <p:nvSpPr>
          <p:cNvPr id="213" name="Google Shape;213;p12"/>
          <p:cNvSpPr txBox="1"/>
          <p:nvPr>
            <p:ph idx="1" type="body"/>
          </p:nvPr>
        </p:nvSpPr>
        <p:spPr>
          <a:xfrm>
            <a:off x="677334" y="1578637"/>
            <a:ext cx="3766329" cy="49344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2200"/>
              <a:t>HTTP es un protocolo de transferencia de datos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2200"/>
              <a:t>Permite el envío de mensajes vía una red.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2200"/>
              <a:t>Consiste de: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URL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Un Verbo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Encabezados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Un Cuerpo</a:t>
            </a:r>
            <a:endParaRPr sz="2200"/>
          </a:p>
        </p:txBody>
      </p:sp>
      <p:pic>
        <p:nvPicPr>
          <p:cNvPr id="214" name="Google Shape;2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9134" y="1930400"/>
            <a:ext cx="5225233" cy="3219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MX"/>
              <a:t>¿Qué es una URL?</a:t>
            </a:r>
            <a:endParaRPr/>
          </a:p>
        </p:txBody>
      </p:sp>
      <p:sp>
        <p:nvSpPr>
          <p:cNvPr id="220" name="Google Shape;220;p13"/>
          <p:cNvSpPr txBox="1"/>
          <p:nvPr>
            <p:ph idx="1" type="body"/>
          </p:nvPr>
        </p:nvSpPr>
        <p:spPr>
          <a:xfrm>
            <a:off x="677334" y="1578637"/>
            <a:ext cx="8787508" cy="35067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2200"/>
              <a:t>Uniform Resource Locator</a:t>
            </a:r>
            <a:endParaRPr sz="2200"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2200"/>
              <a:t>Dirección utilizada para acceder a Apps Web.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2200"/>
              <a:t>Consiste de: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Esquema o Protocolo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Dominio (+puerto)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Recurso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Query</a:t>
            </a:r>
            <a:endParaRPr sz="2200"/>
          </a:p>
        </p:txBody>
      </p:sp>
      <p:pic>
        <p:nvPicPr>
          <p:cNvPr id="221" name="Google Shape;2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4927601"/>
            <a:ext cx="9688260" cy="116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MX"/>
              <a:t>¿Qué es un Verbo HTTP?</a:t>
            </a:r>
            <a:endParaRPr/>
          </a:p>
        </p:txBody>
      </p:sp>
      <p:sp>
        <p:nvSpPr>
          <p:cNvPr id="227" name="Google Shape;227;p14"/>
          <p:cNvSpPr txBox="1"/>
          <p:nvPr>
            <p:ph idx="1" type="body"/>
          </p:nvPr>
        </p:nvSpPr>
        <p:spPr>
          <a:xfrm>
            <a:off x="677334" y="1578637"/>
            <a:ext cx="8787508" cy="35067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2200"/>
              <a:t>Indica la acción a realizar en la petición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2200"/>
              <a:t>Tipos más comunes: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GET, para leer información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POST, para crear información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PUT, para editar o crear información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DELETE, para borrar información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2200"/>
              <a:t>Usualmente las peticiones PUT y POST utilizan un cuerpo con información, mientras que GET y DELETE no.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type="title"/>
          </p:nvPr>
        </p:nvSpPr>
        <p:spPr>
          <a:xfrm>
            <a:off x="677334" y="609600"/>
            <a:ext cx="8578961" cy="969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MX"/>
              <a:t>¿Qué es un Payload?</a:t>
            </a:r>
            <a:endParaRPr/>
          </a:p>
        </p:txBody>
      </p:sp>
      <p:sp>
        <p:nvSpPr>
          <p:cNvPr id="233" name="Google Shape;233;p15"/>
          <p:cNvSpPr txBox="1"/>
          <p:nvPr>
            <p:ph idx="1" type="body"/>
          </p:nvPr>
        </p:nvSpPr>
        <p:spPr>
          <a:xfrm>
            <a:off x="260239" y="1723017"/>
            <a:ext cx="3766329" cy="41483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2200"/>
              <a:t>Cuerpo de la petición o respuesta HTTP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2200"/>
              <a:t>Posibles formatos: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HTML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Texto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XML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JSON</a:t>
            </a:r>
            <a:endParaRPr/>
          </a:p>
        </p:txBody>
      </p:sp>
      <p:pic>
        <p:nvPicPr>
          <p:cNvPr id="234" name="Google Shape;2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6568" y="1796834"/>
            <a:ext cx="2451508" cy="1890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568" y="3905737"/>
            <a:ext cx="3200847" cy="244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79126" y="2091134"/>
            <a:ext cx="3799984" cy="1137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/>
          <p:nvPr>
            <p:ph type="title"/>
          </p:nvPr>
        </p:nvSpPr>
        <p:spPr>
          <a:xfrm>
            <a:off x="677334" y="609600"/>
            <a:ext cx="8578961" cy="969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MX"/>
              <a:t>¿Qué es un Código de Status HTTP?</a:t>
            </a:r>
            <a:endParaRPr/>
          </a:p>
        </p:txBody>
      </p:sp>
      <p:sp>
        <p:nvSpPr>
          <p:cNvPr id="242" name="Google Shape;242;p16"/>
          <p:cNvSpPr txBox="1"/>
          <p:nvPr>
            <p:ph idx="1" type="body"/>
          </p:nvPr>
        </p:nvSpPr>
        <p:spPr>
          <a:xfrm>
            <a:off x="260239" y="1723017"/>
            <a:ext cx="3766329" cy="41483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2200"/>
              <a:t>Código numérico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2200"/>
              <a:t>Nos indica que pasó cuando el servidor procesó la petición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2200"/>
              <a:t>Códigos más comunes: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1xx Informacional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2xx Exitoso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3xx Redirección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4xx Error del cliente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5xx Error del Servidor</a:t>
            </a:r>
            <a:endParaRPr sz="2200"/>
          </a:p>
        </p:txBody>
      </p:sp>
      <p:pic>
        <p:nvPicPr>
          <p:cNvPr id="243" name="Google Shape;24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0757" y="1310549"/>
            <a:ext cx="4932813" cy="5338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/>
          <p:nvPr>
            <p:ph type="title"/>
          </p:nvPr>
        </p:nvSpPr>
        <p:spPr>
          <a:xfrm>
            <a:off x="677334" y="609600"/>
            <a:ext cx="8578961" cy="969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MX"/>
              <a:t>JSON</a:t>
            </a:r>
            <a:endParaRPr/>
          </a:p>
        </p:txBody>
      </p:sp>
      <p:sp>
        <p:nvSpPr>
          <p:cNvPr id="249" name="Google Shape;249;p17"/>
          <p:cNvSpPr txBox="1"/>
          <p:nvPr>
            <p:ph idx="1" type="body"/>
          </p:nvPr>
        </p:nvSpPr>
        <p:spPr>
          <a:xfrm>
            <a:off x="260240" y="1723017"/>
            <a:ext cx="3493614" cy="43956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2200"/>
              <a:t>Notación de Objetos de JavaScript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2200"/>
              <a:t>Tiene una estructura jerárquica.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2200"/>
              <a:t>Utiliza estructuras de datos como Listas y Diccionarios</a:t>
            </a:r>
            <a:endParaRPr/>
          </a:p>
        </p:txBody>
      </p:sp>
      <p:pic>
        <p:nvPicPr>
          <p:cNvPr id="250" name="Google Shape;2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381" y="1578637"/>
            <a:ext cx="5826012" cy="439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/>
          <p:nvPr>
            <p:ph type="title"/>
          </p:nvPr>
        </p:nvSpPr>
        <p:spPr>
          <a:xfrm>
            <a:off x="677334" y="609600"/>
            <a:ext cx="8578961" cy="969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MX"/>
              <a:t>XML</a:t>
            </a:r>
            <a:endParaRPr/>
          </a:p>
        </p:txBody>
      </p:sp>
      <p:sp>
        <p:nvSpPr>
          <p:cNvPr id="256" name="Google Shape;256;p18"/>
          <p:cNvSpPr txBox="1"/>
          <p:nvPr>
            <p:ph idx="1" type="body"/>
          </p:nvPr>
        </p:nvSpPr>
        <p:spPr>
          <a:xfrm>
            <a:off x="260240" y="1723017"/>
            <a:ext cx="3493614" cy="43956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2200"/>
              <a:t>Extensible Markup Language</a:t>
            </a:r>
            <a:endParaRPr sz="2200"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2200"/>
              <a:t>HTML es una variante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2200"/>
              <a:t>Construido con elementos anidados: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Etiquetas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Valores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Atributos</a:t>
            </a:r>
            <a:endParaRPr/>
          </a:p>
          <a:p>
            <a:pPr indent="0" lvl="1" marL="60452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2000"/>
          </a:p>
        </p:txBody>
      </p:sp>
      <p:pic>
        <p:nvPicPr>
          <p:cNvPr id="257" name="Google Shape;25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1949" y="1723016"/>
            <a:ext cx="5862781" cy="4525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/>
          <p:nvPr>
            <p:ph type="title"/>
          </p:nvPr>
        </p:nvSpPr>
        <p:spPr>
          <a:xfrm>
            <a:off x="677334" y="609600"/>
            <a:ext cx="8578961" cy="969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MX"/>
              <a:t>¿Qué es un Encabezado HTTP?</a:t>
            </a:r>
            <a:endParaRPr/>
          </a:p>
        </p:txBody>
      </p:sp>
      <p:sp>
        <p:nvSpPr>
          <p:cNvPr id="263" name="Google Shape;263;p19"/>
          <p:cNvSpPr txBox="1"/>
          <p:nvPr>
            <p:ph idx="1" type="body"/>
          </p:nvPr>
        </p:nvSpPr>
        <p:spPr>
          <a:xfrm>
            <a:off x="260239" y="1723017"/>
            <a:ext cx="3766329" cy="41483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2200"/>
              <a:t>Meta datos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2200"/>
              <a:t>Par de llave:valor</a:t>
            </a:r>
            <a:endParaRPr sz="2200"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2200"/>
              <a:t>Encabezados más comunes: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Host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Content-Type</a:t>
            </a:r>
            <a:endParaRPr sz="2000"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Accept</a:t>
            </a:r>
            <a:endParaRPr sz="2000"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Authorization</a:t>
            </a:r>
            <a:endParaRPr sz="2200"/>
          </a:p>
        </p:txBody>
      </p:sp>
      <p:pic>
        <p:nvPicPr>
          <p:cNvPr id="264" name="Google Shape;26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1682" y="1723017"/>
            <a:ext cx="5087356" cy="4900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MX"/>
              <a:t>Presentaciones</a:t>
            </a:r>
            <a:endParaRPr/>
          </a:p>
        </p:txBody>
      </p:sp>
      <p:sp>
        <p:nvSpPr>
          <p:cNvPr id="146" name="Google Shape;146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3600"/>
              <a:t>Nombre</a:t>
            </a:r>
            <a:endParaRPr sz="3600"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3600"/>
              <a:t>Resumen Profesional</a:t>
            </a:r>
            <a:endParaRPr sz="3600"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3600"/>
              <a:t>Por que tomo este curso?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3600"/>
              <a:t>Que provecho espero tener de este curso?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/>
          <p:nvPr>
            <p:ph type="title"/>
          </p:nvPr>
        </p:nvSpPr>
        <p:spPr>
          <a:xfrm>
            <a:off x="677334" y="609600"/>
            <a:ext cx="8578961" cy="969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MX"/>
              <a:t>¿Qué es la Autentificación?</a:t>
            </a:r>
            <a:endParaRPr/>
          </a:p>
        </p:txBody>
      </p:sp>
      <p:sp>
        <p:nvSpPr>
          <p:cNvPr id="270" name="Google Shape;270;p20"/>
          <p:cNvSpPr txBox="1"/>
          <p:nvPr>
            <p:ph idx="1" type="body"/>
          </p:nvPr>
        </p:nvSpPr>
        <p:spPr>
          <a:xfrm>
            <a:off x="260240" y="1723017"/>
            <a:ext cx="3814455" cy="51349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2200"/>
              <a:t>Permite enviar un token de autorización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2200"/>
              <a:t>Se obtiene por medio de: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Encabezados especiales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Cookies de sesión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Tokens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2400"/>
              <a:t>Sin autorización, se obtiene un código de estatus 4XX</a:t>
            </a:r>
            <a:endParaRPr sz="2200"/>
          </a:p>
        </p:txBody>
      </p:sp>
      <p:pic>
        <p:nvPicPr>
          <p:cNvPr id="271" name="Google Shape;27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4695" y="1900234"/>
            <a:ext cx="6626632" cy="3057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/>
          <p:nvPr>
            <p:ph type="title"/>
          </p:nvPr>
        </p:nvSpPr>
        <p:spPr>
          <a:xfrm>
            <a:off x="677334" y="609600"/>
            <a:ext cx="8578961" cy="969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MX"/>
              <a:t>¿Qué es REST?</a:t>
            </a:r>
            <a:endParaRPr/>
          </a:p>
        </p:txBody>
      </p:sp>
      <p:sp>
        <p:nvSpPr>
          <p:cNvPr id="277" name="Google Shape;277;p21"/>
          <p:cNvSpPr txBox="1"/>
          <p:nvPr>
            <p:ph idx="1" type="body"/>
          </p:nvPr>
        </p:nvSpPr>
        <p:spPr>
          <a:xfrm>
            <a:off x="260240" y="1723017"/>
            <a:ext cx="8578961" cy="134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2200"/>
              <a:t>Representational State Transfer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2200"/>
              <a:t>En pocas palabras, significa que una API responde a comandos de verbos HTTP: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GET, para leer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POST, para crear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PUT, para editar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2000"/>
              <a:t>DELETE, para borrar</a:t>
            </a:r>
            <a:endParaRPr/>
          </a:p>
        </p:txBody>
      </p:sp>
      <p:pic>
        <p:nvPicPr>
          <p:cNvPr id="278" name="Google Shape;27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3853" y="2913256"/>
            <a:ext cx="6673402" cy="269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MX"/>
              <a:t>Ejercicios</a:t>
            </a:r>
            <a:endParaRPr/>
          </a:p>
        </p:txBody>
      </p:sp>
      <p:sp>
        <p:nvSpPr>
          <p:cNvPr id="284" name="Google Shape;284;p22"/>
          <p:cNvSpPr txBox="1"/>
          <p:nvPr>
            <p:ph idx="1" type="body"/>
          </p:nvPr>
        </p:nvSpPr>
        <p:spPr>
          <a:xfrm>
            <a:off x="584569" y="1488614"/>
            <a:ext cx="3205220" cy="5369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1400"/>
              <a:t>Navegue a la página </a:t>
            </a:r>
            <a:r>
              <a:rPr lang="es-MX" sz="1400" u="sng">
                <a:solidFill>
                  <a:schemeClr val="hlink"/>
                </a:solidFill>
                <a:hlinkClick r:id="rId3"/>
              </a:rPr>
              <a:t>https://songs-by-Sinatra.herokuapp.com</a:t>
            </a:r>
            <a:endParaRPr sz="1400"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1400"/>
              <a:t>Realice los siguientes procesos de negocio: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1400"/>
              <a:t>Login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1400"/>
              <a:t>Listado de canciones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1400"/>
              <a:t>Creación, edición y borrado de canciones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1400"/>
              <a:t>Mensaje al Administrador</a:t>
            </a:r>
            <a:endParaRPr sz="1400"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1400"/>
              <a:t>Tome nota de los servicios: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1400"/>
              <a:t>URL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1400"/>
              <a:t>Verbos HTTP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1400"/>
              <a:t>Encabezados</a:t>
            </a:r>
            <a:endParaRPr sz="1400"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1400"/>
              <a:t>Payloads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 sz="1400"/>
              <a:t>Códigos de Status, etc.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  <p:pic>
        <p:nvPicPr>
          <p:cNvPr id="285" name="Google Shape;28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9789" y="1913835"/>
            <a:ext cx="7160155" cy="2618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MX"/>
              <a:t>Objetivos de la Sesion</a:t>
            </a:r>
            <a:endParaRPr/>
          </a:p>
        </p:txBody>
      </p:sp>
      <p:grpSp>
        <p:nvGrpSpPr>
          <p:cNvPr id="152" name="Google Shape;152;p3"/>
          <p:cNvGrpSpPr/>
          <p:nvPr/>
        </p:nvGrpSpPr>
        <p:grpSpPr>
          <a:xfrm>
            <a:off x="678491" y="2564936"/>
            <a:ext cx="9480350" cy="2708671"/>
            <a:chOff x="1157" y="634536"/>
            <a:chExt cx="9480350" cy="2708671"/>
          </a:xfrm>
        </p:grpSpPr>
        <p:sp>
          <p:nvSpPr>
            <p:cNvPr id="153" name="Google Shape;153;p3"/>
            <p:cNvSpPr/>
            <p:nvPr/>
          </p:nvSpPr>
          <p:spPr>
            <a:xfrm>
              <a:off x="1157" y="634536"/>
              <a:ext cx="4514452" cy="2708671"/>
            </a:xfrm>
            <a:prstGeom prst="rect">
              <a:avLst/>
            </a:prstGeom>
            <a:solidFill>
              <a:srgbClr val="90C22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1157" y="634536"/>
              <a:ext cx="4514452" cy="2708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0975" lIns="220975" spcFirstLastPara="1" rIns="220975" wrap="square" tIns="220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800"/>
                <a:buFont typeface="Arial"/>
                <a:buNone/>
              </a:pPr>
              <a:r>
                <a:rPr b="0" i="0" lang="es-MX" sz="5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Introduccion</a:t>
              </a:r>
              <a:endParaRPr b="0" i="0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967055" y="634536"/>
              <a:ext cx="4514452" cy="2708671"/>
            </a:xfrm>
            <a:prstGeom prst="rect">
              <a:avLst/>
            </a:prstGeom>
            <a:solidFill>
              <a:srgbClr val="90C22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 txBox="1"/>
            <p:nvPr/>
          </p:nvSpPr>
          <p:spPr>
            <a:xfrm>
              <a:off x="4967055" y="634536"/>
              <a:ext cx="4514452" cy="2708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0975" lIns="220975" spcFirstLastPara="1" rIns="220975" wrap="square" tIns="220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800"/>
                <a:buFont typeface="Arial"/>
                <a:buNone/>
              </a:pPr>
              <a:r>
                <a:rPr b="0" i="0" lang="es-MX" sz="5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Conceptos Generales</a:t>
              </a:r>
              <a:endParaRPr b="0" i="0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MX"/>
              <a:t>Introducción</a:t>
            </a:r>
            <a:endParaRPr/>
          </a:p>
        </p:txBody>
      </p:sp>
      <p:sp>
        <p:nvSpPr>
          <p:cNvPr id="162" name="Google Shape;162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/>
              <a:t>Pirámide de Automatización de Pruebas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/>
              <a:t>La automatización por GUI es frágil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/>
              <a:t>Parte de las pruebas deben ser tras bambalinas, sin GUI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/>
              <a:t>Usando la Interfaz de Programación de la Aplicación (API)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/>
              <a:t>Utilizando la Aplicación como una API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/>
              <a:t>Beneficios: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/>
              <a:t>Rápido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/>
              <a:t>Se pueden tocar funcionalidades inalcanzables por la GUI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/>
              <a:t>Suele ser más complicado.  Se debe lidiar con Cookies, por ejemplo.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/>
              <a:t>Nos enfocaremos en APIs accesibles por Web-Internet.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MX"/>
              <a:t>Conceptos Generales</a:t>
            </a:r>
            <a:endParaRPr/>
          </a:p>
        </p:txBody>
      </p:sp>
      <p:sp>
        <p:nvSpPr>
          <p:cNvPr id="168" name="Google Shape;168;p5"/>
          <p:cNvSpPr txBox="1"/>
          <p:nvPr>
            <p:ph idx="1" type="body"/>
          </p:nvPr>
        </p:nvSpPr>
        <p:spPr>
          <a:xfrm>
            <a:off x="677334" y="1488613"/>
            <a:ext cx="8596668" cy="4759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1600"/>
              <a:t>Aplicación Web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1600"/>
              <a:t>API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1600"/>
              <a:t>URL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1600"/>
              <a:t>HTTP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/>
              <a:t>Peticiones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/>
              <a:t>Verbos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/>
              <a:t>Respuesta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MX"/>
              <a:t>Codigo de Status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1600"/>
              <a:t>Payloads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1600"/>
              <a:t>Encabezados</a:t>
            </a:r>
            <a:endParaRPr sz="1600"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1600"/>
              <a:t>Autentificación</a:t>
            </a:r>
            <a:endParaRPr sz="1600"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 sz="1600"/>
              <a:t>REST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>
            <p:ph type="title"/>
          </p:nvPr>
        </p:nvSpPr>
        <p:spPr>
          <a:xfrm>
            <a:off x="677334" y="609600"/>
            <a:ext cx="8596668" cy="834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MX"/>
              <a:t>¿Qué es una Aplicación Web?</a:t>
            </a:r>
            <a:endParaRPr/>
          </a:p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677334" y="1443789"/>
            <a:ext cx="8596668" cy="45975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/>
              <a:t>Aplicación de software que es instalada en un servidor Web.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/>
              <a:t>Los usuarios pueden acceder a la app via un Navegador.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/>
              <a:t>p. e. Google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75" name="Google Shape;17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5706" y="2465186"/>
            <a:ext cx="5820587" cy="4077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677334" y="609600"/>
            <a:ext cx="8596668" cy="834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MX"/>
              <a:t>Flujo de Petición simple Aplicación Web</a:t>
            </a:r>
            <a:endParaRPr/>
          </a:p>
        </p:txBody>
      </p:sp>
      <p:sp>
        <p:nvSpPr>
          <p:cNvPr id="181" name="Google Shape;181;p7"/>
          <p:cNvSpPr txBox="1"/>
          <p:nvPr>
            <p:ph idx="1" type="body"/>
          </p:nvPr>
        </p:nvSpPr>
        <p:spPr>
          <a:xfrm>
            <a:off x="677334" y="1443789"/>
            <a:ext cx="8596668" cy="45975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/>
              <a:t>Navegador crea petición HTTP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/>
              <a:t>AW Procesa la petición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/>
              <a:t>AW envía  una respuesta HTTP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MX"/>
              <a:t>Navegador muestra la respuesta</a:t>
            </a:r>
            <a:endParaRPr/>
          </a:p>
        </p:txBody>
      </p:sp>
      <p:pic>
        <p:nvPicPr>
          <p:cNvPr id="182" name="Google Shape;18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1395" y="1380090"/>
            <a:ext cx="6343556" cy="4868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title"/>
          </p:nvPr>
        </p:nvSpPr>
        <p:spPr>
          <a:xfrm>
            <a:off x="667584" y="609600"/>
            <a:ext cx="85968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MX"/>
              <a:t>Flujo de Petición simple Aplicación Web</a:t>
            </a:r>
            <a:endParaRPr/>
          </a:p>
        </p:txBody>
      </p:sp>
      <p:pic>
        <p:nvPicPr>
          <p:cNvPr id="188" name="Google Shape;18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825" y="1311007"/>
            <a:ext cx="9132574" cy="5396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>
            <p:ph type="title"/>
          </p:nvPr>
        </p:nvSpPr>
        <p:spPr>
          <a:xfrm>
            <a:off x="677334" y="609600"/>
            <a:ext cx="8596668" cy="1187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MX"/>
              <a:t>Flujo de Petición Completa Aplicación Web</a:t>
            </a:r>
            <a:endParaRPr/>
          </a:p>
        </p:txBody>
      </p:sp>
      <p:pic>
        <p:nvPicPr>
          <p:cNvPr id="194" name="Google Shape;1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510" y="1538290"/>
            <a:ext cx="7345492" cy="4862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OmarPapa</dc:creator>
</cp:coreProperties>
</file>