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1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7886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342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3983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1150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2035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Shape 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"/>
            <a:ext cx="9144000" cy="5020056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1952750" y="3920775"/>
            <a:ext cx="6034499" cy="818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indent="457200" rtl="0">
              <a:spcBef>
                <a:spcPts val="0"/>
              </a:spcBef>
              <a:buNone/>
            </a:pPr>
            <a:endParaRPr b="0">
              <a:solidFill>
                <a:srgbClr val="003366"/>
              </a:solidFill>
            </a:endParaRPr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806200" y="4501050"/>
            <a:ext cx="5692800" cy="778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sz="2400">
              <a:solidFill>
                <a:srgbClr val="003366"/>
              </a:solidFill>
            </a:endParaRPr>
          </a:p>
        </p:txBody>
      </p:sp>
      <p:sp>
        <p:nvSpPr>
          <p:cNvPr id="44" name="Shape 44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5" name="Shape 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Shape 46"/>
          <p:cNvSpPr txBox="1">
            <a:spLocks noGrp="1"/>
          </p:cNvSpPr>
          <p:nvPr>
            <p:ph type="ctrTitle" idx="2"/>
          </p:nvPr>
        </p:nvSpPr>
        <p:spPr>
          <a:xfrm>
            <a:off x="1794025" y="653100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endParaRPr sz="1300">
              <a:solidFill>
                <a:srgbClr val="003366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 err="1">
                <a:solidFill>
                  <a:srgbClr val="003366"/>
                </a:solidFill>
              </a:rPr>
              <a:t>Goals</a:t>
            </a:r>
            <a:r>
              <a:rPr lang="it-IT" sz="3000" dirty="0">
                <a:solidFill>
                  <a:srgbClr val="003366"/>
                </a:solidFill>
              </a:rPr>
              <a:t> and </a:t>
            </a:r>
            <a:r>
              <a:rPr lang="it-IT" sz="3000" dirty="0" err="1">
                <a:solidFill>
                  <a:srgbClr val="003366"/>
                </a:solidFill>
              </a:rPr>
              <a:t>Functionalities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766050"/>
            <a:ext cx="8229600" cy="5325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just">
              <a:buNone/>
            </a:pPr>
            <a:r>
              <a:rPr lang="en-US" sz="2200" b="1" dirty="0">
                <a:solidFill>
                  <a:srgbClr val="003366"/>
                </a:solidFill>
              </a:rPr>
              <a:t>Allow the user to add an appointment</a:t>
            </a:r>
          </a:p>
          <a:p>
            <a:pPr lvl="0" algn="just">
              <a:buNone/>
            </a:pPr>
            <a:r>
              <a:rPr lang="en-US" sz="2000" dirty="0">
                <a:solidFill>
                  <a:srgbClr val="003366"/>
                </a:solidFill>
              </a:rPr>
              <a:t>	- Add the date and time through a calendar</a:t>
            </a:r>
          </a:p>
          <a:p>
            <a:pPr lvl="0" algn="just">
              <a:buNone/>
            </a:pPr>
            <a:r>
              <a:rPr lang="en-US" sz="2000" dirty="0">
                <a:solidFill>
                  <a:srgbClr val="003366"/>
                </a:solidFill>
              </a:rPr>
              <a:t>	- Add the location through a map</a:t>
            </a:r>
          </a:p>
          <a:p>
            <a:pPr lvl="0" algn="just">
              <a:buNone/>
            </a:pPr>
            <a:r>
              <a:rPr lang="en-US" sz="2000" dirty="0">
                <a:solidFill>
                  <a:srgbClr val="003366"/>
                </a:solidFill>
              </a:rPr>
              <a:t>	- Add a description</a:t>
            </a:r>
          </a:p>
          <a:p>
            <a:pPr algn="just">
              <a:buNone/>
            </a:pPr>
            <a:r>
              <a:rPr lang="en-US" sz="2200" b="1" dirty="0">
                <a:solidFill>
                  <a:srgbClr val="003366"/>
                </a:solidFill>
              </a:rPr>
              <a:t>Provide a route to the user for reaching the appointments</a:t>
            </a:r>
          </a:p>
          <a:p>
            <a:pPr algn="just">
              <a:buNone/>
            </a:pPr>
            <a:r>
              <a:rPr lang="en-US" sz="2000" dirty="0">
                <a:solidFill>
                  <a:srgbClr val="003366"/>
                </a:solidFill>
              </a:rPr>
              <a:t>	- The user must reach on time his/her appointments </a:t>
            </a:r>
          </a:p>
          <a:p>
            <a:pPr lvl="0" algn="just">
              <a:buNone/>
            </a:pPr>
            <a:r>
              <a:rPr lang="en-US" sz="2000" dirty="0">
                <a:solidFill>
                  <a:srgbClr val="003366"/>
                </a:solidFill>
              </a:rPr>
              <a:t>	- The user chooses the starting location and time of the route</a:t>
            </a:r>
          </a:p>
          <a:p>
            <a:pPr lvl="0" algn="just">
              <a:buNone/>
            </a:pPr>
            <a:r>
              <a:rPr lang="en-US" sz="2000" dirty="0">
                <a:solidFill>
                  <a:srgbClr val="003366"/>
                </a:solidFill>
              </a:rPr>
              <a:t>	- The application provides a route for each objective to 	minimize: length, duration, number of changes, carbon footprint </a:t>
            </a:r>
          </a:p>
          <a:p>
            <a:pPr lvl="0" algn="just">
              <a:buNone/>
            </a:pPr>
            <a:r>
              <a:rPr lang="en-US" sz="2000" dirty="0">
                <a:solidFill>
                  <a:srgbClr val="003366"/>
                </a:solidFill>
              </a:rPr>
              <a:t>	- Each route is composed by more paths</a:t>
            </a:r>
          </a:p>
          <a:p>
            <a:pPr lvl="0" algn="just">
              <a:buNone/>
            </a:pPr>
            <a:r>
              <a:rPr lang="en-US" sz="2000" dirty="0">
                <a:solidFill>
                  <a:srgbClr val="003366"/>
                </a:solidFill>
              </a:rPr>
              <a:t>	- During strike days, public transportation must not be available </a:t>
            </a:r>
          </a:p>
          <a:p>
            <a:pPr lvl="0" algn="just">
              <a:buNone/>
            </a:pPr>
            <a:r>
              <a:rPr lang="en-US" sz="2000" dirty="0">
                <a:solidFill>
                  <a:srgbClr val="003366"/>
                </a:solidFill>
              </a:rPr>
              <a:t>	- Report and update unfavorable weather conditions</a:t>
            </a:r>
          </a:p>
          <a:p>
            <a:pPr lvl="0" algn="just">
              <a:buNone/>
            </a:pPr>
            <a:endParaRPr lang="en-US" sz="2000" dirty="0">
              <a:solidFill>
                <a:srgbClr val="003366"/>
              </a:solidFill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2"/>
          </p:nvPr>
        </p:nvSpPr>
        <p:spPr>
          <a:xfrm>
            <a:off x="2196425" y="653100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endParaRPr sz="1300">
              <a:solidFill>
                <a:srgbClr val="003366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it-IT" sz="3000" dirty="0" err="1">
                <a:solidFill>
                  <a:srgbClr val="003366"/>
                </a:solidFill>
              </a:rPr>
              <a:t>Goals</a:t>
            </a:r>
            <a:r>
              <a:rPr lang="it-IT" sz="3000" dirty="0">
                <a:solidFill>
                  <a:srgbClr val="003366"/>
                </a:solidFill>
              </a:rPr>
              <a:t> and </a:t>
            </a:r>
            <a:r>
              <a:rPr lang="it-IT" sz="3000" dirty="0" err="1">
                <a:solidFill>
                  <a:srgbClr val="003366"/>
                </a:solidFill>
              </a:rPr>
              <a:t>Functionalities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766050"/>
            <a:ext cx="8229600" cy="5325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just">
              <a:buNone/>
            </a:pPr>
            <a:r>
              <a:rPr lang="en-US" sz="2200" b="1" dirty="0">
                <a:solidFill>
                  <a:srgbClr val="003366"/>
                </a:solidFill>
              </a:rPr>
              <a:t>Allow the user to sign up and then login</a:t>
            </a:r>
          </a:p>
          <a:p>
            <a:pPr lvl="0" algn="just">
              <a:buNone/>
            </a:pPr>
            <a:r>
              <a:rPr lang="en-US" sz="2000" dirty="0">
                <a:solidFill>
                  <a:srgbClr val="003366"/>
                </a:solidFill>
              </a:rPr>
              <a:t>	- The system allow the login through e-mail and password  or 	telephone number</a:t>
            </a:r>
          </a:p>
          <a:p>
            <a:pPr lvl="0" algn="just">
              <a:buNone/>
            </a:pPr>
            <a:r>
              <a:rPr lang="en-US" sz="2000" dirty="0">
                <a:solidFill>
                  <a:srgbClr val="003366"/>
                </a:solidFill>
              </a:rPr>
              <a:t>	- User registration is not mandatory, but unlocks some 	functionalities:</a:t>
            </a:r>
          </a:p>
          <a:p>
            <a:pPr lvl="0" algn="just">
              <a:buNone/>
            </a:pPr>
            <a:r>
              <a:rPr lang="en-US" sz="2000" dirty="0">
                <a:solidFill>
                  <a:srgbClr val="003366"/>
                </a:solidFill>
              </a:rPr>
              <a:t>		Preference Profile</a:t>
            </a:r>
          </a:p>
          <a:p>
            <a:pPr lvl="0" algn="just">
              <a:buNone/>
            </a:pPr>
            <a:r>
              <a:rPr lang="en-US" sz="2000" dirty="0">
                <a:solidFill>
                  <a:srgbClr val="003366"/>
                </a:solidFill>
              </a:rPr>
              <a:t>		Synchronization and backup</a:t>
            </a:r>
          </a:p>
          <a:p>
            <a:pPr lvl="0" algn="just">
              <a:buNone/>
            </a:pPr>
            <a:r>
              <a:rPr lang="en-US" sz="2000" dirty="0">
                <a:solidFill>
                  <a:srgbClr val="003366"/>
                </a:solidFill>
              </a:rPr>
              <a:t>		Weather forecast update</a:t>
            </a:r>
          </a:p>
          <a:p>
            <a:pPr lvl="0" algn="just">
              <a:buNone/>
            </a:pPr>
            <a:r>
              <a:rPr lang="en-US" sz="2200" b="1" dirty="0">
                <a:solidFill>
                  <a:srgbClr val="003366"/>
                </a:solidFill>
              </a:rPr>
              <a:t>Available preferences</a:t>
            </a:r>
          </a:p>
          <a:p>
            <a:pPr lvl="0" algn="just">
              <a:buNone/>
            </a:pPr>
            <a:r>
              <a:rPr lang="it-IT" sz="2000" dirty="0">
                <a:solidFill>
                  <a:srgbClr val="003366"/>
                </a:solidFill>
              </a:rPr>
              <a:t>	- </a:t>
            </a:r>
            <a:r>
              <a:rPr lang="it-IT" sz="2000" dirty="0" err="1">
                <a:solidFill>
                  <a:srgbClr val="003366"/>
                </a:solidFill>
              </a:rPr>
              <a:t>Usable</a:t>
            </a:r>
            <a:r>
              <a:rPr lang="it-IT" sz="2000" dirty="0">
                <a:solidFill>
                  <a:srgbClr val="003366"/>
                </a:solidFill>
              </a:rPr>
              <a:t> </a:t>
            </a:r>
            <a:r>
              <a:rPr lang="it-IT" sz="2000" dirty="0" err="1">
                <a:solidFill>
                  <a:srgbClr val="003366"/>
                </a:solidFill>
              </a:rPr>
              <a:t>transport</a:t>
            </a:r>
            <a:r>
              <a:rPr lang="it-IT" sz="2000" dirty="0">
                <a:solidFill>
                  <a:srgbClr val="003366"/>
                </a:solidFill>
              </a:rPr>
              <a:t> </a:t>
            </a:r>
            <a:r>
              <a:rPr lang="it-IT" sz="2000" dirty="0" err="1">
                <a:solidFill>
                  <a:srgbClr val="003366"/>
                </a:solidFill>
              </a:rPr>
              <a:t>means</a:t>
            </a:r>
            <a:endParaRPr lang="it-IT" sz="2000" dirty="0">
              <a:solidFill>
                <a:srgbClr val="003366"/>
              </a:solidFill>
            </a:endParaRPr>
          </a:p>
          <a:p>
            <a:pPr lvl="0" algn="just">
              <a:buNone/>
            </a:pPr>
            <a:r>
              <a:rPr lang="it-IT" sz="2000" dirty="0">
                <a:solidFill>
                  <a:srgbClr val="003366"/>
                </a:solidFill>
              </a:rPr>
              <a:t>	- </a:t>
            </a:r>
            <a:r>
              <a:rPr lang="it-IT" sz="2000" dirty="0" err="1">
                <a:solidFill>
                  <a:srgbClr val="003366"/>
                </a:solidFill>
              </a:rPr>
              <a:t>Priority</a:t>
            </a:r>
            <a:r>
              <a:rPr lang="it-IT" sz="2000" dirty="0">
                <a:solidFill>
                  <a:srgbClr val="003366"/>
                </a:solidFill>
              </a:rPr>
              <a:t> of </a:t>
            </a:r>
            <a:r>
              <a:rPr lang="it-IT" sz="2000" dirty="0" err="1">
                <a:solidFill>
                  <a:srgbClr val="003366"/>
                </a:solidFill>
              </a:rPr>
              <a:t>transport</a:t>
            </a:r>
            <a:r>
              <a:rPr lang="it-IT" sz="2000" dirty="0">
                <a:solidFill>
                  <a:srgbClr val="003366"/>
                </a:solidFill>
              </a:rPr>
              <a:t> </a:t>
            </a:r>
            <a:r>
              <a:rPr lang="it-IT" sz="2000" dirty="0" err="1">
                <a:solidFill>
                  <a:srgbClr val="003366"/>
                </a:solidFill>
              </a:rPr>
              <a:t>means</a:t>
            </a:r>
            <a:endParaRPr lang="it-IT" sz="2000" dirty="0">
              <a:solidFill>
                <a:srgbClr val="003366"/>
              </a:solidFill>
            </a:endParaRPr>
          </a:p>
          <a:p>
            <a:pPr lvl="0" algn="just">
              <a:buNone/>
            </a:pPr>
            <a:r>
              <a:rPr lang="it-IT" sz="2000" dirty="0">
                <a:solidFill>
                  <a:srgbClr val="003366"/>
                </a:solidFill>
              </a:rPr>
              <a:t>	- Maximum </a:t>
            </a:r>
            <a:r>
              <a:rPr lang="it-IT" sz="2000" dirty="0" err="1">
                <a:solidFill>
                  <a:srgbClr val="003366"/>
                </a:solidFill>
              </a:rPr>
              <a:t>length</a:t>
            </a:r>
            <a:r>
              <a:rPr lang="it-IT" sz="2000" dirty="0">
                <a:solidFill>
                  <a:srgbClr val="003366"/>
                </a:solidFill>
              </a:rPr>
              <a:t> on </a:t>
            </a:r>
            <a:r>
              <a:rPr lang="it-IT" sz="2000" dirty="0" err="1">
                <a:solidFill>
                  <a:srgbClr val="003366"/>
                </a:solidFill>
              </a:rPr>
              <a:t>foot</a:t>
            </a:r>
            <a:r>
              <a:rPr lang="it-IT" sz="2000" dirty="0">
                <a:solidFill>
                  <a:srgbClr val="003366"/>
                </a:solidFill>
              </a:rPr>
              <a:t> or </a:t>
            </a:r>
            <a:r>
              <a:rPr lang="it-IT" sz="2000" dirty="0" err="1">
                <a:solidFill>
                  <a:srgbClr val="003366"/>
                </a:solidFill>
              </a:rPr>
              <a:t>bycicle</a:t>
            </a:r>
            <a:endParaRPr lang="it-IT" sz="2000" dirty="0">
              <a:solidFill>
                <a:srgbClr val="003366"/>
              </a:solidFill>
            </a:endParaRPr>
          </a:p>
          <a:p>
            <a:pPr lvl="0" algn="just">
              <a:buNone/>
            </a:pPr>
            <a:r>
              <a:rPr lang="it-IT" sz="2000" dirty="0">
                <a:solidFill>
                  <a:srgbClr val="003366"/>
                </a:solidFill>
              </a:rPr>
              <a:t>	- </a:t>
            </a:r>
            <a:r>
              <a:rPr lang="it-IT" sz="2000" dirty="0" err="1">
                <a:solidFill>
                  <a:srgbClr val="003366"/>
                </a:solidFill>
              </a:rPr>
              <a:t>Timeslot</a:t>
            </a:r>
            <a:r>
              <a:rPr lang="it-IT" sz="2000" dirty="0">
                <a:solidFill>
                  <a:srgbClr val="003366"/>
                </a:solidFill>
              </a:rPr>
              <a:t> of </a:t>
            </a:r>
            <a:r>
              <a:rPr lang="it-IT" sz="2000" dirty="0" err="1">
                <a:solidFill>
                  <a:srgbClr val="003366"/>
                </a:solidFill>
              </a:rPr>
              <a:t>validity</a:t>
            </a:r>
            <a:endParaRPr lang="it-IT" sz="2000" dirty="0">
              <a:solidFill>
                <a:srgbClr val="003366"/>
              </a:solidFill>
            </a:endParaRPr>
          </a:p>
          <a:p>
            <a:pPr lvl="0" algn="just">
              <a:buNone/>
            </a:pPr>
            <a:r>
              <a:rPr lang="it-IT" sz="2000" dirty="0">
                <a:solidFill>
                  <a:srgbClr val="003366"/>
                </a:solidFill>
              </a:rPr>
              <a:t>	- </a:t>
            </a:r>
            <a:r>
              <a:rPr lang="it-IT" sz="2000" dirty="0" err="1">
                <a:solidFill>
                  <a:srgbClr val="003366"/>
                </a:solidFill>
              </a:rPr>
              <a:t>Flexible</a:t>
            </a:r>
            <a:r>
              <a:rPr lang="it-IT" sz="2000" dirty="0">
                <a:solidFill>
                  <a:srgbClr val="003366"/>
                </a:solidFill>
              </a:rPr>
              <a:t> lunch and </a:t>
            </a:r>
            <a:r>
              <a:rPr lang="it-IT" sz="2000" dirty="0" err="1">
                <a:solidFill>
                  <a:srgbClr val="003366"/>
                </a:solidFill>
              </a:rPr>
              <a:t>other</a:t>
            </a:r>
            <a:r>
              <a:rPr lang="it-IT" sz="2000" dirty="0">
                <a:solidFill>
                  <a:srgbClr val="003366"/>
                </a:solidFill>
              </a:rPr>
              <a:t> breaks</a:t>
            </a:r>
          </a:p>
          <a:p>
            <a:pPr lvl="0" algn="just">
              <a:buNone/>
            </a:pPr>
            <a:r>
              <a:rPr lang="it-IT" sz="2000" b="1" dirty="0" err="1">
                <a:solidFill>
                  <a:srgbClr val="003366"/>
                </a:solidFill>
              </a:rPr>
              <a:t>Allow</a:t>
            </a:r>
            <a:r>
              <a:rPr lang="it-IT" sz="2000" b="1" dirty="0">
                <a:solidFill>
                  <a:srgbClr val="003366"/>
                </a:solidFill>
              </a:rPr>
              <a:t> the user to report strikes, </a:t>
            </a:r>
            <a:r>
              <a:rPr lang="it-IT" sz="2000" b="1" dirty="0" err="1">
                <a:solidFill>
                  <a:srgbClr val="003366"/>
                </a:solidFill>
              </a:rPr>
              <a:t>suggestions</a:t>
            </a:r>
            <a:r>
              <a:rPr lang="it-IT" sz="2000" b="1" dirty="0">
                <a:solidFill>
                  <a:srgbClr val="003366"/>
                </a:solidFill>
              </a:rPr>
              <a:t> or </a:t>
            </a:r>
            <a:r>
              <a:rPr lang="it-IT" sz="2000" b="1" dirty="0" err="1">
                <a:solidFill>
                  <a:srgbClr val="003366"/>
                </a:solidFill>
              </a:rPr>
              <a:t>malfunctions</a:t>
            </a:r>
            <a:endParaRPr sz="2000" b="1" dirty="0">
              <a:solidFill>
                <a:srgbClr val="003366"/>
              </a:solidFill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2"/>
          </p:nvPr>
        </p:nvSpPr>
        <p:spPr>
          <a:xfrm>
            <a:off x="2196425" y="653100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endParaRPr sz="130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631024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Components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2"/>
          </p:nvPr>
        </p:nvSpPr>
        <p:spPr>
          <a:xfrm>
            <a:off x="2196425" y="653100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endParaRPr sz="1300">
              <a:solidFill>
                <a:srgbClr val="003366"/>
              </a:solidFill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EE79182D-D7E6-42E0-BDD0-7CA0278208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747" y="703852"/>
            <a:ext cx="8242506" cy="54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42254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Deployment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2"/>
          </p:nvPr>
        </p:nvSpPr>
        <p:spPr>
          <a:xfrm>
            <a:off x="2196425" y="653100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endParaRPr sz="1300">
              <a:solidFill>
                <a:srgbClr val="003366"/>
              </a:solidFill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12AAE40F-9F16-4262-9097-A5732BC1A7D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1370"/>
          <a:stretch/>
        </p:blipFill>
        <p:spPr>
          <a:xfrm>
            <a:off x="0" y="1567234"/>
            <a:ext cx="9144000" cy="330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976419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User Interface – Use Case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2"/>
          </p:nvPr>
        </p:nvSpPr>
        <p:spPr>
          <a:xfrm>
            <a:off x="2196425" y="653100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endParaRPr sz="1300">
              <a:solidFill>
                <a:srgbClr val="003366"/>
              </a:solidFill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09B4BC34-BAF8-4B4A-A952-323709E715F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7503"/>
          <a:stretch/>
        </p:blipFill>
        <p:spPr>
          <a:xfrm>
            <a:off x="457490" y="894935"/>
            <a:ext cx="4121253" cy="5182312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2938A663-8FE2-427A-8B3B-2403D097B18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7163"/>
          <a:stretch/>
        </p:blipFill>
        <p:spPr>
          <a:xfrm>
            <a:off x="4750729" y="852254"/>
            <a:ext cx="3834716" cy="528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623349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User Interface – Use Case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2"/>
          </p:nvPr>
        </p:nvSpPr>
        <p:spPr>
          <a:xfrm>
            <a:off x="2196425" y="653100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endParaRPr sz="1300">
              <a:solidFill>
                <a:srgbClr val="003366"/>
              </a:solidFill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580BF238-A4F3-438F-A73A-697BAC373C4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9287"/>
          <a:stretch/>
        </p:blipFill>
        <p:spPr>
          <a:xfrm>
            <a:off x="738976" y="913700"/>
            <a:ext cx="3712786" cy="5181914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97AC89A0-DA42-46EE-A84A-E274F8D7A65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7106"/>
          <a:stretch/>
        </p:blipFill>
        <p:spPr>
          <a:xfrm>
            <a:off x="4793359" y="913700"/>
            <a:ext cx="3761558" cy="518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410884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55</Words>
  <Application>Microsoft Office PowerPoint</Application>
  <PresentationFormat>Presentazione su schermo (4:3)</PresentationFormat>
  <Paragraphs>37</Paragraphs>
  <Slides>7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Arial</vt:lpstr>
      <vt:lpstr>Courier New</vt:lpstr>
      <vt:lpstr>Wingdings</vt:lpstr>
      <vt:lpstr>Custom Theme</vt:lpstr>
      <vt:lpstr>Custom Theme</vt:lpstr>
      <vt:lpstr>Presentazione standard di PowerPoint</vt:lpstr>
      <vt:lpstr>Goals and Functionalities</vt:lpstr>
      <vt:lpstr>Goals and Functionalities</vt:lpstr>
      <vt:lpstr>Components</vt:lpstr>
      <vt:lpstr>Deployment</vt:lpstr>
      <vt:lpstr>User Interface – Use Case</vt:lpstr>
      <vt:lpstr>User Interface – Use Case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cp:lastModifiedBy>Alessandro Fiorillo</cp:lastModifiedBy>
  <cp:revision>9</cp:revision>
  <dcterms:modified xsi:type="dcterms:W3CDTF">2018-02-13T17:32:39Z</dcterms:modified>
</cp:coreProperties>
</file>