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70" r:id="rId4"/>
    <p:sldId id="265" r:id="rId5"/>
    <p:sldId id="258" r:id="rId6"/>
    <p:sldId id="266" r:id="rId7"/>
    <p:sldId id="269" r:id="rId8"/>
    <p:sldId id="259" r:id="rId9"/>
    <p:sldId id="267" r:id="rId10"/>
    <p:sldId id="271" r:id="rId11"/>
    <p:sldId id="260" r:id="rId12"/>
    <p:sldId id="268" r:id="rId13"/>
    <p:sldId id="272" r:id="rId14"/>
    <p:sldId id="261" r:id="rId15"/>
    <p:sldId id="262" r:id="rId16"/>
    <p:sldId id="263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19" roundtripDataSignature="AMtx7mj5ZPujKla2NN/NiWattIu9a4cFy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3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39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customschemas.google.com/relationships/presentationmetadata" Target="meta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5517853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2606702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9" name="Google Shape;169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3138740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7" name="Google Shape;17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3" name="Google Shape;183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0113022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756693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630731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9732289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07987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 type="title">
  <p:cSld name="TITLE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oogle Shape;23;p10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4" name="Google Shape;24;p10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25" name="Google Shape;25;p10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26" name="Google Shape;26;p10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27" name="Google Shape;27;p10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28" name="Google Shape;28;p10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0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30" name="Google Shape;30;p10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31" name="Google Shape;31;p10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32" name="Google Shape;32;p1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0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4" name="Google Shape;34;p10"/>
          <p:cNvSpPr txBox="1"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Font typeface="Trebuchet MS"/>
              <a:buNone/>
              <a:defRPr sz="5400">
                <a:solidFill>
                  <a:schemeClr val="accen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"/>
          <p:cNvSpPr txBox="1"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rgbClr val="7F7F7F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96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5" name="Google Shape;95;p1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body" idx="1"/>
          </p:nvPr>
        </p:nvSpPr>
        <p:spPr>
          <a:xfrm>
            <a:off x="1366139" y="3632200"/>
            <a:ext cx="722452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body" idx="2"/>
          </p:nvPr>
        </p:nvSpPr>
        <p:spPr>
          <a:xfrm>
            <a:off x="677335" y="4470400"/>
            <a:ext cx="8596668" cy="15709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0" name="Google Shape;100;p20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0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0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sp>
        <p:nvSpPr>
          <p:cNvPr id="103" name="Google Shape;103;p20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04" name="Google Shape;104;p20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 sz="1800">
              <a:solidFill>
                <a:srgbClr val="BFE47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8" name="Google Shape;108;p2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rgbClr val="3F3F3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  <p:sp>
        <p:nvSpPr>
          <p:cNvPr id="118" name="Google Shape;118;p22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19" name="Google Shape;119;p22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8000">
                <a:solidFill>
                  <a:srgbClr val="BFE47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3"/>
          <p:cNvSpPr txBox="1"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400"/>
              <a:buFont typeface="Trebuchet MS"/>
              <a:buNone/>
              <a:defRPr sz="44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body" idx="1"/>
          </p:nvPr>
        </p:nvSpPr>
        <p:spPr>
          <a:xfrm>
            <a:off x="677332" y="4013200"/>
            <a:ext cx="8596669" cy="514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Font typeface="Trebuchet MS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80"/>
              <a:buFont typeface="Trebuchet MS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120"/>
              <a:buFont typeface="Trebuchet MS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60"/>
              <a:buFont typeface="Trebuchet MS"/>
              <a:buNone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23" name="Google Shape;123;p23"/>
          <p:cNvSpPr txBox="1">
            <a:spLocks noGrp="1"/>
          </p:cNvSpPr>
          <p:nvPr>
            <p:ph type="body" idx="2"/>
          </p:nvPr>
        </p:nvSpPr>
        <p:spPr>
          <a:xfrm>
            <a:off x="677335" y="4527448"/>
            <a:ext cx="8596668" cy="151391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24" name="Google Shape;124;p2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body" idx="1"/>
          </p:nvPr>
        </p:nvSpPr>
        <p:spPr>
          <a:xfrm rot="5400000">
            <a:off x="3035281" y="-197358"/>
            <a:ext cx="3880773" cy="85966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2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>
            <a:spLocks noGrp="1"/>
          </p:cNvSpPr>
          <p:nvPr>
            <p:ph type="title"/>
          </p:nvPr>
        </p:nvSpPr>
        <p:spPr>
          <a:xfrm rot="5400000">
            <a:off x="5994319" y="2582953"/>
            <a:ext cx="5251451" cy="13047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1"/>
          </p:nvPr>
        </p:nvSpPr>
        <p:spPr>
          <a:xfrm rot="5400000">
            <a:off x="1581685" y="-294750"/>
            <a:ext cx="5251450" cy="706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1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1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42" name="Google Shape;42;p11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1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000"/>
              <a:buFont typeface="Trebuchet MS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2"/>
          <p:cNvSpPr txBox="1"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12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2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2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4184035" cy="38807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body" idx="2"/>
          </p:nvPr>
        </p:nvSpPr>
        <p:spPr>
          <a:xfrm>
            <a:off x="5089970" y="2160589"/>
            <a:ext cx="4184034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3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3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body" idx="2"/>
          </p:nvPr>
        </p:nvSpPr>
        <p:spPr>
          <a:xfrm>
            <a:off x="675745" y="2737245"/>
            <a:ext cx="4185623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2" name="Google Shape;62;p14"/>
          <p:cNvSpPr txBox="1">
            <a:spLocks noGrp="1"/>
          </p:cNvSpPr>
          <p:nvPr>
            <p:ph type="body" idx="3"/>
          </p:nvPr>
        </p:nvSpPr>
        <p:spPr>
          <a:xfrm>
            <a:off x="5088383" y="2160983"/>
            <a:ext cx="418561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92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 b="1"/>
            </a:lvl9pPr>
          </a:lstStyle>
          <a:p>
            <a:endParaRPr/>
          </a:p>
        </p:txBody>
      </p:sp>
      <p:sp>
        <p:nvSpPr>
          <p:cNvPr id="63" name="Google Shape;63;p14"/>
          <p:cNvSpPr txBox="1">
            <a:spLocks noGrp="1"/>
          </p:cNvSpPr>
          <p:nvPr>
            <p:ph type="body" idx="4"/>
          </p:nvPr>
        </p:nvSpPr>
        <p:spPr>
          <a:xfrm>
            <a:off x="5088384" y="2737245"/>
            <a:ext cx="4185617" cy="33041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4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4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6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000"/>
              <a:buFont typeface="Trebuchet MS"/>
              <a:buNone/>
              <a:defRPr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body" idx="1"/>
          </p:nvPr>
        </p:nvSpPr>
        <p:spPr>
          <a:xfrm>
            <a:off x="4760461" y="514924"/>
            <a:ext cx="4513541" cy="5526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marL="914400" lvl="1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marL="1371600" lvl="2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marL="1828800" lvl="3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marL="2286000" lvl="4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marL="2743200" lvl="5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marL="3200400" lvl="6" indent="-320039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marL="3657600" lvl="7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marL="4114800" lvl="8" indent="-32004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body" idx="2"/>
          </p:nvPr>
        </p:nvSpPr>
        <p:spPr>
          <a:xfrm>
            <a:off x="677334" y="2777069"/>
            <a:ext cx="3854528" cy="2584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17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7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400"/>
              <a:buFont typeface="Trebuchet MS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>
            <a:spLocks noGrp="1"/>
          </p:cNvSpPr>
          <p:nvPr>
            <p:ph type="pic" idx="2"/>
          </p:nvPr>
        </p:nvSpPr>
        <p:spPr>
          <a:xfrm>
            <a:off x="677334" y="609600"/>
            <a:ext cx="8596668" cy="3845718"/>
          </a:xfrm>
          <a:prstGeom prst="rect">
            <a:avLst/>
          </a:prstGeom>
          <a:noFill/>
          <a:ln>
            <a:noFill/>
          </a:ln>
        </p:spPr>
      </p:sp>
      <p:sp>
        <p:nvSpPr>
          <p:cNvPr id="86" name="Google Shape;86;p18"/>
          <p:cNvSpPr txBox="1">
            <a:spLocks noGrp="1"/>
          </p:cNvSpPr>
          <p:nvPr>
            <p:ph type="body" idx="1"/>
          </p:nvPr>
        </p:nvSpPr>
        <p:spPr>
          <a:xfrm>
            <a:off x="677334" y="5367338"/>
            <a:ext cx="8596667" cy="6740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9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7" name="Google Shape;7;p9"/>
            <p:cNvCxnSpPr/>
            <p:nvPr/>
          </p:nvCxnSpPr>
          <p:spPr>
            <a:xfrm>
              <a:off x="9371012" y="0"/>
              <a:ext cx="1219200" cy="6858000"/>
            </a:xfrm>
            <a:prstGeom prst="straightConnector1">
              <a:avLst/>
            </a:prstGeom>
            <a:noFill/>
            <a:ln w="9525" cap="flat" cmpd="sng">
              <a:solidFill>
                <a:srgbClr val="BFBFBF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8" name="Google Shape;8;p9"/>
            <p:cNvCxnSpPr/>
            <p:nvPr/>
          </p:nvCxnSpPr>
          <p:spPr>
            <a:xfrm flipH="1">
              <a:off x="7425267" y="3681413"/>
              <a:ext cx="4763558" cy="3176587"/>
            </a:xfrm>
            <a:prstGeom prst="straightConnector1">
              <a:avLst/>
            </a:prstGeom>
            <a:noFill/>
            <a:ln w="9525" cap="flat" cmpd="sng">
              <a:solidFill>
                <a:srgbClr val="D8D8D8"/>
              </a:solidFill>
              <a:prstDash val="solid"/>
              <a:round/>
              <a:headEnd type="none" w="sm" len="sm"/>
              <a:tailEnd type="none" w="sm" len="sm"/>
            </a:ln>
          </p:spPr>
        </p:cxnSp>
        <p:sp>
          <p:nvSpPr>
            <p:cNvPr id="9" name="Google Shape;9;p9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 extrusionOk="0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29803"/>
              </a:schemeClr>
            </a:solidFill>
            <a:ln>
              <a:noFill/>
            </a:ln>
          </p:spPr>
        </p:sp>
        <p:sp>
          <p:nvSpPr>
            <p:cNvPr id="10" name="Google Shape;10;p9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 extrusionOk="0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</p:spPr>
        </p:sp>
        <p:sp>
          <p:nvSpPr>
            <p:cNvPr id="11" name="Google Shape;11;p9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1764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9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 extrusionOk="0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3F7818">
                <a:alpha val="69803"/>
              </a:srgbClr>
            </a:solidFill>
            <a:ln>
              <a:noFill/>
            </a:ln>
          </p:spPr>
        </p:sp>
        <p:sp>
          <p:nvSpPr>
            <p:cNvPr id="13" name="Google Shape;13;p9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 extrusionOk="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rgbClr val="BFE471">
                <a:alpha val="69803"/>
              </a:srgbClr>
            </a:solidFill>
            <a:ln>
              <a:noFill/>
            </a:ln>
          </p:spPr>
        </p:sp>
        <p:sp>
          <p:nvSpPr>
            <p:cNvPr id="14" name="Google Shape;14;p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 extrusionOk="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4705"/>
              </a:schemeClr>
            </a:solidFill>
            <a:ln>
              <a:noFill/>
            </a:ln>
          </p:spPr>
        </p:sp>
        <p:sp>
          <p:nvSpPr>
            <p:cNvPr id="15" name="Google Shape;15;p9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9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4705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" name="Google Shape;17;p9"/>
          <p:cNvSpPr txBox="1"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Trebuchet MS"/>
              <a:buNone/>
              <a:defRPr sz="36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9"/>
          <p:cNvSpPr txBox="1"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2004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0988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8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29971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12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28956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289559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96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19" name="Google Shape;19;p9"/>
          <p:cNvSpPr txBox="1">
            <a:spLocks noGrp="1"/>
          </p:cNvSpPr>
          <p:nvPr>
            <p:ph type="dt" idx="10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0" name="Google Shape;20;p9"/>
          <p:cNvSpPr txBox="1">
            <a:spLocks noGrp="1"/>
          </p:cNvSpPr>
          <p:nvPr>
            <p:ph type="ftr" idx="11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endParaRPr/>
          </a:p>
        </p:txBody>
      </p:sp>
      <p:sp>
        <p:nvSpPr>
          <p:cNvPr id="21" name="Google Shape;21;p9"/>
          <p:cNvSpPr txBox="1">
            <a:spLocks noGrp="1"/>
          </p:cNvSpPr>
          <p:nvPr>
            <p:ph type="sldNum" idx="12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chemeClr val="accent1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D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etbootstrap.com/docs/5.1/getting-started/introduction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"/>
          <p:cNvSpPr txBox="1">
            <a:spLocks noGrp="1"/>
          </p:cNvSpPr>
          <p:nvPr>
            <p:ph type="subTitle" idx="1"/>
          </p:nvPr>
        </p:nvSpPr>
        <p:spPr>
          <a:xfrm>
            <a:off x="991340" y="1624614"/>
            <a:ext cx="9144000" cy="45830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440"/>
              <a:buNone/>
            </a:pPr>
            <a:r>
              <a:rPr lang="en-ID" sz="1800" dirty="0">
                <a:solidFill>
                  <a:schemeClr val="dk1"/>
                </a:solidFill>
              </a:rPr>
              <a:t>Nama		: </a:t>
            </a:r>
            <a:r>
              <a:rPr lang="en-ID" sz="1800" dirty="0" err="1">
                <a:solidFill>
                  <a:schemeClr val="dk1"/>
                </a:solidFill>
              </a:rPr>
              <a:t>Fiqy</a:t>
            </a:r>
            <a:r>
              <a:rPr lang="en-ID" sz="1800" dirty="0">
                <a:solidFill>
                  <a:schemeClr val="dk1"/>
                </a:solidFill>
              </a:rPr>
              <a:t> </a:t>
            </a:r>
            <a:r>
              <a:rPr lang="en-ID" sz="1800" dirty="0" err="1">
                <a:solidFill>
                  <a:schemeClr val="dk1"/>
                </a:solidFill>
              </a:rPr>
              <a:t>Nurhidayat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ID" sz="1800" dirty="0" err="1">
                <a:solidFill>
                  <a:schemeClr val="dk1"/>
                </a:solidFill>
              </a:rPr>
              <a:t>Posisi</a:t>
            </a:r>
            <a:r>
              <a:rPr lang="en-ID" sz="1800" dirty="0">
                <a:solidFill>
                  <a:schemeClr val="dk1"/>
                </a:solidFill>
              </a:rPr>
              <a:t>		: Software Engineer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ID" sz="1800" dirty="0" err="1">
                <a:solidFill>
                  <a:schemeClr val="dk1"/>
                </a:solidFill>
              </a:rPr>
              <a:t>Penempatan</a:t>
            </a:r>
            <a:r>
              <a:rPr lang="en-ID" sz="1800" dirty="0">
                <a:solidFill>
                  <a:schemeClr val="dk1"/>
                </a:solidFill>
              </a:rPr>
              <a:t>	: </a:t>
            </a:r>
            <a:r>
              <a:rPr lang="en-ID" sz="1800" dirty="0" err="1">
                <a:solidFill>
                  <a:schemeClr val="dk1"/>
                </a:solidFill>
              </a:rPr>
              <a:t>Mandiri</a:t>
            </a:r>
            <a:r>
              <a:rPr lang="en-ID" sz="1800" dirty="0">
                <a:solidFill>
                  <a:schemeClr val="dk1"/>
                </a:solidFill>
              </a:rPr>
              <a:t> Digital Tower</a:t>
            </a:r>
            <a:endParaRPr sz="18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ID" sz="1800" dirty="0">
                <a:solidFill>
                  <a:schemeClr val="dk1"/>
                </a:solidFill>
              </a:rPr>
              <a:t>Divisi		: IT APD</a:t>
            </a:r>
            <a:endParaRPr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ID" sz="1800" dirty="0">
                <a:solidFill>
                  <a:schemeClr val="dk1"/>
                </a:solidFill>
              </a:rPr>
              <a:t>Team		: -</a:t>
            </a:r>
            <a:r>
              <a:rPr lang="en-ID" sz="1600" dirty="0">
                <a:solidFill>
                  <a:schemeClr val="dk1"/>
                </a:solidFill>
              </a:rPr>
              <a:t>Lis </a:t>
            </a:r>
            <a:r>
              <a:rPr lang="en-ID" sz="1600" dirty="0" err="1">
                <a:solidFill>
                  <a:schemeClr val="dk1"/>
                </a:solidFill>
              </a:rPr>
              <a:t>Winda</a:t>
            </a:r>
            <a:r>
              <a:rPr lang="en-ID" sz="1600" dirty="0">
                <a:solidFill>
                  <a:schemeClr val="dk1"/>
                </a:solidFill>
              </a:rPr>
              <a:t> (PM) </a:t>
            </a:r>
            <a:endParaRPr lang="it-IT" sz="16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it-IT" sz="1600" b="0" i="0" dirty="0">
                <a:solidFill>
                  <a:schemeClr val="dk1"/>
                </a:solidFill>
              </a:rPr>
              <a:t>		  -Muhammad Lutvi Fauzi (TL)</a:t>
            </a:r>
            <a:r>
              <a:rPr lang="it-IT" sz="1600" dirty="0">
                <a:solidFill>
                  <a:schemeClr val="dk1"/>
                </a:solidFill>
              </a:rPr>
              <a:t> (Mandiri)</a:t>
            </a:r>
            <a:endParaRPr lang="it-IT" sz="1600" dirty="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r>
              <a:rPr lang="en-ID" sz="1600" dirty="0">
                <a:solidFill>
                  <a:schemeClr val="dk1"/>
                </a:solidFill>
              </a:rPr>
              <a:t>		  -Duma </a:t>
            </a:r>
            <a:r>
              <a:rPr lang="en-ID" sz="1600" dirty="0" err="1">
                <a:solidFill>
                  <a:schemeClr val="dk1"/>
                </a:solidFill>
              </a:rPr>
              <a:t>Marsauly</a:t>
            </a:r>
            <a:r>
              <a:rPr lang="en-ID" sz="1600" dirty="0">
                <a:solidFill>
                  <a:schemeClr val="dk1"/>
                </a:solidFill>
              </a:rPr>
              <a:t> (SA) (</a:t>
            </a:r>
            <a:r>
              <a:rPr lang="en-ID" sz="1600" dirty="0" err="1">
                <a:solidFill>
                  <a:schemeClr val="dk1"/>
                </a:solidFill>
              </a:rPr>
              <a:t>Mandiri</a:t>
            </a:r>
            <a:r>
              <a:rPr lang="en-ID" sz="1600" dirty="0">
                <a:solidFill>
                  <a:schemeClr val="dk1"/>
                </a:solidFill>
              </a:rPr>
              <a:t>)</a:t>
            </a:r>
            <a:endParaRPr sz="1600" dirty="0"/>
          </a:p>
          <a:p>
            <a:pPr marL="0" lvl="0" indent="0" algn="l"/>
            <a:r>
              <a:rPr lang="en-ID" sz="1600" b="0" i="0" dirty="0">
                <a:solidFill>
                  <a:schemeClr val="dk1"/>
                </a:solidFill>
              </a:rPr>
              <a:t>		  -</a:t>
            </a:r>
            <a:r>
              <a:rPr lang="en-ID" sz="1600" dirty="0">
                <a:solidFill>
                  <a:schemeClr val="dk1"/>
                </a:solidFill>
              </a:rPr>
              <a:t>Damayanti </a:t>
            </a:r>
            <a:r>
              <a:rPr lang="en-ID" sz="1600" dirty="0" err="1">
                <a:solidFill>
                  <a:schemeClr val="dk1"/>
                </a:solidFill>
              </a:rPr>
              <a:t>Puspita</a:t>
            </a:r>
            <a:r>
              <a:rPr lang="en-ID" sz="1600" dirty="0">
                <a:solidFill>
                  <a:schemeClr val="dk1"/>
                </a:solidFill>
              </a:rPr>
              <a:t> (SA) (</a:t>
            </a:r>
            <a:r>
              <a:rPr lang="en-US" sz="1600" dirty="0">
                <a:solidFill>
                  <a:schemeClr val="dk1"/>
                </a:solidFill>
              </a:rPr>
              <a:t>Vendor</a:t>
            </a:r>
            <a:r>
              <a:rPr lang="en-ID" sz="1600" dirty="0">
                <a:solidFill>
                  <a:schemeClr val="dk1"/>
                </a:solidFill>
              </a:rPr>
              <a:t>)</a:t>
            </a:r>
            <a:endParaRPr sz="1600" dirty="0"/>
          </a:p>
          <a:p>
            <a:pPr marL="0" lvl="0" indent="0" algn="l"/>
            <a:r>
              <a:rPr lang="en-ID" sz="1600" dirty="0">
                <a:solidFill>
                  <a:schemeClr val="dk1"/>
                </a:solidFill>
              </a:rPr>
              <a:t>		  -</a:t>
            </a:r>
            <a:r>
              <a:rPr lang="en-ID" sz="1600" dirty="0" err="1">
                <a:solidFill>
                  <a:schemeClr val="dk1"/>
                </a:solidFill>
              </a:rPr>
              <a:t>Dewi</a:t>
            </a:r>
            <a:r>
              <a:rPr lang="en-ID" sz="1600" dirty="0">
                <a:solidFill>
                  <a:schemeClr val="dk1"/>
                </a:solidFill>
              </a:rPr>
              <a:t> </a:t>
            </a:r>
            <a:r>
              <a:rPr lang="en-ID" sz="1600" dirty="0" err="1">
                <a:solidFill>
                  <a:schemeClr val="dk1"/>
                </a:solidFill>
              </a:rPr>
              <a:t>Asiah</a:t>
            </a:r>
            <a:r>
              <a:rPr lang="en-ID" sz="1600" dirty="0">
                <a:solidFill>
                  <a:schemeClr val="dk1"/>
                </a:solidFill>
              </a:rPr>
              <a:t> </a:t>
            </a:r>
            <a:r>
              <a:rPr lang="en-ID" sz="1600" dirty="0" err="1">
                <a:solidFill>
                  <a:schemeClr val="dk1"/>
                </a:solidFill>
              </a:rPr>
              <a:t>Noviyanti</a:t>
            </a:r>
            <a:r>
              <a:rPr lang="en-ID" sz="1600" dirty="0">
                <a:solidFill>
                  <a:schemeClr val="dk1"/>
                </a:solidFill>
              </a:rPr>
              <a:t> (SA) (</a:t>
            </a:r>
            <a:r>
              <a:rPr lang="en-US" sz="1600" dirty="0">
                <a:solidFill>
                  <a:schemeClr val="dk1"/>
                </a:solidFill>
              </a:rPr>
              <a:t>Vendor</a:t>
            </a:r>
            <a:r>
              <a:rPr lang="en-ID" sz="1600" dirty="0">
                <a:solidFill>
                  <a:schemeClr val="dk1"/>
                </a:solidFill>
              </a:rPr>
              <a:t>)</a:t>
            </a:r>
          </a:p>
          <a:p>
            <a:pPr marL="0" indent="0" algn="l"/>
            <a:r>
              <a:rPr lang="it-IT" sz="1600" dirty="0">
                <a:solidFill>
                  <a:schemeClr val="dk1"/>
                </a:solidFill>
              </a:rPr>
              <a:t>		  -Meivita (SA) (Vendor)</a:t>
            </a:r>
          </a:p>
          <a:p>
            <a:pPr marL="0" indent="0" algn="l"/>
            <a:r>
              <a:rPr lang="it-IT" sz="1600" dirty="0">
                <a:solidFill>
                  <a:schemeClr val="dk1"/>
                </a:solidFill>
              </a:rPr>
              <a:t>	   	  -</a:t>
            </a:r>
            <a:r>
              <a:rPr lang="en-ID" sz="1600" dirty="0" err="1">
                <a:solidFill>
                  <a:schemeClr val="dk1"/>
                </a:solidFill>
              </a:rPr>
              <a:t>Rezza</a:t>
            </a:r>
            <a:r>
              <a:rPr lang="en-ID" sz="1600" dirty="0">
                <a:solidFill>
                  <a:schemeClr val="dk1"/>
                </a:solidFill>
              </a:rPr>
              <a:t> </a:t>
            </a:r>
            <a:r>
              <a:rPr lang="en-ID" sz="1600" dirty="0" err="1">
                <a:solidFill>
                  <a:schemeClr val="dk1"/>
                </a:solidFill>
              </a:rPr>
              <a:t>Yuandhitra</a:t>
            </a:r>
            <a:r>
              <a:rPr lang="en-ID" sz="1600" dirty="0">
                <a:solidFill>
                  <a:schemeClr val="dk1"/>
                </a:solidFill>
              </a:rPr>
              <a:t> (SA) (Vendor)</a:t>
            </a:r>
          </a:p>
          <a:p>
            <a:pPr marL="0" lvl="0" indent="0" algn="l"/>
            <a:r>
              <a:rPr lang="en-ID" sz="1600" dirty="0">
                <a:solidFill>
                  <a:schemeClr val="dk1"/>
                </a:solidFill>
              </a:rPr>
              <a:t>		  -</a:t>
            </a:r>
            <a:r>
              <a:rPr lang="en-ID" sz="1600" dirty="0" err="1">
                <a:solidFill>
                  <a:schemeClr val="dk1"/>
                </a:solidFill>
              </a:rPr>
              <a:t>Randu</a:t>
            </a:r>
            <a:r>
              <a:rPr lang="en-ID" sz="1600" dirty="0">
                <a:solidFill>
                  <a:schemeClr val="dk1"/>
                </a:solidFill>
              </a:rPr>
              <a:t> </a:t>
            </a:r>
            <a:r>
              <a:rPr lang="en-ID" sz="1600" dirty="0" err="1">
                <a:solidFill>
                  <a:schemeClr val="dk1"/>
                </a:solidFill>
              </a:rPr>
              <a:t>Pratama</a:t>
            </a:r>
            <a:r>
              <a:rPr lang="en-ID" sz="1600" dirty="0">
                <a:solidFill>
                  <a:schemeClr val="dk1"/>
                </a:solidFill>
              </a:rPr>
              <a:t> (Dev) (</a:t>
            </a:r>
            <a:r>
              <a:rPr lang="en-US" sz="1600" dirty="0">
                <a:solidFill>
                  <a:schemeClr val="dk1"/>
                </a:solidFill>
              </a:rPr>
              <a:t>Vendor)</a:t>
            </a:r>
            <a:endParaRPr sz="1600" b="0" i="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440"/>
              <a:buNone/>
            </a:pPr>
            <a:endParaRPr sz="1800" b="0" i="0" dirty="0">
              <a:solidFill>
                <a:schemeClr val="dk1"/>
              </a:solidFill>
            </a:endParaRPr>
          </a:p>
        </p:txBody>
      </p:sp>
      <p:sp>
        <p:nvSpPr>
          <p:cNvPr id="144" name="Google Shape;144;p1"/>
          <p:cNvSpPr txBox="1"/>
          <p:nvPr/>
        </p:nvSpPr>
        <p:spPr>
          <a:xfrm>
            <a:off x="381740" y="446103"/>
            <a:ext cx="3113103" cy="909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lang="en-ID" sz="4000" b="1" i="0" u="none" strike="noStrike" cap="none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 Diri</a:t>
            </a:r>
            <a:endParaRPr sz="4000" b="1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45" name="Google Shape;145;p1"/>
          <p:cNvSpPr txBox="1"/>
          <p:nvPr/>
        </p:nvSpPr>
        <p:spPr>
          <a:xfrm>
            <a:off x="6823969" y="3259215"/>
            <a:ext cx="4260797" cy="3217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>
              <a:buClr>
                <a:schemeClr val="accent1"/>
              </a:buClr>
              <a:buSzPts val="1440"/>
            </a:pPr>
            <a:r>
              <a:rPr lang="en-ID" sz="16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-Gun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Gun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Abdullah (Dev) (</a:t>
            </a:r>
            <a:r>
              <a:rPr lang="en-US" sz="1600" dirty="0">
                <a:solidFill>
                  <a:schemeClr val="dk1"/>
                </a:solidFill>
                <a:latin typeface="Trebuchet MS"/>
                <a:sym typeface="Trebuchet MS"/>
              </a:rPr>
              <a:t>Vendor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  <a:p>
            <a:pPr lvl="0">
              <a:buClr>
                <a:schemeClr val="accent1"/>
              </a:buClr>
              <a:buSzPts val="1440"/>
            </a:pPr>
            <a:r>
              <a:rPr lang="en-US" sz="1600" dirty="0">
                <a:solidFill>
                  <a:schemeClr val="dk1"/>
                </a:solidFill>
                <a:latin typeface="Trebuchet MS"/>
                <a:sym typeface="Trebuchet MS"/>
              </a:rPr>
              <a:t>-M. </a:t>
            </a:r>
            <a:r>
              <a:rPr lang="en-US" sz="1600" dirty="0" err="1">
                <a:solidFill>
                  <a:schemeClr val="dk1"/>
                </a:solidFill>
                <a:latin typeface="Trebuchet MS"/>
                <a:sym typeface="Trebuchet MS"/>
              </a:rPr>
              <a:t>Soleh</a:t>
            </a:r>
            <a:r>
              <a:rPr lang="en-US" sz="1600" dirty="0">
                <a:solidFill>
                  <a:schemeClr val="dk1"/>
                </a:solidFill>
                <a:latin typeface="Trebuchet MS"/>
                <a:sym typeface="Trebuchet MS"/>
              </a:rPr>
              <a:t> (Dev) (Vendor)</a:t>
            </a:r>
            <a:endParaRPr sz="1600" dirty="0"/>
          </a:p>
          <a:p>
            <a:pPr lvl="0">
              <a:spcBef>
                <a:spcPts val="1000"/>
              </a:spcBef>
              <a:buClr>
                <a:schemeClr val="accent1"/>
              </a:buClr>
              <a:buSzPts val="1440"/>
            </a:pPr>
            <a:r>
              <a:rPr lang="en-ID" sz="16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-Reza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Novriza</a:t>
            </a:r>
            <a:r>
              <a:rPr lang="en-ID" sz="16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l</a:t>
            </a:r>
            <a:r>
              <a:rPr lang="en-ID" sz="16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Nasution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(Dev) (</a:t>
            </a:r>
            <a:r>
              <a:rPr lang="en-US" sz="1600" dirty="0">
                <a:solidFill>
                  <a:schemeClr val="dk1"/>
                </a:solidFill>
                <a:latin typeface="Trebuchet MS"/>
                <a:sym typeface="Trebuchet MS"/>
              </a:rPr>
              <a:t>Vendor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</a:p>
          <a:p>
            <a:pPr lvl="0">
              <a:spcBef>
                <a:spcPts val="1000"/>
              </a:spcBef>
              <a:buClr>
                <a:schemeClr val="accent1"/>
              </a:buClr>
              <a:buSzPts val="1440"/>
            </a:pPr>
            <a:r>
              <a:rPr lang="en-US" sz="1600" dirty="0">
                <a:solidFill>
                  <a:schemeClr val="dk1"/>
                </a:solidFill>
                <a:latin typeface="Trebuchet MS"/>
                <a:sym typeface="Trebuchet MS"/>
              </a:rPr>
              <a:t>-H</a:t>
            </a:r>
            <a:r>
              <a:rPr lang="en-ID" sz="1600" dirty="0" err="1">
                <a:solidFill>
                  <a:schemeClr val="dk1"/>
                </a:solidFill>
                <a:latin typeface="Trebuchet MS"/>
                <a:sym typeface="Trebuchet MS"/>
              </a:rPr>
              <a:t>afidz</a:t>
            </a:r>
            <a:r>
              <a:rPr lang="en-ID" sz="1600" dirty="0">
                <a:solidFill>
                  <a:schemeClr val="dk1"/>
                </a:solidFill>
                <a:latin typeface="Trebuchet MS"/>
                <a:sym typeface="Trebuchet MS"/>
              </a:rPr>
              <a:t> </a:t>
            </a:r>
            <a:r>
              <a:rPr lang="en-ID" sz="1600" dirty="0" err="1">
                <a:solidFill>
                  <a:schemeClr val="dk1"/>
                </a:solidFill>
                <a:latin typeface="Trebuchet MS"/>
                <a:sym typeface="Trebuchet MS"/>
              </a:rPr>
              <a:t>Lazuardi</a:t>
            </a:r>
            <a:r>
              <a:rPr lang="en-ID" sz="1600" dirty="0">
                <a:solidFill>
                  <a:schemeClr val="dk1"/>
                </a:solidFill>
                <a:latin typeface="Trebuchet MS"/>
                <a:sym typeface="Trebuchet MS"/>
              </a:rPr>
              <a:t> (Dev) (Vendor)</a:t>
            </a:r>
            <a:endParaRPr sz="1600" dirty="0"/>
          </a:p>
          <a:p>
            <a:pPr lvl="0">
              <a:spcBef>
                <a:spcPts val="1000"/>
              </a:spcBef>
              <a:buClr>
                <a:schemeClr val="accent1"/>
              </a:buClr>
              <a:buSzPts val="1440"/>
            </a:pPr>
            <a:r>
              <a:rPr lang="en-ID" sz="16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Intan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Iswara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(Dev) (</a:t>
            </a:r>
            <a:r>
              <a:rPr lang="en-US" sz="1600" dirty="0">
                <a:solidFill>
                  <a:schemeClr val="dk1"/>
                </a:solidFill>
                <a:latin typeface="Trebuchet MS"/>
                <a:sym typeface="Trebuchet MS"/>
              </a:rPr>
              <a:t>Vendor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sz="1600" dirty="0"/>
          </a:p>
          <a:p>
            <a:pPr lvl="0">
              <a:spcBef>
                <a:spcPts val="1000"/>
              </a:spcBef>
              <a:buClr>
                <a:schemeClr val="accent1"/>
              </a:buClr>
              <a:buSzPts val="1440"/>
            </a:pPr>
            <a:r>
              <a:rPr lang="en-ID" sz="16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-Agung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Handoko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(Dev) (</a:t>
            </a:r>
            <a:r>
              <a:rPr lang="en-US" sz="1600" dirty="0">
                <a:solidFill>
                  <a:schemeClr val="dk1"/>
                </a:solidFill>
                <a:latin typeface="Trebuchet MS"/>
                <a:sym typeface="Trebuchet MS"/>
              </a:rPr>
              <a:t>Vendor)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ts val="1440"/>
            </a:pPr>
            <a:r>
              <a:rPr lang="en-ID" sz="16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Rindang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Hartana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(Dev) (</a:t>
            </a:r>
            <a:r>
              <a:rPr lang="en-ID" sz="1600" dirty="0">
                <a:solidFill>
                  <a:schemeClr val="dk1"/>
                </a:solidFill>
                <a:latin typeface="Trebuchet MS"/>
                <a:sym typeface="Trebuchet MS"/>
              </a:rPr>
              <a:t>Vendor)</a:t>
            </a:r>
            <a:endParaRPr sz="1600" dirty="0"/>
          </a:p>
          <a:p>
            <a:pPr>
              <a:spcBef>
                <a:spcPts val="1000"/>
              </a:spcBef>
              <a:buClr>
                <a:schemeClr val="accent1"/>
              </a:buClr>
              <a:buSzPts val="1440"/>
            </a:pPr>
            <a:r>
              <a:rPr lang="en-ID" sz="16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-Samuel </a:t>
            </a:r>
            <a:r>
              <a:rPr lang="en-ID" sz="16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Husein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(Dev) (</a:t>
            </a:r>
            <a:r>
              <a:rPr lang="en-ID" sz="1600" dirty="0">
                <a:solidFill>
                  <a:schemeClr val="dk1"/>
                </a:solidFill>
                <a:latin typeface="Trebuchet MS"/>
                <a:sym typeface="Trebuchet MS"/>
              </a:rPr>
              <a:t>Vendor)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ts val="1440"/>
            </a:pPr>
            <a:r>
              <a:rPr lang="en-ID" sz="1600" dirty="0"/>
              <a:t>-</a:t>
            </a:r>
            <a:r>
              <a:rPr lang="en-ID" sz="1600" dirty="0" err="1"/>
              <a:t>Hidayat</a:t>
            </a:r>
            <a:r>
              <a:rPr lang="en-ID" sz="1600" dirty="0"/>
              <a:t> Mukti Wibowo </a:t>
            </a:r>
            <a:r>
              <a:rPr lang="en-ID" sz="16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(Dev) (</a:t>
            </a:r>
            <a:r>
              <a:rPr lang="en-ID" sz="1600" dirty="0" err="1">
                <a:solidFill>
                  <a:schemeClr val="dk1"/>
                </a:solidFill>
                <a:latin typeface="Trebuchet MS"/>
                <a:sym typeface="Trebuchet MS"/>
              </a:rPr>
              <a:t>Mandiri</a:t>
            </a:r>
            <a:r>
              <a:rPr lang="en-ID" sz="1600" dirty="0">
                <a:solidFill>
                  <a:schemeClr val="dk1"/>
                </a:solidFill>
                <a:latin typeface="Trebuchet MS"/>
                <a:sym typeface="Trebuchet MS"/>
              </a:rPr>
              <a:t>)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ts val="1440"/>
            </a:pPr>
            <a:endParaRPr lang="en-ID" sz="1600" dirty="0"/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lang="en-ID" sz="16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  <a:p>
            <a:pPr marL="0" marR="0" lvl="0" indent="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None/>
            </a:pPr>
            <a:endParaRPr sz="1800" b="0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 txBox="1">
            <a:spLocks noGrp="1"/>
          </p:cNvSpPr>
          <p:nvPr>
            <p:ph type="body" idx="1"/>
          </p:nvPr>
        </p:nvSpPr>
        <p:spPr>
          <a:xfrm>
            <a:off x="935855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v"/>
            </a:pPr>
            <a:r>
              <a:rPr lang="en-ID" sz="2000" b="0" i="0"/>
              <a:t>.NET core 8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v"/>
            </a:pPr>
            <a:r>
              <a:rPr lang="en-US" sz="2000" dirty="0"/>
              <a:t>Oracle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v"/>
            </a:pPr>
            <a:r>
              <a:rPr lang="en-ID" sz="2000" dirty="0"/>
              <a:t>.NET Entity Framework</a:t>
            </a:r>
            <a:endParaRPr sz="20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v"/>
            </a:pPr>
            <a:r>
              <a:rPr lang="en-ID" sz="2000" b="0" i="0" dirty="0"/>
              <a:t>Visual</a:t>
            </a:r>
            <a:r>
              <a:rPr lang="en-ID" sz="2000" dirty="0"/>
              <a:t> Studio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v"/>
            </a:pPr>
            <a:r>
              <a:rPr lang="en-ID" sz="2000" dirty="0" err="1"/>
              <a:t>Navicat</a:t>
            </a:r>
            <a:r>
              <a:rPr lang="en-ID" sz="2000" dirty="0"/>
              <a:t> </a:t>
            </a:r>
            <a:endParaRPr lang="en-ID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v"/>
            </a:pPr>
            <a:r>
              <a:rPr lang="en-US" sz="2000" dirty="0"/>
              <a:t>Postman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v"/>
            </a:pPr>
            <a:r>
              <a:rPr lang="en-US" sz="2000" dirty="0"/>
              <a:t>Oracle SQL Developer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v"/>
            </a:pPr>
            <a:r>
              <a:rPr lang="en-US" sz="2000" dirty="0"/>
              <a:t>Git</a:t>
            </a:r>
            <a:endParaRPr sz="2000" dirty="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sz="2000" dirty="0"/>
          </a:p>
        </p:txBody>
      </p:sp>
      <p:sp>
        <p:nvSpPr>
          <p:cNvPr id="166" name="Google Shape;166;p4"/>
          <p:cNvSpPr txBox="1"/>
          <p:nvPr/>
        </p:nvSpPr>
        <p:spPr>
          <a:xfrm>
            <a:off x="722789" y="463858"/>
            <a:ext cx="7764263" cy="909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lang="en-ID" sz="40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TOOLS / TECHNOLOGY (CMB)</a:t>
            </a:r>
            <a:endParaRPr sz="4000" b="1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850516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>
            <a:spLocks noGrp="1"/>
          </p:cNvSpPr>
          <p:nvPr>
            <p:ph type="title"/>
          </p:nvPr>
        </p:nvSpPr>
        <p:spPr>
          <a:xfrm>
            <a:off x="838200" y="1166072"/>
            <a:ext cx="2766134" cy="669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None/>
            </a:pPr>
            <a:r>
              <a:rPr lang="en-ID" sz="4000" b="1" i="0" u="none" strike="noStrike" cap="none">
                <a:solidFill>
                  <a:schemeClr val="dk1"/>
                </a:solidFill>
                <a:latin typeface="Trebuchet MS" panose="020B0603020202020204" pitchFamily="34" charset="0"/>
                <a:sym typeface="Trebuchet MS"/>
              </a:rPr>
              <a:t>KELEBIHAN</a:t>
            </a:r>
            <a:endParaRPr sz="4000" b="1" i="0" u="none" strike="noStrike" cap="none">
              <a:solidFill>
                <a:schemeClr val="dk1"/>
              </a:solidFill>
              <a:latin typeface="Trebuchet MS" panose="020B0603020202020204" pitchFamily="34" charset="0"/>
              <a:sym typeface="Trebuchet MS"/>
            </a:endParaRPr>
          </a:p>
        </p:txBody>
      </p:sp>
      <p:sp>
        <p:nvSpPr>
          <p:cNvPr id="172" name="Google Shape;172;p5"/>
          <p:cNvSpPr txBox="1">
            <a:spLocks noGrp="1"/>
          </p:cNvSpPr>
          <p:nvPr>
            <p:ph type="body" idx="1"/>
          </p:nvPr>
        </p:nvSpPr>
        <p:spPr>
          <a:xfrm>
            <a:off x="838200" y="1970765"/>
            <a:ext cx="461268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rtl="0"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v"/>
            </a:pP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Membantu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user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dalam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mendapatkan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informasi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dan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tujuan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pada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aplikasi</a:t>
            </a:r>
            <a:endParaRPr sz="2000" dirty="0">
              <a:latin typeface="Trebuchet MS" panose="020B0603020202020204" pitchFamily="34" charset="0"/>
              <a:ea typeface="Arial"/>
              <a:cs typeface="Arial"/>
              <a:sym typeface="Arial"/>
            </a:endParaRPr>
          </a:p>
          <a:p>
            <a:pPr marL="342900" lvl="0" indent="-342900" rtl="0">
              <a:spcBef>
                <a:spcPts val="100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v"/>
            </a:pPr>
            <a:r>
              <a:rPr lang="en-ID" sz="2000" i="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Mudah</a:t>
            </a:r>
            <a:r>
              <a:rPr lang="en-ID" sz="2000" i="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i="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dipahami</a:t>
            </a:r>
            <a:r>
              <a:rPr lang="en-ID" sz="2000" i="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i="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penggunaannya</a:t>
            </a:r>
            <a:r>
              <a:rPr lang="en-ID" sz="2000" i="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i="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untuk</a:t>
            </a:r>
            <a:r>
              <a:rPr lang="en-ID" sz="2000" i="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i="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berbagai</a:t>
            </a:r>
            <a:r>
              <a:rPr lang="en-ID" sz="2000" i="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i="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fitur</a:t>
            </a:r>
            <a:r>
              <a:rPr lang="en-ID" sz="2000" i="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, </a:t>
            </a:r>
            <a:r>
              <a:rPr lang="en-ID" sz="2000" i="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tombol</a:t>
            </a:r>
            <a:r>
              <a:rPr lang="en-ID" sz="2000" i="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, dan menu </a:t>
            </a:r>
            <a:r>
              <a:rPr lang="en-ID" sz="2000" i="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sesuai</a:t>
            </a:r>
            <a:r>
              <a:rPr lang="en-ID" sz="2000" i="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i="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dengan</a:t>
            </a:r>
            <a:r>
              <a:rPr lang="en-ID" sz="2000" i="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yang </a:t>
            </a:r>
            <a:r>
              <a:rPr lang="en-ID" sz="2000" i="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diharapkan</a:t>
            </a:r>
            <a:r>
              <a:rPr lang="en-ID" sz="2000" i="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oleh </a:t>
            </a:r>
            <a:r>
              <a:rPr lang="en-ID" sz="2000" i="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sistem</a:t>
            </a:r>
            <a:r>
              <a:rPr lang="en-ID" sz="2000" i="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. </a:t>
            </a:r>
            <a:endParaRPr dirty="0">
              <a:latin typeface="Trebuchet MS" panose="020B0603020202020204" pitchFamily="34" charset="0"/>
            </a:endParaRPr>
          </a:p>
          <a:p>
            <a:pPr marL="342900" lvl="0" indent="-342900" rtl="0">
              <a:spcBef>
                <a:spcPts val="100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v"/>
            </a:pP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Tampilan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aplikasi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sebagian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sudah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dikembangkan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dari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statis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menjadi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dinamis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endParaRPr dirty="0">
              <a:latin typeface="Trebuchet MS" panose="020B0603020202020204" pitchFamily="34" charset="0"/>
            </a:endParaRPr>
          </a:p>
          <a:p>
            <a:pPr marL="342900" lvl="0" indent="-342900" rtl="0">
              <a:spcBef>
                <a:spcPts val="100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v"/>
            </a:pP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Development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berdasarkan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UI UX </a:t>
            </a:r>
            <a:endParaRPr sz="2000" dirty="0">
              <a:latin typeface="Trebuchet MS" panose="020B0603020202020204" pitchFamily="34" charset="0"/>
              <a:ea typeface="Arial"/>
              <a:cs typeface="Arial"/>
              <a:sym typeface="Arial"/>
            </a:endParaRPr>
          </a:p>
          <a:p>
            <a:pPr marL="342900" lvl="0" indent="-241300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sz="2000" dirty="0">
              <a:latin typeface="Trebuchet MS" panose="020B0603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"/>
          <p:cNvSpPr txBox="1"/>
          <p:nvPr/>
        </p:nvSpPr>
        <p:spPr>
          <a:xfrm>
            <a:off x="6172942" y="1166072"/>
            <a:ext cx="2766134" cy="669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7500" lnSpcReduction="20000"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None/>
            </a:pPr>
            <a:r>
              <a:rPr lang="en-ID" sz="4000" b="1">
                <a:solidFill>
                  <a:schemeClr val="dk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KEKURANGAN</a:t>
            </a:r>
            <a:endParaRPr sz="4000" b="1">
              <a:solidFill>
                <a:schemeClr val="dk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Google Shape;150;p2">
            <a:extLst>
              <a:ext uri="{FF2B5EF4-FFF2-40B4-BE49-F238E27FC236}">
                <a16:creationId xmlns:a16="http://schemas.microsoft.com/office/drawing/2014/main" id="{46F60CEE-80C8-44BD-A16E-D2E55D256E51}"/>
              </a:ext>
            </a:extLst>
          </p:cNvPr>
          <p:cNvSpPr txBox="1">
            <a:spLocks/>
          </p:cNvSpPr>
          <p:nvPr/>
        </p:nvSpPr>
        <p:spPr>
          <a:xfrm>
            <a:off x="915142" y="656870"/>
            <a:ext cx="10515600" cy="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ID" b="1" dirty="0">
                <a:latin typeface="Trebuchet MS" panose="020B0603020202020204" pitchFamily="34" charset="0"/>
              </a:rPr>
              <a:t>Corporate Banking Information </a:t>
            </a:r>
            <a:r>
              <a:rPr lang="en-ID" b="1" dirty="0" err="1">
                <a:latin typeface="Trebuchet MS" panose="020B0603020202020204" pitchFamily="34" charset="0"/>
              </a:rPr>
              <a:t>Center</a:t>
            </a:r>
            <a:r>
              <a:rPr lang="en-ID" b="1" dirty="0">
                <a:latin typeface="Trebuchet MS" panose="020B0603020202020204" pitchFamily="34" charset="0"/>
              </a:rPr>
              <a:t> (</a:t>
            </a:r>
            <a:r>
              <a:rPr lang="en-ID" b="1" dirty="0" err="1">
                <a:latin typeface="Trebuchet MS" panose="020B0603020202020204" pitchFamily="34" charset="0"/>
              </a:rPr>
              <a:t>Technoops</a:t>
            </a:r>
            <a:r>
              <a:rPr lang="en-ID" b="1" dirty="0">
                <a:latin typeface="Trebuchet MS" panose="020B0603020202020204" pitchFamily="34" charset="0"/>
              </a:rPr>
              <a:t>)</a:t>
            </a:r>
            <a:endParaRPr lang="en-ID" dirty="0">
              <a:latin typeface="Trebuchet MS" panose="020B0603020202020204" pitchFamily="34" charset="0"/>
            </a:endParaRPr>
          </a:p>
        </p:txBody>
      </p:sp>
      <p:sp>
        <p:nvSpPr>
          <p:cNvPr id="8" name="Google Shape;172;p5">
            <a:extLst>
              <a:ext uri="{FF2B5EF4-FFF2-40B4-BE49-F238E27FC236}">
                <a16:creationId xmlns:a16="http://schemas.microsoft.com/office/drawing/2014/main" id="{1764908F-42A9-49CD-A4B4-94120B41E473}"/>
              </a:ext>
            </a:extLst>
          </p:cNvPr>
          <p:cNvSpPr txBox="1">
            <a:spLocks/>
          </p:cNvSpPr>
          <p:nvPr/>
        </p:nvSpPr>
        <p:spPr>
          <a:xfrm>
            <a:off x="6172942" y="1970765"/>
            <a:ext cx="461268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42900" indent="-342900">
              <a:buSzPts val="1600"/>
              <a:buFont typeface="Noto Sans Symbols"/>
              <a:buChar char="⮚"/>
            </a:pP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Struktur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database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masih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kurang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relasi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antar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table</a:t>
            </a:r>
            <a:endParaRPr lang="en-ID" dirty="0">
              <a:latin typeface="Trebuchet MS" panose="020B0603020202020204" pitchFamily="34" charset="0"/>
            </a:endParaRPr>
          </a:p>
          <a:p>
            <a:pPr marL="342900" indent="-342900">
              <a:buSzPts val="1600"/>
              <a:buFont typeface="Noto Sans Symbols"/>
              <a:buChar char="⮚"/>
            </a:pPr>
            <a:r>
              <a:rPr lang="en-ID" sz="2000" dirty="0">
                <a:solidFill>
                  <a:srgbClr val="2C363A"/>
                </a:solidFill>
                <a:latin typeface="Trebuchet MS" panose="020B0603020202020204" pitchFamily="34" charset="0"/>
              </a:rPr>
              <a:t>CodeIgniter </a:t>
            </a:r>
            <a:r>
              <a:rPr lang="en-ID" sz="2000" dirty="0" err="1">
                <a:solidFill>
                  <a:srgbClr val="2C363A"/>
                </a:solidFill>
                <a:latin typeface="Trebuchet MS" panose="020B0603020202020204" pitchFamily="34" charset="0"/>
              </a:rPr>
              <a:t>tidak</a:t>
            </a:r>
            <a:r>
              <a:rPr lang="en-ID" sz="2000" dirty="0">
                <a:solidFill>
                  <a:srgbClr val="2C363A"/>
                </a:solidFill>
                <a:latin typeface="Trebuchet MS" panose="020B0603020202020204" pitchFamily="34" charset="0"/>
              </a:rPr>
              <a:t> </a:t>
            </a:r>
            <a:r>
              <a:rPr lang="en-ID" sz="2000" dirty="0" err="1">
                <a:solidFill>
                  <a:srgbClr val="2C363A"/>
                </a:solidFill>
                <a:latin typeface="Trebuchet MS" panose="020B0603020202020204" pitchFamily="34" charset="0"/>
              </a:rPr>
              <a:t>dirancang</a:t>
            </a:r>
            <a:r>
              <a:rPr lang="en-ID" sz="2000" dirty="0">
                <a:solidFill>
                  <a:srgbClr val="2C363A"/>
                </a:solidFill>
                <a:latin typeface="Trebuchet MS" panose="020B0603020202020204" pitchFamily="34" charset="0"/>
              </a:rPr>
              <a:t> </a:t>
            </a:r>
            <a:r>
              <a:rPr lang="en-ID" sz="2000" dirty="0" err="1">
                <a:solidFill>
                  <a:srgbClr val="2C363A"/>
                </a:solidFill>
                <a:latin typeface="Trebuchet MS" panose="020B0603020202020204" pitchFamily="34" charset="0"/>
              </a:rPr>
              <a:t>untuk</a:t>
            </a:r>
            <a:r>
              <a:rPr lang="en-ID" sz="2000" dirty="0">
                <a:solidFill>
                  <a:srgbClr val="2C363A"/>
                </a:solidFill>
                <a:latin typeface="Trebuchet MS" panose="020B0603020202020204" pitchFamily="34" charset="0"/>
              </a:rPr>
              <a:t> </a:t>
            </a:r>
            <a:r>
              <a:rPr lang="en-ID" sz="2000" dirty="0" err="1">
                <a:solidFill>
                  <a:srgbClr val="2C363A"/>
                </a:solidFill>
                <a:latin typeface="Trebuchet MS" panose="020B0603020202020204" pitchFamily="34" charset="0"/>
              </a:rPr>
              <a:t>pengembangan</a:t>
            </a:r>
            <a:r>
              <a:rPr lang="en-ID" sz="2000" dirty="0">
                <a:solidFill>
                  <a:srgbClr val="2C363A"/>
                </a:solidFill>
                <a:latin typeface="Trebuchet MS" panose="020B0603020202020204" pitchFamily="34" charset="0"/>
              </a:rPr>
              <a:t> situs web </a:t>
            </a:r>
            <a:r>
              <a:rPr lang="en-ID" sz="2000" dirty="0" err="1">
                <a:solidFill>
                  <a:srgbClr val="2C363A"/>
                </a:solidFill>
                <a:latin typeface="Trebuchet MS" panose="020B0603020202020204" pitchFamily="34" charset="0"/>
              </a:rPr>
              <a:t>dengan</a:t>
            </a:r>
            <a:r>
              <a:rPr lang="en-ID" sz="2000" dirty="0">
                <a:solidFill>
                  <a:srgbClr val="2C363A"/>
                </a:solidFill>
                <a:latin typeface="Trebuchet MS" panose="020B0603020202020204" pitchFamily="34" charset="0"/>
              </a:rPr>
              <a:t> </a:t>
            </a:r>
            <a:r>
              <a:rPr lang="en-ID" sz="2000" dirty="0" err="1">
                <a:solidFill>
                  <a:srgbClr val="2C363A"/>
                </a:solidFill>
                <a:latin typeface="Trebuchet MS" panose="020B0603020202020204" pitchFamily="34" charset="0"/>
              </a:rPr>
              <a:t>skala</a:t>
            </a:r>
            <a:r>
              <a:rPr lang="en-ID" sz="2000" dirty="0">
                <a:solidFill>
                  <a:srgbClr val="2C363A"/>
                </a:solidFill>
                <a:latin typeface="Trebuchet MS" panose="020B0603020202020204" pitchFamily="34" charset="0"/>
              </a:rPr>
              <a:t> </a:t>
            </a:r>
            <a:r>
              <a:rPr lang="en-ID" sz="2000" dirty="0" err="1">
                <a:solidFill>
                  <a:srgbClr val="2C363A"/>
                </a:solidFill>
                <a:latin typeface="Trebuchet MS" panose="020B0603020202020204" pitchFamily="34" charset="0"/>
              </a:rPr>
              <a:t>besar</a:t>
            </a:r>
            <a:r>
              <a:rPr lang="en-ID" sz="2000" dirty="0">
                <a:solidFill>
                  <a:srgbClr val="2C363A"/>
                </a:solidFill>
                <a:latin typeface="Trebuchet MS" panose="020B0603020202020204" pitchFamily="34" charset="0"/>
              </a:rPr>
              <a:t> </a:t>
            </a:r>
            <a:r>
              <a:rPr lang="en-ID" sz="2000" dirty="0" err="1">
                <a:solidFill>
                  <a:srgbClr val="2C363A"/>
                </a:solidFill>
                <a:latin typeface="Trebuchet MS" panose="020B0603020202020204" pitchFamily="34" charset="0"/>
              </a:rPr>
              <a:t>atau</a:t>
            </a:r>
            <a:r>
              <a:rPr lang="en-ID" sz="2000" dirty="0">
                <a:solidFill>
                  <a:srgbClr val="2C363A"/>
                </a:solidFill>
                <a:latin typeface="Trebuchet MS" panose="020B0603020202020204" pitchFamily="34" charset="0"/>
              </a:rPr>
              <a:t> </a:t>
            </a:r>
            <a:r>
              <a:rPr lang="en-ID" sz="2000" dirty="0" err="1">
                <a:solidFill>
                  <a:srgbClr val="2C363A"/>
                </a:solidFill>
                <a:latin typeface="Trebuchet MS" panose="020B0603020202020204" pitchFamily="34" charset="0"/>
              </a:rPr>
              <a:t>kebutuhan</a:t>
            </a:r>
            <a:r>
              <a:rPr lang="en-ID" sz="2000" dirty="0">
                <a:solidFill>
                  <a:srgbClr val="2C363A"/>
                </a:solidFill>
                <a:latin typeface="Trebuchet MS" panose="020B0603020202020204" pitchFamily="34" charset="0"/>
              </a:rPr>
              <a:t> </a:t>
            </a:r>
            <a:r>
              <a:rPr lang="en-ID" sz="2000" dirty="0" err="1">
                <a:solidFill>
                  <a:srgbClr val="2C363A"/>
                </a:solidFill>
                <a:latin typeface="Trebuchet MS" panose="020B0603020202020204" pitchFamily="34" charset="0"/>
              </a:rPr>
              <a:t>perusahaan</a:t>
            </a:r>
            <a:r>
              <a:rPr lang="en-ID" sz="2000" dirty="0">
                <a:solidFill>
                  <a:srgbClr val="2C363A"/>
                </a:solidFill>
                <a:latin typeface="Trebuchet MS" panose="020B0603020202020204" pitchFamily="34" charset="0"/>
              </a:rPr>
              <a:t>.  </a:t>
            </a:r>
          </a:p>
          <a:p>
            <a:pPr marL="342900" indent="-342900">
              <a:buSzPts val="1600"/>
              <a:buFont typeface="Noto Sans Symbols"/>
              <a:buChar char="⮚"/>
            </a:pPr>
            <a:r>
              <a:rPr lang="en-ID" sz="2000" dirty="0">
                <a:solidFill>
                  <a:srgbClr val="2C363A"/>
                </a:solidFill>
                <a:latin typeface="Trebuchet MS" panose="020B0603020202020204" pitchFamily="34" charset="0"/>
              </a:rPr>
              <a:t>CodeIgniter v3 </a:t>
            </a:r>
            <a:r>
              <a:rPr lang="en-ID" sz="2000" dirty="0" err="1">
                <a:solidFill>
                  <a:srgbClr val="2C363A"/>
                </a:solidFill>
                <a:latin typeface="Trebuchet MS" panose="020B0603020202020204" pitchFamily="34" charset="0"/>
              </a:rPr>
              <a:t>tertinggal</a:t>
            </a:r>
            <a:r>
              <a:rPr lang="en-ID" sz="2000" dirty="0">
                <a:solidFill>
                  <a:srgbClr val="2C363A"/>
                </a:solidFill>
                <a:latin typeface="Trebuchet MS" panose="020B0603020202020204" pitchFamily="34" charset="0"/>
              </a:rPr>
              <a:t> </a:t>
            </a:r>
            <a:r>
              <a:rPr lang="en-ID" sz="2000" dirty="0" err="1">
                <a:solidFill>
                  <a:srgbClr val="2C363A"/>
                </a:solidFill>
                <a:latin typeface="Trebuchet MS" panose="020B0603020202020204" pitchFamily="34" charset="0"/>
              </a:rPr>
              <a:t>versinya</a:t>
            </a:r>
            <a:endParaRPr lang="en-ID" sz="2000" dirty="0">
              <a:solidFill>
                <a:srgbClr val="2C363A"/>
              </a:solidFill>
              <a:latin typeface="Trebuchet MS" panose="020B0603020202020204" pitchFamily="34" charset="0"/>
            </a:endParaRPr>
          </a:p>
          <a:p>
            <a:pPr marL="342900" indent="-342900">
              <a:buSzPts val="1600"/>
              <a:buFont typeface="Noto Sans Symbols"/>
              <a:buChar char="⮚"/>
            </a:pPr>
            <a:r>
              <a:rPr lang="en-ID" sz="2000" dirty="0">
                <a:solidFill>
                  <a:srgbClr val="2C363A"/>
                </a:solidFill>
                <a:latin typeface="Trebuchet MS" panose="020B0603020202020204" pitchFamily="34" charset="0"/>
              </a:rPr>
              <a:t>Database </a:t>
            </a:r>
            <a:r>
              <a:rPr lang="en-ID" sz="2000" dirty="0" err="1">
                <a:solidFill>
                  <a:srgbClr val="2C363A"/>
                </a:solidFill>
                <a:latin typeface="Trebuchet MS" panose="020B0603020202020204" pitchFamily="34" charset="0"/>
              </a:rPr>
              <a:t>mysql</a:t>
            </a:r>
            <a:r>
              <a:rPr lang="en-ID" sz="2000" dirty="0">
                <a:solidFill>
                  <a:srgbClr val="2C363A"/>
                </a:solidFill>
                <a:latin typeface="Trebuchet MS" panose="020B0603020202020204" pitchFamily="34" charset="0"/>
              </a:rPr>
              <a:t> di </a:t>
            </a:r>
            <a:r>
              <a:rPr lang="en-ID" sz="2000" dirty="0" err="1">
                <a:solidFill>
                  <a:srgbClr val="2C363A"/>
                </a:solidFill>
                <a:latin typeface="Trebuchet MS" panose="020B0603020202020204" pitchFamily="34" charset="0"/>
              </a:rPr>
              <a:t>mandiri</a:t>
            </a:r>
            <a:r>
              <a:rPr lang="en-ID" sz="2000" dirty="0">
                <a:solidFill>
                  <a:srgbClr val="2C363A"/>
                </a:solidFill>
                <a:latin typeface="Trebuchet MS" panose="020B0603020202020204" pitchFamily="34" charset="0"/>
              </a:rPr>
              <a:t> </a:t>
            </a:r>
            <a:r>
              <a:rPr lang="en-ID" sz="2000" dirty="0" err="1">
                <a:solidFill>
                  <a:srgbClr val="2C363A"/>
                </a:solidFill>
                <a:latin typeface="Trebuchet MS" panose="020B0603020202020204" pitchFamily="34" charset="0"/>
              </a:rPr>
              <a:t>masih</a:t>
            </a:r>
            <a:r>
              <a:rPr lang="en-ID" sz="2000" dirty="0">
                <a:solidFill>
                  <a:srgbClr val="2C363A"/>
                </a:solidFill>
                <a:latin typeface="Trebuchet MS" panose="020B0603020202020204" pitchFamily="34" charset="0"/>
              </a:rPr>
              <a:t> </a:t>
            </a:r>
            <a:r>
              <a:rPr lang="en-ID" sz="2000" dirty="0" err="1">
                <a:solidFill>
                  <a:srgbClr val="2C363A"/>
                </a:solidFill>
                <a:latin typeface="Trebuchet MS" panose="020B0603020202020204" pitchFamily="34" charset="0"/>
              </a:rPr>
              <a:t>sedikit</a:t>
            </a:r>
            <a:r>
              <a:rPr lang="en-ID" sz="2000" dirty="0">
                <a:solidFill>
                  <a:srgbClr val="2C363A"/>
                </a:solidFill>
                <a:latin typeface="Trebuchet MS" panose="020B0603020202020204" pitchFamily="34" charset="0"/>
              </a:rPr>
              <a:t> </a:t>
            </a:r>
            <a:r>
              <a:rPr lang="en-ID" sz="2000" dirty="0" err="1">
                <a:solidFill>
                  <a:srgbClr val="2C363A"/>
                </a:solidFill>
                <a:latin typeface="Trebuchet MS" panose="020B0603020202020204" pitchFamily="34" charset="0"/>
              </a:rPr>
              <a:t>yg</a:t>
            </a:r>
            <a:r>
              <a:rPr lang="en-ID" sz="2000" dirty="0">
                <a:solidFill>
                  <a:srgbClr val="2C363A"/>
                </a:solidFill>
                <a:latin typeface="Trebuchet MS" panose="020B0603020202020204" pitchFamily="34" charset="0"/>
              </a:rPr>
              <a:t> expert support</a:t>
            </a:r>
          </a:p>
          <a:p>
            <a:pPr marL="342900" indent="-342900">
              <a:buSzPts val="1600"/>
              <a:buFont typeface="Noto Sans Symbols"/>
              <a:buChar char="⮚"/>
            </a:pPr>
            <a:endParaRPr lang="en-ID" sz="2000" dirty="0">
              <a:latin typeface="Trebuchet MS" panose="020B0603020202020204" pitchFamily="34" charset="0"/>
            </a:endParaRPr>
          </a:p>
          <a:p>
            <a:pPr marL="342900" indent="-342900">
              <a:buSzPts val="1600"/>
              <a:buFont typeface="Noto Sans Symbols"/>
              <a:buChar char="⮚"/>
            </a:pPr>
            <a:endParaRPr lang="en-ID" sz="2000" dirty="0">
              <a:latin typeface="Trebuchet MS" panose="020B0603020202020204" pitchFamily="34" charset="0"/>
              <a:ea typeface="Arial"/>
              <a:cs typeface="Arial"/>
              <a:sym typeface="Arial"/>
            </a:endParaRPr>
          </a:p>
          <a:p>
            <a:pPr marL="342900" indent="-241300">
              <a:buSzPts val="1600"/>
              <a:buFont typeface="Noto Sans Symbols"/>
              <a:buNone/>
            </a:pPr>
            <a:endParaRPr lang="en-ID" sz="2000" dirty="0">
              <a:latin typeface="Trebuchet MS" panose="020B0603020202020204" pitchFamily="34" charset="0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>
            <a:spLocks noGrp="1"/>
          </p:cNvSpPr>
          <p:nvPr>
            <p:ph type="title"/>
          </p:nvPr>
        </p:nvSpPr>
        <p:spPr>
          <a:xfrm>
            <a:off x="838200" y="1166072"/>
            <a:ext cx="2766134" cy="669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None/>
            </a:pPr>
            <a:r>
              <a:rPr lang="en-ID" sz="4000" b="1" i="0" u="none" strike="noStrike" cap="none">
                <a:solidFill>
                  <a:schemeClr val="dk1"/>
                </a:solidFill>
                <a:latin typeface="Trebuchet MS" panose="020B0603020202020204" pitchFamily="34" charset="0"/>
                <a:sym typeface="Trebuchet MS"/>
              </a:rPr>
              <a:t>KELEBIHAN</a:t>
            </a:r>
            <a:endParaRPr sz="4000" b="1" i="0" u="none" strike="noStrike" cap="none">
              <a:solidFill>
                <a:schemeClr val="dk1"/>
              </a:solidFill>
              <a:latin typeface="Trebuchet MS" panose="020B0603020202020204" pitchFamily="34" charset="0"/>
              <a:sym typeface="Trebuchet MS"/>
            </a:endParaRPr>
          </a:p>
        </p:txBody>
      </p:sp>
      <p:sp>
        <p:nvSpPr>
          <p:cNvPr id="172" name="Google Shape;172;p5"/>
          <p:cNvSpPr txBox="1">
            <a:spLocks noGrp="1"/>
          </p:cNvSpPr>
          <p:nvPr>
            <p:ph type="body" idx="1"/>
          </p:nvPr>
        </p:nvSpPr>
        <p:spPr>
          <a:xfrm>
            <a:off x="838200" y="1970765"/>
            <a:ext cx="461268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342900" lvl="0" indent="-342900">
              <a:spcBef>
                <a:spcPts val="0"/>
              </a:spcBef>
              <a:buSzPts val="1600"/>
              <a:buFont typeface="Noto Sans Symbols"/>
              <a:buChar char="⮚"/>
            </a:pPr>
            <a:r>
              <a:rPr lang="en-US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Menggunakan</a:t>
            </a:r>
            <a:r>
              <a:rPr lang="en-US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metode</a:t>
            </a:r>
            <a:r>
              <a:rPr lang="en-US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US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pengembangan</a:t>
            </a:r>
            <a:r>
              <a:rPr lang="en-US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Agile</a:t>
            </a:r>
            <a:endParaRPr sz="2000" dirty="0">
              <a:latin typeface="Trebuchet MS" panose="020B0603020202020204" pitchFamily="34" charset="0"/>
              <a:ea typeface="Arial"/>
              <a:cs typeface="Arial"/>
              <a:sym typeface="Arial"/>
            </a:endParaRPr>
          </a:p>
          <a:p>
            <a:pPr marL="342900" lvl="0" indent="-342900">
              <a:buSzPts val="1600"/>
              <a:buFont typeface="Noto Sans Symbols"/>
              <a:buChar char="⮚"/>
            </a:pPr>
            <a:r>
              <a:rPr lang="en-ID" sz="200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Task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dibagi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beberapa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sprint &amp;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tugas-tugas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kecil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sehingga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efisiensi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.</a:t>
            </a:r>
          </a:p>
          <a:p>
            <a:pPr marL="342900" lvl="0" indent="-342900">
              <a:buSzPts val="1600"/>
              <a:buFont typeface="Noto Sans Symbols"/>
              <a:buChar char="⮚"/>
            </a:pP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Menggunakan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entity framework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.Net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mendukung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banyak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database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tanpa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perubahan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kode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besar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.</a:t>
            </a:r>
          </a:p>
          <a:p>
            <a:pPr marL="342900" lvl="0" indent="-342900">
              <a:buSzPts val="1600"/>
              <a:buFont typeface="Noto Sans Symbols"/>
              <a:buChar char="⮚"/>
            </a:pP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Melacak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perubahan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entitas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,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otomatis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menghasilkan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kueri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SQL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untuk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melakukan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operasi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ketika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perubahan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terdeteksi</a:t>
            </a:r>
            <a:endParaRPr lang="en-ID" sz="2000" dirty="0">
              <a:latin typeface="Trebuchet MS" panose="020B0603020202020204" pitchFamily="34" charset="0"/>
              <a:ea typeface="Arial"/>
              <a:cs typeface="Arial"/>
              <a:sym typeface="Arial"/>
            </a:endParaRPr>
          </a:p>
          <a:p>
            <a:pPr marL="342900" lvl="0" indent="-342900">
              <a:buSzPts val="1600"/>
              <a:buFont typeface="Noto Sans Symbols"/>
              <a:buChar char="⮚"/>
            </a:pP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Mendukung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migrasi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yang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mengutamakan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kode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,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pengembang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memperbarui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skema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database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dengan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memodifikasi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entitas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kode</a:t>
            </a:r>
            <a:endParaRPr lang="en-ID" sz="2000" dirty="0">
              <a:latin typeface="Trebuchet MS" panose="020B0603020202020204" pitchFamily="34" charset="0"/>
              <a:ea typeface="Arial"/>
              <a:cs typeface="Arial"/>
              <a:sym typeface="Arial"/>
            </a:endParaRPr>
          </a:p>
          <a:p>
            <a:pPr marL="342900" lvl="0" indent="-342900">
              <a:buSzPts val="1600"/>
              <a:buFont typeface="Noto Sans Symbols"/>
              <a:buChar char="⮚"/>
            </a:pPr>
            <a:endParaRPr sz="2000" dirty="0">
              <a:latin typeface="Trebuchet MS" panose="020B0603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"/>
          <p:cNvSpPr txBox="1"/>
          <p:nvPr/>
        </p:nvSpPr>
        <p:spPr>
          <a:xfrm>
            <a:off x="6172942" y="1166072"/>
            <a:ext cx="2766134" cy="669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7500" lnSpcReduction="20000"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None/>
            </a:pPr>
            <a:r>
              <a:rPr lang="en-ID" sz="4000" b="1">
                <a:solidFill>
                  <a:schemeClr val="dk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KEKURANGAN</a:t>
            </a:r>
            <a:endParaRPr sz="4000" b="1">
              <a:solidFill>
                <a:schemeClr val="dk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Google Shape;150;p2">
            <a:extLst>
              <a:ext uri="{FF2B5EF4-FFF2-40B4-BE49-F238E27FC236}">
                <a16:creationId xmlns:a16="http://schemas.microsoft.com/office/drawing/2014/main" id="{46F60CEE-80C8-44BD-A16E-D2E55D256E51}"/>
              </a:ext>
            </a:extLst>
          </p:cNvPr>
          <p:cNvSpPr txBox="1">
            <a:spLocks/>
          </p:cNvSpPr>
          <p:nvPr/>
        </p:nvSpPr>
        <p:spPr>
          <a:xfrm>
            <a:off x="915142" y="656870"/>
            <a:ext cx="10515600" cy="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ID" b="1" dirty="0" err="1">
                <a:latin typeface="Trebuchet MS" panose="020B0603020202020204" pitchFamily="34" charset="0"/>
              </a:rPr>
              <a:t>Mandiri</a:t>
            </a:r>
            <a:r>
              <a:rPr lang="en-ID" b="1" dirty="0">
                <a:latin typeface="Trebuchet MS" panose="020B0603020202020204" pitchFamily="34" charset="0"/>
              </a:rPr>
              <a:t> Agency Syndication System (MASS)</a:t>
            </a:r>
            <a:endParaRPr lang="en-ID" dirty="0">
              <a:latin typeface="Trebuchet MS" panose="020B0603020202020204" pitchFamily="34" charset="0"/>
            </a:endParaRPr>
          </a:p>
        </p:txBody>
      </p:sp>
      <p:sp>
        <p:nvSpPr>
          <p:cNvPr id="8" name="Google Shape;172;p5">
            <a:extLst>
              <a:ext uri="{FF2B5EF4-FFF2-40B4-BE49-F238E27FC236}">
                <a16:creationId xmlns:a16="http://schemas.microsoft.com/office/drawing/2014/main" id="{88311E61-AF50-4BF2-822F-58184DD2E2DC}"/>
              </a:ext>
            </a:extLst>
          </p:cNvPr>
          <p:cNvSpPr txBox="1">
            <a:spLocks/>
          </p:cNvSpPr>
          <p:nvPr/>
        </p:nvSpPr>
        <p:spPr>
          <a:xfrm>
            <a:off x="6172942" y="1970765"/>
            <a:ext cx="461268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42900" indent="-342900">
              <a:buSzPts val="1600"/>
              <a:buFont typeface="Noto Sans Symbols"/>
              <a:buChar char="⮚"/>
            </a:pP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Developer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harus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siap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siaga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perubahan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dapat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terjadi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sewaktu-waktu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.</a:t>
            </a:r>
          </a:p>
          <a:p>
            <a:pPr marL="342900" indent="-342900">
              <a:buSzPts val="1600"/>
              <a:buFont typeface="Noto Sans Symbols"/>
              <a:buChar char="⮚"/>
            </a:pP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Task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dapat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berubah-ubah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tetapi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timeline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tidak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bertambah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jika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ada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task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baru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/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sisipan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/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tertinggal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.</a:t>
            </a:r>
          </a:p>
          <a:p>
            <a:pPr marL="342900" indent="-342900">
              <a:buSzPts val="1600"/>
              <a:buFont typeface="Noto Sans Symbols"/>
              <a:buChar char="⮚"/>
            </a:pPr>
            <a:r>
              <a:rPr lang="en-ID" sz="2000" dirty="0" err="1">
                <a:solidFill>
                  <a:srgbClr val="2C363A"/>
                </a:solidFill>
                <a:latin typeface="Trebuchet MS" panose="020B0603020202020204" pitchFamily="34" charset="0"/>
              </a:rPr>
              <a:t>Pembelajaran</a:t>
            </a:r>
            <a:r>
              <a:rPr lang="en-ID" sz="2000" dirty="0">
                <a:solidFill>
                  <a:srgbClr val="2C363A"/>
                </a:solidFill>
                <a:latin typeface="Trebuchet MS" panose="020B0603020202020204" pitchFamily="34" charset="0"/>
              </a:rPr>
              <a:t> </a:t>
            </a:r>
            <a:r>
              <a:rPr lang="en-ID" sz="2000" dirty="0" err="1">
                <a:solidFill>
                  <a:srgbClr val="2C363A"/>
                </a:solidFill>
                <a:latin typeface="Trebuchet MS" panose="020B0603020202020204" pitchFamily="34" charset="0"/>
              </a:rPr>
              <a:t>konfigurasi</a:t>
            </a:r>
            <a:r>
              <a:rPr lang="en-ID" sz="2000" dirty="0">
                <a:solidFill>
                  <a:srgbClr val="2C363A"/>
                </a:solidFill>
                <a:latin typeface="Trebuchet MS" panose="020B0603020202020204" pitchFamily="34" charset="0"/>
              </a:rPr>
              <a:t>, dan </a:t>
            </a:r>
            <a:r>
              <a:rPr lang="en-ID" sz="2000" dirty="0" err="1">
                <a:solidFill>
                  <a:srgbClr val="2C363A"/>
                </a:solidFill>
                <a:latin typeface="Trebuchet MS" panose="020B0603020202020204" pitchFamily="34" charset="0"/>
              </a:rPr>
              <a:t>perilaku</a:t>
            </a:r>
            <a:r>
              <a:rPr lang="en-ID" sz="2000" dirty="0">
                <a:solidFill>
                  <a:srgbClr val="2C363A"/>
                </a:solidFill>
                <a:latin typeface="Trebuchet MS" panose="020B0603020202020204" pitchFamily="34" charset="0"/>
              </a:rPr>
              <a:t> framework, </a:t>
            </a:r>
            <a:r>
              <a:rPr lang="en-ID" sz="2000" dirty="0" err="1">
                <a:solidFill>
                  <a:srgbClr val="2C363A"/>
                </a:solidFill>
                <a:latin typeface="Trebuchet MS" panose="020B0603020202020204" pitchFamily="34" charset="0"/>
              </a:rPr>
              <a:t>memerlukan</a:t>
            </a:r>
            <a:r>
              <a:rPr lang="en-ID" sz="2000" dirty="0">
                <a:solidFill>
                  <a:srgbClr val="2C363A"/>
                </a:solidFill>
                <a:latin typeface="Trebuchet MS" panose="020B0603020202020204" pitchFamily="34" charset="0"/>
              </a:rPr>
              <a:t> proses </a:t>
            </a:r>
            <a:r>
              <a:rPr lang="en-ID" sz="2000" dirty="0" err="1">
                <a:solidFill>
                  <a:srgbClr val="2C363A"/>
                </a:solidFill>
                <a:latin typeface="Trebuchet MS" panose="020B0603020202020204" pitchFamily="34" charset="0"/>
              </a:rPr>
              <a:t>belajar</a:t>
            </a:r>
            <a:r>
              <a:rPr lang="en-ID" sz="2000" dirty="0">
                <a:solidFill>
                  <a:srgbClr val="2C363A"/>
                </a:solidFill>
                <a:latin typeface="Trebuchet MS" panose="020B0603020202020204" pitchFamily="34" charset="0"/>
              </a:rPr>
              <a:t> yang </a:t>
            </a:r>
            <a:r>
              <a:rPr lang="en-ID" sz="2000" dirty="0" err="1">
                <a:solidFill>
                  <a:srgbClr val="2C363A"/>
                </a:solidFill>
                <a:latin typeface="Trebuchet MS" panose="020B0603020202020204" pitchFamily="34" charset="0"/>
              </a:rPr>
              <a:t>sulit</a:t>
            </a:r>
            <a:r>
              <a:rPr lang="en-ID" sz="2000" dirty="0">
                <a:solidFill>
                  <a:srgbClr val="2C363A"/>
                </a:solidFill>
                <a:latin typeface="Trebuchet MS" panose="020B0603020202020204" pitchFamily="34" charset="0"/>
              </a:rPr>
              <a:t> </a:t>
            </a:r>
            <a:r>
              <a:rPr lang="en-ID" sz="2000" dirty="0" err="1">
                <a:solidFill>
                  <a:srgbClr val="2C363A"/>
                </a:solidFill>
                <a:latin typeface="Trebuchet MS" panose="020B0603020202020204" pitchFamily="34" charset="0"/>
              </a:rPr>
              <a:t>bagi</a:t>
            </a:r>
            <a:r>
              <a:rPr lang="en-ID" sz="2000" dirty="0">
                <a:solidFill>
                  <a:srgbClr val="2C363A"/>
                </a:solidFill>
                <a:latin typeface="Trebuchet MS" panose="020B0603020202020204" pitchFamily="34" charset="0"/>
              </a:rPr>
              <a:t> </a:t>
            </a:r>
            <a:r>
              <a:rPr lang="en-ID" sz="2000" dirty="0" err="1">
                <a:solidFill>
                  <a:srgbClr val="2C363A"/>
                </a:solidFill>
                <a:latin typeface="Trebuchet MS" panose="020B0603020202020204" pitchFamily="34" charset="0"/>
              </a:rPr>
              <a:t>pemula</a:t>
            </a:r>
            <a:r>
              <a:rPr lang="en-ID" sz="2000" dirty="0">
                <a:solidFill>
                  <a:srgbClr val="2C363A"/>
                </a:solidFill>
                <a:latin typeface="Trebuchet MS" panose="020B0603020202020204" pitchFamily="34" charset="0"/>
              </a:rPr>
              <a:t>.</a:t>
            </a:r>
          </a:p>
          <a:p>
            <a:pPr marL="342900" indent="-342900">
              <a:buSzPts val="1600"/>
              <a:buFont typeface="Noto Sans Symbols"/>
              <a:buChar char="⮚"/>
            </a:pPr>
            <a:r>
              <a:rPr lang="en-ID" sz="2000" dirty="0">
                <a:solidFill>
                  <a:srgbClr val="2C363A"/>
                </a:solidFill>
                <a:latin typeface="Trebuchet MS" panose="020B0603020202020204" pitchFamily="34" charset="0"/>
              </a:rPr>
              <a:t>Query </a:t>
            </a:r>
            <a:r>
              <a:rPr lang="en-ID" sz="2000" dirty="0" err="1">
                <a:solidFill>
                  <a:srgbClr val="2C363A"/>
                </a:solidFill>
                <a:latin typeface="Trebuchet MS" panose="020B0603020202020204" pitchFamily="34" charset="0"/>
              </a:rPr>
              <a:t>kompleks</a:t>
            </a:r>
            <a:r>
              <a:rPr lang="en-ID" sz="2000" dirty="0">
                <a:solidFill>
                  <a:srgbClr val="2C363A"/>
                </a:solidFill>
                <a:latin typeface="Trebuchet MS" panose="020B0603020202020204" pitchFamily="34" charset="0"/>
              </a:rPr>
              <a:t> </a:t>
            </a:r>
            <a:r>
              <a:rPr lang="en-ID" sz="2000" dirty="0" err="1">
                <a:solidFill>
                  <a:srgbClr val="2C363A"/>
                </a:solidFill>
                <a:latin typeface="Trebuchet MS" panose="020B0603020202020204" pitchFamily="34" charset="0"/>
              </a:rPr>
              <a:t>tidak</a:t>
            </a:r>
            <a:r>
              <a:rPr lang="en-ID" sz="2000" dirty="0">
                <a:solidFill>
                  <a:srgbClr val="2C363A"/>
                </a:solidFill>
                <a:latin typeface="Trebuchet MS" panose="020B0603020202020204" pitchFamily="34" charset="0"/>
              </a:rPr>
              <a:t> </a:t>
            </a:r>
            <a:r>
              <a:rPr lang="en-ID" sz="2000" dirty="0" err="1">
                <a:solidFill>
                  <a:srgbClr val="2C363A"/>
                </a:solidFill>
                <a:latin typeface="Trebuchet MS" panose="020B0603020202020204" pitchFamily="34" charset="0"/>
              </a:rPr>
              <a:t>diterjemahkan</a:t>
            </a:r>
            <a:r>
              <a:rPr lang="en-ID" sz="2000" dirty="0">
                <a:solidFill>
                  <a:srgbClr val="2C363A"/>
                </a:solidFill>
                <a:latin typeface="Trebuchet MS" panose="020B0603020202020204" pitchFamily="34" charset="0"/>
              </a:rPr>
              <a:t> </a:t>
            </a:r>
            <a:r>
              <a:rPr lang="en-ID" sz="2000" dirty="0" err="1">
                <a:solidFill>
                  <a:srgbClr val="2C363A"/>
                </a:solidFill>
                <a:latin typeface="Trebuchet MS" panose="020B0603020202020204" pitchFamily="34" charset="0"/>
              </a:rPr>
              <a:t>secara</a:t>
            </a:r>
            <a:r>
              <a:rPr lang="en-ID" sz="2000" dirty="0">
                <a:solidFill>
                  <a:srgbClr val="2C363A"/>
                </a:solidFill>
                <a:latin typeface="Trebuchet MS" panose="020B0603020202020204" pitchFamily="34" charset="0"/>
              </a:rPr>
              <a:t> </a:t>
            </a:r>
            <a:r>
              <a:rPr lang="en-ID" sz="2000" dirty="0" err="1">
                <a:solidFill>
                  <a:srgbClr val="2C363A"/>
                </a:solidFill>
                <a:latin typeface="Trebuchet MS" panose="020B0603020202020204" pitchFamily="34" charset="0"/>
              </a:rPr>
              <a:t>efisien</a:t>
            </a:r>
            <a:r>
              <a:rPr lang="en-ID" sz="2000" dirty="0">
                <a:solidFill>
                  <a:srgbClr val="2C363A"/>
                </a:solidFill>
                <a:latin typeface="Trebuchet MS" panose="020B0603020202020204" pitchFamily="34" charset="0"/>
              </a:rPr>
              <a:t> </a:t>
            </a:r>
            <a:r>
              <a:rPr lang="en-ID" sz="2000" dirty="0" err="1">
                <a:solidFill>
                  <a:srgbClr val="2C363A"/>
                </a:solidFill>
                <a:latin typeface="Trebuchet MS" panose="020B0603020202020204" pitchFamily="34" charset="0"/>
              </a:rPr>
              <a:t>ke</a:t>
            </a:r>
            <a:r>
              <a:rPr lang="en-ID" sz="2000" dirty="0">
                <a:solidFill>
                  <a:srgbClr val="2C363A"/>
                </a:solidFill>
                <a:latin typeface="Trebuchet MS" panose="020B0603020202020204" pitchFamily="34" charset="0"/>
              </a:rPr>
              <a:t> </a:t>
            </a:r>
            <a:r>
              <a:rPr lang="en-ID" sz="2000" dirty="0" err="1">
                <a:solidFill>
                  <a:srgbClr val="2C363A"/>
                </a:solidFill>
                <a:latin typeface="Trebuchet MS" panose="020B0603020202020204" pitchFamily="34" charset="0"/>
              </a:rPr>
              <a:t>dalam</a:t>
            </a:r>
            <a:r>
              <a:rPr lang="en-ID" sz="2000" dirty="0">
                <a:solidFill>
                  <a:srgbClr val="2C363A"/>
                </a:solidFill>
                <a:latin typeface="Trebuchet MS" panose="020B0603020202020204" pitchFamily="34" charset="0"/>
              </a:rPr>
              <a:t> SQL </a:t>
            </a:r>
            <a:r>
              <a:rPr lang="en-ID" sz="2000" dirty="0" err="1">
                <a:solidFill>
                  <a:srgbClr val="2C363A"/>
                </a:solidFill>
                <a:latin typeface="Trebuchet MS" panose="020B0603020202020204" pitchFamily="34" charset="0"/>
              </a:rPr>
              <a:t>menjadi</a:t>
            </a:r>
            <a:r>
              <a:rPr lang="en-ID" sz="2000" dirty="0">
                <a:solidFill>
                  <a:srgbClr val="2C363A"/>
                </a:solidFill>
                <a:latin typeface="Trebuchet MS" panose="020B0603020202020204" pitchFamily="34" charset="0"/>
              </a:rPr>
              <a:t> </a:t>
            </a:r>
            <a:r>
              <a:rPr lang="en-ID" sz="2000" dirty="0" err="1">
                <a:solidFill>
                  <a:srgbClr val="2C363A"/>
                </a:solidFill>
                <a:latin typeface="Trebuchet MS" panose="020B0603020202020204" pitchFamily="34" charset="0"/>
              </a:rPr>
              <a:t>kurang</a:t>
            </a:r>
            <a:r>
              <a:rPr lang="en-ID" sz="2000" dirty="0">
                <a:solidFill>
                  <a:srgbClr val="2C363A"/>
                </a:solidFill>
                <a:latin typeface="Trebuchet MS" panose="020B0603020202020204" pitchFamily="34" charset="0"/>
              </a:rPr>
              <a:t> optimal</a:t>
            </a:r>
          </a:p>
          <a:p>
            <a:pPr marL="342900" indent="-342900">
              <a:buSzPts val="1600"/>
              <a:buFont typeface="Noto Sans Symbols"/>
              <a:buChar char="⮚"/>
            </a:pPr>
            <a:endParaRPr lang="en-ID" sz="2000" dirty="0">
              <a:latin typeface="Trebuchet MS" panose="020B0603020202020204" pitchFamily="34" charset="0"/>
            </a:endParaRPr>
          </a:p>
          <a:p>
            <a:pPr marL="342900" indent="-342900">
              <a:buSzPts val="1600"/>
              <a:buFont typeface="Noto Sans Symbols"/>
              <a:buChar char="⮚"/>
            </a:pPr>
            <a:endParaRPr lang="en-ID" sz="2000" dirty="0">
              <a:latin typeface="Trebuchet MS" panose="020B0603020202020204" pitchFamily="34" charset="0"/>
              <a:ea typeface="Arial"/>
              <a:cs typeface="Arial"/>
              <a:sym typeface="Arial"/>
            </a:endParaRPr>
          </a:p>
          <a:p>
            <a:pPr marL="342900" indent="-241300">
              <a:buSzPts val="1600"/>
              <a:buFont typeface="Noto Sans Symbols"/>
              <a:buNone/>
            </a:pPr>
            <a:endParaRPr lang="en-ID" sz="2000" dirty="0">
              <a:latin typeface="Trebuchet MS" panose="020B0603020202020204" pitchFamily="34" charset="0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747137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5"/>
          <p:cNvSpPr txBox="1">
            <a:spLocks noGrp="1"/>
          </p:cNvSpPr>
          <p:nvPr>
            <p:ph type="title"/>
          </p:nvPr>
        </p:nvSpPr>
        <p:spPr>
          <a:xfrm>
            <a:off x="838200" y="1166072"/>
            <a:ext cx="2766134" cy="669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None/>
            </a:pPr>
            <a:r>
              <a:rPr lang="en-ID" sz="4000" b="1" i="0" u="none" strike="noStrike" cap="none">
                <a:solidFill>
                  <a:schemeClr val="dk1"/>
                </a:solidFill>
                <a:latin typeface="Trebuchet MS" panose="020B0603020202020204" pitchFamily="34" charset="0"/>
                <a:sym typeface="Trebuchet MS"/>
              </a:rPr>
              <a:t>KELEBIHAN</a:t>
            </a:r>
            <a:endParaRPr sz="4000" b="1" i="0" u="none" strike="noStrike" cap="none">
              <a:solidFill>
                <a:schemeClr val="dk1"/>
              </a:solidFill>
              <a:latin typeface="Trebuchet MS" panose="020B0603020202020204" pitchFamily="34" charset="0"/>
              <a:sym typeface="Trebuchet MS"/>
            </a:endParaRPr>
          </a:p>
        </p:txBody>
      </p:sp>
      <p:sp>
        <p:nvSpPr>
          <p:cNvPr id="172" name="Google Shape;172;p5"/>
          <p:cNvSpPr txBox="1">
            <a:spLocks noGrp="1"/>
          </p:cNvSpPr>
          <p:nvPr>
            <p:ph type="body" idx="1"/>
          </p:nvPr>
        </p:nvSpPr>
        <p:spPr>
          <a:xfrm>
            <a:off x="838200" y="1970765"/>
            <a:ext cx="461268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>
              <a:buSzPts val="1600"/>
              <a:buFont typeface="Noto Sans Symbols"/>
              <a:buChar char="⮚"/>
            </a:pPr>
            <a:r>
              <a:rPr lang="it-IT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Support expert banyak yang menguasai DB Oracle di mandiri</a:t>
            </a:r>
            <a:endParaRPr lang="en-ID" sz="2000" dirty="0">
              <a:latin typeface="Trebuchet MS" panose="020B0603020202020204" pitchFamily="34" charset="0"/>
              <a:ea typeface="Arial"/>
              <a:cs typeface="Arial"/>
              <a:sym typeface="Arial"/>
            </a:endParaRPr>
          </a:p>
          <a:p>
            <a:pPr marL="342900" lvl="0" indent="-342900">
              <a:buSzPts val="1600"/>
              <a:buFont typeface="Noto Sans Symbols"/>
              <a:buChar char="⮚"/>
            </a:pP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Back end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menggunakan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.Net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Core 8 Entity framework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teknologi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terbaru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.</a:t>
            </a:r>
          </a:p>
          <a:p>
            <a:pPr marL="342900" lvl="0" indent="-342900">
              <a:buSzPts val="1600"/>
              <a:buFont typeface="Noto Sans Symbols"/>
              <a:buChar char="⮚"/>
            </a:pP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Melacak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perubahan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entitas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,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otomatis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menghasilkan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kueri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SQL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untuk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melakukan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operasi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ketika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perubahan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terdeteksi</a:t>
            </a:r>
            <a:endParaRPr lang="en-ID" sz="2000" dirty="0">
              <a:latin typeface="Trebuchet MS" panose="020B0603020202020204" pitchFamily="34" charset="0"/>
              <a:ea typeface="Arial"/>
              <a:cs typeface="Arial"/>
              <a:sym typeface="Arial"/>
            </a:endParaRPr>
          </a:p>
          <a:p>
            <a:pPr marL="342900" lvl="0" indent="-342900">
              <a:buSzPts val="1600"/>
              <a:buFont typeface="Noto Sans Symbols"/>
              <a:buChar char="⮚"/>
            </a:pP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Front end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menggunakan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Framework CodeIgniter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versi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4 yang </a:t>
            </a:r>
            <a:r>
              <a:rPr lang="en-ID" sz="2000" dirty="0" err="1">
                <a:latin typeface="Trebuchet MS" panose="020B0603020202020204" pitchFamily="34" charset="0"/>
                <a:ea typeface="Arial"/>
                <a:cs typeface="Arial"/>
                <a:sym typeface="Arial"/>
              </a:rPr>
              <a:t>sudah</a:t>
            </a:r>
            <a:r>
              <a:rPr lang="en-ID" sz="2000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 update</a:t>
            </a:r>
            <a:endParaRPr sz="2000" dirty="0">
              <a:latin typeface="Trebuchet MS" panose="020B0603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73" name="Google Shape;173;p5"/>
          <p:cNvSpPr txBox="1"/>
          <p:nvPr/>
        </p:nvSpPr>
        <p:spPr>
          <a:xfrm>
            <a:off x="6172942" y="1166072"/>
            <a:ext cx="2766134" cy="6697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77500" lnSpcReduction="20000"/>
          </a:bodyPr>
          <a:lstStyle/>
          <a:p>
            <a:pPr marL="0" marR="0" lvl="0" indent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rebuchet MS"/>
              <a:buNone/>
            </a:pPr>
            <a:r>
              <a:rPr lang="en-ID" sz="4000" b="1">
                <a:solidFill>
                  <a:schemeClr val="dk1"/>
                </a:solidFill>
                <a:latin typeface="Trebuchet MS" panose="020B0603020202020204" pitchFamily="34" charset="0"/>
                <a:ea typeface="Trebuchet MS"/>
                <a:cs typeface="Trebuchet MS"/>
                <a:sym typeface="Trebuchet MS"/>
              </a:rPr>
              <a:t>KEKURANGAN</a:t>
            </a:r>
            <a:endParaRPr sz="4000" b="1">
              <a:solidFill>
                <a:schemeClr val="dk1"/>
              </a:solidFill>
              <a:latin typeface="Trebuchet MS" panose="020B0603020202020204" pitchFamily="34" charset="0"/>
              <a:ea typeface="Trebuchet MS"/>
              <a:cs typeface="Trebuchet MS"/>
              <a:sym typeface="Trebuchet MS"/>
            </a:endParaRPr>
          </a:p>
        </p:txBody>
      </p:sp>
      <p:sp>
        <p:nvSpPr>
          <p:cNvPr id="7" name="Google Shape;150;p2">
            <a:extLst>
              <a:ext uri="{FF2B5EF4-FFF2-40B4-BE49-F238E27FC236}">
                <a16:creationId xmlns:a16="http://schemas.microsoft.com/office/drawing/2014/main" id="{46F60CEE-80C8-44BD-A16E-D2E55D256E51}"/>
              </a:ext>
            </a:extLst>
          </p:cNvPr>
          <p:cNvSpPr txBox="1">
            <a:spLocks/>
          </p:cNvSpPr>
          <p:nvPr/>
        </p:nvSpPr>
        <p:spPr>
          <a:xfrm>
            <a:off x="915142" y="656870"/>
            <a:ext cx="10515600" cy="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ID" b="1" dirty="0" err="1">
                <a:latin typeface="Trebuchet MS" panose="020B0603020202020204" pitchFamily="34" charset="0"/>
              </a:rPr>
              <a:t>Mandiri</a:t>
            </a:r>
            <a:r>
              <a:rPr lang="en-ID" b="1" dirty="0">
                <a:latin typeface="Trebuchet MS" panose="020B0603020202020204" pitchFamily="34" charset="0"/>
              </a:rPr>
              <a:t> Agency Syndication System (CMB)</a:t>
            </a:r>
            <a:endParaRPr lang="en-ID" dirty="0">
              <a:latin typeface="Trebuchet MS" panose="020B0603020202020204" pitchFamily="34" charset="0"/>
            </a:endParaRPr>
          </a:p>
        </p:txBody>
      </p:sp>
      <p:sp>
        <p:nvSpPr>
          <p:cNvPr id="8" name="Google Shape;172;p5">
            <a:extLst>
              <a:ext uri="{FF2B5EF4-FFF2-40B4-BE49-F238E27FC236}">
                <a16:creationId xmlns:a16="http://schemas.microsoft.com/office/drawing/2014/main" id="{88311E61-AF50-4BF2-822F-58184DD2E2DC}"/>
              </a:ext>
            </a:extLst>
          </p:cNvPr>
          <p:cNvSpPr txBox="1">
            <a:spLocks/>
          </p:cNvSpPr>
          <p:nvPr/>
        </p:nvSpPr>
        <p:spPr>
          <a:xfrm>
            <a:off x="6172942" y="1970765"/>
            <a:ext cx="4612689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8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1pPr>
            <a:lvl2pPr marL="914400" marR="0" lvl="1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6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2pPr>
            <a:lvl3pPr marL="1371600" marR="0" lvl="2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4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3pPr>
            <a:lvl4pPr marL="1828800" marR="0" lvl="3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4pPr>
            <a:lvl5pPr marL="2286000" marR="0" lvl="4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5pPr>
            <a:lvl6pPr marL="2743200" marR="0" lvl="5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6pPr>
            <a:lvl7pPr marL="3200400" marR="0" lvl="6" indent="-320039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7pPr>
            <a:lvl8pPr marL="3657600" marR="0" lvl="7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8pPr>
            <a:lvl9pPr marL="4114800" marR="0" lvl="8" indent="-32004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40"/>
              <a:buFont typeface="Noto Sans Symbols"/>
              <a:buChar char="►"/>
              <a:defRPr sz="1200" b="0" i="0" u="none" strike="noStrike" cap="none">
                <a:solidFill>
                  <a:srgbClr val="3F3F3F"/>
                </a:solidFill>
                <a:latin typeface="Trebuchet MS"/>
                <a:ea typeface="Trebuchet MS"/>
                <a:cs typeface="Trebuchet MS"/>
                <a:sym typeface="Trebuchet MS"/>
              </a:defRPr>
            </a:lvl9pPr>
          </a:lstStyle>
          <a:p>
            <a:pPr marL="342900" indent="-342900">
              <a:buSzPts val="1600"/>
              <a:buFont typeface="Noto Sans Symbols"/>
              <a:buChar char="⮚"/>
            </a:pPr>
            <a:r>
              <a:rPr lang="en-ID" dirty="0">
                <a:latin typeface="Trebuchet MS" panose="020B0603020202020204" pitchFamily="34" charset="0"/>
                <a:ea typeface="Arial"/>
                <a:cs typeface="Arial"/>
                <a:sym typeface="Arial"/>
              </a:rPr>
              <a:t>Case sensitive character database Oracle</a:t>
            </a:r>
          </a:p>
          <a:p>
            <a:pPr marL="342900" indent="-342900">
              <a:buSzPts val="1600"/>
              <a:buFont typeface="Noto Sans Symbols"/>
              <a:buChar char="⮚"/>
            </a:pPr>
            <a:r>
              <a:rPr lang="en-ID" b="0" i="0" dirty="0" err="1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Membutuhkan</a:t>
            </a:r>
            <a:r>
              <a:rPr lang="en-ID" b="0" i="0" dirty="0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spesifikasi</a:t>
            </a:r>
            <a:r>
              <a:rPr lang="en-ID" b="0" i="0" dirty="0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hardware yang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tinggi</a:t>
            </a:r>
            <a:r>
              <a:rPr lang="en-ID" b="0" i="0" dirty="0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untuk</a:t>
            </a:r>
            <a:r>
              <a:rPr lang="en-ID" b="0" i="0" dirty="0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dapat</a:t>
            </a:r>
            <a:r>
              <a:rPr lang="en-ID" b="0" i="0" dirty="0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menjalankan</a:t>
            </a:r>
            <a:r>
              <a:rPr lang="en-ID" b="0" i="0" dirty="0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software   DMBS Oracle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supaya</a:t>
            </a:r>
            <a:r>
              <a:rPr lang="en-ID" b="0" i="0" dirty="0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berjalan</a:t>
            </a:r>
            <a:r>
              <a:rPr lang="en-ID" b="0" i="0" dirty="0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dengan</a:t>
            </a:r>
            <a:r>
              <a:rPr lang="en-ID" b="0" i="0" dirty="0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 </a:t>
            </a:r>
            <a:r>
              <a:rPr lang="en-ID" b="0" i="0" dirty="0" err="1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stabil</a:t>
            </a:r>
            <a:r>
              <a:rPr lang="en-ID" b="0" i="0" dirty="0">
                <a:solidFill>
                  <a:schemeClr val="tx1"/>
                </a:solidFill>
                <a:effectLst/>
                <a:latin typeface="Trebuchet MS" panose="020B0603020202020204" pitchFamily="34" charset="0"/>
              </a:rPr>
              <a:t>. </a:t>
            </a:r>
          </a:p>
          <a:p>
            <a:pPr marL="342900" indent="-342900">
              <a:buSzPts val="1600"/>
              <a:buFont typeface="Noto Sans Symbols"/>
              <a:buChar char="⮚"/>
            </a:pPr>
            <a:r>
              <a:rPr lang="en-ID" dirty="0">
                <a:solidFill>
                  <a:srgbClr val="2C363A"/>
                </a:solidFill>
                <a:latin typeface="Trebuchet MS" panose="020B0603020202020204" pitchFamily="34" charset="0"/>
              </a:rPr>
              <a:t>C# dan .NET </a:t>
            </a:r>
            <a:r>
              <a:rPr lang="en-ID" dirty="0" err="1">
                <a:solidFill>
                  <a:srgbClr val="2C363A"/>
                </a:solidFill>
                <a:latin typeface="Trebuchet MS" panose="020B0603020202020204" pitchFamily="34" charset="0"/>
              </a:rPr>
              <a:t>lebih</a:t>
            </a:r>
            <a:r>
              <a:rPr lang="en-ID" dirty="0">
                <a:solidFill>
                  <a:srgbClr val="2C363A"/>
                </a:solidFill>
                <a:latin typeface="Trebuchet MS" panose="020B0603020202020204" pitchFamily="34" charset="0"/>
              </a:rPr>
              <a:t> </a:t>
            </a:r>
            <a:r>
              <a:rPr lang="en-ID" dirty="0" err="1">
                <a:solidFill>
                  <a:srgbClr val="2C363A"/>
                </a:solidFill>
                <a:latin typeface="Trebuchet MS" panose="020B0603020202020204" pitchFamily="34" charset="0"/>
              </a:rPr>
              <a:t>terkait</a:t>
            </a:r>
            <a:r>
              <a:rPr lang="en-ID" dirty="0">
                <a:solidFill>
                  <a:srgbClr val="2C363A"/>
                </a:solidFill>
                <a:latin typeface="Trebuchet MS" panose="020B0603020202020204" pitchFamily="34" charset="0"/>
              </a:rPr>
              <a:t> </a:t>
            </a:r>
            <a:r>
              <a:rPr lang="en-ID" dirty="0" err="1">
                <a:solidFill>
                  <a:srgbClr val="2C363A"/>
                </a:solidFill>
                <a:latin typeface="Trebuchet MS" panose="020B0603020202020204" pitchFamily="34" charset="0"/>
              </a:rPr>
              <a:t>dengan</a:t>
            </a:r>
            <a:r>
              <a:rPr lang="en-ID" dirty="0">
                <a:solidFill>
                  <a:srgbClr val="2C363A"/>
                </a:solidFill>
                <a:latin typeface="Trebuchet MS" panose="020B0603020202020204" pitchFamily="34" charset="0"/>
              </a:rPr>
              <a:t> </a:t>
            </a:r>
            <a:r>
              <a:rPr lang="en-ID" dirty="0" err="1">
                <a:solidFill>
                  <a:srgbClr val="2C363A"/>
                </a:solidFill>
                <a:latin typeface="Trebuchet MS" panose="020B0603020202020204" pitchFamily="34" charset="0"/>
              </a:rPr>
              <a:t>ekosistem</a:t>
            </a:r>
            <a:r>
              <a:rPr lang="en-ID" dirty="0">
                <a:solidFill>
                  <a:srgbClr val="2C363A"/>
                </a:solidFill>
                <a:latin typeface="Trebuchet MS" panose="020B0603020202020204" pitchFamily="34" charset="0"/>
              </a:rPr>
              <a:t> Microsoft, </a:t>
            </a:r>
            <a:r>
              <a:rPr lang="en-ID" dirty="0" err="1">
                <a:solidFill>
                  <a:srgbClr val="2C363A"/>
                </a:solidFill>
                <a:latin typeface="Trebuchet MS" panose="020B0603020202020204" pitchFamily="34" charset="0"/>
              </a:rPr>
              <a:t>sehingga</a:t>
            </a:r>
            <a:r>
              <a:rPr lang="en-ID" dirty="0">
                <a:solidFill>
                  <a:srgbClr val="2C363A"/>
                </a:solidFill>
                <a:latin typeface="Trebuchet MS" panose="020B0603020202020204" pitchFamily="34" charset="0"/>
              </a:rPr>
              <a:t> </a:t>
            </a:r>
            <a:r>
              <a:rPr lang="en-ID" dirty="0" err="1">
                <a:solidFill>
                  <a:srgbClr val="2C363A"/>
                </a:solidFill>
                <a:latin typeface="Trebuchet MS" panose="020B0603020202020204" pitchFamily="34" charset="0"/>
              </a:rPr>
              <a:t>mungkin</a:t>
            </a:r>
            <a:r>
              <a:rPr lang="en-ID" dirty="0">
                <a:solidFill>
                  <a:srgbClr val="2C363A"/>
                </a:solidFill>
                <a:latin typeface="Trebuchet MS" panose="020B0603020202020204" pitchFamily="34" charset="0"/>
              </a:rPr>
              <a:t> </a:t>
            </a:r>
            <a:r>
              <a:rPr lang="en-ID" dirty="0" err="1">
                <a:solidFill>
                  <a:srgbClr val="2C363A"/>
                </a:solidFill>
                <a:latin typeface="Trebuchet MS" panose="020B0603020202020204" pitchFamily="34" charset="0"/>
              </a:rPr>
              <a:t>kurang</a:t>
            </a:r>
            <a:r>
              <a:rPr lang="en-ID" dirty="0">
                <a:solidFill>
                  <a:srgbClr val="2C363A"/>
                </a:solidFill>
                <a:latin typeface="Trebuchet MS" panose="020B0603020202020204" pitchFamily="34" charset="0"/>
              </a:rPr>
              <a:t> optimal </a:t>
            </a:r>
            <a:r>
              <a:rPr lang="en-ID" dirty="0" err="1">
                <a:solidFill>
                  <a:srgbClr val="2C363A"/>
                </a:solidFill>
                <a:latin typeface="Trebuchet MS" panose="020B0603020202020204" pitchFamily="34" charset="0"/>
              </a:rPr>
              <a:t>untuk</a:t>
            </a:r>
            <a:r>
              <a:rPr lang="en-ID" dirty="0">
                <a:solidFill>
                  <a:srgbClr val="2C363A"/>
                </a:solidFill>
                <a:latin typeface="Trebuchet MS" panose="020B0603020202020204" pitchFamily="34" charset="0"/>
              </a:rPr>
              <a:t> </a:t>
            </a:r>
            <a:r>
              <a:rPr lang="en-ID" dirty="0" err="1">
                <a:solidFill>
                  <a:srgbClr val="2C363A"/>
                </a:solidFill>
                <a:latin typeface="Trebuchet MS" panose="020B0603020202020204" pitchFamily="34" charset="0"/>
              </a:rPr>
              <a:t>pengembangan</a:t>
            </a:r>
            <a:r>
              <a:rPr lang="en-ID" dirty="0">
                <a:solidFill>
                  <a:srgbClr val="2C363A"/>
                </a:solidFill>
                <a:latin typeface="Trebuchet MS" panose="020B0603020202020204" pitchFamily="34" charset="0"/>
              </a:rPr>
              <a:t> di </a:t>
            </a:r>
            <a:r>
              <a:rPr lang="en-ID" dirty="0" err="1">
                <a:solidFill>
                  <a:srgbClr val="2C363A"/>
                </a:solidFill>
                <a:latin typeface="Trebuchet MS" panose="020B0603020202020204" pitchFamily="34" charset="0"/>
              </a:rPr>
              <a:t>lingkungan</a:t>
            </a:r>
            <a:r>
              <a:rPr lang="en-ID" dirty="0">
                <a:solidFill>
                  <a:srgbClr val="2C363A"/>
                </a:solidFill>
                <a:latin typeface="Trebuchet MS" panose="020B0603020202020204" pitchFamily="34" charset="0"/>
              </a:rPr>
              <a:t> non-</a:t>
            </a:r>
            <a:r>
              <a:rPr lang="en-ID" dirty="0" err="1">
                <a:solidFill>
                  <a:srgbClr val="2C363A"/>
                </a:solidFill>
                <a:latin typeface="Trebuchet MS" panose="020B0603020202020204" pitchFamily="34" charset="0"/>
              </a:rPr>
              <a:t>Windows.Query</a:t>
            </a:r>
            <a:r>
              <a:rPr lang="en-ID" dirty="0">
                <a:solidFill>
                  <a:srgbClr val="2C363A"/>
                </a:solidFill>
                <a:latin typeface="Trebuchet MS" panose="020B0603020202020204" pitchFamily="34" charset="0"/>
              </a:rPr>
              <a:t> </a:t>
            </a:r>
            <a:r>
              <a:rPr lang="en-ID" dirty="0" err="1">
                <a:solidFill>
                  <a:srgbClr val="2C363A"/>
                </a:solidFill>
                <a:latin typeface="Trebuchet MS" panose="020B0603020202020204" pitchFamily="34" charset="0"/>
              </a:rPr>
              <a:t>kompleks</a:t>
            </a:r>
            <a:r>
              <a:rPr lang="en-ID" dirty="0">
                <a:solidFill>
                  <a:srgbClr val="2C363A"/>
                </a:solidFill>
                <a:latin typeface="Trebuchet MS" panose="020B0603020202020204" pitchFamily="34" charset="0"/>
              </a:rPr>
              <a:t> </a:t>
            </a:r>
            <a:r>
              <a:rPr lang="en-ID" dirty="0" err="1">
                <a:solidFill>
                  <a:srgbClr val="2C363A"/>
                </a:solidFill>
                <a:latin typeface="Trebuchet MS" panose="020B0603020202020204" pitchFamily="34" charset="0"/>
              </a:rPr>
              <a:t>tidak</a:t>
            </a:r>
            <a:r>
              <a:rPr lang="en-ID" dirty="0">
                <a:solidFill>
                  <a:srgbClr val="2C363A"/>
                </a:solidFill>
                <a:latin typeface="Trebuchet MS" panose="020B0603020202020204" pitchFamily="34" charset="0"/>
              </a:rPr>
              <a:t> </a:t>
            </a:r>
            <a:r>
              <a:rPr lang="en-ID" dirty="0" err="1">
                <a:solidFill>
                  <a:srgbClr val="2C363A"/>
                </a:solidFill>
                <a:latin typeface="Trebuchet MS" panose="020B0603020202020204" pitchFamily="34" charset="0"/>
              </a:rPr>
              <a:t>diterjemahkan</a:t>
            </a:r>
            <a:r>
              <a:rPr lang="en-ID" dirty="0">
                <a:solidFill>
                  <a:srgbClr val="2C363A"/>
                </a:solidFill>
                <a:latin typeface="Trebuchet MS" panose="020B0603020202020204" pitchFamily="34" charset="0"/>
              </a:rPr>
              <a:t> </a:t>
            </a:r>
            <a:r>
              <a:rPr lang="en-ID" dirty="0" err="1">
                <a:solidFill>
                  <a:srgbClr val="2C363A"/>
                </a:solidFill>
                <a:latin typeface="Trebuchet MS" panose="020B0603020202020204" pitchFamily="34" charset="0"/>
              </a:rPr>
              <a:t>secara</a:t>
            </a:r>
            <a:r>
              <a:rPr lang="en-ID" dirty="0">
                <a:solidFill>
                  <a:srgbClr val="2C363A"/>
                </a:solidFill>
                <a:latin typeface="Trebuchet MS" panose="020B0603020202020204" pitchFamily="34" charset="0"/>
              </a:rPr>
              <a:t> </a:t>
            </a:r>
            <a:r>
              <a:rPr lang="en-ID" dirty="0" err="1">
                <a:solidFill>
                  <a:srgbClr val="2C363A"/>
                </a:solidFill>
                <a:latin typeface="Trebuchet MS" panose="020B0603020202020204" pitchFamily="34" charset="0"/>
              </a:rPr>
              <a:t>efisien</a:t>
            </a:r>
            <a:r>
              <a:rPr lang="en-ID" dirty="0">
                <a:solidFill>
                  <a:srgbClr val="2C363A"/>
                </a:solidFill>
                <a:latin typeface="Trebuchet MS" panose="020B0603020202020204" pitchFamily="34" charset="0"/>
              </a:rPr>
              <a:t> </a:t>
            </a:r>
            <a:r>
              <a:rPr lang="en-ID" dirty="0" err="1">
                <a:solidFill>
                  <a:srgbClr val="2C363A"/>
                </a:solidFill>
                <a:latin typeface="Trebuchet MS" panose="020B0603020202020204" pitchFamily="34" charset="0"/>
              </a:rPr>
              <a:t>ke</a:t>
            </a:r>
            <a:r>
              <a:rPr lang="en-ID" dirty="0">
                <a:solidFill>
                  <a:srgbClr val="2C363A"/>
                </a:solidFill>
                <a:latin typeface="Trebuchet MS" panose="020B0603020202020204" pitchFamily="34" charset="0"/>
              </a:rPr>
              <a:t> </a:t>
            </a:r>
            <a:r>
              <a:rPr lang="en-ID" dirty="0" err="1">
                <a:solidFill>
                  <a:srgbClr val="2C363A"/>
                </a:solidFill>
                <a:latin typeface="Trebuchet MS" panose="020B0603020202020204" pitchFamily="34" charset="0"/>
              </a:rPr>
              <a:t>dalam</a:t>
            </a:r>
            <a:r>
              <a:rPr lang="en-ID" dirty="0">
                <a:solidFill>
                  <a:srgbClr val="2C363A"/>
                </a:solidFill>
                <a:latin typeface="Trebuchet MS" panose="020B0603020202020204" pitchFamily="34" charset="0"/>
              </a:rPr>
              <a:t> SQL </a:t>
            </a:r>
            <a:r>
              <a:rPr lang="en-ID" dirty="0" err="1">
                <a:solidFill>
                  <a:srgbClr val="2C363A"/>
                </a:solidFill>
                <a:latin typeface="Trebuchet MS" panose="020B0603020202020204" pitchFamily="34" charset="0"/>
              </a:rPr>
              <a:t>menjadi</a:t>
            </a:r>
            <a:r>
              <a:rPr lang="en-ID" dirty="0">
                <a:solidFill>
                  <a:srgbClr val="2C363A"/>
                </a:solidFill>
                <a:latin typeface="Trebuchet MS" panose="020B0603020202020204" pitchFamily="34" charset="0"/>
              </a:rPr>
              <a:t> </a:t>
            </a:r>
            <a:r>
              <a:rPr lang="en-ID" dirty="0" err="1">
                <a:solidFill>
                  <a:srgbClr val="2C363A"/>
                </a:solidFill>
                <a:latin typeface="Trebuchet MS" panose="020B0603020202020204" pitchFamily="34" charset="0"/>
              </a:rPr>
              <a:t>kurang</a:t>
            </a:r>
            <a:r>
              <a:rPr lang="en-ID" dirty="0">
                <a:solidFill>
                  <a:srgbClr val="2C363A"/>
                </a:solidFill>
                <a:latin typeface="Trebuchet MS" panose="020B0603020202020204" pitchFamily="34" charset="0"/>
              </a:rPr>
              <a:t> optimal</a:t>
            </a:r>
          </a:p>
          <a:p>
            <a:pPr marL="342900" indent="-241300">
              <a:buSzPts val="1600"/>
              <a:buFont typeface="Noto Sans Symbols"/>
              <a:buNone/>
            </a:pPr>
            <a:endParaRPr lang="en-ID" dirty="0">
              <a:latin typeface="Trebuchet MS" panose="020B0603020202020204" pitchFamily="34" charset="0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199904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"/>
          <p:cNvSpPr txBox="1">
            <a:spLocks noGrp="1"/>
          </p:cNvSpPr>
          <p:nvPr>
            <p:ph type="body" idx="1"/>
          </p:nvPr>
        </p:nvSpPr>
        <p:spPr>
          <a:xfrm>
            <a:off x="677334" y="1778850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v"/>
            </a:pPr>
            <a:r>
              <a:rPr lang="en-ID" b="0" i="0" dirty="0" err="1">
                <a:solidFill>
                  <a:srgbClr val="444444"/>
                </a:solidFill>
                <a:latin typeface="Trebuchet MS" panose="020B0603020202020204" pitchFamily="34" charset="0"/>
                <a:ea typeface="Ubuntu"/>
                <a:cs typeface="Ubuntu"/>
                <a:sym typeface="Ubuntu"/>
              </a:rPr>
              <a:t>Mengembangkan</a:t>
            </a:r>
            <a:r>
              <a:rPr lang="en-ID" b="0" i="0" dirty="0">
                <a:solidFill>
                  <a:srgbClr val="444444"/>
                </a:solidFill>
                <a:latin typeface="Trebuchet MS" panose="020B0603020202020204" pitchFamily="34" charset="0"/>
                <a:ea typeface="Ubuntu"/>
                <a:cs typeface="Ubuntu"/>
                <a:sym typeface="Ubuntu"/>
              </a:rPr>
              <a:t> dan </a:t>
            </a:r>
            <a:r>
              <a:rPr lang="en-ID" b="0" i="0" dirty="0" err="1">
                <a:solidFill>
                  <a:srgbClr val="444444"/>
                </a:solidFill>
                <a:latin typeface="Trebuchet MS" panose="020B0603020202020204" pitchFamily="34" charset="0"/>
                <a:ea typeface="Ubuntu"/>
                <a:cs typeface="Ubuntu"/>
                <a:sym typeface="Ubuntu"/>
              </a:rPr>
              <a:t>mengimplementasikan</a:t>
            </a:r>
            <a:r>
              <a:rPr lang="en-ID" b="0" i="0" dirty="0">
                <a:solidFill>
                  <a:srgbClr val="444444"/>
                </a:solidFill>
                <a:latin typeface="Trebuchet MS" panose="020B0603020202020204" pitchFamily="34" charset="0"/>
                <a:ea typeface="Ubuntu"/>
                <a:cs typeface="Ubuntu"/>
                <a:sym typeface="Ubuntu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latin typeface="Trebuchet MS" panose="020B0603020202020204" pitchFamily="34" charset="0"/>
                <a:ea typeface="Ubuntu"/>
                <a:cs typeface="Ubuntu"/>
                <a:sym typeface="Ubuntu"/>
              </a:rPr>
              <a:t>aplikasi</a:t>
            </a:r>
            <a:r>
              <a:rPr lang="en-ID" b="0" i="0" dirty="0">
                <a:solidFill>
                  <a:srgbClr val="444444"/>
                </a:solidFill>
                <a:latin typeface="Trebuchet MS" panose="020B0603020202020204" pitchFamily="34" charset="0"/>
                <a:ea typeface="Ubuntu"/>
                <a:cs typeface="Ubuntu"/>
                <a:sym typeface="Ubuntu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latin typeface="Trebuchet MS" panose="020B0603020202020204" pitchFamily="34" charset="0"/>
                <a:ea typeface="Ubuntu"/>
                <a:cs typeface="Ubuntu"/>
                <a:sym typeface="Ubuntu"/>
              </a:rPr>
              <a:t>berdasarkan</a:t>
            </a:r>
            <a:r>
              <a:rPr lang="en-ID" b="0" i="0" dirty="0">
                <a:solidFill>
                  <a:srgbClr val="444444"/>
                </a:solidFill>
                <a:latin typeface="Trebuchet MS" panose="020B0603020202020204" pitchFamily="34" charset="0"/>
                <a:ea typeface="Ubuntu"/>
                <a:cs typeface="Ubuntu"/>
                <a:sym typeface="Ubuntu"/>
              </a:rPr>
              <a:t> UI UX</a:t>
            </a:r>
            <a:endParaRPr dirty="0">
              <a:latin typeface="Trebuchet MS" panose="020B0603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v"/>
            </a:pPr>
            <a:r>
              <a:rPr lang="en-ID" b="0" i="0" dirty="0" err="1">
                <a:solidFill>
                  <a:srgbClr val="444444"/>
                </a:solidFill>
                <a:latin typeface="Trebuchet MS" panose="020B0603020202020204" pitchFamily="34" charset="0"/>
                <a:ea typeface="Ubuntu"/>
                <a:cs typeface="Ubuntu"/>
                <a:sym typeface="Ubuntu"/>
              </a:rPr>
              <a:t>Memperbaiki</a:t>
            </a:r>
            <a:r>
              <a:rPr lang="en-ID" b="0" i="0" dirty="0">
                <a:solidFill>
                  <a:srgbClr val="444444"/>
                </a:solidFill>
                <a:latin typeface="Trebuchet MS" panose="020B0603020202020204" pitchFamily="34" charset="0"/>
                <a:ea typeface="Ubuntu"/>
                <a:cs typeface="Ubuntu"/>
                <a:sym typeface="Ubuntu"/>
              </a:rPr>
              <a:t> </a:t>
            </a:r>
            <a:r>
              <a:rPr lang="en-ID" dirty="0">
                <a:solidFill>
                  <a:srgbClr val="444444"/>
                </a:solidFill>
                <a:latin typeface="Trebuchet MS" panose="020B0603020202020204" pitchFamily="34" charset="0"/>
                <a:ea typeface="Ubuntu"/>
                <a:cs typeface="Ubuntu"/>
                <a:sym typeface="Ubuntu"/>
              </a:rPr>
              <a:t>error</a:t>
            </a:r>
            <a:r>
              <a:rPr lang="en-ID" b="0" i="0" dirty="0">
                <a:solidFill>
                  <a:srgbClr val="444444"/>
                </a:solidFill>
                <a:latin typeface="Trebuchet MS" panose="020B0603020202020204" pitchFamily="34" charset="0"/>
                <a:ea typeface="Ubuntu"/>
                <a:cs typeface="Ubuntu"/>
                <a:sym typeface="Ubuntu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latin typeface="Trebuchet MS" panose="020B0603020202020204" pitchFamily="34" charset="0"/>
                <a:ea typeface="Ubuntu"/>
                <a:cs typeface="Ubuntu"/>
                <a:sym typeface="Ubuntu"/>
              </a:rPr>
              <a:t>dari</a:t>
            </a:r>
            <a:r>
              <a:rPr lang="en-ID" b="0" i="0" dirty="0">
                <a:solidFill>
                  <a:srgbClr val="444444"/>
                </a:solidFill>
                <a:latin typeface="Trebuchet MS" panose="020B0603020202020204" pitchFamily="34" charset="0"/>
                <a:ea typeface="Ubuntu"/>
                <a:cs typeface="Ubuntu"/>
                <a:sym typeface="Ubuntu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latin typeface="Trebuchet MS" panose="020B0603020202020204" pitchFamily="34" charset="0"/>
                <a:ea typeface="Ubuntu"/>
                <a:cs typeface="Ubuntu"/>
                <a:sym typeface="Ubuntu"/>
              </a:rPr>
              <a:t>aplikasi</a:t>
            </a:r>
            <a:endParaRPr b="0" i="0" dirty="0">
              <a:solidFill>
                <a:srgbClr val="444444"/>
              </a:solidFill>
              <a:latin typeface="Trebuchet MS" panose="020B0603020202020204" pitchFamily="34" charset="0"/>
              <a:ea typeface="Ubuntu"/>
              <a:cs typeface="Ubuntu"/>
              <a:sym typeface="Ubuntu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v"/>
            </a:pPr>
            <a:r>
              <a:rPr lang="en-ID" dirty="0" err="1">
                <a:solidFill>
                  <a:srgbClr val="444444"/>
                </a:solidFill>
                <a:latin typeface="Trebuchet MS" panose="020B0603020202020204" pitchFamily="34" charset="0"/>
                <a:ea typeface="Ubuntu"/>
                <a:cs typeface="Ubuntu"/>
                <a:sym typeface="Ubuntu"/>
              </a:rPr>
              <a:t>Membuat</a:t>
            </a:r>
            <a:r>
              <a:rPr lang="en-ID" dirty="0">
                <a:solidFill>
                  <a:srgbClr val="444444"/>
                </a:solidFill>
                <a:latin typeface="Trebuchet MS" panose="020B0603020202020204" pitchFamily="34" charset="0"/>
                <a:ea typeface="Ubuntu"/>
                <a:cs typeface="Ubuntu"/>
                <a:sym typeface="Ubuntu"/>
              </a:rPr>
              <a:t> </a:t>
            </a:r>
            <a:r>
              <a:rPr lang="en-ID" dirty="0" err="1">
                <a:solidFill>
                  <a:srgbClr val="444444"/>
                </a:solidFill>
                <a:latin typeface="Trebuchet MS" panose="020B0603020202020204" pitchFamily="34" charset="0"/>
                <a:ea typeface="Ubuntu"/>
                <a:cs typeface="Ubuntu"/>
                <a:sym typeface="Ubuntu"/>
              </a:rPr>
              <a:t>struktur</a:t>
            </a:r>
            <a:r>
              <a:rPr lang="en-ID" dirty="0">
                <a:solidFill>
                  <a:srgbClr val="444444"/>
                </a:solidFill>
                <a:latin typeface="Trebuchet MS" panose="020B0603020202020204" pitchFamily="34" charset="0"/>
                <a:ea typeface="Ubuntu"/>
                <a:cs typeface="Ubuntu"/>
                <a:sym typeface="Ubuntu"/>
              </a:rPr>
              <a:t> database</a:t>
            </a:r>
            <a:endParaRPr dirty="0">
              <a:latin typeface="Trebuchet MS" panose="020B0603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v"/>
            </a:pPr>
            <a:r>
              <a:rPr lang="en-ID" b="0" i="0" dirty="0" err="1">
                <a:solidFill>
                  <a:srgbClr val="444444"/>
                </a:solidFill>
                <a:latin typeface="Trebuchet MS" panose="020B0603020202020204" pitchFamily="34" charset="0"/>
                <a:ea typeface="Ubuntu"/>
                <a:cs typeface="Ubuntu"/>
                <a:sym typeface="Ubuntu"/>
              </a:rPr>
              <a:t>Mendesain</a:t>
            </a:r>
            <a:r>
              <a:rPr lang="en-ID" b="0" i="0" dirty="0">
                <a:solidFill>
                  <a:srgbClr val="444444"/>
                </a:solidFill>
                <a:latin typeface="Trebuchet MS" panose="020B0603020202020204" pitchFamily="34" charset="0"/>
                <a:ea typeface="Ubuntu"/>
                <a:cs typeface="Ubuntu"/>
                <a:sym typeface="Ubuntu"/>
              </a:rPr>
              <a:t> </a:t>
            </a:r>
            <a:r>
              <a:rPr lang="en-ID" b="0" i="0" dirty="0" err="1">
                <a:solidFill>
                  <a:srgbClr val="444444"/>
                </a:solidFill>
                <a:latin typeface="Trebuchet MS" panose="020B0603020202020204" pitchFamily="34" charset="0"/>
                <a:ea typeface="Ubuntu"/>
                <a:cs typeface="Ubuntu"/>
                <a:sym typeface="Ubuntu"/>
              </a:rPr>
              <a:t>aplikasi</a:t>
            </a:r>
            <a:r>
              <a:rPr lang="en-ID" b="0" i="0" dirty="0">
                <a:solidFill>
                  <a:srgbClr val="444444"/>
                </a:solidFill>
                <a:latin typeface="Trebuchet MS" panose="020B0603020202020204" pitchFamily="34" charset="0"/>
                <a:ea typeface="Ubuntu"/>
                <a:cs typeface="Ubuntu"/>
                <a:sym typeface="Ubuntu"/>
              </a:rPr>
              <a:t> website</a:t>
            </a:r>
            <a:endParaRPr dirty="0">
              <a:latin typeface="Trebuchet MS" panose="020B0603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v"/>
            </a:pPr>
            <a:r>
              <a:rPr lang="en-ID" dirty="0" err="1">
                <a:solidFill>
                  <a:srgbClr val="444444"/>
                </a:solidFill>
                <a:latin typeface="Trebuchet MS" panose="020B0603020202020204" pitchFamily="34" charset="0"/>
                <a:ea typeface="Ubuntu"/>
                <a:cs typeface="Ubuntu"/>
                <a:sym typeface="Ubuntu"/>
              </a:rPr>
              <a:t>Menulis</a:t>
            </a:r>
            <a:r>
              <a:rPr lang="en-ID" dirty="0">
                <a:solidFill>
                  <a:srgbClr val="444444"/>
                </a:solidFill>
                <a:latin typeface="Trebuchet MS" panose="020B0603020202020204" pitchFamily="34" charset="0"/>
                <a:ea typeface="Ubuntu"/>
                <a:cs typeface="Ubuntu"/>
                <a:sym typeface="Ubuntu"/>
              </a:rPr>
              <a:t> source code </a:t>
            </a:r>
            <a:r>
              <a:rPr lang="en-ID" dirty="0" err="1">
                <a:solidFill>
                  <a:srgbClr val="444444"/>
                </a:solidFill>
                <a:latin typeface="Trebuchet MS" panose="020B0603020202020204" pitchFamily="34" charset="0"/>
                <a:ea typeface="Ubuntu"/>
                <a:cs typeface="Ubuntu"/>
                <a:sym typeface="Ubuntu"/>
              </a:rPr>
              <a:t>rapih</a:t>
            </a:r>
            <a:r>
              <a:rPr lang="en-ID" dirty="0">
                <a:solidFill>
                  <a:srgbClr val="444444"/>
                </a:solidFill>
                <a:latin typeface="Trebuchet MS" panose="020B0603020202020204" pitchFamily="34" charset="0"/>
                <a:ea typeface="Ubuntu"/>
                <a:cs typeface="Ubuntu"/>
                <a:sym typeface="Ubuntu"/>
              </a:rPr>
              <a:t>, </a:t>
            </a:r>
            <a:r>
              <a:rPr lang="en-ID" dirty="0" err="1">
                <a:solidFill>
                  <a:srgbClr val="444444"/>
                </a:solidFill>
                <a:latin typeface="Trebuchet MS" panose="020B0603020202020204" pitchFamily="34" charset="0"/>
                <a:ea typeface="Ubuntu"/>
                <a:cs typeface="Ubuntu"/>
                <a:sym typeface="Ubuntu"/>
              </a:rPr>
              <a:t>bersih</a:t>
            </a:r>
            <a:r>
              <a:rPr lang="en-ID" dirty="0">
                <a:solidFill>
                  <a:srgbClr val="444444"/>
                </a:solidFill>
                <a:latin typeface="Trebuchet MS" panose="020B0603020202020204" pitchFamily="34" charset="0"/>
                <a:ea typeface="Ubuntu"/>
                <a:cs typeface="Ubuntu"/>
                <a:sym typeface="Ubuntu"/>
              </a:rPr>
              <a:t> &amp; </a:t>
            </a:r>
            <a:r>
              <a:rPr lang="en-ID" dirty="0" err="1">
                <a:solidFill>
                  <a:srgbClr val="444444"/>
                </a:solidFill>
                <a:latin typeface="Trebuchet MS" panose="020B0603020202020204" pitchFamily="34" charset="0"/>
                <a:ea typeface="Ubuntu"/>
                <a:cs typeface="Ubuntu"/>
                <a:sym typeface="Ubuntu"/>
              </a:rPr>
              <a:t>standarisasi</a:t>
            </a:r>
            <a:endParaRPr dirty="0">
              <a:solidFill>
                <a:srgbClr val="444444"/>
              </a:solidFill>
              <a:latin typeface="Trebuchet MS" panose="020B0603020202020204" pitchFamily="34" charset="0"/>
              <a:ea typeface="Ubuntu"/>
              <a:cs typeface="Ubuntu"/>
              <a:sym typeface="Ubuntu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v"/>
            </a:pPr>
            <a:r>
              <a:rPr lang="en-ID" dirty="0" err="1">
                <a:solidFill>
                  <a:srgbClr val="444444"/>
                </a:solidFill>
                <a:latin typeface="Trebuchet MS" panose="020B0603020202020204" pitchFamily="34" charset="0"/>
                <a:ea typeface="Ubuntu"/>
                <a:cs typeface="Ubuntu"/>
                <a:sym typeface="Ubuntu"/>
              </a:rPr>
              <a:t>Menganalisa</a:t>
            </a:r>
            <a:r>
              <a:rPr lang="en-ID" dirty="0">
                <a:solidFill>
                  <a:srgbClr val="444444"/>
                </a:solidFill>
                <a:latin typeface="Trebuchet MS" panose="020B0603020202020204" pitchFamily="34" charset="0"/>
                <a:ea typeface="Ubuntu"/>
                <a:cs typeface="Ubuntu"/>
                <a:sym typeface="Ubuntu"/>
              </a:rPr>
              <a:t> </a:t>
            </a:r>
            <a:r>
              <a:rPr lang="en-ID" dirty="0" err="1">
                <a:solidFill>
                  <a:srgbClr val="444444"/>
                </a:solidFill>
                <a:latin typeface="Trebuchet MS" panose="020B0603020202020204" pitchFamily="34" charset="0"/>
                <a:ea typeface="Ubuntu"/>
                <a:cs typeface="Ubuntu"/>
                <a:sym typeface="Ubuntu"/>
              </a:rPr>
              <a:t>struktur</a:t>
            </a:r>
            <a:r>
              <a:rPr lang="en-ID" dirty="0">
                <a:solidFill>
                  <a:srgbClr val="444444"/>
                </a:solidFill>
                <a:latin typeface="Trebuchet MS" panose="020B0603020202020204" pitchFamily="34" charset="0"/>
                <a:ea typeface="Ubuntu"/>
                <a:cs typeface="Ubuntu"/>
                <a:sym typeface="Ubuntu"/>
              </a:rPr>
              <a:t> data </a:t>
            </a:r>
            <a:endParaRPr dirty="0">
              <a:latin typeface="Trebuchet MS" panose="020B0603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v"/>
            </a:pPr>
            <a:r>
              <a:rPr lang="en-ID" dirty="0" err="1">
                <a:solidFill>
                  <a:srgbClr val="444444"/>
                </a:solidFill>
                <a:latin typeface="Trebuchet MS" panose="020B0603020202020204" pitchFamily="34" charset="0"/>
                <a:ea typeface="Ubuntu"/>
                <a:cs typeface="Ubuntu"/>
                <a:sym typeface="Ubuntu"/>
              </a:rPr>
              <a:t>Menganalisa</a:t>
            </a:r>
            <a:r>
              <a:rPr lang="en-ID" dirty="0">
                <a:solidFill>
                  <a:srgbClr val="444444"/>
                </a:solidFill>
                <a:latin typeface="Trebuchet MS" panose="020B0603020202020204" pitchFamily="34" charset="0"/>
                <a:ea typeface="Ubuntu"/>
                <a:cs typeface="Ubuntu"/>
                <a:sym typeface="Ubuntu"/>
              </a:rPr>
              <a:t> </a:t>
            </a:r>
            <a:r>
              <a:rPr lang="en-ID" dirty="0" err="1">
                <a:solidFill>
                  <a:srgbClr val="444444"/>
                </a:solidFill>
                <a:latin typeface="Trebuchet MS" panose="020B0603020202020204" pitchFamily="34" charset="0"/>
                <a:ea typeface="Ubuntu"/>
                <a:cs typeface="Ubuntu"/>
                <a:sym typeface="Ubuntu"/>
              </a:rPr>
              <a:t>fitur</a:t>
            </a:r>
            <a:r>
              <a:rPr lang="en-ID" dirty="0">
                <a:solidFill>
                  <a:srgbClr val="444444"/>
                </a:solidFill>
                <a:latin typeface="Trebuchet MS" panose="020B0603020202020204" pitchFamily="34" charset="0"/>
                <a:ea typeface="Ubuntu"/>
                <a:cs typeface="Ubuntu"/>
                <a:sym typeface="Ubuntu"/>
              </a:rPr>
              <a:t> </a:t>
            </a:r>
            <a:r>
              <a:rPr lang="en-ID" dirty="0" err="1">
                <a:solidFill>
                  <a:srgbClr val="444444"/>
                </a:solidFill>
                <a:latin typeface="Trebuchet MS" panose="020B0603020202020204" pitchFamily="34" charset="0"/>
                <a:ea typeface="Ubuntu"/>
                <a:cs typeface="Ubuntu"/>
                <a:sym typeface="Ubuntu"/>
              </a:rPr>
              <a:t>aplikasi</a:t>
            </a:r>
            <a:endParaRPr dirty="0">
              <a:solidFill>
                <a:srgbClr val="444444"/>
              </a:solidFill>
              <a:latin typeface="Trebuchet MS" panose="020B0603020202020204" pitchFamily="34" charset="0"/>
              <a:ea typeface="Ubuntu"/>
              <a:cs typeface="Ubuntu"/>
              <a:sym typeface="Ubuntu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v"/>
            </a:pPr>
            <a:r>
              <a:rPr lang="en-ID" dirty="0">
                <a:solidFill>
                  <a:srgbClr val="444444"/>
                </a:solidFill>
                <a:latin typeface="Trebuchet MS" panose="020B0603020202020204" pitchFamily="34" charset="0"/>
                <a:ea typeface="Ubuntu"/>
                <a:cs typeface="Ubuntu"/>
                <a:sym typeface="Ubuntu"/>
              </a:rPr>
              <a:t>Integrasi system CBIC &amp; MASS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v"/>
            </a:pPr>
            <a:r>
              <a:rPr lang="en-ID" dirty="0">
                <a:solidFill>
                  <a:srgbClr val="444444"/>
                </a:solidFill>
                <a:latin typeface="Trebuchet MS" panose="020B0603020202020204" pitchFamily="34" charset="0"/>
                <a:ea typeface="Ubuntu"/>
                <a:cs typeface="Ubuntu"/>
                <a:sym typeface="Ubuntu"/>
              </a:rPr>
              <a:t>Development project </a:t>
            </a:r>
            <a:r>
              <a:rPr lang="en-ID" dirty="0" err="1">
                <a:solidFill>
                  <a:srgbClr val="444444"/>
                </a:solidFill>
                <a:latin typeface="Trebuchet MS" panose="020B0603020202020204" pitchFamily="34" charset="0"/>
                <a:ea typeface="Ubuntu"/>
                <a:cs typeface="Ubuntu"/>
                <a:sym typeface="Ubuntu"/>
              </a:rPr>
              <a:t>baru</a:t>
            </a:r>
            <a:r>
              <a:rPr lang="en-ID" dirty="0">
                <a:solidFill>
                  <a:srgbClr val="444444"/>
                </a:solidFill>
                <a:latin typeface="Trebuchet MS" panose="020B0603020202020204" pitchFamily="34" charset="0"/>
                <a:ea typeface="Ubuntu"/>
                <a:cs typeface="Ubuntu"/>
                <a:sym typeface="Ubuntu"/>
              </a:rPr>
              <a:t> CMB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v"/>
            </a:pPr>
            <a:r>
              <a:rPr lang="en-US" dirty="0">
                <a:solidFill>
                  <a:srgbClr val="444444"/>
                </a:solidFill>
                <a:latin typeface="Trebuchet MS" panose="020B0603020202020204" pitchFamily="34" charset="0"/>
                <a:sym typeface="Ubuntu"/>
              </a:rPr>
              <a:t>Go live CBIC </a:t>
            </a:r>
            <a:r>
              <a:rPr lang="en-US" dirty="0" err="1">
                <a:solidFill>
                  <a:srgbClr val="444444"/>
                </a:solidFill>
                <a:latin typeface="Trebuchet MS" panose="020B0603020202020204" pitchFamily="34" charset="0"/>
                <a:sym typeface="Ubuntu"/>
              </a:rPr>
              <a:t>Technoops</a:t>
            </a:r>
            <a:r>
              <a:rPr lang="en-US" dirty="0">
                <a:solidFill>
                  <a:srgbClr val="444444"/>
                </a:solidFill>
                <a:latin typeface="Trebuchet MS" panose="020B0603020202020204" pitchFamily="34" charset="0"/>
                <a:sym typeface="Ubuntu"/>
              </a:rPr>
              <a:t> &amp;</a:t>
            </a:r>
            <a:r>
              <a:rPr lang="en-ID" dirty="0">
                <a:solidFill>
                  <a:srgbClr val="444444"/>
                </a:solidFill>
                <a:latin typeface="Trebuchet MS" panose="020B0603020202020204" pitchFamily="34" charset="0"/>
                <a:ea typeface="Ubuntu"/>
                <a:cs typeface="Ubuntu"/>
                <a:sym typeface="Ubuntu"/>
              </a:rPr>
              <a:t> MASS</a:t>
            </a:r>
            <a:endParaRPr dirty="0">
              <a:latin typeface="Trebuchet MS" panose="020B0603020202020204" pitchFamily="34" charset="0"/>
            </a:endParaRPr>
          </a:p>
          <a:p>
            <a:pPr marL="377191" lvl="0" indent="-285750" algn="l" rtl="0">
              <a:spcBef>
                <a:spcPts val="100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v"/>
            </a:pPr>
            <a:endParaRPr dirty="0">
              <a:latin typeface="Trebuchet MS" panose="020B0603020202020204" pitchFamily="34" charset="0"/>
            </a:endParaRPr>
          </a:p>
        </p:txBody>
      </p:sp>
      <p:sp>
        <p:nvSpPr>
          <p:cNvPr id="180" name="Google Shape;180;p6"/>
          <p:cNvSpPr txBox="1">
            <a:spLocks noGrp="1"/>
          </p:cNvSpPr>
          <p:nvPr>
            <p:ph type="title"/>
          </p:nvPr>
        </p:nvSpPr>
        <p:spPr>
          <a:xfrm>
            <a:off x="677334" y="816638"/>
            <a:ext cx="3930176" cy="5237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363A"/>
              </a:buClr>
              <a:buSzPct val="100000"/>
              <a:buFont typeface="Trebuchet MS"/>
              <a:buNone/>
            </a:pPr>
            <a:r>
              <a:rPr lang="en-ID" sz="3600" b="1" i="0" u="none" strike="noStrike" cap="none" dirty="0">
                <a:solidFill>
                  <a:srgbClr val="2C363A"/>
                </a:solidFill>
                <a:latin typeface="Trebuchet MS" panose="020B0603020202020204" pitchFamily="34" charset="0"/>
                <a:sym typeface="Trebuchet MS"/>
              </a:rPr>
              <a:t>ACCOMPLISHMENT</a:t>
            </a:r>
            <a:endParaRPr sz="3600" b="1" i="0" u="none" strike="noStrike" cap="none" dirty="0">
              <a:solidFill>
                <a:schemeClr val="dk1"/>
              </a:solidFill>
              <a:latin typeface="Trebuchet MS" panose="020B0603020202020204" pitchFamily="34" charset="0"/>
              <a:sym typeface="Trebuchet M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7"/>
          <p:cNvSpPr txBox="1">
            <a:spLocks noGrp="1"/>
          </p:cNvSpPr>
          <p:nvPr>
            <p:ph type="body" idx="1"/>
          </p:nvPr>
        </p:nvSpPr>
        <p:spPr>
          <a:xfrm>
            <a:off x="677333" y="1885381"/>
            <a:ext cx="9961637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>
              <a:spcBef>
                <a:spcPts val="0"/>
              </a:spcBef>
              <a:buSzPts val="1600"/>
              <a:buFont typeface="Wingdings" panose="05000000000000000000" pitchFamily="2" charset="2"/>
              <a:buChar char="v"/>
            </a:pPr>
            <a:r>
              <a:rPr lang="en-ID" sz="2000" b="0" i="0" dirty="0" err="1">
                <a:solidFill>
                  <a:srgbClr val="444444"/>
                </a:solidFill>
                <a:latin typeface="Trebuchet MS" panose="020B0603020202020204" pitchFamily="34" charset="0"/>
                <a:ea typeface="Arial"/>
                <a:cs typeface="Arial"/>
                <a:sym typeface="Arial"/>
              </a:rPr>
              <a:t>Menyelesaikan</a:t>
            </a:r>
            <a:r>
              <a:rPr lang="en-ID" sz="2000" b="0" i="0" dirty="0">
                <a:solidFill>
                  <a:srgbClr val="444444"/>
                </a:solidFill>
                <a:latin typeface="Trebuchet MS" panose="020B0603020202020204" pitchFamily="34" charset="0"/>
                <a:ea typeface="Arial"/>
                <a:cs typeface="Arial"/>
                <a:sym typeface="Arial"/>
              </a:rPr>
              <a:t> development BE, FE, </a:t>
            </a:r>
            <a:r>
              <a:rPr lang="en-ID" sz="2000" b="0" i="0" dirty="0" err="1">
                <a:solidFill>
                  <a:srgbClr val="444444"/>
                </a:solidFill>
                <a:latin typeface="Trebuchet MS" panose="020B0603020202020204" pitchFamily="34" charset="0"/>
                <a:ea typeface="Arial"/>
                <a:cs typeface="Arial"/>
                <a:sym typeface="Arial"/>
              </a:rPr>
              <a:t>integrasi</a:t>
            </a:r>
            <a:r>
              <a:rPr lang="en-ID" sz="2000" b="0" i="0" dirty="0">
                <a:solidFill>
                  <a:srgbClr val="444444"/>
                </a:solidFill>
                <a:latin typeface="Trebuchet MS" panose="020B0603020202020204" pitchFamily="34" charset="0"/>
                <a:ea typeface="Arial"/>
                <a:cs typeface="Arial"/>
                <a:sym typeface="Arial"/>
              </a:rPr>
              <a:t> </a:t>
            </a:r>
          </a:p>
          <a:p>
            <a:pPr marL="342900" lvl="0" indent="-342900">
              <a:spcBef>
                <a:spcPts val="0"/>
              </a:spcBef>
              <a:buSzPts val="1600"/>
              <a:buFont typeface="Wingdings" panose="05000000000000000000" pitchFamily="2" charset="2"/>
              <a:buChar char="v"/>
            </a:pPr>
            <a:r>
              <a:rPr lang="da-DK" sz="2000" dirty="0">
                <a:solidFill>
                  <a:srgbClr val="444444"/>
                </a:solidFill>
                <a:latin typeface="Trebuchet MS" panose="020B0603020202020204" pitchFamily="34" charset="0"/>
                <a:ea typeface="Arial"/>
                <a:cs typeface="Arial"/>
                <a:sym typeface="Arial"/>
              </a:rPr>
              <a:t>Menyelesaikan Internal Testing &amp; fixing Internal Testing</a:t>
            </a:r>
            <a:endParaRPr sz="2000" b="0" i="0" dirty="0">
              <a:solidFill>
                <a:srgbClr val="444444"/>
              </a:solidFill>
              <a:latin typeface="Trebuchet MS" panose="020B0603020202020204" pitchFamily="34" charset="0"/>
              <a:ea typeface="Arial"/>
              <a:cs typeface="Arial"/>
              <a:sym typeface="Arial"/>
            </a:endParaRPr>
          </a:p>
          <a:p>
            <a:pPr marL="342900" lvl="0" indent="-342900">
              <a:buSzPts val="1600"/>
              <a:buFont typeface="Wingdings" panose="05000000000000000000" pitchFamily="2" charset="2"/>
              <a:buChar char="v"/>
            </a:pPr>
            <a:r>
              <a:rPr lang="en-ID" sz="2000" dirty="0" err="1">
                <a:solidFill>
                  <a:srgbClr val="444444"/>
                </a:solidFill>
                <a:latin typeface="Trebuchet MS" panose="020B0603020202020204" pitchFamily="34" charset="0"/>
                <a:ea typeface="Arial"/>
                <a:cs typeface="Arial"/>
                <a:sym typeface="Arial"/>
              </a:rPr>
              <a:t>Menyelesaikan</a:t>
            </a:r>
            <a:r>
              <a:rPr lang="en-ID" sz="2000" dirty="0">
                <a:solidFill>
                  <a:srgbClr val="444444"/>
                </a:solidFill>
                <a:latin typeface="Trebuchet MS" panose="020B0603020202020204" pitchFamily="34" charset="0"/>
                <a:ea typeface="Arial"/>
                <a:cs typeface="Arial"/>
                <a:sym typeface="Arial"/>
              </a:rPr>
              <a:t> SIT &amp; fixing SIT </a:t>
            </a:r>
          </a:p>
          <a:p>
            <a:pPr marL="342900" lvl="0" indent="-342900">
              <a:buSzPts val="1600"/>
              <a:buFont typeface="Wingdings" panose="05000000000000000000" pitchFamily="2" charset="2"/>
              <a:buChar char="v"/>
            </a:pPr>
            <a:r>
              <a:rPr lang="en-ID" sz="2000" dirty="0" err="1">
                <a:solidFill>
                  <a:srgbClr val="444444"/>
                </a:solidFill>
                <a:latin typeface="Trebuchet MS" panose="020B0603020202020204" pitchFamily="34" charset="0"/>
                <a:ea typeface="Arial"/>
                <a:cs typeface="Arial"/>
                <a:sym typeface="Arial"/>
              </a:rPr>
              <a:t>Menyelesaikan</a:t>
            </a:r>
            <a:r>
              <a:rPr lang="en-ID" sz="2000" dirty="0">
                <a:solidFill>
                  <a:srgbClr val="444444"/>
                </a:solidFill>
                <a:latin typeface="Trebuchet MS" panose="020B0603020202020204" pitchFamily="34" charset="0"/>
                <a:ea typeface="Arial"/>
                <a:cs typeface="Arial"/>
                <a:sym typeface="Arial"/>
              </a:rPr>
              <a:t> UAT &amp; fixing UAT </a:t>
            </a:r>
          </a:p>
          <a:p>
            <a:pPr marL="342900" lvl="0" indent="-342900">
              <a:buSzPts val="1600"/>
              <a:buFont typeface="Wingdings" panose="05000000000000000000" pitchFamily="2" charset="2"/>
              <a:buChar char="v"/>
            </a:pPr>
            <a:r>
              <a:rPr lang="en-ID" sz="2000" dirty="0" err="1">
                <a:solidFill>
                  <a:srgbClr val="444444"/>
                </a:solidFill>
                <a:latin typeface="Trebuchet MS" panose="020B0603020202020204" pitchFamily="34" charset="0"/>
                <a:ea typeface="Arial"/>
                <a:cs typeface="Arial"/>
                <a:sym typeface="Arial"/>
              </a:rPr>
              <a:t>Migrasi</a:t>
            </a:r>
            <a:r>
              <a:rPr lang="en-ID" sz="2000" dirty="0">
                <a:solidFill>
                  <a:srgbClr val="444444"/>
                </a:solidFill>
                <a:latin typeface="Trebuchet MS" panose="020B0603020202020204" pitchFamily="34" charset="0"/>
                <a:ea typeface="Arial"/>
                <a:cs typeface="Arial"/>
                <a:sym typeface="Arial"/>
              </a:rPr>
              <a:t> DB, Deploy </a:t>
            </a:r>
            <a:r>
              <a:rPr lang="en-ID" sz="2000" dirty="0" err="1">
                <a:solidFill>
                  <a:srgbClr val="444444"/>
                </a:solidFill>
                <a:latin typeface="Trebuchet MS" panose="020B0603020202020204" pitchFamily="34" charset="0"/>
                <a:ea typeface="Arial"/>
                <a:cs typeface="Arial"/>
                <a:sym typeface="Arial"/>
              </a:rPr>
              <a:t>Aplikasi</a:t>
            </a:r>
            <a:r>
              <a:rPr lang="en-ID" sz="2000" dirty="0">
                <a:solidFill>
                  <a:srgbClr val="444444"/>
                </a:solidFill>
                <a:latin typeface="Trebuchet MS" panose="020B0603020202020204" pitchFamily="34" charset="0"/>
                <a:ea typeface="Arial"/>
                <a:cs typeface="Arial"/>
                <a:sym typeface="Arial"/>
              </a:rPr>
              <a:t>, Production Trial Run </a:t>
            </a:r>
            <a:endParaRPr lang="da-DK" sz="2000" dirty="0">
              <a:solidFill>
                <a:srgbClr val="444444"/>
              </a:solidFill>
              <a:latin typeface="Trebuchet MS" panose="020B0603020202020204" pitchFamily="34" charset="0"/>
              <a:ea typeface="Arial"/>
              <a:cs typeface="Arial"/>
              <a:sym typeface="Arial"/>
            </a:endParaRPr>
          </a:p>
          <a:p>
            <a:pPr marL="342900" lvl="0" indent="-342900">
              <a:buSzPts val="1600"/>
              <a:buFont typeface="Wingdings" panose="05000000000000000000" pitchFamily="2" charset="2"/>
              <a:buChar char="v"/>
            </a:pPr>
            <a:r>
              <a:rPr lang="en-ID" sz="2000" dirty="0">
                <a:solidFill>
                  <a:srgbClr val="444444"/>
                </a:solidFill>
                <a:latin typeface="Trebuchet MS" panose="020B0603020202020204" pitchFamily="34" charset="0"/>
                <a:ea typeface="Arial"/>
                <a:cs typeface="Arial"/>
                <a:sym typeface="Arial"/>
              </a:rPr>
              <a:t>Production Trial Run fixing </a:t>
            </a:r>
          </a:p>
          <a:p>
            <a:pPr marL="342900" lvl="0" indent="-342900">
              <a:buSzPts val="1600"/>
              <a:buFont typeface="Wingdings" panose="05000000000000000000" pitchFamily="2" charset="2"/>
              <a:buChar char="v"/>
            </a:pPr>
            <a:r>
              <a:rPr lang="en-US" sz="2000" dirty="0">
                <a:solidFill>
                  <a:srgbClr val="444444"/>
                </a:solidFill>
                <a:latin typeface="Trebuchet MS" panose="020B0603020202020204" pitchFamily="34" charset="0"/>
                <a:ea typeface="Arial"/>
                <a:cs typeface="Arial"/>
                <a:sym typeface="Arial"/>
              </a:rPr>
              <a:t>Live </a:t>
            </a:r>
            <a:r>
              <a:rPr lang="en-ID" sz="2000" dirty="0">
                <a:solidFill>
                  <a:srgbClr val="444444"/>
                </a:solidFill>
                <a:latin typeface="Trebuchet MS" panose="020B0603020202020204" pitchFamily="34" charset="0"/>
                <a:ea typeface="Arial"/>
                <a:cs typeface="Arial"/>
                <a:sym typeface="Arial"/>
              </a:rPr>
              <a:t>CBIC </a:t>
            </a:r>
            <a:r>
              <a:rPr lang="en-ID" sz="2000" dirty="0" err="1">
                <a:solidFill>
                  <a:srgbClr val="444444"/>
                </a:solidFill>
                <a:latin typeface="Trebuchet MS" panose="020B0603020202020204" pitchFamily="34" charset="0"/>
                <a:ea typeface="Arial"/>
                <a:cs typeface="Arial"/>
                <a:sym typeface="Arial"/>
              </a:rPr>
              <a:t>Technoops</a:t>
            </a:r>
            <a:r>
              <a:rPr lang="en-ID" sz="2000" dirty="0">
                <a:solidFill>
                  <a:srgbClr val="444444"/>
                </a:solidFill>
                <a:latin typeface="Trebuchet MS" panose="020B0603020202020204" pitchFamily="34" charset="0"/>
                <a:ea typeface="Arial"/>
                <a:cs typeface="Arial"/>
                <a:sym typeface="Arial"/>
              </a:rPr>
              <a:t> &amp; MASS </a:t>
            </a:r>
          </a:p>
          <a:p>
            <a:pPr marL="342900" lvl="0" indent="-342900">
              <a:buSzPts val="1600"/>
              <a:buFont typeface="Wingdings" panose="05000000000000000000" pitchFamily="2" charset="2"/>
              <a:buChar char="v"/>
            </a:pPr>
            <a:r>
              <a:rPr lang="en-ID" sz="2000" dirty="0" err="1">
                <a:solidFill>
                  <a:srgbClr val="444444"/>
                </a:solidFill>
                <a:latin typeface="Trebuchet MS" panose="020B0603020202020204" pitchFamily="34" charset="0"/>
                <a:ea typeface="Arial"/>
                <a:cs typeface="Arial"/>
                <a:sym typeface="Arial"/>
              </a:rPr>
              <a:t>Menyelesaikan</a:t>
            </a:r>
            <a:r>
              <a:rPr lang="en-ID" sz="2000" dirty="0">
                <a:solidFill>
                  <a:srgbClr val="444444"/>
                </a:solidFill>
                <a:latin typeface="Trebuchet MS" panose="020B0603020202020204" pitchFamily="34" charset="0"/>
                <a:ea typeface="Arial"/>
                <a:cs typeface="Arial"/>
                <a:sym typeface="Arial"/>
              </a:rPr>
              <a:t> task list </a:t>
            </a:r>
            <a:r>
              <a:rPr lang="en-ID" sz="2000" dirty="0" err="1">
                <a:solidFill>
                  <a:srgbClr val="444444"/>
                </a:solidFill>
                <a:latin typeface="Trebuchet MS" panose="020B0603020202020204" pitchFamily="34" charset="0"/>
                <a:ea typeface="Arial"/>
                <a:cs typeface="Arial"/>
                <a:sym typeface="Arial"/>
              </a:rPr>
              <a:t>sesuai</a:t>
            </a:r>
            <a:r>
              <a:rPr lang="en-ID" sz="2000" dirty="0">
                <a:solidFill>
                  <a:srgbClr val="444444"/>
                </a:solidFill>
                <a:latin typeface="Trebuchet MS" panose="020B0603020202020204" pitchFamily="34" charset="0"/>
                <a:ea typeface="Arial"/>
                <a:cs typeface="Arial"/>
                <a:sym typeface="Arial"/>
              </a:rPr>
              <a:t> timeline CBIC </a:t>
            </a:r>
            <a:r>
              <a:rPr lang="en-ID" sz="2000" dirty="0" err="1">
                <a:solidFill>
                  <a:srgbClr val="444444"/>
                </a:solidFill>
                <a:latin typeface="Trebuchet MS" panose="020B0603020202020204" pitchFamily="34" charset="0"/>
                <a:ea typeface="Arial"/>
                <a:cs typeface="Arial"/>
                <a:sym typeface="Arial"/>
              </a:rPr>
              <a:t>Technoops</a:t>
            </a:r>
            <a:r>
              <a:rPr lang="en-ID" sz="2000" dirty="0">
                <a:solidFill>
                  <a:srgbClr val="444444"/>
                </a:solidFill>
                <a:latin typeface="Trebuchet MS" panose="020B0603020202020204" pitchFamily="34" charset="0"/>
                <a:ea typeface="Arial"/>
                <a:cs typeface="Arial"/>
                <a:sym typeface="Arial"/>
              </a:rPr>
              <a:t> &amp; MASS</a:t>
            </a:r>
          </a:p>
          <a:p>
            <a:pPr marL="342900" indent="-342900">
              <a:buSzPts val="1600"/>
              <a:buFont typeface="Wingdings" panose="05000000000000000000" pitchFamily="2" charset="2"/>
              <a:buChar char="v"/>
            </a:pPr>
            <a:endParaRPr lang="en-ID" sz="2000" dirty="0">
              <a:latin typeface="Trebuchet MS" panose="020B0603020202020204" pitchFamily="34" charset="0"/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v"/>
            </a:pPr>
            <a:endParaRPr sz="2000" dirty="0">
              <a:solidFill>
                <a:srgbClr val="444444"/>
              </a:solidFill>
              <a:latin typeface="Trebuchet MS" panose="020B0603020202020204" pitchFamily="34" charset="0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7"/>
          <p:cNvSpPr txBox="1">
            <a:spLocks noGrp="1"/>
          </p:cNvSpPr>
          <p:nvPr>
            <p:ph type="title"/>
          </p:nvPr>
        </p:nvSpPr>
        <p:spPr>
          <a:xfrm>
            <a:off x="677334" y="600722"/>
            <a:ext cx="3343892" cy="6954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2C363A"/>
              </a:buClr>
              <a:buSzPts val="3600"/>
              <a:buFont typeface="Trebuchet MS"/>
              <a:buNone/>
            </a:pPr>
            <a:r>
              <a:rPr lang="en-ID" sz="3600" b="1" i="0" u="none" strike="noStrike" cap="none">
                <a:solidFill>
                  <a:srgbClr val="2C363A"/>
                </a:solidFill>
                <a:latin typeface="Trebuchet MS" panose="020B0603020202020204" pitchFamily="34" charset="0"/>
                <a:sym typeface="Trebuchet MS"/>
              </a:rPr>
              <a:t>ACHIEVEMENT</a:t>
            </a:r>
            <a:endParaRPr sz="3600" b="1" i="0" u="none" strike="noStrike" cap="none">
              <a:solidFill>
                <a:schemeClr val="dk1"/>
              </a:solidFill>
              <a:latin typeface="Trebuchet MS" panose="020B0603020202020204" pitchFamily="34" charset="0"/>
              <a:sym typeface="Trebuchet M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8"/>
          <p:cNvSpPr txBox="1">
            <a:spLocks noGrp="1"/>
          </p:cNvSpPr>
          <p:nvPr>
            <p:ph type="body" idx="1"/>
          </p:nvPr>
        </p:nvSpPr>
        <p:spPr>
          <a:xfrm>
            <a:off x="1423058" y="2551207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3200"/>
              <a:buNone/>
            </a:pPr>
            <a:r>
              <a:rPr lang="en-ID" sz="4000" b="1" dirty="0"/>
              <a:t>THANK YOU</a:t>
            </a:r>
            <a:endParaRPr sz="4000" b="1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>
            <a:spLocks noGrp="1"/>
          </p:cNvSpPr>
          <p:nvPr>
            <p:ph type="body" idx="1"/>
          </p:nvPr>
        </p:nvSpPr>
        <p:spPr>
          <a:xfrm>
            <a:off x="705035" y="1581382"/>
            <a:ext cx="10515600" cy="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v"/>
            </a:pPr>
            <a:r>
              <a:rPr lang="en-ID" b="1" i="0" dirty="0">
                <a:latin typeface="Trebuchet MS"/>
                <a:ea typeface="Trebuchet MS"/>
                <a:cs typeface="Trebuchet MS"/>
                <a:sym typeface="Trebuchet MS"/>
              </a:rPr>
              <a:t>Corporate Banking Information </a:t>
            </a:r>
            <a:r>
              <a:rPr lang="en-ID" b="1" i="0" dirty="0" err="1">
                <a:latin typeface="Trebuchet MS"/>
                <a:ea typeface="Trebuchet MS"/>
                <a:cs typeface="Trebuchet MS"/>
                <a:sym typeface="Trebuchet MS"/>
              </a:rPr>
              <a:t>Center</a:t>
            </a:r>
            <a:r>
              <a:rPr lang="en-ID" b="1" i="0" dirty="0"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ID" b="1" i="0" dirty="0" err="1">
                <a:latin typeface="Trebuchet MS"/>
                <a:ea typeface="Trebuchet MS"/>
                <a:cs typeface="Trebuchet MS"/>
                <a:sym typeface="Trebuchet MS"/>
              </a:rPr>
              <a:t>Technoops</a:t>
            </a:r>
            <a:r>
              <a:rPr lang="en-ID" b="1" i="0" dirty="0">
                <a:latin typeface="Trebuchet MS"/>
                <a:ea typeface="Trebuchet MS"/>
                <a:cs typeface="Trebuchet MS"/>
                <a:sym typeface="Trebuchet MS"/>
              </a:rPr>
              <a:t>)</a:t>
            </a:r>
            <a:endParaRPr dirty="0"/>
          </a:p>
        </p:txBody>
      </p:sp>
      <p:sp>
        <p:nvSpPr>
          <p:cNvPr id="151" name="Google Shape;151;p2"/>
          <p:cNvSpPr txBox="1"/>
          <p:nvPr/>
        </p:nvSpPr>
        <p:spPr>
          <a:xfrm>
            <a:off x="270029" y="428348"/>
            <a:ext cx="3113103" cy="909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lang="en-ID" sz="4000" b="1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</a:t>
            </a:r>
            <a:endParaRPr sz="4000" b="1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" name="Google Shape;152;p2"/>
          <p:cNvSpPr txBox="1"/>
          <p:nvPr/>
        </p:nvSpPr>
        <p:spPr>
          <a:xfrm>
            <a:off x="838200" y="1835983"/>
            <a:ext cx="10515600" cy="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1010943" y="2090584"/>
            <a:ext cx="9535729" cy="39087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Sistem</a:t>
            </a:r>
            <a:r>
              <a:rPr lang="en-ID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ID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infromasi</a:t>
            </a:r>
            <a:r>
              <a:rPr lang="en-ID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ID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berbasis</a:t>
            </a:r>
            <a:r>
              <a:rPr lang="en-ID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website yang </a:t>
            </a:r>
            <a:r>
              <a:rPr lang="en-ID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memiliki</a:t>
            </a:r>
            <a:r>
              <a:rPr lang="en-ID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ID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fungsi</a:t>
            </a:r>
            <a:r>
              <a:rPr lang="en-ID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ID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untuk</a:t>
            </a:r>
            <a:r>
              <a:rPr lang="en-ID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ID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mempermudah</a:t>
            </a:r>
            <a:r>
              <a:rPr lang="en-ID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ID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operasional</a:t>
            </a:r>
            <a:r>
              <a:rPr lang="en-ID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RM (Relation Manager) </a:t>
            </a:r>
            <a:r>
              <a:rPr lang="en-ID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seperti</a:t>
            </a:r>
            <a:r>
              <a:rPr lang="en-ID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ID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pengelolaan</a:t>
            </a:r>
            <a:r>
              <a:rPr lang="en-ID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portfolio </a:t>
            </a:r>
            <a:r>
              <a:rPr lang="en-ID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nasabah</a:t>
            </a:r>
            <a:r>
              <a:rPr lang="en-ID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ID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analisa</a:t>
            </a:r>
            <a:r>
              <a:rPr lang="en-ID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ID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proyeksi</a:t>
            </a:r>
            <a:r>
              <a:rPr lang="en-ID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, </a:t>
            </a:r>
            <a:r>
              <a:rPr lang="en-ID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performa</a:t>
            </a:r>
            <a:r>
              <a:rPr lang="en-ID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ID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setiap</a:t>
            </a:r>
            <a:r>
              <a:rPr lang="en-ID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ID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perusahan</a:t>
            </a:r>
            <a:r>
              <a:rPr lang="en-ID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ID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kelolaan</a:t>
            </a:r>
            <a:r>
              <a:rPr lang="en-ID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(</a:t>
            </a:r>
            <a:r>
              <a:rPr lang="en-ID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perusahaan</a:t>
            </a:r>
            <a:r>
              <a:rPr lang="en-ID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ID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Coorporate</a:t>
            </a:r>
            <a:r>
              <a:rPr lang="en-ID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), dan sharing </a:t>
            </a:r>
            <a:r>
              <a:rPr lang="en-ID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informasi</a:t>
            </a:r>
            <a:r>
              <a:rPr lang="en-ID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ID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antar</a:t>
            </a:r>
            <a:r>
              <a:rPr lang="en-ID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group </a:t>
            </a:r>
            <a:r>
              <a:rPr lang="en-ID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Coorporate</a:t>
            </a:r>
            <a:r>
              <a:rPr lang="en-ID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Banking Bank </a:t>
            </a:r>
            <a:r>
              <a:rPr lang="en-ID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Mandiri</a:t>
            </a:r>
            <a:r>
              <a:rPr lang="en-ID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 </a:t>
            </a:r>
            <a:r>
              <a:rPr lang="en-ID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Sistem</a:t>
            </a:r>
            <a:r>
              <a:rPr lang="en-ID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CBIC </a:t>
            </a:r>
            <a:r>
              <a:rPr lang="en-ID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ini</a:t>
            </a:r>
            <a:r>
              <a:rPr lang="en-ID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juga </a:t>
            </a:r>
            <a:r>
              <a:rPr lang="en-ID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mendukung</a:t>
            </a:r>
            <a:r>
              <a:rPr lang="en-ID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ID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visi</a:t>
            </a:r>
            <a:r>
              <a:rPr lang="en-ID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ID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misi</a:t>
            </a:r>
            <a:r>
              <a:rPr lang="en-ID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Bank </a:t>
            </a:r>
            <a:r>
              <a:rPr lang="en-ID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Mandiri</a:t>
            </a:r>
            <a:r>
              <a:rPr lang="en-ID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pada </a:t>
            </a:r>
            <a:r>
              <a:rPr lang="en-ID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segmen</a:t>
            </a:r>
            <a:r>
              <a:rPr lang="en-ID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Wholesale dan </a:t>
            </a:r>
            <a:r>
              <a:rPr lang="en-ID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mewujudkan</a:t>
            </a:r>
            <a:r>
              <a:rPr lang="en-ID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ID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inisiatif</a:t>
            </a:r>
            <a:r>
              <a:rPr lang="en-ID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ID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strategis</a:t>
            </a:r>
            <a:r>
              <a:rPr lang="en-ID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salah </a:t>
            </a:r>
            <a:r>
              <a:rPr lang="en-ID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satunya</a:t>
            </a:r>
            <a:r>
              <a:rPr lang="en-ID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ID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yaitu</a:t>
            </a:r>
            <a:r>
              <a:rPr lang="en-ID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New Digital Capabilities </a:t>
            </a:r>
            <a:r>
              <a:rPr lang="en-ID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Corplan</a:t>
            </a:r>
            <a:r>
              <a:rPr lang="en-ID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C6 (Corporate Banking)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D" sz="1800" dirty="0">
              <a:solidFill>
                <a:schemeClr val="dk1"/>
              </a:solidFill>
              <a:latin typeface="Trebuchet MS"/>
              <a:sym typeface="Trebuchet M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D" sz="1800" dirty="0">
              <a:solidFill>
                <a:schemeClr val="dk1"/>
              </a:solidFill>
              <a:latin typeface="Trebuchet MS"/>
              <a:sym typeface="Trebuchet M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D" sz="1800" dirty="0">
              <a:solidFill>
                <a:schemeClr val="dk1"/>
              </a:solidFill>
              <a:latin typeface="Trebuchet MS"/>
              <a:sym typeface="Trebuchet M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D" sz="1800" dirty="0">
              <a:solidFill>
                <a:schemeClr val="dk1"/>
              </a:solidFill>
              <a:latin typeface="Trebuchet MS"/>
              <a:sym typeface="Trebuchet M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lang="en-ID" sz="1800" dirty="0">
              <a:solidFill>
                <a:schemeClr val="dk1"/>
              </a:solidFill>
              <a:latin typeface="Trebuchet MS"/>
              <a:sym typeface="Trebuchet M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 err="1">
                <a:solidFill>
                  <a:schemeClr val="dk1"/>
                </a:solidFill>
                <a:latin typeface="Trebuchet MS"/>
                <a:sym typeface="Trebuchet MS"/>
              </a:rPr>
              <a:t>Technoops</a:t>
            </a:r>
            <a:r>
              <a:rPr lang="en-ID" sz="1800" dirty="0">
                <a:solidFill>
                  <a:schemeClr val="dk1"/>
                </a:solidFill>
                <a:latin typeface="Trebuchet MS"/>
                <a:sym typeface="Trebuchet MS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Trebuchet MS"/>
                <a:sym typeface="Trebuchet MS"/>
              </a:rPr>
              <a:t>integrasi</a:t>
            </a:r>
            <a:r>
              <a:rPr lang="en-ID" sz="1800" dirty="0">
                <a:solidFill>
                  <a:schemeClr val="dk1"/>
                </a:solidFill>
                <a:latin typeface="Trebuchet MS"/>
                <a:sym typeface="Trebuchet MS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Trebuchet MS"/>
                <a:sym typeface="Trebuchet MS"/>
              </a:rPr>
              <a:t>dengan</a:t>
            </a:r>
            <a:r>
              <a:rPr lang="en-ID" sz="1800" dirty="0">
                <a:solidFill>
                  <a:schemeClr val="dk1"/>
                </a:solidFill>
                <a:latin typeface="Trebuchet MS"/>
                <a:sym typeface="Trebuchet MS"/>
              </a:rPr>
              <a:t> 4 </a:t>
            </a:r>
            <a:r>
              <a:rPr lang="en-ID" sz="1800" dirty="0" err="1">
                <a:solidFill>
                  <a:schemeClr val="dk1"/>
                </a:solidFill>
                <a:latin typeface="Trebuchet MS"/>
                <a:sym typeface="Trebuchet MS"/>
              </a:rPr>
              <a:t>aplikasi</a:t>
            </a:r>
            <a:r>
              <a:rPr lang="en-ID" sz="1800" dirty="0">
                <a:solidFill>
                  <a:schemeClr val="dk1"/>
                </a:solidFill>
                <a:latin typeface="Trebuchet MS"/>
                <a:sym typeface="Trebuchet MS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Trebuchet MS"/>
                <a:sym typeface="Trebuchet MS"/>
              </a:rPr>
              <a:t>mandiri</a:t>
            </a:r>
            <a:r>
              <a:rPr lang="en-ID" sz="1800" dirty="0">
                <a:solidFill>
                  <a:schemeClr val="dk1"/>
                </a:solidFill>
                <a:latin typeface="Trebuchet MS"/>
                <a:sym typeface="Trebuchet MS"/>
              </a:rPr>
              <a:t> :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D" sz="1800" dirty="0">
                <a:solidFill>
                  <a:schemeClr val="dk1"/>
                </a:solidFill>
                <a:latin typeface="Trebuchet MS"/>
                <a:sym typeface="Trebuchet MS"/>
              </a:rPr>
              <a:t>CBAS, LMAP, MCAP, DMS</a:t>
            </a: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54" name="Google Shape;154;p2"/>
          <p:cNvSpPr txBox="1"/>
          <p:nvPr/>
        </p:nvSpPr>
        <p:spPr>
          <a:xfrm>
            <a:off x="1010942" y="4189650"/>
            <a:ext cx="9535729" cy="6463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ID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Relation Manager (RM) </a:t>
            </a:r>
            <a:r>
              <a:rPr lang="en-ID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: </a:t>
            </a:r>
            <a:r>
              <a:rPr lang="en-ID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dari</a:t>
            </a:r>
            <a:r>
              <a:rPr lang="en-ID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ID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tim</a:t>
            </a:r>
            <a:r>
              <a:rPr lang="en-ID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marketing. </a:t>
            </a:r>
            <a:r>
              <a:rPr lang="en-ID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Profesi</a:t>
            </a:r>
            <a:r>
              <a:rPr lang="en-ID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ID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ini</a:t>
            </a:r>
            <a:r>
              <a:rPr lang="en-ID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ID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memiliki</a:t>
            </a:r>
            <a:r>
              <a:rPr lang="en-ID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ID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tugas</a:t>
            </a:r>
            <a:r>
              <a:rPr lang="en-ID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ID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untuk</a:t>
            </a:r>
            <a:r>
              <a:rPr lang="en-ID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ID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memelihara</a:t>
            </a:r>
            <a:r>
              <a:rPr lang="en-ID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dan </a:t>
            </a:r>
            <a:r>
              <a:rPr lang="en-ID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membangun</a:t>
            </a:r>
            <a:r>
              <a:rPr lang="en-ID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ID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hubungan</a:t>
            </a:r>
            <a:r>
              <a:rPr lang="en-ID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ID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baik</a:t>
            </a:r>
            <a:r>
              <a:rPr lang="en-ID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ID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dengan</a:t>
            </a:r>
            <a:r>
              <a:rPr lang="en-ID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ID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klien</a:t>
            </a:r>
            <a:r>
              <a:rPr lang="en-ID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ID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atau</a:t>
            </a:r>
            <a:r>
              <a:rPr lang="en-ID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ID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pelanggan</a:t>
            </a:r>
            <a:r>
              <a:rPr lang="en-ID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ID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perusahaan</a:t>
            </a:r>
            <a:r>
              <a:rPr lang="en-ID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.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>
            <a:spLocks noGrp="1"/>
          </p:cNvSpPr>
          <p:nvPr>
            <p:ph type="body" idx="1"/>
          </p:nvPr>
        </p:nvSpPr>
        <p:spPr>
          <a:xfrm>
            <a:off x="705035" y="1581382"/>
            <a:ext cx="10515600" cy="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v"/>
            </a:pPr>
            <a:r>
              <a:rPr lang="en-ID" b="1" i="0" dirty="0">
                <a:latin typeface="Trebuchet MS"/>
                <a:ea typeface="Trebuchet MS"/>
                <a:cs typeface="Trebuchet MS"/>
                <a:sym typeface="Trebuchet MS"/>
              </a:rPr>
              <a:t>Commercial Banking (CMB)</a:t>
            </a:r>
            <a:endParaRPr dirty="0"/>
          </a:p>
        </p:txBody>
      </p:sp>
      <p:sp>
        <p:nvSpPr>
          <p:cNvPr id="151" name="Google Shape;151;p2"/>
          <p:cNvSpPr txBox="1"/>
          <p:nvPr/>
        </p:nvSpPr>
        <p:spPr>
          <a:xfrm>
            <a:off x="270029" y="428348"/>
            <a:ext cx="3113103" cy="909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lang="en-ID" sz="4000" b="1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</a:t>
            </a:r>
            <a:endParaRPr sz="4000" b="1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" name="Google Shape;152;p2"/>
          <p:cNvSpPr txBox="1"/>
          <p:nvPr/>
        </p:nvSpPr>
        <p:spPr>
          <a:xfrm>
            <a:off x="838200" y="1835983"/>
            <a:ext cx="10515600" cy="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1010943" y="2090584"/>
            <a:ext cx="953572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en-ID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Duplikasi</a:t>
            </a:r>
            <a:r>
              <a:rPr lang="en-ID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ID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dari</a:t>
            </a:r>
            <a:r>
              <a:rPr lang="en-ID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CBIC </a:t>
            </a:r>
            <a:r>
              <a:rPr lang="en-ID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dengan</a:t>
            </a:r>
            <a:r>
              <a:rPr lang="en-ID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</a:t>
            </a:r>
            <a:r>
              <a:rPr lang="en-ID" sz="1800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</a:t>
            </a:r>
            <a:r>
              <a:rPr lang="en-ID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ahasa</a:t>
            </a:r>
            <a:r>
              <a:rPr lang="en-ID" sz="1800" b="0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 program, </a:t>
            </a:r>
            <a:r>
              <a:rPr lang="en-ID" sz="1800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database &amp; user segment yang </a:t>
            </a:r>
            <a:r>
              <a:rPr lang="en-ID" sz="1800" b="0" i="0" u="none" strike="noStrike" cap="none" dirty="0" err="1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berbeda</a:t>
            </a:r>
            <a:endParaRPr lang="en-ID" sz="1800" dirty="0">
              <a:solidFill>
                <a:schemeClr val="dk1"/>
              </a:solidFill>
              <a:latin typeface="Trebuchet MS"/>
              <a:sym typeface="Trebuchet MS"/>
            </a:endParaRPr>
          </a:p>
          <a:p>
            <a:pPr marL="0" marR="0" lvl="0" indent="0" algn="just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627278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"/>
          <p:cNvSpPr txBox="1">
            <a:spLocks noGrp="1"/>
          </p:cNvSpPr>
          <p:nvPr>
            <p:ph type="body" idx="1"/>
          </p:nvPr>
        </p:nvSpPr>
        <p:spPr>
          <a:xfrm>
            <a:off x="705035" y="1581382"/>
            <a:ext cx="10515600" cy="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440"/>
              <a:buFont typeface="Wingdings" panose="05000000000000000000" pitchFamily="2" charset="2"/>
              <a:buChar char="v"/>
            </a:pPr>
            <a:r>
              <a:rPr lang="en-ID" b="1" i="0" dirty="0" err="1">
                <a:latin typeface="Trebuchet MS"/>
                <a:ea typeface="Trebuchet MS"/>
                <a:cs typeface="Trebuchet MS"/>
                <a:sym typeface="Trebuchet MS"/>
              </a:rPr>
              <a:t>Mandiri</a:t>
            </a:r>
            <a:r>
              <a:rPr lang="en-ID" b="1" i="0" dirty="0">
                <a:latin typeface="Trebuchet MS"/>
                <a:ea typeface="Trebuchet MS"/>
                <a:cs typeface="Trebuchet MS"/>
                <a:sym typeface="Trebuchet MS"/>
              </a:rPr>
              <a:t> Agency Syndication System (MASS)</a:t>
            </a:r>
            <a:endParaRPr dirty="0"/>
          </a:p>
        </p:txBody>
      </p:sp>
      <p:sp>
        <p:nvSpPr>
          <p:cNvPr id="151" name="Google Shape;151;p2"/>
          <p:cNvSpPr txBox="1"/>
          <p:nvPr/>
        </p:nvSpPr>
        <p:spPr>
          <a:xfrm>
            <a:off x="270029" y="428348"/>
            <a:ext cx="3113103" cy="909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lang="en-ID" sz="4000" b="1" i="0" u="none" strike="noStrike" cap="none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PROJECT</a:t>
            </a:r>
            <a:endParaRPr sz="4000" b="1" i="0" u="none" strike="noStrike" cap="none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2" name="Google Shape;152;p2"/>
          <p:cNvSpPr txBox="1"/>
          <p:nvPr/>
        </p:nvSpPr>
        <p:spPr>
          <a:xfrm>
            <a:off x="838200" y="1835983"/>
            <a:ext cx="10515600" cy="5092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1010943" y="2090584"/>
            <a:ext cx="9535729" cy="341627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just"/>
            <a:r>
              <a:rPr lang="en-ID" sz="1800" dirty="0" err="1">
                <a:latin typeface="Trebuchet MS" panose="020B0603020202020204" pitchFamily="34" charset="0"/>
              </a:rPr>
              <a:t>Mandiri</a:t>
            </a:r>
            <a:r>
              <a:rPr lang="en-ID" sz="1800" dirty="0">
                <a:latin typeface="Trebuchet MS" panose="020B0603020202020204" pitchFamily="34" charset="0"/>
              </a:rPr>
              <a:t> Agency &amp; Syndication System </a:t>
            </a:r>
            <a:r>
              <a:rPr lang="en-ID" sz="1800" dirty="0" err="1">
                <a:latin typeface="Trebuchet MS" panose="020B0603020202020204" pitchFamily="34" charset="0"/>
              </a:rPr>
              <a:t>merupakan</a:t>
            </a:r>
            <a:r>
              <a:rPr lang="en-ID" sz="1800" dirty="0">
                <a:latin typeface="Trebuchet MS" panose="020B0603020202020204" pitchFamily="34" charset="0"/>
              </a:rPr>
              <a:t> system </a:t>
            </a:r>
            <a:r>
              <a:rPr lang="en-ID" sz="1800" dirty="0" err="1">
                <a:latin typeface="Trebuchet MS" panose="020B0603020202020204" pitchFamily="34" charset="0"/>
              </a:rPr>
              <a:t>baru</a:t>
            </a:r>
            <a:r>
              <a:rPr lang="en-ID" sz="1800" dirty="0">
                <a:latin typeface="Trebuchet MS" panose="020B0603020202020204" pitchFamily="34" charset="0"/>
              </a:rPr>
              <a:t> yang </a:t>
            </a:r>
            <a:r>
              <a:rPr lang="en-ID" sz="1800" dirty="0" err="1">
                <a:latin typeface="Trebuchet MS" panose="020B0603020202020204" pitchFamily="34" charset="0"/>
              </a:rPr>
              <a:t>dikembangkan</a:t>
            </a:r>
            <a:r>
              <a:rPr lang="en-ID" sz="1800" dirty="0">
                <a:latin typeface="Trebuchet MS" panose="020B0603020202020204" pitchFamily="34" charset="0"/>
              </a:rPr>
              <a:t> </a:t>
            </a:r>
            <a:r>
              <a:rPr lang="en-ID" sz="1800" dirty="0" err="1">
                <a:latin typeface="Trebuchet MS" panose="020B0603020202020204" pitchFamily="34" charset="0"/>
              </a:rPr>
              <a:t>untuk</a:t>
            </a:r>
            <a:r>
              <a:rPr lang="en-ID" sz="1800" dirty="0">
                <a:latin typeface="Trebuchet MS" panose="020B0603020202020204" pitchFamily="34" charset="0"/>
              </a:rPr>
              <a:t> </a:t>
            </a:r>
            <a:r>
              <a:rPr lang="en-ID" sz="1800" dirty="0" err="1">
                <a:latin typeface="Trebuchet MS" panose="020B0603020202020204" pitchFamily="34" charset="0"/>
              </a:rPr>
              <a:t>membantu</a:t>
            </a:r>
            <a:r>
              <a:rPr lang="en-ID" sz="1800" dirty="0">
                <a:latin typeface="Trebuchet MS" panose="020B0603020202020204" pitchFamily="34" charset="0"/>
              </a:rPr>
              <a:t> para RM </a:t>
            </a:r>
            <a:r>
              <a:rPr lang="en-ID" sz="1800" dirty="0" err="1">
                <a:latin typeface="Trebuchet MS" panose="020B0603020202020204" pitchFamily="34" charset="0"/>
              </a:rPr>
              <a:t>Sindikasi</a:t>
            </a:r>
            <a:r>
              <a:rPr lang="en-ID" sz="1800" dirty="0">
                <a:latin typeface="Trebuchet MS" panose="020B0603020202020204" pitchFamily="34" charset="0"/>
              </a:rPr>
              <a:t>, RM Structured Finance, dan </a:t>
            </a:r>
            <a:r>
              <a:rPr lang="en-ID" sz="1800" dirty="0" err="1">
                <a:latin typeface="Trebuchet MS" panose="020B0603020202020204" pitchFamily="34" charset="0"/>
              </a:rPr>
              <a:t>tim</a:t>
            </a:r>
            <a:r>
              <a:rPr lang="en-ID" sz="1800" dirty="0">
                <a:latin typeface="Trebuchet MS" panose="020B0603020202020204" pitchFamily="34" charset="0"/>
              </a:rPr>
              <a:t> Agency Bank </a:t>
            </a:r>
            <a:r>
              <a:rPr lang="en-ID" sz="1800" dirty="0" err="1">
                <a:latin typeface="Trebuchet MS" panose="020B0603020202020204" pitchFamily="34" charset="0"/>
              </a:rPr>
              <a:t>Mandiri</a:t>
            </a:r>
            <a:r>
              <a:rPr lang="en-ID" sz="1800" dirty="0">
                <a:latin typeface="Trebuchet MS" panose="020B0603020202020204" pitchFamily="34" charset="0"/>
              </a:rPr>
              <a:t> </a:t>
            </a:r>
            <a:r>
              <a:rPr lang="en-ID" sz="1800" dirty="0" err="1">
                <a:latin typeface="Trebuchet MS" panose="020B0603020202020204" pitchFamily="34" charset="0"/>
              </a:rPr>
              <a:t>dalam</a:t>
            </a:r>
            <a:r>
              <a:rPr lang="en-ID" sz="1800" dirty="0">
                <a:latin typeface="Trebuchet MS" panose="020B0603020202020204" pitchFamily="34" charset="0"/>
              </a:rPr>
              <a:t> </a:t>
            </a:r>
            <a:r>
              <a:rPr lang="en-ID" sz="1800" dirty="0" err="1">
                <a:latin typeface="Trebuchet MS" panose="020B0603020202020204" pitchFamily="34" charset="0"/>
              </a:rPr>
              <a:t>pencatatan</a:t>
            </a:r>
            <a:r>
              <a:rPr lang="en-ID" sz="1800" dirty="0">
                <a:latin typeface="Trebuchet MS" panose="020B0603020202020204" pitchFamily="34" charset="0"/>
              </a:rPr>
              <a:t>, monitoring, calculation, dan </a:t>
            </a:r>
            <a:r>
              <a:rPr lang="en-ID" sz="1800" dirty="0" err="1">
                <a:latin typeface="Trebuchet MS" panose="020B0603020202020204" pitchFamily="34" charset="0"/>
              </a:rPr>
              <a:t>korespondensi</a:t>
            </a:r>
            <a:r>
              <a:rPr lang="en-ID" sz="1800" dirty="0">
                <a:latin typeface="Trebuchet MS" panose="020B0603020202020204" pitchFamily="34" charset="0"/>
              </a:rPr>
              <a:t> </a:t>
            </a:r>
            <a:r>
              <a:rPr lang="en-ID" sz="1800" dirty="0" err="1">
                <a:latin typeface="Trebuchet MS" panose="020B0603020202020204" pitchFamily="34" charset="0"/>
              </a:rPr>
              <a:t>terkait</a:t>
            </a:r>
            <a:r>
              <a:rPr lang="en-ID" sz="1800" dirty="0">
                <a:latin typeface="Trebuchet MS" panose="020B0603020202020204" pitchFamily="34" charset="0"/>
              </a:rPr>
              <a:t> </a:t>
            </a:r>
            <a:r>
              <a:rPr lang="en-ID" sz="1800" dirty="0" err="1">
                <a:latin typeface="Trebuchet MS" panose="020B0603020202020204" pitchFamily="34" charset="0"/>
              </a:rPr>
              <a:t>jasa</a:t>
            </a:r>
            <a:r>
              <a:rPr lang="en-ID" sz="1800" dirty="0">
                <a:latin typeface="Trebuchet MS" panose="020B0603020202020204" pitchFamily="34" charset="0"/>
              </a:rPr>
              <a:t> Bank </a:t>
            </a:r>
            <a:r>
              <a:rPr lang="en-ID" sz="1800" dirty="0" err="1">
                <a:latin typeface="Trebuchet MS" panose="020B0603020202020204" pitchFamily="34" charset="0"/>
              </a:rPr>
              <a:t>Mandiri</a:t>
            </a:r>
            <a:r>
              <a:rPr lang="en-ID" sz="1800" dirty="0">
                <a:latin typeface="Trebuchet MS" panose="020B0603020202020204" pitchFamily="34" charset="0"/>
              </a:rPr>
              <a:t> </a:t>
            </a:r>
            <a:r>
              <a:rPr lang="en-ID" sz="1800" dirty="0" err="1">
                <a:latin typeface="Trebuchet MS" panose="020B0603020202020204" pitchFamily="34" charset="0"/>
              </a:rPr>
              <a:t>sebagai</a:t>
            </a:r>
            <a:r>
              <a:rPr lang="en-ID" sz="1800" dirty="0">
                <a:latin typeface="Trebuchet MS" panose="020B0603020202020204" pitchFamily="34" charset="0"/>
              </a:rPr>
              <a:t> </a:t>
            </a:r>
            <a:r>
              <a:rPr lang="en-ID" sz="1800" dirty="0" err="1">
                <a:latin typeface="Trebuchet MS" panose="020B0603020202020204" pitchFamily="34" charset="0"/>
              </a:rPr>
              <a:t>berikut</a:t>
            </a:r>
            <a:r>
              <a:rPr lang="en-ID" sz="1800" dirty="0">
                <a:latin typeface="Trebuchet MS" panose="020B0603020202020204" pitchFamily="34" charset="0"/>
              </a:rPr>
              <a:t>: 	</a:t>
            </a:r>
          </a:p>
          <a:p>
            <a:pPr algn="just"/>
            <a:endParaRPr lang="en-ID" sz="1800" dirty="0">
              <a:latin typeface="Trebuchet MS" panose="020B0603020202020204" pitchFamily="34" charset="0"/>
            </a:endParaRPr>
          </a:p>
          <a:p>
            <a:pPr algn="just"/>
            <a:r>
              <a:rPr lang="en-ID" sz="1800" dirty="0">
                <a:latin typeface="Trebuchet MS" panose="020B0603020202020204" pitchFamily="34" charset="0"/>
              </a:rPr>
              <a:t>1. Syndication </a:t>
            </a:r>
          </a:p>
          <a:p>
            <a:pPr algn="just"/>
            <a:r>
              <a:rPr lang="en-ID" sz="1800" dirty="0">
                <a:latin typeface="Trebuchet MS" panose="020B0603020202020204" pitchFamily="34" charset="0"/>
              </a:rPr>
              <a:t>2. Facility Agent </a:t>
            </a:r>
          </a:p>
          <a:p>
            <a:pPr algn="just"/>
            <a:r>
              <a:rPr lang="en-ID" sz="1800" dirty="0">
                <a:latin typeface="Trebuchet MS" panose="020B0603020202020204" pitchFamily="34" charset="0"/>
              </a:rPr>
              <a:t>3. Escrow Agent </a:t>
            </a:r>
          </a:p>
          <a:p>
            <a:pPr algn="just"/>
            <a:r>
              <a:rPr lang="en-ID" sz="1800" dirty="0">
                <a:latin typeface="Trebuchet MS" panose="020B0603020202020204" pitchFamily="34" charset="0"/>
              </a:rPr>
              <a:t>4. Security Agent </a:t>
            </a:r>
          </a:p>
          <a:p>
            <a:pPr algn="just"/>
            <a:endParaRPr lang="en-ID" sz="1800" dirty="0">
              <a:latin typeface="Trebuchet MS" panose="020B0603020202020204" pitchFamily="34" charset="0"/>
            </a:endParaRPr>
          </a:p>
          <a:p>
            <a:pPr algn="just"/>
            <a:r>
              <a:rPr lang="en-ID" sz="1800" dirty="0">
                <a:latin typeface="Trebuchet MS" panose="020B0603020202020204" pitchFamily="34" charset="0"/>
              </a:rPr>
              <a:t>	</a:t>
            </a:r>
          </a:p>
          <a:p>
            <a:pPr algn="just"/>
            <a:endParaRPr lang="en-ID" sz="1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61451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"/>
          <p:cNvSpPr txBox="1">
            <a:spLocks noGrp="1"/>
          </p:cNvSpPr>
          <p:nvPr>
            <p:ph type="body" idx="1"/>
          </p:nvPr>
        </p:nvSpPr>
        <p:spPr>
          <a:xfrm>
            <a:off x="838200" y="1337801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137160" indent="0">
              <a:buNone/>
            </a:pPr>
            <a:endParaRPr lang="en-ID" sz="2000" dirty="0"/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v"/>
            </a:pPr>
            <a:r>
              <a:rPr lang="en-ID" sz="2000" dirty="0" err="1"/>
              <a:t>Mengembangkan</a:t>
            </a:r>
            <a:r>
              <a:rPr lang="en-ID" sz="2000" dirty="0"/>
              <a:t> </a:t>
            </a:r>
            <a:r>
              <a:rPr lang="en-ID" sz="2000" dirty="0" err="1"/>
              <a:t>aplikasi</a:t>
            </a:r>
            <a:r>
              <a:rPr lang="en-ID" sz="2000" dirty="0"/>
              <a:t> </a:t>
            </a:r>
            <a:r>
              <a:rPr lang="en-ID" sz="2000" dirty="0" err="1"/>
              <a:t>menggunakan</a:t>
            </a:r>
            <a:r>
              <a:rPr lang="en-ID" sz="2000" dirty="0"/>
              <a:t> Bahasa </a:t>
            </a:r>
            <a:r>
              <a:rPr lang="en-ID" sz="2000" dirty="0" err="1"/>
              <a:t>pemprograman</a:t>
            </a:r>
            <a:r>
              <a:rPr lang="en-ID" sz="2000" dirty="0"/>
              <a:t> PHP dan database MySQL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v"/>
            </a:pPr>
            <a:r>
              <a:rPr lang="en-ID" sz="2000" dirty="0"/>
              <a:t>Development CBIC </a:t>
            </a:r>
            <a:r>
              <a:rPr lang="en-ID" sz="2000" dirty="0" err="1"/>
              <a:t>Technoops</a:t>
            </a:r>
            <a:r>
              <a:rPr lang="en-ID" sz="2000" dirty="0"/>
              <a:t> (Fitur &amp; Menu </a:t>
            </a:r>
            <a:r>
              <a:rPr lang="en-ID" sz="2000" dirty="0" err="1"/>
              <a:t>Baru</a:t>
            </a:r>
            <a:r>
              <a:rPr lang="en-ID" sz="2000" dirty="0"/>
              <a:t>, UI, UX, FE, BE &amp; </a:t>
            </a:r>
            <a:r>
              <a:rPr lang="en-ID" sz="2000" dirty="0" err="1"/>
              <a:t>integrasi</a:t>
            </a:r>
            <a:r>
              <a:rPr lang="en-ID" sz="2000" dirty="0"/>
              <a:t>)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v"/>
            </a:pPr>
            <a:r>
              <a:rPr lang="en-ID" sz="2000" i="0" dirty="0"/>
              <a:t>SIT, UAT, </a:t>
            </a:r>
            <a:r>
              <a:rPr lang="en-ID" sz="2000" i="0" dirty="0" err="1"/>
              <a:t>Migrasi</a:t>
            </a:r>
            <a:r>
              <a:rPr lang="en-ID" sz="2000" i="0" dirty="0"/>
              <a:t> DB, Deploy </a:t>
            </a:r>
            <a:r>
              <a:rPr lang="en-ID" sz="2000" i="0" dirty="0" err="1"/>
              <a:t>Aplikasi</a:t>
            </a:r>
            <a:r>
              <a:rPr lang="en-ID" sz="2000" i="0" dirty="0"/>
              <a:t> &amp; Production Trial Run fixing</a:t>
            </a:r>
            <a:endParaRPr dirty="0"/>
          </a:p>
          <a:p>
            <a:pPr marL="342900" lvl="0" indent="-342900">
              <a:buSzPts val="1600"/>
              <a:buFont typeface="Wingdings" panose="05000000000000000000" pitchFamily="2" charset="2"/>
              <a:buChar char="v"/>
            </a:pPr>
            <a:r>
              <a:rPr lang="en-ID" sz="2000" dirty="0"/>
              <a:t>Testing </a:t>
            </a:r>
            <a:r>
              <a:rPr lang="en-ID" sz="2000" dirty="0" err="1"/>
              <a:t>Aplikasi</a:t>
            </a:r>
            <a:r>
              <a:rPr lang="en-ID" sz="2000" dirty="0"/>
              <a:t> CBIC </a:t>
            </a:r>
            <a:r>
              <a:rPr lang="en-ID" dirty="0" err="1"/>
              <a:t>Technoops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v"/>
            </a:pPr>
            <a:r>
              <a:rPr lang="en-ID" sz="2000" dirty="0"/>
              <a:t>Fixing Error Internal Testing, SIT, UAT, Production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v"/>
            </a:pPr>
            <a:r>
              <a:rPr lang="en-ID" sz="2000" dirty="0"/>
              <a:t>Development BE </a:t>
            </a:r>
            <a:r>
              <a:rPr lang="en-ID" sz="2000" dirty="0" err="1"/>
              <a:t>Api</a:t>
            </a:r>
            <a:r>
              <a:rPr lang="en-ID" sz="2000" dirty="0"/>
              <a:t> &amp; FE </a:t>
            </a:r>
            <a:r>
              <a:rPr lang="en-US" sz="2000" dirty="0"/>
              <a:t>re design</a:t>
            </a:r>
          </a:p>
          <a:p>
            <a:pPr marL="342900" lvl="0" indent="-342900">
              <a:buSzPts val="1600"/>
              <a:buFont typeface="Wingdings" panose="05000000000000000000" pitchFamily="2" charset="2"/>
              <a:buChar char="v"/>
            </a:pPr>
            <a:r>
              <a:rPr lang="en-US" sz="2000" dirty="0"/>
              <a:t>Deploy Production CBIC </a:t>
            </a:r>
            <a:r>
              <a:rPr lang="en-ID" sz="2000" dirty="0" err="1"/>
              <a:t>Technoops</a:t>
            </a:r>
            <a:r>
              <a:rPr lang="en-ID" sz="2000" dirty="0"/>
              <a:t> </a:t>
            </a:r>
          </a:p>
          <a:p>
            <a:pPr marL="342900" lvl="0" indent="-342900">
              <a:buSzPts val="1600"/>
              <a:buFont typeface="Wingdings" panose="05000000000000000000" pitchFamily="2" charset="2"/>
              <a:buChar char="v"/>
            </a:pPr>
            <a:r>
              <a:rPr lang="en-US" sz="2000" dirty="0"/>
              <a:t>Trial Run Production &amp; Fixing Trial Run Production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v"/>
            </a:pPr>
            <a:r>
              <a:rPr lang="en-US" sz="2000" dirty="0"/>
              <a:t>Support Production CBIC Live </a:t>
            </a:r>
            <a:endParaRPr sz="2000" dirty="0"/>
          </a:p>
          <a:p>
            <a:pPr marL="4445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v"/>
            </a:pPr>
            <a:endParaRPr sz="2000" i="0" dirty="0"/>
          </a:p>
          <a:p>
            <a:pPr marL="4445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v"/>
            </a:pPr>
            <a:endParaRPr sz="2000" i="0" dirty="0"/>
          </a:p>
        </p:txBody>
      </p:sp>
      <p:sp>
        <p:nvSpPr>
          <p:cNvPr id="160" name="Google Shape;160;p3"/>
          <p:cNvSpPr txBox="1"/>
          <p:nvPr/>
        </p:nvSpPr>
        <p:spPr>
          <a:xfrm>
            <a:off x="270029" y="428348"/>
            <a:ext cx="4926085" cy="909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lang="en-ID" sz="40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JOB DESC (CBIC)</a:t>
            </a:r>
            <a:endParaRPr sz="4000" b="1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"/>
          <p:cNvSpPr txBox="1">
            <a:spLocks noGrp="1"/>
          </p:cNvSpPr>
          <p:nvPr>
            <p:ph type="body" idx="1"/>
          </p:nvPr>
        </p:nvSpPr>
        <p:spPr>
          <a:xfrm>
            <a:off x="838200" y="166004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v"/>
            </a:pPr>
            <a:r>
              <a:rPr lang="en-ID" sz="2000" dirty="0" err="1"/>
              <a:t>Mengembangkan</a:t>
            </a:r>
            <a:r>
              <a:rPr lang="en-ID" sz="2000" dirty="0"/>
              <a:t> </a:t>
            </a:r>
            <a:r>
              <a:rPr lang="en-ID" sz="2000" dirty="0" err="1"/>
              <a:t>aplikasi</a:t>
            </a:r>
            <a:r>
              <a:rPr lang="en-ID" sz="2000" dirty="0"/>
              <a:t> </a:t>
            </a:r>
            <a:r>
              <a:rPr lang="en-ID" sz="2000" dirty="0" err="1"/>
              <a:t>menggunakan</a:t>
            </a:r>
            <a:r>
              <a:rPr lang="en-ID" sz="2000" dirty="0"/>
              <a:t> Bahasa </a:t>
            </a:r>
            <a:r>
              <a:rPr lang="en-ID" sz="2000" dirty="0" err="1"/>
              <a:t>pemprogram</a:t>
            </a:r>
            <a:r>
              <a:rPr lang="en-ID" sz="2000" dirty="0"/>
              <a:t> C# </a:t>
            </a:r>
            <a:r>
              <a:rPr lang="en-ID" sz="2000" dirty="0" err="1"/>
              <a:t>.Net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v"/>
            </a:pPr>
            <a:r>
              <a:rPr lang="en-ID" sz="2000" dirty="0" err="1"/>
              <a:t>Membuat</a:t>
            </a:r>
            <a:r>
              <a:rPr lang="en-ID" sz="2000" dirty="0"/>
              <a:t> BE API </a:t>
            </a:r>
            <a:r>
              <a:rPr lang="en-ID" sz="2000" dirty="0" err="1"/>
              <a:t>aplikasi</a:t>
            </a:r>
            <a:r>
              <a:rPr lang="en-ID" sz="2000" dirty="0"/>
              <a:t> MASS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v"/>
            </a:pP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database</a:t>
            </a:r>
            <a:endParaRPr dirty="0"/>
          </a:p>
          <a:p>
            <a:pPr marL="342900" lvl="0" indent="-342900">
              <a:buSzPts val="1600"/>
              <a:buFont typeface="Wingdings" panose="05000000000000000000" pitchFamily="2" charset="2"/>
              <a:buChar char="v"/>
            </a:pPr>
            <a:r>
              <a:rPr lang="en-US" sz="2000" dirty="0" err="1"/>
              <a:t>Membuat</a:t>
            </a:r>
            <a:r>
              <a:rPr lang="en-US" sz="2000" dirty="0"/>
              <a:t> Logic BE </a:t>
            </a:r>
            <a:r>
              <a:rPr lang="en-US" sz="2000" dirty="0" err="1"/>
              <a:t>Aplikasi</a:t>
            </a:r>
            <a:r>
              <a:rPr lang="en-US" sz="2000" dirty="0"/>
              <a:t> MASS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v"/>
            </a:pPr>
            <a:r>
              <a:rPr lang="en-US" sz="2000" dirty="0" err="1"/>
              <a:t>Integrasi</a:t>
            </a:r>
            <a:r>
              <a:rPr lang="en-US" sz="2000" dirty="0"/>
              <a:t> BE </a:t>
            </a:r>
            <a:r>
              <a:rPr lang="en-US" sz="2000" dirty="0" err="1"/>
              <a:t>dengan</a:t>
            </a:r>
            <a:r>
              <a:rPr lang="en-US" sz="2000" dirty="0"/>
              <a:t> FE </a:t>
            </a:r>
            <a:r>
              <a:rPr lang="en-US" sz="2000" dirty="0" err="1"/>
              <a:t>spesifikasi</a:t>
            </a:r>
            <a:r>
              <a:rPr lang="en-US" sz="2000" dirty="0"/>
              <a:t> API request data &amp; response data</a:t>
            </a:r>
            <a:endParaRPr dirty="0"/>
          </a:p>
          <a:p>
            <a:pPr marL="342900" lvl="0" indent="-342900">
              <a:buSzPts val="1600"/>
              <a:buFont typeface="Wingdings" panose="05000000000000000000" pitchFamily="2" charset="2"/>
              <a:buChar char="v"/>
            </a:pPr>
            <a:r>
              <a:rPr lang="en-US" sz="2000" dirty="0"/>
              <a:t>Internal testing MASS API BE</a:t>
            </a:r>
          </a:p>
          <a:p>
            <a:pPr marL="342900" indent="-342900">
              <a:buSzPts val="1600"/>
              <a:buFont typeface="Wingdings" panose="05000000000000000000" pitchFamily="2" charset="2"/>
              <a:buChar char="v"/>
            </a:pPr>
            <a:r>
              <a:rPr lang="en-US" sz="2000" dirty="0"/>
              <a:t>SIT MASS</a:t>
            </a:r>
          </a:p>
          <a:p>
            <a:pPr marL="342900" indent="-342900">
              <a:buSzPts val="1600"/>
              <a:buFont typeface="Wingdings" panose="05000000000000000000" pitchFamily="2" charset="2"/>
              <a:buChar char="v"/>
            </a:pPr>
            <a:r>
              <a:rPr lang="en-US" sz="2000" dirty="0"/>
              <a:t>UAT MASS</a:t>
            </a:r>
          </a:p>
          <a:p>
            <a:pPr marL="342900" lvl="0" indent="-342900">
              <a:buSzPts val="1600"/>
              <a:buFont typeface="Wingdings" panose="05000000000000000000" pitchFamily="2" charset="2"/>
              <a:buChar char="v"/>
            </a:pPr>
            <a:r>
              <a:rPr lang="en-US" sz="2000" dirty="0"/>
              <a:t>Bug Fixing Internal testing, SIT &amp; UAT</a:t>
            </a:r>
          </a:p>
          <a:p>
            <a:pPr marL="342900" lvl="0" indent="-342900">
              <a:buSzPts val="1600"/>
              <a:buFont typeface="Wingdings" panose="05000000000000000000" pitchFamily="2" charset="2"/>
              <a:buChar char="v"/>
            </a:pPr>
            <a:r>
              <a:rPr lang="en-US" sz="2000" dirty="0"/>
              <a:t>Deploy MASS BE </a:t>
            </a:r>
            <a:r>
              <a:rPr lang="en-US" sz="2000" dirty="0" err="1"/>
              <a:t>ke</a:t>
            </a:r>
            <a:r>
              <a:rPr lang="en-US" sz="2000" dirty="0"/>
              <a:t> server</a:t>
            </a:r>
            <a:endParaRPr sz="2000" dirty="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sz="2000" i="0" dirty="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sz="2000" i="0" dirty="0"/>
          </a:p>
        </p:txBody>
      </p:sp>
      <p:sp>
        <p:nvSpPr>
          <p:cNvPr id="160" name="Google Shape;160;p3"/>
          <p:cNvSpPr txBox="1"/>
          <p:nvPr/>
        </p:nvSpPr>
        <p:spPr>
          <a:xfrm>
            <a:off x="357115" y="537028"/>
            <a:ext cx="4926085" cy="909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lang="en-ID" sz="40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JOB DESC (MASS)</a:t>
            </a:r>
            <a:endParaRPr sz="4000" b="1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3042657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5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5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"/>
          <p:cNvSpPr txBox="1">
            <a:spLocks noGrp="1"/>
          </p:cNvSpPr>
          <p:nvPr>
            <p:ph type="body" idx="1"/>
          </p:nvPr>
        </p:nvSpPr>
        <p:spPr>
          <a:xfrm>
            <a:off x="838200" y="1660049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v"/>
            </a:pPr>
            <a:r>
              <a:rPr lang="en-ID" sz="2000" dirty="0" err="1"/>
              <a:t>Mengembangkan</a:t>
            </a:r>
            <a:r>
              <a:rPr lang="en-ID" sz="2000" dirty="0"/>
              <a:t> </a:t>
            </a:r>
            <a:r>
              <a:rPr lang="en-ID" sz="2000" dirty="0" err="1"/>
              <a:t>aplikasi</a:t>
            </a:r>
            <a:r>
              <a:rPr lang="en-ID" sz="2000" dirty="0"/>
              <a:t> </a:t>
            </a:r>
            <a:r>
              <a:rPr lang="en-ID" sz="2000" dirty="0" err="1"/>
              <a:t>menggunakan</a:t>
            </a:r>
            <a:r>
              <a:rPr lang="en-ID" sz="2000" dirty="0"/>
              <a:t> Bahasa </a:t>
            </a:r>
            <a:r>
              <a:rPr lang="en-ID" sz="2000" dirty="0" err="1"/>
              <a:t>pemprogram</a:t>
            </a:r>
            <a:r>
              <a:rPr lang="en-ID" sz="2000" dirty="0"/>
              <a:t> C# </a:t>
            </a:r>
            <a:r>
              <a:rPr lang="en-ID" sz="2000" dirty="0" err="1"/>
              <a:t>.Net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v"/>
            </a:pPr>
            <a:r>
              <a:rPr lang="en-ID" sz="2000" dirty="0" err="1"/>
              <a:t>Membuat</a:t>
            </a:r>
            <a:r>
              <a:rPr lang="en-ID" sz="2000" dirty="0"/>
              <a:t> BE API </a:t>
            </a:r>
            <a:r>
              <a:rPr lang="en-ID" sz="2000" dirty="0" err="1"/>
              <a:t>aplikasi</a:t>
            </a:r>
            <a:r>
              <a:rPr lang="en-ID" sz="2000" dirty="0"/>
              <a:t> CMB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v"/>
            </a:pPr>
            <a:r>
              <a:rPr lang="en-US" sz="2000" dirty="0" err="1"/>
              <a:t>Membuat</a:t>
            </a:r>
            <a:r>
              <a:rPr lang="en-US" sz="2000" dirty="0"/>
              <a:t> </a:t>
            </a:r>
            <a:r>
              <a:rPr lang="en-US" sz="2000" dirty="0" err="1"/>
              <a:t>Struktur</a:t>
            </a:r>
            <a:r>
              <a:rPr lang="en-US" sz="2000" dirty="0"/>
              <a:t> database</a:t>
            </a:r>
            <a:endParaRPr dirty="0"/>
          </a:p>
          <a:p>
            <a:pPr marL="342900" lvl="0" indent="-342900">
              <a:buSzPts val="1600"/>
              <a:buFont typeface="Wingdings" panose="05000000000000000000" pitchFamily="2" charset="2"/>
              <a:buChar char="v"/>
            </a:pPr>
            <a:r>
              <a:rPr lang="en-US" sz="2000" dirty="0" err="1"/>
              <a:t>Membuat</a:t>
            </a:r>
            <a:r>
              <a:rPr lang="en-US" sz="2000" dirty="0"/>
              <a:t> Logic BE </a:t>
            </a:r>
            <a:r>
              <a:rPr lang="en-US" sz="2000" dirty="0" err="1"/>
              <a:t>Aplikasi</a:t>
            </a:r>
            <a:r>
              <a:rPr lang="en-US" sz="2000" dirty="0"/>
              <a:t> </a:t>
            </a:r>
            <a:r>
              <a:rPr lang="en-ID" sz="2000" dirty="0"/>
              <a:t>CMB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v"/>
            </a:pPr>
            <a:r>
              <a:rPr lang="en-US" sz="2000" dirty="0" err="1"/>
              <a:t>Integrasi</a:t>
            </a:r>
            <a:r>
              <a:rPr lang="en-US" sz="2000" dirty="0"/>
              <a:t> BE </a:t>
            </a:r>
            <a:r>
              <a:rPr lang="en-US" sz="2000" dirty="0" err="1"/>
              <a:t>dengan</a:t>
            </a:r>
            <a:r>
              <a:rPr lang="en-US" sz="2000" dirty="0"/>
              <a:t> FE </a:t>
            </a:r>
            <a:r>
              <a:rPr lang="en-US" sz="2000" dirty="0" err="1"/>
              <a:t>spesifikasi</a:t>
            </a:r>
            <a:r>
              <a:rPr lang="en-US" sz="2000" dirty="0"/>
              <a:t> API request data &amp; response data</a:t>
            </a:r>
            <a:endParaRPr dirty="0"/>
          </a:p>
          <a:p>
            <a:pPr marL="342900" lvl="0" indent="-342900">
              <a:buSzPts val="1600"/>
              <a:buFont typeface="Wingdings" panose="05000000000000000000" pitchFamily="2" charset="2"/>
              <a:buChar char="v"/>
            </a:pPr>
            <a:r>
              <a:rPr lang="en-US" sz="2000" dirty="0"/>
              <a:t>Deploy CMB BE </a:t>
            </a:r>
            <a:r>
              <a:rPr lang="en-US" sz="2000" dirty="0" err="1"/>
              <a:t>ke</a:t>
            </a:r>
            <a:r>
              <a:rPr lang="en-US" sz="2000" dirty="0"/>
              <a:t> server</a:t>
            </a:r>
            <a:endParaRPr sz="2000" dirty="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sz="2000" i="0" dirty="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sz="2000" i="0" dirty="0"/>
          </a:p>
        </p:txBody>
      </p:sp>
      <p:sp>
        <p:nvSpPr>
          <p:cNvPr id="160" name="Google Shape;160;p3"/>
          <p:cNvSpPr txBox="1"/>
          <p:nvPr/>
        </p:nvSpPr>
        <p:spPr>
          <a:xfrm>
            <a:off x="357115" y="537028"/>
            <a:ext cx="4926085" cy="909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lang="en-ID" sz="40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JOB DESC (CMB)</a:t>
            </a:r>
            <a:endParaRPr sz="4000" b="1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1596341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5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5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 txBox="1">
            <a:spLocks noGrp="1"/>
          </p:cNvSpPr>
          <p:nvPr>
            <p:ph type="body" idx="1"/>
          </p:nvPr>
        </p:nvSpPr>
        <p:spPr>
          <a:xfrm>
            <a:off x="935855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v"/>
            </a:pPr>
            <a:r>
              <a:rPr lang="en-ID" sz="2000" b="0" i="0" dirty="0"/>
              <a:t>PHP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v"/>
            </a:pPr>
            <a:r>
              <a:rPr lang="en-ID" sz="2000" dirty="0"/>
              <a:t>MySQL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v"/>
            </a:pPr>
            <a:r>
              <a:rPr lang="en-ID" sz="2000" dirty="0" err="1"/>
              <a:t>Javascrypt</a:t>
            </a:r>
            <a:endParaRPr sz="20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v"/>
            </a:pPr>
            <a:r>
              <a:rPr lang="en-ID" sz="2000" dirty="0"/>
              <a:t>Code Igniter 3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v"/>
            </a:pPr>
            <a:r>
              <a:rPr lang="en-ID" sz="2000" b="0" i="0" u="sng" strike="noStrike" dirty="0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Bootstrap</a:t>
            </a:r>
            <a:endParaRPr sz="2000" b="0" i="0" u="none" strike="noStrike" dirty="0">
              <a:solidFill>
                <a:schemeClr val="dk1"/>
              </a:solidFill>
            </a:endParaRP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v"/>
            </a:pPr>
            <a:r>
              <a:rPr lang="en-ID" sz="2000" b="0" i="0" dirty="0"/>
              <a:t>Visual</a:t>
            </a:r>
            <a:r>
              <a:rPr lang="en-ID" sz="2000" dirty="0"/>
              <a:t> Studio Code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v"/>
            </a:pPr>
            <a:r>
              <a:rPr lang="en-ID" sz="2000" b="0" i="0" dirty="0"/>
              <a:t>MySQL Workbench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v"/>
            </a:pPr>
            <a:r>
              <a:rPr lang="en-ID" sz="2000" dirty="0" err="1"/>
              <a:t>Navicat</a:t>
            </a:r>
            <a:r>
              <a:rPr lang="en-ID" sz="2000" dirty="0"/>
              <a:t> 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v"/>
            </a:pPr>
            <a:r>
              <a:rPr lang="en-ID" sz="2000" dirty="0" err="1"/>
              <a:t>Jquery</a:t>
            </a:r>
            <a:endParaRPr lang="en-ID" sz="2000" dirty="0"/>
          </a:p>
          <a:p>
            <a:pPr marL="342900" indent="-342900">
              <a:buSzPts val="1600"/>
              <a:buFont typeface="Wingdings" panose="05000000000000000000" pitchFamily="2" charset="2"/>
              <a:buChar char="v"/>
            </a:pPr>
            <a:r>
              <a:rPr lang="en-US" sz="2000" dirty="0"/>
              <a:t>Postman</a:t>
            </a:r>
          </a:p>
          <a:p>
            <a:pPr marL="342900" indent="-342900">
              <a:buSzPts val="1600"/>
              <a:buFont typeface="Wingdings" panose="05000000000000000000" pitchFamily="2" charset="2"/>
              <a:buChar char="v"/>
            </a:pPr>
            <a:r>
              <a:rPr lang="en-US" sz="2000" dirty="0"/>
              <a:t>Git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600"/>
              <a:buNone/>
            </a:pPr>
            <a:endParaRPr sz="2000" dirty="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sz="2000" dirty="0"/>
          </a:p>
        </p:txBody>
      </p:sp>
      <p:sp>
        <p:nvSpPr>
          <p:cNvPr id="166" name="Google Shape;166;p4"/>
          <p:cNvSpPr txBox="1"/>
          <p:nvPr/>
        </p:nvSpPr>
        <p:spPr>
          <a:xfrm>
            <a:off x="722789" y="463858"/>
            <a:ext cx="7764263" cy="909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lang="en-ID" sz="40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TOOLS / TECHNOLOGY (CBIC)</a:t>
            </a:r>
            <a:endParaRPr sz="4000" b="1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6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6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6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 txBox="1">
            <a:spLocks noGrp="1"/>
          </p:cNvSpPr>
          <p:nvPr>
            <p:ph type="body" idx="1"/>
          </p:nvPr>
        </p:nvSpPr>
        <p:spPr>
          <a:xfrm>
            <a:off x="935855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v"/>
            </a:pPr>
            <a:r>
              <a:rPr lang="en-ID" sz="2000" b="0" i="0" dirty="0"/>
              <a:t>.NET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v"/>
            </a:pPr>
            <a:r>
              <a:rPr lang="en-ID" sz="2000" dirty="0"/>
              <a:t>SQL Server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v"/>
            </a:pPr>
            <a:r>
              <a:rPr lang="en-ID" sz="2000" dirty="0"/>
              <a:t>.NET Entity Framework</a:t>
            </a:r>
            <a:endParaRPr sz="2000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v"/>
            </a:pPr>
            <a:r>
              <a:rPr lang="en-ID" sz="2000" b="0" i="0" dirty="0"/>
              <a:t>Visual</a:t>
            </a:r>
            <a:r>
              <a:rPr lang="en-ID" sz="2000" dirty="0"/>
              <a:t> Studio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v"/>
            </a:pPr>
            <a:r>
              <a:rPr lang="en-ID" sz="2000" dirty="0" err="1"/>
              <a:t>Navicat</a:t>
            </a:r>
            <a:r>
              <a:rPr lang="en-ID" sz="2000" dirty="0"/>
              <a:t> </a:t>
            </a:r>
            <a:endParaRPr lang="en-ID"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v"/>
            </a:pPr>
            <a:r>
              <a:rPr lang="en-US" sz="2000" dirty="0"/>
              <a:t>Postman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600"/>
              <a:buFont typeface="Wingdings" panose="05000000000000000000" pitchFamily="2" charset="2"/>
              <a:buChar char="v"/>
            </a:pPr>
            <a:r>
              <a:rPr lang="en-US" sz="2000" dirty="0"/>
              <a:t>Git</a:t>
            </a:r>
            <a:endParaRPr sz="2000" dirty="0"/>
          </a:p>
          <a:p>
            <a:pPr marL="342900" lvl="0" indent="-241300" algn="l" rtl="0">
              <a:spcBef>
                <a:spcPts val="1000"/>
              </a:spcBef>
              <a:spcAft>
                <a:spcPts val="0"/>
              </a:spcAft>
              <a:buSzPts val="1600"/>
              <a:buFont typeface="Noto Sans Symbols"/>
              <a:buNone/>
            </a:pPr>
            <a:endParaRPr sz="2000" dirty="0"/>
          </a:p>
        </p:txBody>
      </p:sp>
      <p:sp>
        <p:nvSpPr>
          <p:cNvPr id="166" name="Google Shape;166;p4"/>
          <p:cNvSpPr txBox="1"/>
          <p:nvPr/>
        </p:nvSpPr>
        <p:spPr>
          <a:xfrm>
            <a:off x="722789" y="463858"/>
            <a:ext cx="7764263" cy="909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Trebuchet MS"/>
              <a:buNone/>
            </a:pPr>
            <a:r>
              <a:rPr lang="en-ID" sz="4000" b="1" dirty="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TOOLS / TECHNOLOGY (MASS)</a:t>
            </a:r>
            <a:endParaRPr sz="4000" b="1" dirty="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</p:spTree>
    <p:extLst>
      <p:ext uri="{BB962C8B-B14F-4D97-AF65-F5344CB8AC3E}">
        <p14:creationId xmlns:p14="http://schemas.microsoft.com/office/powerpoint/2010/main" val="2881843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rgbClr val="000000"/>
      </a:dk1>
      <a:lt1>
        <a:srgbClr val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1069</Words>
  <Application>Microsoft Office PowerPoint</Application>
  <PresentationFormat>Widescreen</PresentationFormat>
  <Paragraphs>161</Paragraphs>
  <Slides>16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Noto Sans Symbols</vt:lpstr>
      <vt:lpstr>Trebuchet MS</vt:lpstr>
      <vt:lpstr>Wingdings</vt:lpstr>
      <vt:lpstr>Facet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KELEBIHAN</vt:lpstr>
      <vt:lpstr>KELEBIHAN</vt:lpstr>
      <vt:lpstr>KELEBIHAN</vt:lpstr>
      <vt:lpstr>ACCOMPLISHMENT</vt:lpstr>
      <vt:lpstr>ACHIEVEMENT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Fiqy Nurhidayat</dc:creator>
  <cp:lastModifiedBy>Fiqy Nurhidayat</cp:lastModifiedBy>
  <cp:revision>65</cp:revision>
  <dcterms:created xsi:type="dcterms:W3CDTF">2022-03-02T23:28:27Z</dcterms:created>
  <dcterms:modified xsi:type="dcterms:W3CDTF">2025-03-03T01:20:43Z</dcterms:modified>
</cp:coreProperties>
</file>