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1"/>
  </p:sldMasterIdLst>
  <p:notesMasterIdLst>
    <p:notesMasterId r:id="rId93"/>
  </p:notesMasterIdLst>
  <p:sldIdLst>
    <p:sldId id="365" r:id="rId2"/>
    <p:sldId id="600" r:id="rId3"/>
    <p:sldId id="545" r:id="rId4"/>
    <p:sldId id="534" r:id="rId5"/>
    <p:sldId id="369" r:id="rId6"/>
    <p:sldId id="455" r:id="rId7"/>
    <p:sldId id="532" r:id="rId8"/>
    <p:sldId id="456" r:id="rId9"/>
    <p:sldId id="465" r:id="rId10"/>
    <p:sldId id="460" r:id="rId11"/>
    <p:sldId id="461" r:id="rId12"/>
    <p:sldId id="463" r:id="rId13"/>
    <p:sldId id="379" r:id="rId14"/>
    <p:sldId id="380" r:id="rId15"/>
    <p:sldId id="464" r:id="rId16"/>
    <p:sldId id="466" r:id="rId17"/>
    <p:sldId id="535" r:id="rId18"/>
    <p:sldId id="467" r:id="rId19"/>
    <p:sldId id="468" r:id="rId20"/>
    <p:sldId id="469" r:id="rId21"/>
    <p:sldId id="470" r:id="rId22"/>
    <p:sldId id="471" r:id="rId23"/>
    <p:sldId id="472" r:id="rId24"/>
    <p:sldId id="536" r:id="rId25"/>
    <p:sldId id="473" r:id="rId26"/>
    <p:sldId id="474" r:id="rId27"/>
    <p:sldId id="476" r:id="rId28"/>
    <p:sldId id="475" r:id="rId29"/>
    <p:sldId id="477" r:id="rId30"/>
    <p:sldId id="609" r:id="rId31"/>
    <p:sldId id="538" r:id="rId32"/>
    <p:sldId id="478" r:id="rId33"/>
    <p:sldId id="479" r:id="rId34"/>
    <p:sldId id="480" r:id="rId35"/>
    <p:sldId id="602" r:id="rId36"/>
    <p:sldId id="613" r:id="rId37"/>
    <p:sldId id="539" r:id="rId38"/>
    <p:sldId id="482" r:id="rId39"/>
    <p:sldId id="483" r:id="rId40"/>
    <p:sldId id="484" r:id="rId41"/>
    <p:sldId id="485" r:id="rId42"/>
    <p:sldId id="492" r:id="rId43"/>
    <p:sldId id="493" r:id="rId44"/>
    <p:sldId id="486" r:id="rId45"/>
    <p:sldId id="487" r:id="rId46"/>
    <p:sldId id="488" r:id="rId47"/>
    <p:sldId id="489" r:id="rId48"/>
    <p:sldId id="490" r:id="rId49"/>
    <p:sldId id="495" r:id="rId50"/>
    <p:sldId id="496" r:id="rId51"/>
    <p:sldId id="497" r:id="rId52"/>
    <p:sldId id="491" r:id="rId53"/>
    <p:sldId id="438" r:id="rId54"/>
    <p:sldId id="533" r:id="rId55"/>
    <p:sldId id="632" r:id="rId56"/>
    <p:sldId id="546" r:id="rId57"/>
    <p:sldId id="547" r:id="rId58"/>
    <p:sldId id="548" r:id="rId59"/>
    <p:sldId id="549" r:id="rId60"/>
    <p:sldId id="550" r:id="rId61"/>
    <p:sldId id="551" r:id="rId62"/>
    <p:sldId id="552" r:id="rId63"/>
    <p:sldId id="553" r:id="rId64"/>
    <p:sldId id="630" r:id="rId65"/>
    <p:sldId id="619" r:id="rId66"/>
    <p:sldId id="554" r:id="rId67"/>
    <p:sldId id="625" r:id="rId68"/>
    <p:sldId id="610" r:id="rId69"/>
    <p:sldId id="611" r:id="rId70"/>
    <p:sldId id="612" r:id="rId71"/>
    <p:sldId id="556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90" r:id="rId80"/>
    <p:sldId id="591" r:id="rId81"/>
    <p:sldId id="592" r:id="rId82"/>
    <p:sldId id="593" r:id="rId83"/>
    <p:sldId id="633" r:id="rId84"/>
    <p:sldId id="634" r:id="rId85"/>
    <p:sldId id="601" r:id="rId86"/>
    <p:sldId id="436" r:id="rId87"/>
    <p:sldId id="437" r:id="rId88"/>
    <p:sldId id="596" r:id="rId89"/>
    <p:sldId id="597" r:id="rId90"/>
    <p:sldId id="598" r:id="rId91"/>
    <p:sldId id="599" r:id="rId92"/>
  </p:sldIdLst>
  <p:sldSz cx="9144000" cy="6858000" type="screen4x3"/>
  <p:notesSz cx="6858000" cy="9144000"/>
  <p:custDataLst>
    <p:tags r:id="rId9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D4EA7"/>
    <a:srgbClr val="333333"/>
    <a:srgbClr val="FFCC00"/>
    <a:srgbClr val="9933FF"/>
    <a:srgbClr val="9966FF"/>
    <a:srgbClr val="385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077A2B-9D8E-40F8-93E2-B46B44DADD76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6FB74AC-3CE8-4D6F-A296-9F19DA036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24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01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7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63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5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2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23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854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04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33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92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37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419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65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749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85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64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492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238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85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315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7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143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979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374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375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905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181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823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98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27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09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00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531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282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560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78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417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349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19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019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5200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01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8813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49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184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321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488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24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1516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6687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906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21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48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2337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9064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642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4895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383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3428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487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5339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1218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8915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79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195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990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836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1925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613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92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9012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301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8155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515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7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420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1744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366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56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4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6A3A4251-AB75-44EA-A551-D7E528DD3E8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619" y="3455848"/>
            <a:ext cx="7543800" cy="72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0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4DE1BD-7361-41F8-B1B2-F860311FC2C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9322-E810-40EF-8A9E-3B719CE1896A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8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4A990F3C-3DA5-4814-ABFA-9A2D5381797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1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50198B5-2D95-4FB0-ABAA-CE81D554E28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7C74311-0857-4E01-9595-D49332933CA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58F8A7-0B5F-42D8-92BE-64A2801C03A8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E66-0CAD-4B50-972C-840EBFB95223}" type="datetime1">
              <a:rPr lang="en-US" smtClean="0"/>
              <a:t>2/14/2017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9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C89D9EA8-44CA-4F12-9628-ECB3418F971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46E4811-FDC5-4472-8C79-EB03149E0D1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865410-D177-46AD-99A7-57A8FC0E8E3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0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Lists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List Length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the </a:t>
            </a:r>
            <a:r>
              <a:rPr lang="en-US" altLang="en-US" dirty="0" err="1"/>
              <a:t>len</a:t>
            </a:r>
            <a:r>
              <a:rPr lang="en-US" altLang="en-US" dirty="0"/>
              <a:t>() function to obtain the length of the list; that is, the number of elements: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044-4D09-4C11-9269-38F67EA64D3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2057400"/>
            <a:ext cx="46482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numElements = len(values)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The Square Brackets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1705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Note that there are two distinct uses of the square brackets. When the square brackets immediately follow a variable name, they are treated as the subscript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90900" y="2272063"/>
            <a:ext cx="23622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values[4]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90900" y="3784420"/>
            <a:ext cx="23622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8B13-811D-440B-8EF5-8665009B7FED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9" y="3070469"/>
            <a:ext cx="7543801" cy="434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When the square brackets follow an “=“ they create a list: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Loop Over the Index Values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Given the values list that contains 10 elements, we will want to set a variable, say i, to 0, 1, 2, and so on, up to 9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057400"/>
            <a:ext cx="6019800" cy="935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First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range(10)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200400"/>
            <a:ext cx="6019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Better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495800"/>
            <a:ext cx="73914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Third version: index values not needed (traverse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list elements)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print(element)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2331-29CD-4A50-8D19-C8598BC5891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References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Make sure you see the difference between the:</a:t>
            </a:r>
          </a:p>
          <a:p>
            <a:pPr lvl="1"/>
            <a:r>
              <a:rPr lang="en-US" altLang="en-US" sz="2000" dirty="0"/>
              <a:t>List variable:  The named </a:t>
            </a:r>
            <a:r>
              <a:rPr lang="en-US" altLang="ja-JP" sz="2000" dirty="0"/>
              <a:t>‘alias’ or pointer to the list</a:t>
            </a:r>
          </a:p>
          <a:p>
            <a:pPr lvl="1"/>
            <a:r>
              <a:rPr lang="en-US" altLang="en-US" sz="2000" dirty="0"/>
              <a:t>List contents:  Memory where the values are stored</a:t>
            </a:r>
          </a:p>
          <a:p>
            <a:pPr lvl="1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575C-F07F-4C33-AF10-FEA2C81DBDC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514600"/>
            <a:ext cx="8067675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632936" y="5080000"/>
            <a:ext cx="53340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A list variable contains a </a:t>
            </a:r>
            <a:r>
              <a:rPr lang="en-US" altLang="en-US" sz="2000" i="1" dirty="0">
                <a:cs typeface="Arial" panose="020B0604020202020204" pitchFamily="34" charset="0"/>
              </a:rPr>
              <a:t>reference </a:t>
            </a:r>
            <a:r>
              <a:rPr lang="en-US" altLang="en-US" sz="2000" dirty="0">
                <a:cs typeface="Arial" panose="020B0604020202020204" pitchFamily="34" charset="0"/>
              </a:rPr>
              <a:t>to the list contents.  The </a:t>
            </a:r>
            <a:r>
              <a:rPr lang="en-US" altLang="en-US" sz="2000" i="1" dirty="0">
                <a:cs typeface="Arial" panose="020B0604020202020204" pitchFamily="34" charset="0"/>
              </a:rPr>
              <a:t>reference</a:t>
            </a:r>
            <a:r>
              <a:rPr lang="en-US" altLang="en-US" sz="2000" dirty="0">
                <a:cs typeface="Arial" panose="020B0604020202020204" pitchFamily="34" charset="0"/>
              </a:rPr>
              <a:t> is the location of the list contents (in memory).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4191000"/>
            <a:ext cx="3276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7" name="TextBox 12"/>
          <p:cNvSpPr txBox="1">
            <a:spLocks noChangeArrowheads="1"/>
          </p:cNvSpPr>
          <p:nvPr/>
        </p:nvSpPr>
        <p:spPr bwMode="auto">
          <a:xfrm>
            <a:off x="3657600" y="3200400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List variable</a:t>
            </a:r>
          </a:p>
        </p:txBody>
      </p:sp>
      <p:sp>
        <p:nvSpPr>
          <p:cNvPr id="25608" name="TextBox 13"/>
          <p:cNvSpPr txBox="1">
            <a:spLocks noChangeArrowheads="1"/>
          </p:cNvSpPr>
          <p:nvPr/>
        </p:nvSpPr>
        <p:spPr bwMode="auto">
          <a:xfrm>
            <a:off x="6423025" y="3276600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List contents</a:t>
            </a:r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4808538" y="41322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25610" name="TextBox 14"/>
          <p:cNvSpPr txBox="1">
            <a:spLocks noChangeArrowheads="1"/>
          </p:cNvSpPr>
          <p:nvPr/>
        </p:nvSpPr>
        <p:spPr bwMode="auto">
          <a:xfrm>
            <a:off x="7050088" y="5791200"/>
            <a:ext cx="950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Values</a:t>
            </a:r>
          </a:p>
        </p:txBody>
      </p:sp>
      <p:pic>
        <p:nvPicPr>
          <p:cNvPr id="256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632200"/>
            <a:ext cx="2686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" b="2644"/>
          <a:stretch>
            <a:fillRect/>
          </a:stretch>
        </p:blipFill>
        <p:spPr bwMode="auto">
          <a:xfrm>
            <a:off x="6413500" y="3673475"/>
            <a:ext cx="22225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List Aliases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When you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dirty="0">
                <a:ea typeface="ＭＳ Ｐゴシック" panose="020B0600070205080204" pitchFamily="34" charset="-128"/>
              </a:rPr>
              <a:t> a list variable into another, both variables refer to the same list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second variable is an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alias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the first because both variables reference the same list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8956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scores = [10, 9, 7, 4, 5]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 = scores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# Copying list reference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838200" y="3962400"/>
            <a:ext cx="3048000" cy="19399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A list variable specifies the location of a list. Copying the reference yields a second reference to the same list.</a:t>
            </a:r>
          </a:p>
        </p:txBody>
      </p:sp>
      <p:pic>
        <p:nvPicPr>
          <p:cNvPr id="26632" name="Picture 10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194" r="51794" b="19180"/>
          <a:stretch>
            <a:fillRect/>
          </a:stretch>
        </p:blipFill>
        <p:spPr bwMode="auto">
          <a:xfrm>
            <a:off x="4267200" y="3962400"/>
            <a:ext cx="47148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4648200" y="5308600"/>
            <a:ext cx="149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7239000" y="3581400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List 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9B5-3D0E-4CC3-8DCC-2D726BE69E1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Modifying Aliased 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modify</a:t>
            </a:r>
            <a:r>
              <a:rPr lang="en-US" altLang="en-US" dirty="0">
                <a:ea typeface="ＭＳ Ｐゴシック" panose="020B0600070205080204" pitchFamily="34" charset="-128"/>
              </a:rPr>
              <a:t> the list through either of the variables: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19050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scores[3] = 10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print(values[3])   # Prints 10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655" name="Picture 2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4" b="19481"/>
          <a:stretch>
            <a:fillRect/>
          </a:stretch>
        </p:blipFill>
        <p:spPr bwMode="auto">
          <a:xfrm>
            <a:off x="1370807" y="3016250"/>
            <a:ext cx="64023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7478-BE6D-44FF-BF1F-A4145DA1A28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U:\PC\publisher\2013 wiley slides\Ch 5-9, FM\Chapter  6\Media\Illustrations\py_06_un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048000"/>
            <a:ext cx="386397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Reverse Subscripts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4191000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Python, unlike other languages, uses negative subscripts to provide access to the list elements in reverse order.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For example, a subscript of –1 provides access to the last element in the list: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Similarly, values[-2] is the second-to-last element.</a:t>
            </a:r>
          </a:p>
          <a:p>
            <a:pPr marL="0" indent="0" algn="ctr">
              <a:buNone/>
            </a:pPr>
            <a:r>
              <a:rPr lang="en-US" altLang="en-US" b="1" i="1" dirty="0">
                <a:ea typeface="ＭＳ Ｐゴシック" panose="020B0600070205080204" pitchFamily="34" charset="-128"/>
              </a:rPr>
              <a:t>Just because you can do this, does not mean you should…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8225" y="1295400"/>
            <a:ext cx="40386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last = values[-1]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print("The last element in the list is", last)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72C9-DBEB-4920-A549-2493A1E4BF3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3C9-0044-4E7C-BDA9-B1DAC517FC1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0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List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Appending Elements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Inserting an Element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Finding an Element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Removing an Element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Concatenation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Equality / Inequality Testing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Sum, Maximum, Minimum, and Sorting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Copying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BAC-F3AA-46C3-8F9A-C87BEE7B3FD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Appending</a:t>
            </a:r>
            <a:r>
              <a:rPr lang="en-US" altLang="en-US">
                <a:ea typeface="ＭＳ Ｐゴシック" panose="020B0600070205080204" pitchFamily="34" charset="-128"/>
              </a:rPr>
              <a:t> Elements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Sometimes we may not know the values that will be contained in the list when it’s created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this case, we can create an empty list and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add elements</a:t>
            </a:r>
            <a:r>
              <a:rPr lang="en-US" altLang="en-US" dirty="0">
                <a:ea typeface="ＭＳ Ｐゴシック" panose="020B0600070205080204" pitchFamily="34" charset="-128"/>
              </a:rPr>
              <a:t> to the end as needed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743200"/>
            <a:ext cx="34290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"Harry"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"Bob"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"Cari"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fr-FR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161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3"/>
          <a:stretch>
            <a:fillRect/>
          </a:stretch>
        </p:blipFill>
        <p:spPr bwMode="auto">
          <a:xfrm>
            <a:off x="4478338" y="2438400"/>
            <a:ext cx="30146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33966"/>
          <a:stretch>
            <a:fillRect/>
          </a:stretch>
        </p:blipFill>
        <p:spPr bwMode="auto">
          <a:xfrm>
            <a:off x="4987925" y="3581400"/>
            <a:ext cx="32178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9"/>
          <a:stretch>
            <a:fillRect/>
          </a:stretch>
        </p:blipFill>
        <p:spPr bwMode="auto">
          <a:xfrm>
            <a:off x="5724525" y="4737100"/>
            <a:ext cx="28098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3497-A18E-41C9-BEB1-CC852CD582C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5344" y="5850186"/>
            <a:ext cx="984019" cy="365125"/>
          </a:xfrm>
        </p:spPr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elements using lists</a:t>
            </a:r>
          </a:p>
          <a:p>
            <a:r>
              <a:rPr lang="en-US" dirty="0"/>
              <a:t>To use 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traversing lists</a:t>
            </a:r>
          </a:p>
          <a:p>
            <a:r>
              <a:rPr lang="en-US" dirty="0"/>
              <a:t>To learn common algorithms for processing lists</a:t>
            </a:r>
          </a:p>
          <a:p>
            <a:r>
              <a:rPr lang="en-US" dirty="0"/>
              <a:t>To use lists with functions</a:t>
            </a:r>
          </a:p>
          <a:p>
            <a:r>
              <a:rPr lang="en-US" dirty="0"/>
              <a:t>To work with tables of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23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Inserting</a:t>
            </a:r>
            <a:r>
              <a:rPr lang="en-US" altLang="en-US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Sometimes the order in which elements are added to a list is important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new element has to be </a:t>
            </a:r>
            <a:r>
              <a:rPr lang="en-US" alt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inserted at a specific position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286000"/>
            <a:ext cx="3200400" cy="25225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"Bob", "Cari"]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1, "Cindy"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2642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59" b="69904"/>
          <a:stretch>
            <a:fillRect/>
          </a:stretch>
        </p:blipFill>
        <p:spPr bwMode="auto">
          <a:xfrm>
            <a:off x="4419600" y="2667000"/>
            <a:ext cx="33909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32561" r="3458" b="37888"/>
          <a:stretch>
            <a:fillRect/>
          </a:stretch>
        </p:blipFill>
        <p:spPr bwMode="auto">
          <a:xfrm>
            <a:off x="3886200" y="4800600"/>
            <a:ext cx="51069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0007-71A2-4747-AB4B-395D07A3BC1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Finding</a:t>
            </a:r>
            <a:r>
              <a:rPr lang="en-US" altLang="en-US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023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you simply want to know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whether an element is present in a list</a:t>
            </a:r>
            <a:r>
              <a:rPr lang="en-US" altLang="en-US" dirty="0">
                <a:ea typeface="ＭＳ Ｐゴシック" panose="020B0600070205080204" pitchFamily="34" charset="-128"/>
              </a:rPr>
              <a:t>, use 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2057400"/>
            <a:ext cx="40147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"Cindy"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friends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print("She's a friend")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191000"/>
            <a:ext cx="7696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"Bob", "Cari", "Emily"]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n = 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index(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# Sets n to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D5D-562D-4941-B8B5-5419D2F544C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139800"/>
            <a:ext cx="7543801" cy="834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Often, you want to know 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position at which an element occurs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 fontAlgn="auto"/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index()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method yields the index of the first match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Removing</a:t>
            </a:r>
            <a:r>
              <a:rPr lang="en-US" altLang="en-US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261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cs typeface="Consolas" pitchFamily="49" charset="0"/>
              </a:rPr>
              <a:t>pop()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method removes the element at a given position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752600"/>
            <a:ext cx="7620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"Cindy", "Emily", "Bob",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","Bill"]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3666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2585" r="41052" b="49573"/>
          <a:stretch>
            <a:fillRect/>
          </a:stretch>
        </p:blipFill>
        <p:spPr bwMode="auto">
          <a:xfrm>
            <a:off x="838200" y="4114800"/>
            <a:ext cx="33670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56047" r="3613"/>
          <a:stretch>
            <a:fillRect/>
          </a:stretch>
        </p:blipFill>
        <p:spPr bwMode="auto">
          <a:xfrm>
            <a:off x="3505200" y="4572000"/>
            <a:ext cx="5407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6D1F-9703-4D5D-9BE5-64B85DE037D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032993"/>
            <a:ext cx="7543801" cy="1053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defRPr/>
            </a:pPr>
            <a:r>
              <a:rPr lang="en-US" sz="2000" dirty="0"/>
              <a:t>All of the elements following the removed element are moved up one position to close the gap</a:t>
            </a:r>
          </a:p>
          <a:p>
            <a:pPr lvl="1" fontAlgn="auto">
              <a:defRPr/>
            </a:pPr>
            <a:r>
              <a:rPr lang="en-US" sz="2000" dirty="0"/>
              <a:t>The length of the list is reduced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Concatenation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261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c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oncatenation</a:t>
            </a:r>
            <a:r>
              <a:rPr lang="en-US" altLang="en-US" dirty="0">
                <a:ea typeface="ＭＳ Ｐゴシック" panose="020B0600070205080204" pitchFamily="34" charset="-128"/>
              </a:rPr>
              <a:t> of two lists is a new list that contains the elements of the first list, followed by the elements of the second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myFriends = ["Fritz", "Cindy"]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yourFriends = ["Lee", "Pat", "Phuong"]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352800"/>
            <a:ext cx="8001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ourFriends = myFriends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yourFriends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Sets ourFriends to ["Fritz", "Cindy", "Lee",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Pat","Phuong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28B-038C-4B53-A459-11D9DBAA2BA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838660"/>
            <a:ext cx="7543801" cy="691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Two lists can be concatenated by using the plus (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) operator: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Replication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261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 with string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replication</a:t>
            </a:r>
            <a:r>
              <a:rPr lang="en-US" altLang="en-US" dirty="0">
                <a:ea typeface="ＭＳ Ｐゴシック" panose="020B0600070205080204" pitchFamily="34" charset="-128"/>
              </a:rPr>
              <a:t> of two lists is a new list that contains the elements of the first list, followed by the elements of the second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00300" y="1981200"/>
            <a:ext cx="43434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monthInQuarter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[ 1, 2, 3] * 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58B1-C38C-4832-B046-632B01C0B4C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500" y="4724400"/>
            <a:ext cx="3429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monthlyScores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[0] * 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2666842"/>
            <a:ext cx="7543801" cy="30481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Results in the list [1, 2, 3, 1, 2, 3, 1, 2, 3, 1, 2 ,3]</a:t>
            </a:r>
          </a:p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You can place the integer on either side of the “*” operator</a:t>
            </a:r>
          </a:p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The integer specifies how many copies of the list should be concatenated</a:t>
            </a:r>
          </a:p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One common use of replication is to initialize a list with a fixed value</a:t>
            </a:r>
          </a:p>
          <a:p>
            <a:pPr marL="0" indent="0" fontAlgn="auto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5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Equality</a:t>
            </a:r>
            <a:r>
              <a:rPr lang="en-US" altLang="en-US">
                <a:ea typeface="ＭＳ Ｐゴシック" panose="020B0600070205080204" pitchFamily="34" charset="-128"/>
              </a:rPr>
              <a:t> /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</a:rPr>
              <a:t>Inequality</a:t>
            </a:r>
            <a:r>
              <a:rPr lang="en-US" altLang="en-US">
                <a:ea typeface="ＭＳ Ｐゴシック" panose="020B0600070205080204" pitchFamily="34" charset="-128"/>
              </a:rPr>
              <a:t> Testing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8819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You can use the </a:t>
            </a:r>
            <a:r>
              <a:rPr lang="en-US" alt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==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operator to compare whether two lists have the same elements, in the same order.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1999" y="1981200"/>
            <a:ext cx="7086601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[1, 4, 9]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[1, 4, 9]     # True</a:t>
            </a:r>
          </a:p>
          <a:p>
            <a:pPr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[1, 4, 9 ] </a:t>
            </a:r>
            <a:r>
              <a:rPr lang="nl-NL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 [4, 1, 9]    #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False.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1" y="3429000"/>
            <a:ext cx="70866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[1, 4, 9]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[4, 9]     # True.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A946-CD31-453E-B905-3A9C453E831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985835"/>
            <a:ext cx="7543801" cy="616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The opposite of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==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!=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0033CC"/>
                </a:solidFill>
                <a:ea typeface="ＭＳ Ｐゴシック" panose="020B0600070205080204" pitchFamily="34" charset="-128"/>
              </a:rPr>
              <a:t>Sum</a:t>
            </a:r>
            <a:r>
              <a:rPr lang="en-US" altLang="en-US" sz="3600">
                <a:ea typeface="ＭＳ Ｐゴシック" panose="020B0600070205080204" pitchFamily="34" charset="-128"/>
              </a:rPr>
              <a:t>, </a:t>
            </a:r>
            <a:r>
              <a:rPr lang="en-US" altLang="en-US" sz="3600">
                <a:solidFill>
                  <a:srgbClr val="00B050"/>
                </a:solidFill>
                <a:ea typeface="ＭＳ Ｐゴシック" panose="020B0600070205080204" pitchFamily="34" charset="-128"/>
              </a:rPr>
              <a:t>Maximum</a:t>
            </a:r>
            <a:r>
              <a:rPr lang="en-US" altLang="en-US" sz="3600">
                <a:ea typeface="ＭＳ Ｐゴシック" panose="020B0600070205080204" pitchFamily="34" charset="-128"/>
              </a:rPr>
              <a:t>, </a:t>
            </a:r>
            <a:r>
              <a:rPr lang="en-US" altLang="en-US" sz="3600">
                <a:solidFill>
                  <a:srgbClr val="C00000"/>
                </a:solidFill>
                <a:ea typeface="ＭＳ Ｐゴシック" panose="020B0600070205080204" pitchFamily="34" charset="-128"/>
              </a:rPr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003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you have a list of numbers, the </a:t>
            </a:r>
            <a:r>
              <a:rPr lang="en-US" dirty="0">
                <a:solidFill>
                  <a:srgbClr val="0033CC"/>
                </a:solidFill>
                <a:cs typeface="Consolas" pitchFamily="49" charset="0"/>
              </a:rPr>
              <a:t>sum() </a:t>
            </a:r>
            <a:r>
              <a:rPr lang="en-US" dirty="0"/>
              <a:t>function yields the sum of all values in the list.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057400"/>
            <a:ext cx="7467601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[1, 4, 9, 16]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Yields 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36576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[1, 16, 9, 4]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  # Yields 16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"Fred", "Ann", "Sue"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         # Yields "Ann"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A04C-F525-4417-B67F-977AC73481B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864208"/>
            <a:ext cx="7543801" cy="905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For a list of numbers or strings, the </a:t>
            </a:r>
            <a:r>
              <a:rPr lang="en-US" dirty="0">
                <a:solidFill>
                  <a:srgbClr val="00B050"/>
                </a:solidFill>
                <a:cs typeface="Consolas" pitchFamily="49" charset="0"/>
              </a:rPr>
              <a:t>max()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  <a:cs typeface="Consolas" pitchFamily="49" charset="0"/>
              </a:rPr>
              <a:t>min() </a:t>
            </a:r>
            <a:r>
              <a:rPr lang="en-US" dirty="0"/>
              <a:t>functions return the largest and smallest value: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sort() method sorts a list of numbers or strings.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EA7-0EDC-49CA-BF9B-A27F2C1E1149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050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Now values is [1, 4 , 9, 16]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Lists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discussed, list variables do not themselves hold list elements</a:t>
            </a:r>
          </a:p>
          <a:p>
            <a:r>
              <a:rPr lang="en-US" altLang="en-US" dirty="0"/>
              <a:t>They hold a reference to the actual list</a:t>
            </a:r>
          </a:p>
          <a:p>
            <a:r>
              <a:rPr lang="en-US" altLang="en-US" dirty="0"/>
              <a:t>If you copy the reference, you get another reference to the same list: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594-F5A6-46FD-A118-C592A30062E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895600"/>
            <a:ext cx="2514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prices = values</a:t>
            </a:r>
          </a:p>
        </p:txBody>
      </p:sp>
      <p:pic>
        <p:nvPicPr>
          <p:cNvPr id="39943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4" b="45187"/>
          <a:stretch>
            <a:fillRect/>
          </a:stretch>
        </p:blipFill>
        <p:spPr bwMode="auto">
          <a:xfrm>
            <a:off x="4191000" y="2895600"/>
            <a:ext cx="44958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 (2)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Sometimes, you want to make a copy of a list; that is, a new list that has the same elements in the same order as a given list</a:t>
            </a:r>
          </a:p>
          <a:p>
            <a:r>
              <a:rPr lang="en-US" altLang="en-US" dirty="0"/>
              <a:t>Use the list() function: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6647-85A9-4727-9E86-0D46182F460D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2514600"/>
            <a:ext cx="3240088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prices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list(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0967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3" r="4439" b="3778"/>
          <a:stretch>
            <a:fillRect/>
          </a:stretch>
        </p:blipFill>
        <p:spPr bwMode="auto">
          <a:xfrm>
            <a:off x="4724400" y="2286000"/>
            <a:ext cx="34290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altLang="en-US" b="1" dirty="0">
                <a:ea typeface="ＭＳ Ｐゴシック" panose="020B0600070205080204" pitchFamily="34" charset="-128"/>
              </a:rPr>
              <a:t>Basic Properties of Lists</a:t>
            </a:r>
          </a:p>
          <a:p>
            <a:pPr>
              <a:spcBef>
                <a:spcPts val="500"/>
              </a:spcBef>
            </a:pPr>
            <a:r>
              <a:rPr lang="en-US" altLang="en-US" b="1" dirty="0">
                <a:ea typeface="ＭＳ Ｐゴシック" panose="020B0600070205080204" pitchFamily="34" charset="-128"/>
              </a:rPr>
              <a:t>List Operations</a:t>
            </a:r>
          </a:p>
          <a:p>
            <a:pPr>
              <a:spcBef>
                <a:spcPts val="500"/>
              </a:spcBef>
            </a:pPr>
            <a:r>
              <a:rPr lang="en-US" altLang="en-US" b="1" dirty="0">
                <a:ea typeface="ＭＳ Ｐゴシック" panose="020B0600070205080204" pitchFamily="34" charset="-128"/>
              </a:rPr>
              <a:t>Common List Algorithms</a:t>
            </a:r>
          </a:p>
          <a:p>
            <a:pPr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Using Lists with Functions</a:t>
            </a:r>
          </a:p>
          <a:p>
            <a:pPr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Problem Solving: Adapting Algorithms</a:t>
            </a:r>
          </a:p>
          <a:p>
            <a:pPr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Problem Solving: Discovering Algorithms by Manipulating Physical Objects</a:t>
            </a:r>
          </a:p>
          <a:p>
            <a:pPr>
              <a:spcBef>
                <a:spcPts val="5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E66-2016-4C78-A926-688786C4010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60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Slices of a List Special Topic 6.2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look at a part of a list.  Suppose you are given a list of temperatures, one per month: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temperatures = [18, 21, 24, 33, 39, 40, 39, 36, 30, 22, 18]</a:t>
            </a:r>
          </a:p>
          <a:p>
            <a:r>
              <a:rPr lang="en-US" dirty="0"/>
              <a:t>You are only interested in the temperatures for the third quarter, with index values 6, 7, and 8</a:t>
            </a:r>
          </a:p>
          <a:p>
            <a:r>
              <a:rPr lang="en-US" dirty="0">
                <a:cs typeface="Consolas" panose="020B0609020204030204" pitchFamily="49" charset="0"/>
              </a:rPr>
              <a:t>You can use the slice operator to obtain them: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thirdQuarter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temperatures[6 : 9]</a:t>
            </a:r>
          </a:p>
          <a:p>
            <a:r>
              <a:rPr lang="en-US" dirty="0"/>
              <a:t>The arguments are the first element to include, and the first to exclude</a:t>
            </a:r>
          </a:p>
          <a:p>
            <a:pPr lvl="1"/>
            <a:r>
              <a:rPr lang="en-US" sz="2000" dirty="0"/>
              <a:t>So in our example we get elements 6, 7, and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55B9-B599-4C27-80C6-F239DF8B5568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02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93394"/>
          </a:xfrm>
        </p:spPr>
        <p:txBody>
          <a:bodyPr/>
          <a:lstStyle/>
          <a:p>
            <a:r>
              <a:rPr lang="en-US" dirty="0"/>
              <a:t>Both indexes used with the slice operator are optional</a:t>
            </a:r>
          </a:p>
          <a:p>
            <a:r>
              <a:rPr lang="en-US" dirty="0"/>
              <a:t>If the first index is omitted, all elements from the first are included</a:t>
            </a:r>
          </a:p>
          <a:p>
            <a:r>
              <a:rPr lang="en-US" dirty="0"/>
              <a:t>The slice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temperatures[ : 6] </a:t>
            </a:r>
          </a:p>
          <a:p>
            <a:r>
              <a:rPr lang="en-US" dirty="0"/>
              <a:t>Includes all elements up to, but not including, position 6</a:t>
            </a:r>
          </a:p>
          <a:p>
            <a:r>
              <a:rPr lang="en-US" dirty="0"/>
              <a:t>The slice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temperatures[6 : ] </a:t>
            </a:r>
          </a:p>
          <a:p>
            <a:r>
              <a:rPr lang="en-US" dirty="0"/>
              <a:t>Includes all elements starting at position 6 to the end of the list</a:t>
            </a:r>
          </a:p>
          <a:p>
            <a:r>
              <a:rPr lang="en-US" dirty="0"/>
              <a:t>You can assign values to a slice: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temperatures[6 : 9] = [45, 44, 40]</a:t>
            </a:r>
          </a:p>
          <a:p>
            <a:r>
              <a:rPr lang="en-US" dirty="0"/>
              <a:t>Replaces the values in elements 6, 7, and 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6A3-FC3A-4FA6-87F7-87E33704774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44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Common List Functions And Operators</a:t>
            </a:r>
          </a:p>
        </p:txBody>
      </p:sp>
      <p:pic>
        <p:nvPicPr>
          <p:cNvPr id="4198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615363" cy="37338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A68-16CA-41F6-8724-5A679152B88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Common List Functions And Operators (2)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434388" cy="39624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CDF0-D49F-406D-B3BA-9FCF94EA540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Common List Methods</a:t>
            </a:r>
          </a:p>
        </p:txBody>
      </p:sp>
      <p:pic>
        <p:nvPicPr>
          <p:cNvPr id="4403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580438" cy="51816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E80B-2706-47C1-B1AE-D6B5A48E45A8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Zybooks</a:t>
            </a:r>
            <a:r>
              <a:rPr lang="en-CA" dirty="0"/>
              <a:t>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8.1.6: List indexing.</a:t>
            </a:r>
          </a:p>
          <a:p>
            <a:r>
              <a:rPr lang="en-CA" sz="2800" dirty="0"/>
              <a:t>8.2.1: In-place modification using list methods.</a:t>
            </a:r>
          </a:p>
          <a:p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9159" y="2971800"/>
            <a:ext cx="733044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HelveticaNeue-Light"/>
              </a:rPr>
              <a:t>Modify </a:t>
            </a:r>
            <a:r>
              <a:rPr lang="en-US" altLang="en-US" sz="3200" dirty="0" err="1">
                <a:solidFill>
                  <a:srgbClr val="333333"/>
                </a:solidFill>
                <a:latin typeface="HelveticaNeue-Light"/>
              </a:rPr>
              <a:t>short_names</a:t>
            </a:r>
            <a:r>
              <a:rPr lang="en-US" altLang="en-US" sz="3200" dirty="0">
                <a:solidFill>
                  <a:srgbClr val="333333"/>
                </a:solidFill>
                <a:latin typeface="HelveticaNeue-Light"/>
              </a:rPr>
              <a:t> by deleting the first element and changing the last element to Joe.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3200" dirty="0">
              <a:solidFill>
                <a:srgbClr val="333333"/>
              </a:solidFill>
              <a:latin typeface="HelveticaNeue-Ligh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HelveticaNeue-Light"/>
              </a:rPr>
              <a:t>Sample output from given program: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['Sam', 'Ann', 'Joe']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58" y="1183776"/>
            <a:ext cx="6949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err="1"/>
              <a:t>short_names</a:t>
            </a:r>
            <a:r>
              <a:rPr lang="en-CA" sz="3200" dirty="0"/>
              <a:t> = ['Gertrude', 'Sam', 'Ann', 'Joseph']</a:t>
            </a:r>
          </a:p>
        </p:txBody>
      </p:sp>
    </p:spTree>
    <p:extLst>
      <p:ext uri="{BB962C8B-B14F-4D97-AF65-F5344CB8AC3E}">
        <p14:creationId xmlns:p14="http://schemas.microsoft.com/office/powerpoint/2010/main" val="544895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7E83-1802-4A70-A197-61AB759D073D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384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List Algorithms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Filling a List</a:t>
            </a:r>
          </a:p>
          <a:p>
            <a:r>
              <a:rPr lang="en-US" altLang="en-US"/>
              <a:t>Combining List Elements</a:t>
            </a:r>
          </a:p>
          <a:p>
            <a:r>
              <a:rPr lang="en-US" altLang="en-US"/>
              <a:t>Element Separators</a:t>
            </a:r>
          </a:p>
          <a:p>
            <a:r>
              <a:rPr lang="en-US" altLang="en-US"/>
              <a:t>Maximum and Minimum</a:t>
            </a:r>
          </a:p>
          <a:p>
            <a:r>
              <a:rPr lang="en-US" altLang="en-US"/>
              <a:t>Linear Search</a:t>
            </a:r>
          </a:p>
          <a:p>
            <a:r>
              <a:rPr lang="en-US" altLang="en-US"/>
              <a:t>Collecting and Counting Matches</a:t>
            </a:r>
          </a:p>
          <a:p>
            <a:r>
              <a:rPr lang="en-US" altLang="en-US"/>
              <a:t>Removing Matches</a:t>
            </a:r>
          </a:p>
          <a:p>
            <a:r>
              <a:rPr lang="en-US" altLang="en-US"/>
              <a:t>Swapping Elements</a:t>
            </a:r>
          </a:p>
          <a:p>
            <a:r>
              <a:rPr lang="en-US" altLang="en-US"/>
              <a:t>Reading Input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80A3-E24B-4171-A9DC-90BB23294E0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Filling</a:t>
            </a:r>
            <a:r>
              <a:rPr lang="en-US" altLang="en-US">
                <a:ea typeface="ＭＳ Ｐゴシック" panose="020B0600070205080204" pitchFamily="34" charset="-128"/>
              </a:rPr>
              <a:t> a List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loop creates and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fills a list </a:t>
            </a:r>
            <a:r>
              <a:rPr lang="en-US" altLang="en-US" dirty="0">
                <a:ea typeface="ＭＳ Ｐゴシック" panose="020B0600070205080204" pitchFamily="34" charset="-128"/>
              </a:rPr>
              <a:t>with squares (0, 1, 4, 9, 16, ...)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67000" y="1828800"/>
            <a:ext cx="3810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values.append(i * 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52D6-375B-4AC4-943F-4F8F35D0168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Properties of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644A-70AD-430A-8D94-F91117EDE6A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1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Combining</a:t>
            </a:r>
            <a:r>
              <a:rPr lang="en-US" altLang="en-US">
                <a:ea typeface="ＭＳ Ｐゴシック" panose="020B0600070205080204" pitchFamily="34" charset="-128"/>
              </a:rPr>
              <a:t> List Elements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52765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Here is how to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compute a sum of numbers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752600"/>
            <a:ext cx="7239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 = 0.0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result = result + element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114800"/>
            <a:ext cx="7239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 = ""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names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result = result + element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105F-65EA-4581-9A86-F0E270E39D8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7790" y="3484156"/>
            <a:ext cx="7543801" cy="630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To 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concatenate strings</a:t>
            </a:r>
            <a:r>
              <a:rPr lang="en-US" altLang="en-US" dirty="0">
                <a:ea typeface="ＭＳ Ｐゴシック" panose="020B0600070205080204" pitchFamily="34" charset="-128"/>
              </a:rPr>
              <a:t>, you only need to change the initial value: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 Separators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display the elements of a list, you usually want to separate them, often with commas or vertical lines, like this: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Harry, Emily, Bob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E988-DAED-4C8F-A876-9F63B7CF7B3D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Separators (2)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the separator before each element (there’s one fewer separator than there are numbers) in the sequence except the initial one (with index 0), like this:</a:t>
            </a:r>
          </a:p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2A6F-0872-4F80-8692-081C893E9AF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24100" y="2438400"/>
            <a:ext cx="44958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range(len(names))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result = result + ", "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result + names[i]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 Separators (3)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want to print values without adding them to a string: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105C-C156-43C8-97C7-E4DD4639C9E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78486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print(" | ", end="")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print(values[i], end="")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and Minimum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Here is the implementation of the max algorithm (already covered in Chapter 4, this one is just specific to a list):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E09A-1064-42B6-A7E4-683EEC90688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057400"/>
            <a:ext cx="7848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largest = values[0]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range(1, len(values))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values[i] &gt; largest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largest = values[i]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4038600"/>
            <a:ext cx="7848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smallest = values[0]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range(1, len(values))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values[i] &lt; smallest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smallest = values[i]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Finding the first value that is &gt; 100. You need to visit all elements until you have found a match or you have come to the end of the list: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06FA-F7F7-4ED3-AB6B-D239751B79E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036762"/>
            <a:ext cx="5791200" cy="33734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pos = 0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pos &lt; len(values) and not found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values[pos] &gt; limit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found = True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pos = pos + 1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found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print("Found at position:", pos)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print("Not found")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6858000" y="2753519"/>
            <a:ext cx="2079625" cy="19399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A linear search</a:t>
            </a:r>
          </a:p>
          <a:p>
            <a:r>
              <a:rPr lang="en-US" altLang="en-US" sz="2000" dirty="0"/>
              <a:t>inspects elements</a:t>
            </a:r>
          </a:p>
          <a:p>
            <a:r>
              <a:rPr lang="en-US" altLang="en-US" sz="2000" dirty="0"/>
              <a:t>in sequence until a</a:t>
            </a:r>
          </a:p>
          <a:p>
            <a:r>
              <a:rPr lang="en-US" altLang="en-US" sz="2000" dirty="0"/>
              <a:t>match is found.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and Counting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573794"/>
          </a:xfrm>
        </p:spPr>
        <p:txBody>
          <a:bodyPr/>
          <a:lstStyle/>
          <a:p>
            <a:r>
              <a:rPr lang="en-US" dirty="0"/>
              <a:t>Collecting all matches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69FF-068F-4CF2-9777-803A29826AB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676400"/>
            <a:ext cx="5562600" cy="1785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result.append(element)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4114800"/>
            <a:ext cx="5562600" cy="1785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counter + 1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3592022"/>
            <a:ext cx="7543801" cy="486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Counting matches</a:t>
            </a:r>
          </a:p>
          <a:p>
            <a:pPr fontAlgn="auto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Matches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Remove all elements that match a particular condition</a:t>
            </a:r>
          </a:p>
          <a:p>
            <a:pPr lvl="1"/>
            <a:r>
              <a:rPr lang="en-US" altLang="en-US" sz="2000" dirty="0"/>
              <a:t>Example: remove all strings of length &lt; 4 from a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FE94-A0E5-44E8-9513-274B178B4B7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209800"/>
            <a:ext cx="5562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i &lt; len(words)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word = words[i]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len(word) &lt; 4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words.pop(i)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i = i + 1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Swapping Elements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example, you can sort a list by repeatedly swapping elements that are not in order</a:t>
            </a:r>
          </a:p>
          <a:p>
            <a:r>
              <a:rPr lang="en-US" altLang="en-US" dirty="0"/>
              <a:t>Swap the elements at positions i and j of a list values</a:t>
            </a:r>
          </a:p>
          <a:p>
            <a:r>
              <a:rPr lang="en-US" altLang="en-US" dirty="0"/>
              <a:t>We’d like to set values[i] to values[j]. But that overwrites the value that is currently stored in values[</a:t>
            </a:r>
            <a:r>
              <a:rPr lang="en-US" altLang="en-US" dirty="0" err="1"/>
              <a:t>i</a:t>
            </a:r>
            <a:r>
              <a:rPr lang="en-US" altLang="en-US" dirty="0"/>
              <a:t>], so we want to save that first: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06BF-1251-4268-A919-774D40B1BB2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56326" name="Picture 2" descr="U:\PC\publisher\2013 wiley slides\Ch 5-9, FM\Chapter  6\Media\Illustrations\py_06_un09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1336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3429000" y="3429000"/>
            <a:ext cx="4822825" cy="163195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cs typeface="Arial" panose="020B0604020202020204" pitchFamily="34" charset="0"/>
              </a:rPr>
              <a:t>Before moving a new value into a location (say blue) copy blue’s value elsewhere and then move black’s value into blue. Then move the temporary value (originally in blue) into black.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Swapping Elements (2)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Swapping elements [1] and [3]</a:t>
            </a:r>
          </a:p>
          <a:p>
            <a:pPr lvl="1"/>
            <a:r>
              <a:rPr lang="en-US" altLang="en-US" sz="2000" dirty="0"/>
              <a:t>This sets up the scenario for the actual code that will follows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0646-405C-4E68-9625-F4F0370B1AB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57350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41"/>
          <a:stretch>
            <a:fillRect/>
          </a:stretch>
        </p:blipFill>
        <p:spPr bwMode="auto">
          <a:xfrm>
            <a:off x="1377156" y="2133600"/>
            <a:ext cx="63896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List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 a list variable with the subscript operator []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9632-E0E9-40B1-A9B4-3F19D8B02E8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77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Swapping Elements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71800" y="1295400"/>
            <a:ext cx="3200400" cy="152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Step 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temp = values[i]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Step 3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values[i] = values[j]</a:t>
            </a:r>
          </a:p>
        </p:txBody>
      </p:sp>
      <p:pic>
        <p:nvPicPr>
          <p:cNvPr id="58374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29778"/>
          <a:stretch>
            <a:fillRect/>
          </a:stretch>
        </p:blipFill>
        <p:spPr bwMode="auto">
          <a:xfrm>
            <a:off x="1604496" y="3124200"/>
            <a:ext cx="593500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F56D-DCD5-4889-B1D7-8353564D0318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Swapping Elements (4)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10692" y="1371600"/>
            <a:ext cx="37338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Step 4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temp contains values[i]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values[j] = temp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9398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4" r="3674" b="4364"/>
          <a:stretch>
            <a:fillRect/>
          </a:stretch>
        </p:blipFill>
        <p:spPr bwMode="auto">
          <a:xfrm>
            <a:off x="690188" y="2645229"/>
            <a:ext cx="776362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7928-207F-4956-B454-770D72932AE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Input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very common to read input from a user and store it in a list for later processing.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205A-D780-4C4E-B5B3-4A4BA744B6C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981200"/>
            <a:ext cx="6400800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print("Please enter values, Q to quit:")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userInput = input("")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userInput.upper() != "Q"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values.append(float(userInput))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userInput = input("")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4267200"/>
            <a:ext cx="62484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Please enter values, Q to quit: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67.5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4419600" y="4800600"/>
            <a:ext cx="2514600" cy="369332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 execution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Operations For Lists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insert() method to insert a new element at any position in a list</a:t>
            </a:r>
          </a:p>
          <a:p>
            <a:r>
              <a:rPr lang="en-US" altLang="en-US" dirty="0"/>
              <a:t>The in operator tests whether an element is contained in a list</a:t>
            </a:r>
          </a:p>
          <a:p>
            <a:r>
              <a:rPr lang="en-US" altLang="en-US" dirty="0"/>
              <a:t>Use the pop() method to remove an element from any position in a list</a:t>
            </a:r>
          </a:p>
          <a:p>
            <a:r>
              <a:rPr lang="en-US" altLang="en-US" dirty="0"/>
              <a:t>Use the remove() method to remove an element from a list by value</a:t>
            </a:r>
          </a:p>
          <a:p>
            <a:r>
              <a:rPr lang="en-US" altLang="en-US" dirty="0"/>
              <a:t>Two lists can be concatenated using the plus (+) operator</a:t>
            </a:r>
          </a:p>
          <a:p>
            <a:r>
              <a:rPr lang="en-US" altLang="en-US" dirty="0"/>
              <a:t>Use the list() function to copy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A52D-6DF5-487D-A8C1-465F63D9CE4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Built-In Operations For Lists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the slice operator (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) to extract a </a:t>
            </a:r>
            <a:r>
              <a:rPr lang="en-US" altLang="en-US" dirty="0" err="1">
                <a:ea typeface="ＭＳ Ｐゴシック" panose="020B0600070205080204" pitchFamily="34" charset="-128"/>
              </a:rPr>
              <a:t>sublist</a:t>
            </a:r>
            <a:r>
              <a:rPr lang="en-US" altLang="en-US" dirty="0">
                <a:ea typeface="ＭＳ Ｐゴシック" panose="020B0600070205080204" pitchFamily="34" charset="-128"/>
              </a:rPr>
              <a:t> or substrings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8D3-A631-4290-BB03-D84481B23CF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ola.RNDR\Documents\wordl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"/>
            <a:ext cx="3810000" cy="596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77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Lists With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9066-D27C-4423-8BAA-9F63564270AD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98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Using Lists With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function can accept a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list as an argument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following function visits the list elements, but it does not modify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64080" y="2819400"/>
            <a:ext cx="4815841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sum(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for 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total = total + element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total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1A1F-C372-45CE-8AA3-FCB3311A809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9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Modifying List Elements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following function </a:t>
            </a:r>
            <a:r>
              <a:rPr lang="en-US" altLang="en-US">
                <a:solidFill>
                  <a:srgbClr val="0033CC"/>
                </a:solidFill>
                <a:ea typeface="ＭＳ Ｐゴシック" panose="020B0600070205080204" pitchFamily="34" charset="-128"/>
              </a:rPr>
              <a:t>multiplies all elements of a list </a:t>
            </a:r>
            <a:r>
              <a:rPr lang="en-US" altLang="en-US">
                <a:ea typeface="ＭＳ Ｐゴシック" panose="020B0600070205080204" pitchFamily="34" charset="-128"/>
              </a:rPr>
              <a:t>by a given factor: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419050"/>
            <a:ext cx="640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multiply(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factor) 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values[i] = values[i] * factor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98B-52BA-4709-A52E-FE8F8FDAD86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044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Step 1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parameter variables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factor</a:t>
            </a:r>
            <a:r>
              <a:rPr lang="en-US" altLang="en-US" dirty="0">
                <a:ea typeface="ＭＳ Ｐゴシック" panose="020B0600070205080204" pitchFamily="34" charset="-128"/>
              </a:rPr>
              <a:t> are created</a:t>
            </a:r>
          </a:p>
        </p:txBody>
      </p:sp>
      <p:pic>
        <p:nvPicPr>
          <p:cNvPr id="63494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8" t="1408" r="12027" b="78540"/>
          <a:stretch>
            <a:fillRect/>
          </a:stretch>
        </p:blipFill>
        <p:spPr bwMode="auto">
          <a:xfrm>
            <a:off x="1891775" y="2133600"/>
            <a:ext cx="536045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1C8-E9B7-48CA-8369-48B934167E3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7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Accessing List 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list is a sequence of </a:t>
            </a:r>
            <a:r>
              <a:rPr lang="en-US" altLang="en-US" i="1" dirty="0">
                <a:ea typeface="ＭＳ Ｐゴシック" panose="020B0600070205080204" pitchFamily="34" charset="-128"/>
              </a:rPr>
              <a:t>elements</a:t>
            </a:r>
            <a:r>
              <a:rPr lang="en-US" altLang="en-US" dirty="0">
                <a:ea typeface="ＭＳ Ｐゴシック" panose="020B0600070205080204" pitchFamily="34" charset="-128"/>
              </a:rPr>
              <a:t>, each of which has an integer position or </a:t>
            </a:r>
            <a:r>
              <a:rPr lang="en-US" altLang="en-US" i="1" dirty="0">
                <a:ea typeface="ＭＳ Ｐゴシック" panose="020B0600070205080204" pitchFamily="34" charset="-128"/>
              </a:rPr>
              <a:t>index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To access a list element, you specify which index you want to use. That is done with the subscript operator in the same way that you access individual characters in a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4800600"/>
            <a:ext cx="2514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print(values[5])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81600" y="4800600"/>
            <a:ext cx="2514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1150388" y="3797368"/>
            <a:ext cx="2347423" cy="707886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cs typeface="Arial" panose="020B0604020202020204" pitchFamily="34" charset="0"/>
              </a:rPr>
              <a:t>Accessing list elements</a:t>
            </a:r>
          </a:p>
        </p:txBody>
      </p:sp>
      <p:sp>
        <p:nvSpPr>
          <p:cNvPr id="15369" name="TextBox 6"/>
          <p:cNvSpPr txBox="1">
            <a:spLocks noChangeArrowheads="1"/>
          </p:cNvSpPr>
          <p:nvPr/>
        </p:nvSpPr>
        <p:spPr bwMode="auto">
          <a:xfrm>
            <a:off x="5257800" y="3806604"/>
            <a:ext cx="2362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cs typeface="Arial" panose="020B0604020202020204" pitchFamily="34" charset="0"/>
              </a:rPr>
              <a:t>Replacing list elements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0E12-7631-4582-B807-49117B6BCC8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Step 2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parameter variables are initialized with the arguments that are passed in the call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our case,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dirty="0">
                <a:ea typeface="ＭＳ Ｐゴシック" panose="020B0600070205080204" pitchFamily="34" charset="-128"/>
              </a:rPr>
              <a:t> is set to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scores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factor</a:t>
            </a:r>
            <a:r>
              <a:rPr lang="en-US" altLang="en-US" dirty="0">
                <a:ea typeface="ＭＳ Ｐゴシック" panose="020B0600070205080204" pitchFamily="34" charset="-128"/>
              </a:rPr>
              <a:t> is set to 10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Note that </a:t>
            </a:r>
            <a:r>
              <a:rPr lang="en-US" altLang="en-US" sz="20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scores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references to the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same </a:t>
            </a:r>
            <a:r>
              <a:rPr lang="en-US" altLang="en-US" sz="2000" dirty="0">
                <a:ea typeface="ＭＳ Ｐゴシック" panose="020B0600070205080204" pitchFamily="34" charset="-128"/>
              </a:rPr>
              <a:t>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57500" y="2895600"/>
            <a:ext cx="3429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/>
              <a:t># Function call</a:t>
            </a:r>
          </a:p>
          <a:p>
            <a:pPr>
              <a:defRPr/>
            </a:pPr>
            <a:r>
              <a:rPr lang="en-US" sz="2000" dirty="0"/>
              <a:t>multiply(</a:t>
            </a:r>
            <a:r>
              <a:rPr lang="en-US" sz="2000" dirty="0">
                <a:solidFill>
                  <a:srgbClr val="0033CC"/>
                </a:solidFill>
              </a:rPr>
              <a:t>scores, 10</a:t>
            </a:r>
            <a:r>
              <a:rPr lang="en-US" sz="2000" dirty="0"/>
              <a:t>)</a:t>
            </a:r>
          </a:p>
        </p:txBody>
      </p:sp>
      <p:pic>
        <p:nvPicPr>
          <p:cNvPr id="64519" name="Picture 4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1" t="25798" r="12328" b="53329"/>
          <a:stretch>
            <a:fillRect/>
          </a:stretch>
        </p:blipFill>
        <p:spPr bwMode="auto">
          <a:xfrm>
            <a:off x="2077395" y="3657599"/>
            <a:ext cx="4989210" cy="245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C58-5289-482E-9AB4-9C4DCA194177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623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Step 3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function multiplies all list elements by 10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386" y="1777122"/>
            <a:ext cx="5316945" cy="103465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multiply(values, factor) 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values[i] = values[i] * factor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5543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52504" r="12070" b="27180"/>
          <a:stretch>
            <a:fillRect/>
          </a:stretch>
        </p:blipFill>
        <p:spPr bwMode="auto">
          <a:xfrm>
            <a:off x="1340350" y="2982168"/>
            <a:ext cx="6595291" cy="31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317-6782-4663-98DF-739991E8449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504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Step 4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function returns. Its parameter variables are removed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However, scores still refers to the list with the modified elements</a:t>
            </a:r>
          </a:p>
        </p:txBody>
      </p:sp>
      <p:pic>
        <p:nvPicPr>
          <p:cNvPr id="66566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79173" r="11530" b="3015"/>
          <a:stretch>
            <a:fillRect/>
          </a:stretch>
        </p:blipFill>
        <p:spPr bwMode="auto">
          <a:xfrm>
            <a:off x="2057400" y="2362200"/>
            <a:ext cx="5029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D51-CDAD-4DC8-B672-FFB2D1BEA96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346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0033CC"/>
                </a:solidFill>
                <a:ea typeface="ＭＳ Ｐゴシック" panose="020B0600070205080204" pitchFamily="34" charset="-128"/>
              </a:rPr>
              <a:t>Returning Lists </a:t>
            </a:r>
            <a:r>
              <a:rPr lang="en-US" altLang="en-US" sz="3600">
                <a:ea typeface="ＭＳ Ｐゴシック" panose="020B0600070205080204" pitchFamily="34" charset="-128"/>
              </a:rPr>
              <a:t>From Functions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Simply build up the result in the function and return it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this example, the </a:t>
            </a:r>
            <a:r>
              <a:rPr lang="en-US" altLang="en-US" dirty="0">
                <a:ea typeface="ＭＳ Ｐゴシック" panose="020B0600070205080204" pitchFamily="34" charset="-128"/>
                <a:cs typeface="Consolas" panose="020B0609020204030204" pitchFamily="49" charset="0"/>
              </a:rPr>
              <a:t>squares()</a:t>
            </a:r>
            <a:r>
              <a:rPr lang="en-US" altLang="en-US" dirty="0">
                <a:ea typeface="ＭＳ Ｐゴシック" panose="020B0600070205080204" pitchFamily="34" charset="-128"/>
              </a:rPr>
              <a:t> function returns a list of squares from 0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up to (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– 1)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02C2-A612-452A-A5A9-4538E1BA5CF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25980" y="2590800"/>
            <a:ext cx="4892041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squares(n)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for i in range(n)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result.append(i * i)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result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83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Call By: Value Vs. Reference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Call by value: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When the contents of a variable that was passed to a function can never be changed by that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Call by reference: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Function can change the arguments of a method call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Python method can mutate the contents of a list when it receives an reference 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54B2-376D-4A01-9A93-4FA51042D35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13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93706"/>
            <a:ext cx="7543801" cy="4954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800" dirty="0"/>
              <a:t>Create a function that reads in a list and then do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Create two local lists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Put all the even numbers in one list and the odd numbers in another list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Print both lists.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Return the summation of the minimum of </a:t>
            </a:r>
            <a:r>
              <a:rPr lang="en-CA" sz="2800" dirty="0" err="1"/>
              <a:t>listOfOdds</a:t>
            </a:r>
            <a:r>
              <a:rPr lang="en-CA" sz="2800" dirty="0"/>
              <a:t> with the maximum of </a:t>
            </a:r>
            <a:r>
              <a:rPr lang="en-CA" sz="2800" dirty="0" err="1"/>
              <a:t>listOfEvens</a:t>
            </a:r>
            <a:endParaRPr lang="en-CA" sz="2800" dirty="0"/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Call the function </a:t>
            </a:r>
            <a:br>
              <a:rPr lang="en-CA" sz="2800" dirty="0"/>
            </a:br>
            <a:r>
              <a:rPr lang="en-CA" sz="2800" dirty="0"/>
              <a:t>X = </a:t>
            </a:r>
            <a:r>
              <a:rPr lang="en-CA" sz="2800" dirty="0" err="1"/>
              <a:t>myListMaster</a:t>
            </a:r>
            <a:r>
              <a:rPr lang="en-CA" sz="2800" dirty="0"/>
              <a:t>([4,5,7,5,4,3,2,2,3,4,5])</a:t>
            </a:r>
            <a:br>
              <a:rPr lang="en-CA" sz="2800" dirty="0"/>
            </a:br>
            <a:r>
              <a:rPr lang="en-CA" sz="2800" dirty="0"/>
              <a:t>print(X)</a:t>
            </a:r>
          </a:p>
          <a:p>
            <a:pPr marL="457200" indent="-457200">
              <a:buFont typeface="+mj-lt"/>
              <a:buAutoNum type="arabicPeriod"/>
            </a:pPr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9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 reverse.py</a:t>
            </a:r>
          </a:p>
          <a:p>
            <a:r>
              <a:rPr lang="en-US" dirty="0"/>
              <a:t>This program reads values from the user, multiplies them by 10, and prints them in reverse order</a:t>
            </a:r>
          </a:p>
          <a:p>
            <a:r>
              <a:rPr lang="en-US" dirty="0"/>
              <a:t>The </a:t>
            </a:r>
            <a:r>
              <a:rPr lang="en-US" dirty="0" err="1"/>
              <a:t>readFloats</a:t>
            </a:r>
            <a:r>
              <a:rPr lang="en-US" dirty="0"/>
              <a:t> function returns a list</a:t>
            </a:r>
          </a:p>
          <a:p>
            <a:r>
              <a:rPr lang="en-US" dirty="0"/>
              <a:t>The multiply function has a list argument, it modifies the list elements</a:t>
            </a:r>
          </a:p>
          <a:p>
            <a:r>
              <a:rPr lang="en-US" dirty="0"/>
              <a:t>The </a:t>
            </a:r>
            <a:r>
              <a:rPr lang="en-US" dirty="0" err="1"/>
              <a:t>printReversed</a:t>
            </a:r>
            <a:r>
              <a:rPr lang="en-US" dirty="0"/>
              <a:t> function has a list argument, but it does not modify the list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B895-CAAC-4BBB-88DC-CA54145A9DB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284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E66-0CAD-4B50-972C-840EBFB95223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67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743" y="0"/>
            <a:ext cx="8151590" cy="7263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numbers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readFloats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multiply(numbers,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printReversed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readFloats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numberOfInputs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numberOfInputs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"numbers:"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inputs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numberOfInputs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value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multiply(values, factor)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(values))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values[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values[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factor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printReversed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(values)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Traverse the list in reverse order, starting with the last element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(values)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(values[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Start the program.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32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" y="1392228"/>
            <a:ext cx="8610600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This program reads, scales and reverses a sequence of numbers.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numbers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readFloats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multiply(numbers,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printReversed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13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## Reads a sequence of floating-point numbers.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 @</a:t>
            </a:r>
            <a:r>
              <a:rPr lang="en-US" altLang="en-US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numberOfInputs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the number of inputs to read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 @return a list containing the input values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readFloats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numberOfInputs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"Enter"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numberOfInputs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"numbers:"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inputs = []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numberOfInputs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value =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inputs.append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inputs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3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Creating Lists/Accessing Elements</a:t>
            </a:r>
          </a:p>
        </p:txBody>
      </p:sp>
      <p:pic>
        <p:nvPicPr>
          <p:cNvPr id="1638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458200" cy="314801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572000"/>
            <a:ext cx="83820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1: Creating a list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# 2: Accessing a list element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803A-C338-481F-8ED7-8964F25660A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304800"/>
            <a:ext cx="8138160" cy="556429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## Multiplies all elements of a list by a factor.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 @</a:t>
            </a:r>
            <a:r>
              <a:rPr lang="en-US" altLang="en-US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values a list of numbers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 @</a:t>
            </a:r>
            <a:r>
              <a:rPr lang="en-US" altLang="en-US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factor the value with which element is multiplied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multiply(values, factor) 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(values)) 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values[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values[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factor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## Prints a list in reverse order.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 @</a:t>
            </a:r>
            <a:r>
              <a:rPr lang="en-US" altLang="en-US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values a list of numbers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printReversed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(values) 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Traverse the list in reverse order, starting with the last element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(values) -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b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(values[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en-US" dirty="0">
                <a:solidFill>
                  <a:srgbClr val="660099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b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# Start the program.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970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838200" y="286604"/>
            <a:ext cx="7543800" cy="725767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HW to read: Tuples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3926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tuple is similar to a list, but once created, its contents cannot be modified (a tuple is an immutable version of a list).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tuple is created by specifying its contents as a comma-separated sequence. You can enclose the sequence in parentheses: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70066" y="2646803"/>
            <a:ext cx="3049587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(5, 10, 15)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47059" y="358745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5, 10, 15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004-FB6D-4E39-ADCE-779D51C42A65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177717"/>
            <a:ext cx="7543801" cy="629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If you prefer, you can omit the parentheses:</a:t>
            </a:r>
          </a:p>
        </p:txBody>
      </p:sp>
    </p:spTree>
    <p:extLst>
      <p:ext uri="{BB962C8B-B14F-4D97-AF65-F5344CB8AC3E}">
        <p14:creationId xmlns:p14="http://schemas.microsoft.com/office/powerpoint/2010/main" val="3196438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2100-7B9F-49E5-81FC-3D8F9893522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56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Tables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Lists can be used to store data in two dimensions (2D) like a spreadsheet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Rows and Columns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Also known as a </a:t>
            </a:r>
            <a:r>
              <a:rPr lang="en-US" altLang="ja-JP" sz="2000" dirty="0">
                <a:ea typeface="ＭＳ Ｐゴシック" panose="020B0600070205080204" pitchFamily="34" charset="-128"/>
              </a:rPr>
              <a:t>‘matrix</a:t>
            </a:r>
            <a:r>
              <a:rPr lang="fr-FR" altLang="ja-JP" sz="2000" dirty="0">
                <a:ea typeface="ＭＳ Ｐゴシック" panose="020B0600070205080204" pitchFamily="34" charset="-128"/>
              </a:rPr>
              <a:t>’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AF2-AE3A-42CA-8F3C-FE65806A775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04" y="2576986"/>
            <a:ext cx="6010793" cy="35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58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Tables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Here is the code for creating a table that contains 8 rows and 3 columns, which is suitable for holding our medal count data: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4419-D16A-4D77-B5A9-0D1412D71596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2129343"/>
            <a:ext cx="2809236" cy="4119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8656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Creating Tables (2)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SzPct val="10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This creates a list in which each element is itself another list: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9F64-B5C6-4382-A8E9-691332FFAFF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9" y="1823494"/>
            <a:ext cx="6867551" cy="38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94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Creating Tables (3)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Sometimes, you may need to create a table with a size that is too large to initialize with literal values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First, create a list that will be used to store the individual rows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590800"/>
            <a:ext cx="2209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table = []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7AC0-73B8-43E0-9C0D-8E1A4E570C2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584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Creating Tables (4)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5581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Then create a new list using replication (with the number of columns as the size) for each row in the table and append it to the list of rows: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19400" y="1981200"/>
            <a:ext cx="3505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ROWS = 5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COLUMNS = 20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range(ROWS)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row = [0] * COLUMNS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table.append(row)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0B9-AD64-45E9-A41F-E19363A237D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8" y="3886200"/>
            <a:ext cx="7543801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The result is a table that consists of 5 rows and 20 columns</a:t>
            </a:r>
          </a:p>
          <a:p>
            <a:pPr fontAlgn="auto"/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0266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Elements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78594"/>
          </a:xfrm>
        </p:spPr>
        <p:txBody>
          <a:bodyPr>
            <a:normAutofit/>
          </a:bodyPr>
          <a:lstStyle/>
          <a:p>
            <a:r>
              <a:rPr lang="en-US" altLang="en-US" dirty="0"/>
              <a:t>Use two index values:</a:t>
            </a:r>
          </a:p>
          <a:p>
            <a:pPr lvl="1"/>
            <a:r>
              <a:rPr lang="en-US" altLang="en-US" sz="2000" dirty="0"/>
              <a:t>Row then column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E4E2-2966-425B-9F47-DC0D151AC4BF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910746"/>
            <a:ext cx="7239000" cy="180425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i in range(COUNTRIES):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Process the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ith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 in range(MEDALS)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# Process the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jth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column in the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ith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print("%8d" % counts[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], end="")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print()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Start a new line at the end of the 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33CC"/>
              </a:solidFill>
              <a:latin typeface="Consolas" pitchFamily="49" charset="0"/>
            </a:endParaRP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85800"/>
            <a:ext cx="34290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21336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medalCount = counts[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3</a:t>
            </a:r>
            <a:r>
              <a:rPr lang="en-US" sz="2000" kern="0" dirty="0">
                <a:latin typeface="Consolas" pitchFamily="49" charset="0"/>
              </a:rPr>
              <a:t>][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1</a:t>
            </a:r>
            <a:r>
              <a:rPr lang="en-US" sz="2000" kern="0" dirty="0">
                <a:latin typeface="Consolas" pitchFamily="49" charset="0"/>
              </a:rPr>
              <a:t>]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1236" y="2698855"/>
            <a:ext cx="7543801" cy="1185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/>
              <a:t>To print</a:t>
            </a:r>
          </a:p>
          <a:p>
            <a:pPr lvl="1" fontAlgn="auto"/>
            <a:r>
              <a:rPr lang="en-US" altLang="en-US" sz="2000" dirty="0"/>
              <a:t>Use nested for loops</a:t>
            </a:r>
          </a:p>
          <a:p>
            <a:pPr lvl="1" fontAlgn="auto"/>
            <a:r>
              <a:rPr lang="en-US" altLang="en-US" sz="2000" dirty="0"/>
              <a:t>Outer row(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, inner column(j) :</a:t>
            </a:r>
          </a:p>
        </p:txBody>
      </p:sp>
    </p:spTree>
    <p:extLst>
      <p:ext uri="{BB962C8B-B14F-4D97-AF65-F5344CB8AC3E}">
        <p14:creationId xmlns:p14="http://schemas.microsoft.com/office/powerpoint/2010/main" val="38843599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Locating Neighboring Elements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Some programs that work with two-dimensional lists need to locate the elements that are adjacent to an element </a:t>
            </a:r>
          </a:p>
          <a:p>
            <a:r>
              <a:rPr lang="en-US" altLang="en-US" dirty="0"/>
              <a:t>This task is particularly common in games</a:t>
            </a:r>
          </a:p>
          <a:p>
            <a:r>
              <a:rPr lang="en-US" altLang="en-US" dirty="0"/>
              <a:t>You are at </a:t>
            </a:r>
            <a:r>
              <a:rPr lang="en-US" altLang="en-US" dirty="0" err="1"/>
              <a:t>loc</a:t>
            </a:r>
            <a:r>
              <a:rPr lang="en-US" altLang="en-US" dirty="0"/>
              <a:t>  i, j</a:t>
            </a:r>
          </a:p>
          <a:p>
            <a:r>
              <a:rPr lang="en-US" altLang="en-US" dirty="0"/>
              <a:t>Watch out for edges!</a:t>
            </a:r>
          </a:p>
          <a:p>
            <a:pPr lvl="1"/>
            <a:r>
              <a:rPr lang="en-US" altLang="en-US" sz="2000" dirty="0"/>
              <a:t>No negative indexes!</a:t>
            </a:r>
          </a:p>
          <a:p>
            <a:pPr lvl="1"/>
            <a:r>
              <a:rPr lang="en-US" altLang="en-US" sz="2000" dirty="0"/>
              <a:t>Not off the </a:t>
            </a:r>
            <a:r>
              <a:rPr lang="en-US" altLang="ja-JP" sz="2000" dirty="0"/>
              <a:t>‘board</a:t>
            </a:r>
            <a:r>
              <a:rPr lang="fr-FR" altLang="ja-JP" sz="2000" dirty="0"/>
              <a:t>’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8631-1804-4460-9755-CA2667F4F9B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79</a:t>
            </a:fld>
            <a:endParaRPr lang="en-US" altLang="en-US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590800"/>
            <a:ext cx="39624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98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Lists Vs. Strings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Both lists and strings are </a:t>
            </a:r>
            <a:r>
              <a:rPr lang="en-US" altLang="en-US" b="1" dirty="0">
                <a:ea typeface="ＭＳ Ｐゴシック" panose="020B0600070205080204" pitchFamily="34" charset="-128"/>
              </a:rPr>
              <a:t>sequences</a:t>
            </a:r>
            <a:r>
              <a:rPr lang="en-US" altLang="en-US" dirty="0">
                <a:ea typeface="ＭＳ Ｐゴシック" panose="020B0600070205080204" pitchFamily="34" charset="-128"/>
              </a:rPr>
              <a:t>, and the [] operator is used to access an element in any sequence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two differences between lists and strings: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Lists can hold values of any type, whereas strings are sequences of characters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Moreover: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strings are immutable— you cannot change the characters in the sequence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Lists are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mutable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CE-B109-4DD5-B3C8-578BADF0466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71600"/>
            <a:ext cx="3705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Adding Rows and Columns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330200" y="1143000"/>
            <a:ext cx="8556625" cy="5105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Rows (x)	                              Columns (y)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828800"/>
            <a:ext cx="42672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 in range(MEDALS):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counts[i][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457575"/>
            <a:ext cx="31432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5048250"/>
            <a:ext cx="4619625" cy="9715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in range(MEDALS):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][j]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CB71-8791-47E2-A38E-0F7FBFECC5A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841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Tables With Functions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173994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pass a table to a function, you will want to recover the dimensions of the table. If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dirty="0">
                <a:ea typeface="ＭＳ Ｐゴシック" panose="020B0600070205080204" pitchFamily="34" charset="-128"/>
              </a:rPr>
              <a:t> is a table, then: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</a:t>
            </a: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(values) is the number of rows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</a:t>
            </a: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(values[0]) is the number of columns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example, the following function computes the sum of all elements in a table: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3657600"/>
            <a:ext cx="7086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sum(values)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for j in range(len(values[0]))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  total = total + values[i][j]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return total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13B-4350-482E-A33C-594F27056CD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912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 </a:t>
            </a:r>
            <a:r>
              <a:rPr lang="en-US" dirty="0" err="1"/>
              <a:t>medals.py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CF3-5C14-4C52-AFD4-9EC4D647620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949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6.5: </a:t>
            </a:r>
            <a:r>
              <a:rPr lang="en-US" altLang="en-US" dirty="0">
                <a:ea typeface="ＭＳ Ｐゴシック" panose="020B0600070205080204" pitchFamily="34" charset="-128"/>
              </a:rPr>
              <a:t>Adapting Algorithms</a:t>
            </a:r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A4FC-A643-4E76-8FC3-E231C4266979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080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Write a program that initializes a list with ten random integers between 0 and 100 and then create four functions to print each of the following tasks. </a:t>
            </a:r>
          </a:p>
          <a:p>
            <a:pPr marL="685800" lvl="3" indent="0">
              <a:buNone/>
            </a:pPr>
            <a:r>
              <a:rPr lang="en-CA" sz="3200" dirty="0"/>
              <a:t>•Every element at an even index.</a:t>
            </a:r>
          </a:p>
          <a:p>
            <a:pPr marL="685800" lvl="3" indent="0">
              <a:buNone/>
            </a:pPr>
            <a:r>
              <a:rPr lang="en-CA" sz="3200" dirty="0"/>
              <a:t>•Every even element.</a:t>
            </a:r>
          </a:p>
          <a:p>
            <a:pPr marL="685800" lvl="3" indent="0">
              <a:buNone/>
            </a:pPr>
            <a:r>
              <a:rPr lang="en-CA" sz="3200" dirty="0"/>
              <a:t>•All elements in reverse order.</a:t>
            </a:r>
          </a:p>
          <a:p>
            <a:pPr marL="685800" lvl="3" indent="0">
              <a:buNone/>
            </a:pPr>
            <a:r>
              <a:rPr lang="en-CA" sz="3200" dirty="0"/>
              <a:t>•Only the first and last element.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85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8692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 Lists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list is a container that stores a sequence of values</a:t>
            </a:r>
          </a:p>
          <a:p>
            <a:r>
              <a:rPr lang="en-US" altLang="en-US" dirty="0"/>
              <a:t>Each individual element in a list is accessed by an integer index i, using the notation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list[i]</a:t>
            </a:r>
            <a:endParaRPr lang="en-US" altLang="en-US" dirty="0"/>
          </a:p>
          <a:p>
            <a:r>
              <a:rPr lang="en-US" altLang="en-US" dirty="0"/>
              <a:t>A list index must be at least zero and less than the number of elements in the list</a:t>
            </a:r>
          </a:p>
          <a:p>
            <a:r>
              <a:rPr lang="en-US" altLang="en-US" dirty="0"/>
              <a:t>An out-of-range error, which occurs if you supply an invalid list index, can cause your program to terminate</a:t>
            </a:r>
          </a:p>
          <a:p>
            <a:r>
              <a:rPr lang="en-US" altLang="en-US" dirty="0"/>
              <a:t>You can iterate over the index values or the elements of a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3C60-07A3-4376-B8C4-78F348D7DF9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 Lists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list reference specifies the location of a list. Copying the reference yields a second reference to the same list</a:t>
            </a:r>
          </a:p>
          <a:p>
            <a:r>
              <a:rPr lang="en-US" altLang="en-US" dirty="0"/>
              <a:t>A linear search inspects elements in sequence until a match is found</a:t>
            </a:r>
          </a:p>
          <a:p>
            <a:r>
              <a:rPr lang="en-US" altLang="en-US" dirty="0"/>
              <a:t>Use a temporary variable when swapping elements</a:t>
            </a:r>
          </a:p>
          <a:p>
            <a:r>
              <a:rPr lang="en-US" altLang="en-US" dirty="0"/>
              <a:t>Lists can occur as function parameters and return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640E-926D-49BB-9753-8708B3EABCA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Lists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calling a function with a list argument, the function receives a list reference, not a copy of the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tuple is created as a comma-separated sequence enclosed in parentheses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By combining fundamental algorithms, you can solve complex programming tasks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You should be familiar with the implementation of fundamental algorithms so that you can adapt 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4FC6-2AE4-4572-B722-C7B76280E5A9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6058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Lists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a two-dimensional list to store tabular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Individual elements in a two-dimensional list are accessed by using two index values,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table[</a:t>
            </a:r>
            <a:r>
              <a:rPr lang="en-US" altLang="en-US" sz="1800" dirty="0" err="1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][j]</a:t>
            </a:r>
            <a:endParaRPr lang="en-US" altLang="en-US" sz="1800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708D-CDDF-4EB8-9772-BC19D027E96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 of Range Errors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Out-of-Range Errors:</a:t>
            </a:r>
          </a:p>
          <a:p>
            <a:r>
              <a:rPr lang="en-US" altLang="en-US" dirty="0"/>
              <a:t>Perhaps the most common error in using lists is accessing a nonexistent element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your program accesses a list through an out-of-range index, the program will generate an exception at run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35F2-963C-4A0F-9B91-837A02400210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6300" y="2590801"/>
            <a:ext cx="7391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[2.3, 4.5, 7.2, 1.0, 12.2, 9.0, 15.2, 0.5]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values[8] = 5.4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Error––values has 8 elements,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and the index can range from 0 to 7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Built-In Operations For Lists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insert()</a:t>
            </a:r>
            <a:r>
              <a:rPr lang="en-US" altLang="en-US" sz="18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method to insert a new element at any position in a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operator tests whether an element is contained in a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pop() </a:t>
            </a:r>
            <a:r>
              <a:rPr lang="en-US" altLang="en-US" dirty="0">
                <a:ea typeface="ＭＳ Ｐゴシック" panose="020B0600070205080204" pitchFamily="34" charset="-128"/>
              </a:rPr>
              <a:t>method to remove an element from any position in a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remove() </a:t>
            </a:r>
            <a:r>
              <a:rPr lang="en-US" altLang="en-US" dirty="0">
                <a:ea typeface="ＭＳ Ｐゴシック" panose="020B0600070205080204" pitchFamily="34" charset="-128"/>
              </a:rPr>
              <a:t>method to remove an element from a list by value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lists can be concatenated using the plus (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) operator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list() </a:t>
            </a:r>
            <a:r>
              <a:rPr lang="en-US" altLang="en-US" dirty="0">
                <a:ea typeface="ＭＳ Ｐゴシック" panose="020B0600070205080204" pitchFamily="34" charset="-128"/>
              </a:rPr>
              <a:t>function to copy lists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9CF3-A983-4DB4-9AB7-67C8D06803B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758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Built-In Operations For Lists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the slice operator (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) to extract a </a:t>
            </a:r>
            <a:r>
              <a:rPr lang="en-US" altLang="en-US" dirty="0" err="1">
                <a:ea typeface="ＭＳ Ｐゴシック" panose="020B0600070205080204" pitchFamily="34" charset="-128"/>
              </a:rPr>
              <a:t>sublist</a:t>
            </a:r>
            <a:r>
              <a:rPr lang="en-US" altLang="en-US" dirty="0">
                <a:ea typeface="ＭＳ Ｐゴシック" panose="020B0600070205080204" pitchFamily="34" charset="-128"/>
              </a:rPr>
              <a:t> or substrings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82DF-5D4E-4DD3-BF57-04C98FE1CAE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48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f432de7635f937d245994e3ea943102e2f1d4d"/>
  <p:tag name="ISPRING_ULTRA_SCORM_COURSE_ID" val="C29FE79A-3646-4F96-9DF2-FD640D9BA73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6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11546</TotalTime>
  <Words>4487</Words>
  <Application>Microsoft Office PowerPoint</Application>
  <PresentationFormat>On-screen Show (4:3)</PresentationFormat>
  <Paragraphs>787</Paragraphs>
  <Slides>91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1" baseType="lpstr">
      <vt:lpstr>ＭＳ Ｐゴシック</vt:lpstr>
      <vt:lpstr>Arial</vt:lpstr>
      <vt:lpstr>Calibri</vt:lpstr>
      <vt:lpstr>Calibri Light</vt:lpstr>
      <vt:lpstr>Consolas</vt:lpstr>
      <vt:lpstr>Courier New</vt:lpstr>
      <vt:lpstr>HelveticaNeue-Light</vt:lpstr>
      <vt:lpstr>Times New Roman</vt:lpstr>
      <vt:lpstr>Wingdings</vt:lpstr>
      <vt:lpstr>RMC Presentation</vt:lpstr>
      <vt:lpstr>Chapter 6: Lists</vt:lpstr>
      <vt:lpstr>Chapter Goals</vt:lpstr>
      <vt:lpstr>Contents</vt:lpstr>
      <vt:lpstr>Basic Properties of Lists</vt:lpstr>
      <vt:lpstr>Creating a List</vt:lpstr>
      <vt:lpstr>Accessing List Elements</vt:lpstr>
      <vt:lpstr>Creating Lists/Accessing Elements</vt:lpstr>
      <vt:lpstr>Lists Vs. Strings</vt:lpstr>
      <vt:lpstr>Out of Range Errors</vt:lpstr>
      <vt:lpstr>Determining List Length</vt:lpstr>
      <vt:lpstr>Using The Square Brackets</vt:lpstr>
      <vt:lpstr>Loop Over the Index Values</vt:lpstr>
      <vt:lpstr>List References</vt:lpstr>
      <vt:lpstr>List Aliases</vt:lpstr>
      <vt:lpstr>Modifying Aliased Lists</vt:lpstr>
      <vt:lpstr>Reverse Subscripts</vt:lpstr>
      <vt:lpstr>List Operations</vt:lpstr>
      <vt:lpstr>List Operations</vt:lpstr>
      <vt:lpstr>Appending Elements</vt:lpstr>
      <vt:lpstr>Inserting an Element</vt:lpstr>
      <vt:lpstr>Finding an Element</vt:lpstr>
      <vt:lpstr>Removing an Element</vt:lpstr>
      <vt:lpstr>Concatenation</vt:lpstr>
      <vt:lpstr>Replication</vt:lpstr>
      <vt:lpstr>Equality / Inequality Testing</vt:lpstr>
      <vt:lpstr>Sum, Maximum, Minimum</vt:lpstr>
      <vt:lpstr>Sorting</vt:lpstr>
      <vt:lpstr>Copying Lists</vt:lpstr>
      <vt:lpstr>Copying Lists (2)</vt:lpstr>
      <vt:lpstr>Slices of a List Special Topic 6.2 (HW)</vt:lpstr>
      <vt:lpstr>Slices (2)</vt:lpstr>
      <vt:lpstr>Common List Functions And Operators</vt:lpstr>
      <vt:lpstr>Common List Functions And Operators (2)</vt:lpstr>
      <vt:lpstr>Common List Methods</vt:lpstr>
      <vt:lpstr>Zybooks Demos</vt:lpstr>
      <vt:lpstr>Activity</vt:lpstr>
      <vt:lpstr>Common List Algorithms</vt:lpstr>
      <vt:lpstr>Common List Algorithms</vt:lpstr>
      <vt:lpstr>Filling a List</vt:lpstr>
      <vt:lpstr>Combining List Elements</vt:lpstr>
      <vt:lpstr>Element Separators</vt:lpstr>
      <vt:lpstr>Element Separators (2)</vt:lpstr>
      <vt:lpstr>Element Separators (3)</vt:lpstr>
      <vt:lpstr>Maximum and Minimum</vt:lpstr>
      <vt:lpstr>Linear Search</vt:lpstr>
      <vt:lpstr>Collecting and Counting Matches</vt:lpstr>
      <vt:lpstr>Removing Matches</vt:lpstr>
      <vt:lpstr>Swapping Elements</vt:lpstr>
      <vt:lpstr>Swapping Elements (2)</vt:lpstr>
      <vt:lpstr>Swapping Elements (3)</vt:lpstr>
      <vt:lpstr>Swapping Elements (4)</vt:lpstr>
      <vt:lpstr>Reading Input</vt:lpstr>
      <vt:lpstr>Built-In Operations For Lists</vt:lpstr>
      <vt:lpstr>Built-In Operations For Lists</vt:lpstr>
      <vt:lpstr>PowerPoint Presentation</vt:lpstr>
      <vt:lpstr>Using Lists With Functions</vt:lpstr>
      <vt:lpstr>Using Lists With Functions</vt:lpstr>
      <vt:lpstr>Modifying List Elements</vt:lpstr>
      <vt:lpstr>Example: Step 1</vt:lpstr>
      <vt:lpstr>Example: Step 2</vt:lpstr>
      <vt:lpstr>Example: Step 3</vt:lpstr>
      <vt:lpstr>Example: Step 4</vt:lpstr>
      <vt:lpstr>Returning Lists From Functions</vt:lpstr>
      <vt:lpstr>Call By: Value Vs. Reference</vt:lpstr>
      <vt:lpstr>Group Activity</vt:lpstr>
      <vt:lpstr>Example One</vt:lpstr>
      <vt:lpstr>PowerPoint Presentation</vt:lpstr>
      <vt:lpstr>PowerPoint Presentation</vt:lpstr>
      <vt:lpstr>PowerPoint Presentation</vt:lpstr>
      <vt:lpstr>PowerPoint Presentation</vt:lpstr>
      <vt:lpstr>HW to read: Tuples</vt:lpstr>
      <vt:lpstr>Tables</vt:lpstr>
      <vt:lpstr>Tables</vt:lpstr>
      <vt:lpstr>Creating Tables</vt:lpstr>
      <vt:lpstr>Creating Tables (2)</vt:lpstr>
      <vt:lpstr>Creating Tables (3)</vt:lpstr>
      <vt:lpstr>Creating Tables (4)</vt:lpstr>
      <vt:lpstr>Accessing Elements</vt:lpstr>
      <vt:lpstr>Locating Neighboring Elements</vt:lpstr>
      <vt:lpstr>Adding Rows and Columns</vt:lpstr>
      <vt:lpstr>Using Tables With Functions</vt:lpstr>
      <vt:lpstr>Example</vt:lpstr>
      <vt:lpstr>Problem Solving</vt:lpstr>
      <vt:lpstr>In Class Programming</vt:lpstr>
      <vt:lpstr>Summary</vt:lpstr>
      <vt:lpstr>Summary:  Lists</vt:lpstr>
      <vt:lpstr>Summary:  Lists</vt:lpstr>
      <vt:lpstr>Summary: Lists</vt:lpstr>
      <vt:lpstr>Summary: Lists</vt:lpstr>
      <vt:lpstr>Built-In Operations For Lists</vt:lpstr>
      <vt:lpstr>Built-In Operations For Lists</vt:lpstr>
    </vt:vector>
  </TitlesOfParts>
  <Company>Technetrain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(V1-1)</dc:title>
  <dc:subject>Java for Everyone 2e</dc:subject>
  <dc:creator>john McManus</dc:creator>
  <dc:description>Based on bjlo_ch06_8.pdf</dc:description>
  <cp:lastModifiedBy>Kemi Ola</cp:lastModifiedBy>
  <cp:revision>540</cp:revision>
  <dcterms:created xsi:type="dcterms:W3CDTF">2007-02-01T21:32:19Z</dcterms:created>
  <dcterms:modified xsi:type="dcterms:W3CDTF">2017-02-14T14:14:03Z</dcterms:modified>
  <cp:contentStatus>Final Draft</cp:contentStatus>
</cp:coreProperties>
</file>