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68" r:id="rId2"/>
    <p:sldId id="492" r:id="rId3"/>
    <p:sldId id="493" r:id="rId4"/>
    <p:sldId id="438" r:id="rId5"/>
    <p:sldId id="495" r:id="rId6"/>
    <p:sldId id="496" r:id="rId7"/>
    <p:sldId id="497" r:id="rId8"/>
    <p:sldId id="498" r:id="rId9"/>
    <p:sldId id="499" r:id="rId10"/>
    <p:sldId id="500" r:id="rId11"/>
    <p:sldId id="442" r:id="rId12"/>
    <p:sldId id="460" r:id="rId13"/>
    <p:sldId id="461" r:id="rId14"/>
    <p:sldId id="465" r:id="rId15"/>
    <p:sldId id="444" r:id="rId16"/>
    <p:sldId id="469" r:id="rId17"/>
    <p:sldId id="470" r:id="rId18"/>
    <p:sldId id="471" r:id="rId19"/>
    <p:sldId id="472" r:id="rId20"/>
    <p:sldId id="473" r:id="rId21"/>
    <p:sldId id="474" r:id="rId22"/>
    <p:sldId id="475" r:id="rId23"/>
    <p:sldId id="476" r:id="rId24"/>
    <p:sldId id="477" r:id="rId25"/>
    <p:sldId id="478" r:id="rId26"/>
    <p:sldId id="479" r:id="rId27"/>
    <p:sldId id="480" r:id="rId28"/>
    <p:sldId id="481" r:id="rId29"/>
    <p:sldId id="484" r:id="rId30"/>
    <p:sldId id="485" r:id="rId31"/>
    <p:sldId id="486" r:id="rId32"/>
    <p:sldId id="487" r:id="rId33"/>
    <p:sldId id="488" r:id="rId34"/>
    <p:sldId id="489" r:id="rId35"/>
    <p:sldId id="490" r:id="rId36"/>
    <p:sldId id="491" r:id="rId37"/>
    <p:sldId id="357"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352" autoAdjust="0"/>
  </p:normalViewPr>
  <p:slideViewPr>
    <p:cSldViewPr>
      <p:cViewPr>
        <p:scale>
          <a:sx n="80" d="100"/>
          <a:sy n="80" d="100"/>
        </p:scale>
        <p:origin x="-151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1/31/2019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1/31/2019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1/31/2019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1/31/2019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3000974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ClipArt Placeholder 2"/>
          <p:cNvSpPr>
            <a:spLocks noGrp="1"/>
          </p:cNvSpPr>
          <p:nvPr>
            <p:ph type="clipArt" sz="half" idx="1"/>
          </p:nvPr>
        </p:nvSpPr>
        <p:spPr>
          <a:xfrm>
            <a:off x="457200" y="1600200"/>
            <a:ext cx="4038600" cy="4525963"/>
          </a:xfrm>
          <a:prstGeom prst="rect">
            <a:avLst/>
          </a:prstGeom>
        </p:spPr>
        <p:txBody>
          <a:bodyPr/>
          <a:lstStyle/>
          <a:p>
            <a:pPr lvl="0"/>
            <a:endParaRPr lang="en-CA" noProof="0" smtClean="0"/>
          </a:p>
        </p:txBody>
      </p:sp>
      <p:sp>
        <p:nvSpPr>
          <p:cNvPr id="4" name="Text Placeholder 3"/>
          <p:cNvSpPr>
            <a:spLocks noGrp="1"/>
          </p:cNvSpPr>
          <p:nvPr>
            <p:ph type="body"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D6E26A5-3873-4588-A621-FEFEE999992C}" type="slidenum">
              <a:rPr lang="en-US" altLang="en-US"/>
              <a:pPr>
                <a:defRPr/>
              </a:pPr>
              <a:t>‹#›</a:t>
            </a:fld>
            <a:endParaRPr lang="en-US" altLang="en-US"/>
          </a:p>
        </p:txBody>
      </p:sp>
    </p:spTree>
    <p:extLst>
      <p:ext uri="{BB962C8B-B14F-4D97-AF65-F5344CB8AC3E}">
        <p14:creationId xmlns:p14="http://schemas.microsoft.com/office/powerpoint/2010/main" val="45001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457200" y="1600200"/>
            <a:ext cx="8229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57200" y="3938588"/>
            <a:ext cx="8229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457F653-965B-4EA3-AB85-BC81B93BF6E1}" type="slidenum">
              <a:rPr lang="en-US" altLang="en-US"/>
              <a:pPr>
                <a:defRPr/>
              </a:pPr>
              <a:t>‹#›</a:t>
            </a:fld>
            <a:endParaRPr lang="en-US" altLang="en-US"/>
          </a:p>
        </p:txBody>
      </p:sp>
    </p:spTree>
    <p:extLst>
      <p:ext uri="{BB962C8B-B14F-4D97-AF65-F5344CB8AC3E}">
        <p14:creationId xmlns:p14="http://schemas.microsoft.com/office/powerpoint/2010/main" val="389861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1/31/2019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1/31/2019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smtClean="0"/>
              <a:t>Title</a:t>
            </a:r>
            <a:endParaRPr lang="en-US" dirty="0"/>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smtClean="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1/31/2019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1/31/2019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1/31/2019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1/31/2019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1/31/2019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1/31/2019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1/31/2019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6"/>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smtClean="0">
                <a:solidFill>
                  <a:schemeClr val="bg1"/>
                </a:solidFill>
              </a:rPr>
              <a:t>CS2212B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 id="2147483721" r:id="rId13"/>
    <p:sldLayoutId id="2147483722" r:id="rId14"/>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hyperlink" Target="https://www.lucidchart.com/pages/uml-class-diagram"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CS 2212B</a:t>
            </a:r>
            <a:endParaRPr lang="en-CA" dirty="0"/>
          </a:p>
        </p:txBody>
      </p:sp>
      <p:sp>
        <p:nvSpPr>
          <p:cNvPr id="3" name="Text Placeholder 2"/>
          <p:cNvSpPr>
            <a:spLocks noGrp="1"/>
          </p:cNvSpPr>
          <p:nvPr>
            <p:ph type="body" idx="1"/>
          </p:nvPr>
        </p:nvSpPr>
        <p:spPr>
          <a:xfrm>
            <a:off x="685800" y="2819401"/>
            <a:ext cx="7772400" cy="990600"/>
          </a:xfrm>
        </p:spPr>
        <p:txBody>
          <a:bodyPr/>
          <a:lstStyle/>
          <a:p>
            <a:r>
              <a:rPr lang="en-CA" dirty="0" smtClean="0"/>
              <a:t>Introduction to Software Engineering</a:t>
            </a:r>
            <a:endParaRPr lang="en-CA" dirty="0"/>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t>Kostas Kontogiannis</a:t>
            </a:r>
          </a:p>
        </p:txBody>
      </p:sp>
      <p:sp>
        <p:nvSpPr>
          <p:cNvPr id="5" name="Text Placeholder 2"/>
          <p:cNvSpPr txBox="1">
            <a:spLocks/>
          </p:cNvSpPr>
          <p:nvPr/>
        </p:nvSpPr>
        <p:spPr>
          <a:xfrm>
            <a:off x="685800" y="584835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1800" dirty="0" smtClean="0"/>
              <a:t>Lecture 10: </a:t>
            </a:r>
            <a:r>
              <a:rPr lang="en-CA" sz="1800" smtClean="0"/>
              <a:t>Software Architecture Styles</a:t>
            </a:r>
            <a:endParaRPr lang="en-CA" sz="1800" dirty="0"/>
          </a:p>
        </p:txBody>
      </p:sp>
    </p:spTree>
    <p:extLst>
      <p:ext uri="{BB962C8B-B14F-4D97-AF65-F5344CB8AC3E}">
        <p14:creationId xmlns:p14="http://schemas.microsoft.com/office/powerpoint/2010/main" val="2121579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ABCA4D6-7193-42EA-8A50-BEEA188C5754}" type="slidenum">
              <a:rPr lang="en-CA" altLang="en-US"/>
              <a:pPr/>
              <a:t>10</a:t>
            </a:fld>
            <a:endParaRPr lang="en-CA" altLang="en-US"/>
          </a:p>
        </p:txBody>
      </p:sp>
      <p:sp>
        <p:nvSpPr>
          <p:cNvPr id="20482" name="Rectangle 2"/>
          <p:cNvSpPr>
            <a:spLocks noGrp="1" noChangeArrowheads="1"/>
          </p:cNvSpPr>
          <p:nvPr>
            <p:ph type="title"/>
          </p:nvPr>
        </p:nvSpPr>
        <p:spPr/>
        <p:txBody>
          <a:bodyPr/>
          <a:lstStyle/>
          <a:p>
            <a:r>
              <a:rPr lang="en-CA" altLang="en-US" sz="3600"/>
              <a:t>Kruchten’s “4+1 View Model” of the Architecture</a:t>
            </a:r>
          </a:p>
        </p:txBody>
      </p:sp>
      <p:sp>
        <p:nvSpPr>
          <p:cNvPr id="20483" name="Rectangle 3"/>
          <p:cNvSpPr>
            <a:spLocks noGrp="1" noChangeArrowheads="1"/>
          </p:cNvSpPr>
          <p:nvPr>
            <p:ph type="body" idx="1"/>
          </p:nvPr>
        </p:nvSpPr>
        <p:spPr/>
        <p:txBody>
          <a:bodyPr/>
          <a:lstStyle/>
          <a:p>
            <a:r>
              <a:rPr lang="de-DE" altLang="en-US" sz="2000">
                <a:cs typeface="Times New Roman" pitchFamily="18" charset="0"/>
              </a:rPr>
              <a:t>P. Kruchten. The 4+1 View Model of Architecture. In </a:t>
            </a:r>
            <a:r>
              <a:rPr lang="de-DE" altLang="en-US" sz="2000" i="1">
                <a:cs typeface="Times New Roman" pitchFamily="18" charset="0"/>
              </a:rPr>
              <a:t>IEEE Software</a:t>
            </a:r>
            <a:r>
              <a:rPr lang="de-DE" altLang="en-US" sz="2000">
                <a:cs typeface="Times New Roman" pitchFamily="18" charset="0"/>
              </a:rPr>
              <a:t>, vol. 12, no. 6, November 1995, pp. 42-50, </a:t>
            </a:r>
            <a:r>
              <a:rPr lang="de-DE" altLang="en-US" sz="2000">
                <a:cs typeface="Times New Roman" pitchFamily="18" charset="0"/>
                <a:sym typeface="Symbol" pitchFamily="18" charset="2"/>
              </a:rPr>
              <a:t></a:t>
            </a:r>
            <a:r>
              <a:rPr lang="de-DE" altLang="en-US" sz="2000">
                <a:cs typeface="Times New Roman" pitchFamily="18" charset="0"/>
              </a:rPr>
              <a:t> IEEE 1995</a:t>
            </a:r>
            <a:r>
              <a:rPr lang="en-CA" altLang="en-US" sz="2000"/>
              <a:t> </a:t>
            </a: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3078163"/>
            <a:ext cx="7045325" cy="3522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043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CA" altLang="en-US" sz="3600" dirty="0" smtClean="0"/>
              <a:t>Architectural Style</a:t>
            </a:r>
          </a:p>
        </p:txBody>
      </p:sp>
      <p:sp>
        <p:nvSpPr>
          <p:cNvPr id="7171" name="Rectangle 3"/>
          <p:cNvSpPr>
            <a:spLocks noGrp="1" noChangeArrowheads="1"/>
          </p:cNvSpPr>
          <p:nvPr>
            <p:ph type="body" idx="1"/>
          </p:nvPr>
        </p:nvSpPr>
        <p:spPr>
          <a:xfrm>
            <a:off x="457200" y="2071688"/>
            <a:ext cx="8229600" cy="4525962"/>
          </a:xfrm>
        </p:spPr>
        <p:txBody>
          <a:bodyPr/>
          <a:lstStyle/>
          <a:p>
            <a:pPr eaLnBrk="1" hangingPunct="1">
              <a:lnSpc>
                <a:spcPct val="90000"/>
              </a:lnSpc>
            </a:pPr>
            <a:r>
              <a:rPr lang="en-CA" altLang="en-US" sz="2400" dirty="0" smtClean="0"/>
              <a:t>A system’s architecture is composed of</a:t>
            </a:r>
          </a:p>
          <a:p>
            <a:pPr lvl="1" eaLnBrk="1" hangingPunct="1">
              <a:lnSpc>
                <a:spcPct val="90000"/>
              </a:lnSpc>
            </a:pPr>
            <a:r>
              <a:rPr lang="en-CA" altLang="en-US" sz="2000" dirty="0" smtClean="0"/>
              <a:t>Components: package and implement the system’s functions</a:t>
            </a:r>
          </a:p>
          <a:p>
            <a:pPr lvl="1" eaLnBrk="1" hangingPunct="1">
              <a:lnSpc>
                <a:spcPct val="90000"/>
              </a:lnSpc>
            </a:pPr>
            <a:r>
              <a:rPr lang="en-CA" altLang="en-US" sz="2000" dirty="0" smtClean="0"/>
              <a:t>Connectors: implement the interconnections between the Components</a:t>
            </a:r>
            <a:endParaRPr lang="el-GR" altLang="en-US" sz="2000" dirty="0" smtClean="0"/>
          </a:p>
          <a:p>
            <a:pPr lvl="1" eaLnBrk="1" hangingPunct="1">
              <a:lnSpc>
                <a:spcPct val="90000"/>
              </a:lnSpc>
            </a:pPr>
            <a:endParaRPr lang="en-CA" altLang="en-US" sz="2000" dirty="0" smtClean="0"/>
          </a:p>
          <a:p>
            <a:pPr eaLnBrk="1" hangingPunct="1">
              <a:lnSpc>
                <a:spcPct val="90000"/>
              </a:lnSpc>
            </a:pPr>
            <a:r>
              <a:rPr lang="en-CA" altLang="en-US" sz="2400" dirty="0" smtClean="0"/>
              <a:t>An </a:t>
            </a:r>
            <a:r>
              <a:rPr lang="en-CA" altLang="en-US" sz="2400" i="1" dirty="0" smtClean="0"/>
              <a:t>architectural style</a:t>
            </a:r>
            <a:r>
              <a:rPr lang="el-GR" altLang="en-US" sz="2400" i="1" dirty="0" smtClean="0"/>
              <a:t> </a:t>
            </a:r>
            <a:r>
              <a:rPr lang="en-CA" altLang="en-US" sz="2400" dirty="0" smtClean="0"/>
              <a:t>defines a family of architectures which have: </a:t>
            </a:r>
          </a:p>
          <a:p>
            <a:pPr lvl="1" eaLnBrk="1" hangingPunct="1">
              <a:lnSpc>
                <a:spcPct val="90000"/>
              </a:lnSpc>
            </a:pPr>
            <a:r>
              <a:rPr lang="en-CA" altLang="en-US" sz="2000" dirty="0" smtClean="0"/>
              <a:t>Common topologies (how components are interconnected) </a:t>
            </a:r>
            <a:endParaRPr lang="el-GR" altLang="en-US" sz="2000" dirty="0" smtClean="0"/>
          </a:p>
          <a:p>
            <a:pPr lvl="1" eaLnBrk="1" hangingPunct="1">
              <a:lnSpc>
                <a:spcPct val="90000"/>
              </a:lnSpc>
            </a:pPr>
            <a:r>
              <a:rPr lang="en-CA" altLang="en-US" sz="2000" dirty="0" smtClean="0"/>
              <a:t>Semantic constraints </a:t>
            </a:r>
            <a:r>
              <a:rPr lang="el-GR" altLang="en-US" sz="2000" dirty="0" smtClean="0"/>
              <a:t> </a:t>
            </a:r>
          </a:p>
          <a:p>
            <a:pPr lvl="1" eaLnBrk="1" hangingPunct="1">
              <a:lnSpc>
                <a:spcPct val="90000"/>
              </a:lnSpc>
            </a:pPr>
            <a:r>
              <a:rPr lang="en-CA" altLang="en-US" sz="2000" dirty="0" smtClean="0"/>
              <a:t>Common vocabulary for their component</a:t>
            </a:r>
            <a:r>
              <a:rPr lang="en-US" altLang="en-US" sz="2000" dirty="0" smtClean="0"/>
              <a:t>s </a:t>
            </a:r>
            <a:r>
              <a:rPr lang="en-CA" altLang="en-US" sz="2000" dirty="0" smtClean="0"/>
              <a:t>and their connectors</a:t>
            </a:r>
            <a:endParaRPr lang="en-CA" altLang="en-US" dirty="0" smtClean="0"/>
          </a:p>
        </p:txBody>
      </p:sp>
    </p:spTree>
    <p:extLst>
      <p:ext uri="{BB962C8B-B14F-4D97-AF65-F5344CB8AC3E}">
        <p14:creationId xmlns:p14="http://schemas.microsoft.com/office/powerpoint/2010/main" val="282733942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CA" altLang="en-US" sz="3600" dirty="0"/>
              <a:t>Issues Addressed by an Architectural Design</a:t>
            </a:r>
          </a:p>
        </p:txBody>
      </p:sp>
      <p:sp>
        <p:nvSpPr>
          <p:cNvPr id="228355" name="Rectangle 3"/>
          <p:cNvSpPr>
            <a:spLocks noGrp="1" noChangeArrowheads="1"/>
          </p:cNvSpPr>
          <p:nvPr>
            <p:ph type="body" idx="1"/>
          </p:nvPr>
        </p:nvSpPr>
        <p:spPr>
          <a:xfrm>
            <a:off x="355600" y="1838325"/>
            <a:ext cx="8255000" cy="4921250"/>
          </a:xfrm>
        </p:spPr>
        <p:txBody>
          <a:bodyPr/>
          <a:lstStyle/>
          <a:p>
            <a:pPr marL="342900" indent="-342900"/>
            <a:r>
              <a:rPr lang="en-CA" altLang="en-US" sz="1800"/>
              <a:t>Gross decomposition of a system into interacting components</a:t>
            </a:r>
          </a:p>
          <a:p>
            <a:pPr marL="742950" lvl="1" indent="-285750"/>
            <a:r>
              <a:rPr lang="en-CA" altLang="en-US" sz="1600"/>
              <a:t>Typically hierarchical</a:t>
            </a:r>
          </a:p>
          <a:p>
            <a:pPr marL="742950" lvl="1" indent="-285750"/>
            <a:r>
              <a:rPr lang="en-CA" altLang="en-US" sz="1600"/>
              <a:t>Using rich abstractions for “glue”</a:t>
            </a:r>
          </a:p>
          <a:p>
            <a:pPr marL="742950" lvl="1" indent="-285750"/>
            <a:r>
              <a:rPr lang="en-CA" altLang="en-US" sz="1600"/>
              <a:t>Often using common design idioms/styles</a:t>
            </a:r>
          </a:p>
          <a:p>
            <a:pPr marL="742950" lvl="1" indent="-285750"/>
            <a:endParaRPr lang="en-CA" altLang="en-US" sz="1600"/>
          </a:p>
          <a:p>
            <a:pPr marL="342900" indent="-342900"/>
            <a:r>
              <a:rPr lang="en-CA" altLang="en-US" sz="1800"/>
              <a:t>Emergent system properties</a:t>
            </a:r>
          </a:p>
          <a:p>
            <a:pPr marL="742950" lvl="1" indent="-285750"/>
            <a:r>
              <a:rPr lang="en-CA" altLang="en-US" sz="1600"/>
              <a:t>Performance, throughput, latencies</a:t>
            </a:r>
          </a:p>
          <a:p>
            <a:pPr marL="742950" lvl="1" indent="-285750"/>
            <a:r>
              <a:rPr lang="en-CA" altLang="en-US" sz="1600"/>
              <a:t>Reliability, security, fault tolerance, evolvability</a:t>
            </a:r>
          </a:p>
          <a:p>
            <a:pPr marL="742950" lvl="1" indent="-285750"/>
            <a:endParaRPr lang="en-CA" altLang="en-US" sz="1600"/>
          </a:p>
          <a:p>
            <a:pPr marL="342900" indent="-342900"/>
            <a:r>
              <a:rPr lang="en-CA" altLang="en-US" sz="1800"/>
              <a:t>Rationale</a:t>
            </a:r>
          </a:p>
          <a:p>
            <a:pPr marL="742950" lvl="1" indent="-285750"/>
            <a:r>
              <a:rPr lang="en-CA" altLang="en-US" sz="1600"/>
              <a:t>Relates requirements and implementations</a:t>
            </a:r>
          </a:p>
          <a:p>
            <a:pPr marL="742950" lvl="1" indent="-285750"/>
            <a:endParaRPr lang="en-CA" altLang="en-US" sz="1600"/>
          </a:p>
          <a:p>
            <a:pPr marL="342900" indent="-342900"/>
            <a:r>
              <a:rPr lang="en-CA" altLang="en-US" sz="1800"/>
              <a:t>Envelope of allowed change</a:t>
            </a:r>
          </a:p>
          <a:p>
            <a:pPr marL="742950" lvl="1" indent="-285750"/>
            <a:r>
              <a:rPr lang="en-CA" altLang="en-US" sz="1600"/>
              <a:t>“Load-bearing walls”</a:t>
            </a:r>
          </a:p>
          <a:p>
            <a:pPr marL="742950" lvl="1" indent="-285750"/>
            <a:r>
              <a:rPr lang="en-CA" altLang="en-US" sz="1600"/>
              <a:t>Design idioms and styles</a:t>
            </a:r>
          </a:p>
        </p:txBody>
      </p:sp>
    </p:spTree>
    <p:extLst>
      <p:ext uri="{BB962C8B-B14F-4D97-AF65-F5344CB8AC3E}">
        <p14:creationId xmlns:p14="http://schemas.microsoft.com/office/powerpoint/2010/main" val="4099656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381000" y="609600"/>
            <a:ext cx="8458200" cy="1143000"/>
          </a:xfrm>
        </p:spPr>
        <p:txBody>
          <a:bodyPr/>
          <a:lstStyle/>
          <a:p>
            <a:r>
              <a:rPr lang="de-DE" altLang="en-US" sz="3600" dirty="0" err="1"/>
              <a:t>Good</a:t>
            </a:r>
            <a:r>
              <a:rPr lang="de-DE" altLang="en-US" sz="3600" dirty="0"/>
              <a:t> Properties </a:t>
            </a:r>
            <a:r>
              <a:rPr lang="de-DE" altLang="en-US" sz="3600" dirty="0" err="1"/>
              <a:t>of</a:t>
            </a:r>
            <a:r>
              <a:rPr lang="de-DE" altLang="en-US" sz="3600" dirty="0"/>
              <a:t> an </a:t>
            </a:r>
            <a:r>
              <a:rPr lang="de-DE" altLang="en-US" sz="3600" dirty="0" err="1"/>
              <a:t>Architecture</a:t>
            </a:r>
            <a:endParaRPr lang="en-CA" altLang="en-US" sz="3600" dirty="0"/>
          </a:p>
        </p:txBody>
      </p:sp>
      <p:sp>
        <p:nvSpPr>
          <p:cNvPr id="229379" name="Rectangle 3"/>
          <p:cNvSpPr>
            <a:spLocks noGrp="1" noChangeArrowheads="1"/>
          </p:cNvSpPr>
          <p:nvPr>
            <p:ph type="body" idx="1"/>
          </p:nvPr>
        </p:nvSpPr>
        <p:spPr/>
        <p:txBody>
          <a:bodyPr/>
          <a:lstStyle/>
          <a:p>
            <a:pPr marL="342900" indent="-342900"/>
            <a:r>
              <a:rPr lang="en-CA" altLang="en-US" sz="2400" dirty="0"/>
              <a:t>Good architecture (like much good design):</a:t>
            </a:r>
          </a:p>
          <a:p>
            <a:pPr marL="742950" lvl="1" indent="-285750"/>
            <a:r>
              <a:rPr lang="en-CA" altLang="en-US" sz="2000" dirty="0"/>
              <a:t>Result of a consistent set of principles and techniques, applied consistently through all phases of a project</a:t>
            </a:r>
          </a:p>
          <a:p>
            <a:pPr marL="742950" lvl="1" indent="-285750"/>
            <a:endParaRPr lang="en-CA" altLang="en-US" sz="2000" dirty="0"/>
          </a:p>
          <a:p>
            <a:pPr marL="742950" lvl="1" indent="-285750"/>
            <a:r>
              <a:rPr lang="en-CA" altLang="en-US" sz="2000" dirty="0"/>
              <a:t>Resilient in the face of (inevitable) changes</a:t>
            </a:r>
          </a:p>
          <a:p>
            <a:pPr marL="742950" lvl="1" indent="-285750"/>
            <a:endParaRPr lang="en-CA" altLang="en-US" sz="2000" dirty="0"/>
          </a:p>
          <a:p>
            <a:pPr marL="742950" lvl="1" indent="-285750"/>
            <a:r>
              <a:rPr lang="en-CA" altLang="en-US" sz="2000" dirty="0"/>
              <a:t>Source of guidance throughout the product lifetime</a:t>
            </a:r>
          </a:p>
          <a:p>
            <a:pPr marL="742950" lvl="1" indent="-285750"/>
            <a:endParaRPr lang="en-CA" altLang="en-US" dirty="0"/>
          </a:p>
          <a:p>
            <a:pPr marL="742950" lvl="1" indent="-285750"/>
            <a:r>
              <a:rPr lang="en-CA" altLang="en-US" sz="2000" dirty="0"/>
              <a:t>Reuse of established engineering knowledge</a:t>
            </a:r>
          </a:p>
        </p:txBody>
      </p:sp>
    </p:spTree>
    <p:extLst>
      <p:ext uri="{BB962C8B-B14F-4D97-AF65-F5344CB8AC3E}">
        <p14:creationId xmlns:p14="http://schemas.microsoft.com/office/powerpoint/2010/main" val="860728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CA" altLang="en-US" sz="3600" dirty="0"/>
              <a:t>Catalogues of Architectural Styles and Patterns</a:t>
            </a:r>
          </a:p>
        </p:txBody>
      </p:sp>
      <p:sp>
        <p:nvSpPr>
          <p:cNvPr id="233475" name="Rectangle 3"/>
          <p:cNvSpPr>
            <a:spLocks noGrp="1" noChangeArrowheads="1"/>
          </p:cNvSpPr>
          <p:nvPr>
            <p:ph type="body" idx="1"/>
          </p:nvPr>
        </p:nvSpPr>
        <p:spPr>
          <a:xfrm>
            <a:off x="685800" y="2438400"/>
            <a:ext cx="7772400" cy="4114800"/>
          </a:xfrm>
        </p:spPr>
        <p:txBody>
          <a:bodyPr/>
          <a:lstStyle/>
          <a:p>
            <a:pPr marL="342900" indent="-342900"/>
            <a:r>
              <a:rPr lang="en-US" altLang="en-US" sz="2000" dirty="0"/>
              <a:t>Architectural styles</a:t>
            </a:r>
          </a:p>
          <a:p>
            <a:pPr marL="742950" lvl="1" indent="-285750"/>
            <a:r>
              <a:rPr lang="en-US" altLang="en-US" sz="1800" dirty="0"/>
              <a:t>[</a:t>
            </a:r>
            <a:r>
              <a:rPr lang="en-US" altLang="en-US" sz="1800" dirty="0" err="1"/>
              <a:t>Garlan&amp;Shaw</a:t>
            </a:r>
            <a:r>
              <a:rPr lang="en-US" altLang="en-US" sz="1800" dirty="0"/>
              <a:t>] </a:t>
            </a:r>
            <a:r>
              <a:rPr lang="de-DE" altLang="en-US" sz="1800" dirty="0">
                <a:cs typeface="Times New Roman" pitchFamily="18" charset="0"/>
              </a:rPr>
              <a:t>M. Shaw </a:t>
            </a:r>
            <a:r>
              <a:rPr lang="de-DE" altLang="en-US" sz="1800" dirty="0" err="1">
                <a:cs typeface="Times New Roman" pitchFamily="18" charset="0"/>
              </a:rPr>
              <a:t>and</a:t>
            </a:r>
            <a:r>
              <a:rPr lang="de-DE" altLang="en-US" sz="1800" dirty="0">
                <a:cs typeface="Times New Roman" pitchFamily="18" charset="0"/>
              </a:rPr>
              <a:t> D. </a:t>
            </a:r>
            <a:r>
              <a:rPr lang="de-DE" altLang="en-US" sz="1800" dirty="0" err="1">
                <a:cs typeface="Times New Roman" pitchFamily="18" charset="0"/>
              </a:rPr>
              <a:t>Garlan</a:t>
            </a:r>
            <a:r>
              <a:rPr lang="de-DE" altLang="en-US" sz="1800" dirty="0">
                <a:cs typeface="Times New Roman" pitchFamily="18" charset="0"/>
              </a:rPr>
              <a:t>. </a:t>
            </a:r>
            <a:r>
              <a:rPr lang="de-DE" altLang="en-US" sz="1800" i="1" dirty="0">
                <a:cs typeface="Times New Roman" pitchFamily="18" charset="0"/>
              </a:rPr>
              <a:t>Software </a:t>
            </a:r>
            <a:r>
              <a:rPr lang="de-DE" altLang="en-US" sz="1800" i="1" dirty="0" err="1">
                <a:cs typeface="Times New Roman" pitchFamily="18" charset="0"/>
              </a:rPr>
              <a:t>Architecture</a:t>
            </a:r>
            <a:r>
              <a:rPr lang="de-DE" altLang="en-US" sz="1800" i="1" dirty="0">
                <a:cs typeface="Times New Roman" pitchFamily="18" charset="0"/>
              </a:rPr>
              <a:t>: </a:t>
            </a:r>
            <a:r>
              <a:rPr lang="de-DE" altLang="en-US" sz="1800" i="1" dirty="0" err="1">
                <a:cs typeface="Times New Roman" pitchFamily="18" charset="0"/>
              </a:rPr>
              <a:t>Perspectives</a:t>
            </a:r>
            <a:r>
              <a:rPr lang="de-DE" altLang="en-US" sz="1800" i="1" dirty="0">
                <a:cs typeface="Times New Roman" pitchFamily="18" charset="0"/>
              </a:rPr>
              <a:t> on a Emerging </a:t>
            </a:r>
            <a:r>
              <a:rPr lang="de-DE" altLang="en-US" sz="1800" i="1" dirty="0" err="1">
                <a:cs typeface="Times New Roman" pitchFamily="18" charset="0"/>
              </a:rPr>
              <a:t>Discipline</a:t>
            </a:r>
            <a:r>
              <a:rPr lang="de-DE" altLang="en-US" sz="1800" dirty="0">
                <a:cs typeface="Times New Roman" pitchFamily="18" charset="0"/>
              </a:rPr>
              <a:t>. </a:t>
            </a:r>
            <a:r>
              <a:rPr lang="de-DE" altLang="en-US" sz="1800" dirty="0" err="1">
                <a:cs typeface="Times New Roman" pitchFamily="18" charset="0"/>
              </a:rPr>
              <a:t>Prentice</a:t>
            </a:r>
            <a:r>
              <a:rPr lang="de-DE" altLang="en-US" sz="1800" dirty="0">
                <a:cs typeface="Times New Roman" pitchFamily="18" charset="0"/>
              </a:rPr>
              <a:t> Hall, </a:t>
            </a:r>
            <a:r>
              <a:rPr lang="de-DE" altLang="en-US" sz="1800" dirty="0" err="1">
                <a:cs typeface="Times New Roman" pitchFamily="18" charset="0"/>
              </a:rPr>
              <a:t>Englewood</a:t>
            </a:r>
            <a:r>
              <a:rPr lang="de-DE" altLang="en-US" sz="1800" dirty="0">
                <a:cs typeface="Times New Roman" pitchFamily="18" charset="0"/>
              </a:rPr>
              <a:t> Cliffs, NJ, 1996</a:t>
            </a:r>
            <a:r>
              <a:rPr lang="en-CA" altLang="en-US" sz="1800" dirty="0"/>
              <a:t> </a:t>
            </a:r>
            <a:endParaRPr lang="en-US" altLang="en-US" sz="1800" dirty="0"/>
          </a:p>
          <a:p>
            <a:pPr marL="342900" indent="-342900"/>
            <a:r>
              <a:rPr lang="en-US" altLang="en-US" sz="2000" dirty="0"/>
              <a:t>Architectural Patterns</a:t>
            </a:r>
          </a:p>
          <a:p>
            <a:pPr marL="742950" lvl="1" indent="-285750"/>
            <a:r>
              <a:rPr lang="en-US" altLang="en-US" sz="1800" dirty="0"/>
              <a:t>[POSA] </a:t>
            </a:r>
            <a:r>
              <a:rPr lang="de-DE" altLang="en-US" sz="1800" dirty="0">
                <a:cs typeface="Times New Roman" pitchFamily="18" charset="0"/>
              </a:rPr>
              <a:t>F. Buschmann, R. </a:t>
            </a:r>
            <a:r>
              <a:rPr lang="de-DE" altLang="en-US" sz="1800" dirty="0" err="1">
                <a:cs typeface="Times New Roman" pitchFamily="18" charset="0"/>
              </a:rPr>
              <a:t>Meunier</a:t>
            </a:r>
            <a:r>
              <a:rPr lang="de-DE" altLang="en-US" sz="1800" dirty="0">
                <a:cs typeface="Times New Roman" pitchFamily="18" charset="0"/>
              </a:rPr>
              <a:t>, H. </a:t>
            </a:r>
            <a:r>
              <a:rPr lang="de-DE" altLang="en-US" sz="1800" dirty="0" err="1">
                <a:cs typeface="Times New Roman" pitchFamily="18" charset="0"/>
              </a:rPr>
              <a:t>Rohnert</a:t>
            </a:r>
            <a:r>
              <a:rPr lang="de-DE" altLang="en-US" sz="1800" dirty="0">
                <a:cs typeface="Times New Roman" pitchFamily="18" charset="0"/>
              </a:rPr>
              <a:t>, P. Sommerlad, </a:t>
            </a:r>
            <a:r>
              <a:rPr lang="de-DE" altLang="en-US" sz="1800" dirty="0" err="1">
                <a:cs typeface="Times New Roman" pitchFamily="18" charset="0"/>
              </a:rPr>
              <a:t>and</a:t>
            </a:r>
            <a:r>
              <a:rPr lang="de-DE" altLang="en-US" sz="1800" dirty="0">
                <a:cs typeface="Times New Roman" pitchFamily="18" charset="0"/>
              </a:rPr>
              <a:t> M. </a:t>
            </a:r>
            <a:r>
              <a:rPr lang="de-DE" altLang="en-US" sz="1800" dirty="0" err="1">
                <a:cs typeface="Times New Roman" pitchFamily="18" charset="0"/>
              </a:rPr>
              <a:t>Stal</a:t>
            </a:r>
            <a:r>
              <a:rPr lang="de-DE" altLang="en-US" sz="1800" dirty="0">
                <a:cs typeface="Times New Roman" pitchFamily="18" charset="0"/>
              </a:rPr>
              <a:t>. </a:t>
            </a:r>
            <a:r>
              <a:rPr lang="de-DE" altLang="en-US" sz="1800" i="1" dirty="0">
                <a:cs typeface="Times New Roman" pitchFamily="18" charset="0"/>
              </a:rPr>
              <a:t>Pattern-</a:t>
            </a:r>
            <a:r>
              <a:rPr lang="de-DE" altLang="en-US" sz="1800" i="1" dirty="0" err="1">
                <a:cs typeface="Times New Roman" pitchFamily="18" charset="0"/>
              </a:rPr>
              <a:t>Oriented</a:t>
            </a:r>
            <a:r>
              <a:rPr lang="de-DE" altLang="en-US" sz="1800" i="1" dirty="0">
                <a:cs typeface="Times New Roman" pitchFamily="18" charset="0"/>
              </a:rPr>
              <a:t> Software </a:t>
            </a:r>
            <a:r>
              <a:rPr lang="de-DE" altLang="en-US" sz="1800" i="1" dirty="0" err="1">
                <a:cs typeface="Times New Roman" pitchFamily="18" charset="0"/>
              </a:rPr>
              <a:t>Architecture</a:t>
            </a:r>
            <a:r>
              <a:rPr lang="de-DE" altLang="en-US" sz="1800" i="1" dirty="0">
                <a:cs typeface="Times New Roman" pitchFamily="18" charset="0"/>
              </a:rPr>
              <a:t>. A System </a:t>
            </a:r>
            <a:r>
              <a:rPr lang="de-DE" altLang="en-US" sz="1800" i="1" dirty="0" err="1">
                <a:cs typeface="Times New Roman" pitchFamily="18" charset="0"/>
              </a:rPr>
              <a:t>of</a:t>
            </a:r>
            <a:r>
              <a:rPr lang="de-DE" altLang="en-US" sz="1800" i="1" dirty="0">
                <a:cs typeface="Times New Roman" pitchFamily="18" charset="0"/>
              </a:rPr>
              <a:t> Patterns</a:t>
            </a:r>
            <a:r>
              <a:rPr lang="de-DE" altLang="en-US" sz="1800" dirty="0">
                <a:cs typeface="Times New Roman" pitchFamily="18" charset="0"/>
              </a:rPr>
              <a:t>. John </a:t>
            </a:r>
            <a:r>
              <a:rPr lang="de-DE" altLang="en-US" sz="1800" dirty="0" err="1">
                <a:cs typeface="Times New Roman" pitchFamily="18" charset="0"/>
              </a:rPr>
              <a:t>Wiley</a:t>
            </a:r>
            <a:r>
              <a:rPr lang="de-DE" altLang="en-US" sz="1800" dirty="0">
                <a:cs typeface="Times New Roman" pitchFamily="18" charset="0"/>
              </a:rPr>
              <a:t> &amp; </a:t>
            </a:r>
            <a:r>
              <a:rPr lang="de-DE" altLang="en-US" sz="1800" dirty="0" err="1">
                <a:cs typeface="Times New Roman" pitchFamily="18" charset="0"/>
              </a:rPr>
              <a:t>Sons</a:t>
            </a:r>
            <a:r>
              <a:rPr lang="de-DE" altLang="en-US" sz="1800" dirty="0">
                <a:cs typeface="Times New Roman" pitchFamily="18" charset="0"/>
              </a:rPr>
              <a:t> Ltd., </a:t>
            </a:r>
            <a:r>
              <a:rPr lang="de-DE" altLang="en-US" sz="1800" dirty="0" err="1">
                <a:cs typeface="Times New Roman" pitchFamily="18" charset="0"/>
              </a:rPr>
              <a:t>Chichester</a:t>
            </a:r>
            <a:r>
              <a:rPr lang="de-DE" altLang="en-US" sz="1800" dirty="0">
                <a:cs typeface="Times New Roman" pitchFamily="18" charset="0"/>
              </a:rPr>
              <a:t>, UK, 1996</a:t>
            </a:r>
            <a:r>
              <a:rPr lang="en-CA" altLang="en-US" sz="1800" dirty="0"/>
              <a:t> </a:t>
            </a:r>
          </a:p>
        </p:txBody>
      </p:sp>
    </p:spTree>
    <p:extLst>
      <p:ext uri="{BB962C8B-B14F-4D97-AF65-F5344CB8AC3E}">
        <p14:creationId xmlns:p14="http://schemas.microsoft.com/office/powerpoint/2010/main" val="3393260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CA" altLang="en-US" sz="4000" dirty="0" smtClean="0"/>
              <a:t>“Pure” Form of Styles</a:t>
            </a:r>
          </a:p>
        </p:txBody>
      </p:sp>
      <p:sp>
        <p:nvSpPr>
          <p:cNvPr id="9219" name="Rectangle 3"/>
          <p:cNvSpPr>
            <a:spLocks noGrp="1" noChangeArrowheads="1"/>
          </p:cNvSpPr>
          <p:nvPr>
            <p:ph type="body" idx="1"/>
          </p:nvPr>
        </p:nvSpPr>
        <p:spPr/>
        <p:txBody>
          <a:bodyPr/>
          <a:lstStyle/>
          <a:p>
            <a:pPr eaLnBrk="1" hangingPunct="1"/>
            <a:r>
              <a:rPr lang="en-CA" altLang="en-US" sz="2000" dirty="0" smtClean="0"/>
              <a:t>When we define a software architecture style we usually present its simple form</a:t>
            </a:r>
          </a:p>
          <a:p>
            <a:pPr eaLnBrk="1" hangingPunct="1"/>
            <a:endParaRPr lang="en-CA" altLang="en-US" sz="2000" dirty="0" smtClean="0"/>
          </a:p>
          <a:p>
            <a:pPr lvl="1" eaLnBrk="1" hangingPunct="1"/>
            <a:r>
              <a:rPr lang="en-CA" altLang="en-US" sz="1800" dirty="0" smtClean="0"/>
              <a:t>In practice, we rarely use a software architecture style in its simple form. What we do is we combine appropriate architectural styles to design a new system.</a:t>
            </a:r>
            <a:endParaRPr lang="en-CA" altLang="en-US" dirty="0" smtClean="0"/>
          </a:p>
          <a:p>
            <a:pPr lvl="1" eaLnBrk="1" hangingPunct="1"/>
            <a:r>
              <a:rPr lang="en-CA" altLang="en-US" sz="1800" dirty="0" smtClean="0"/>
              <a:t>As software architects we should have a good understanding of the different styles in their simple form, know the pros and cons of each style, and understand what is the impact of changes or modifications on an architecture style</a:t>
            </a:r>
          </a:p>
        </p:txBody>
      </p:sp>
    </p:spTree>
    <p:extLst>
      <p:ext uri="{BB962C8B-B14F-4D97-AF65-F5344CB8AC3E}">
        <p14:creationId xmlns:p14="http://schemas.microsoft.com/office/powerpoint/2010/main" val="1926893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CA" altLang="en-US" sz="4000" dirty="0"/>
              <a:t>Data </a:t>
            </a:r>
            <a:r>
              <a:rPr lang="en-CA" altLang="en-US" sz="4000" dirty="0" smtClean="0"/>
              <a:t>Flow Style</a:t>
            </a:r>
            <a:endParaRPr lang="en-CA" altLang="en-US" sz="4000" dirty="0"/>
          </a:p>
        </p:txBody>
      </p:sp>
      <p:sp>
        <p:nvSpPr>
          <p:cNvPr id="237571" name="Rectangle 3"/>
          <p:cNvSpPr>
            <a:spLocks noGrp="1" noChangeArrowheads="1"/>
          </p:cNvSpPr>
          <p:nvPr>
            <p:ph type="body" idx="1"/>
          </p:nvPr>
        </p:nvSpPr>
        <p:spPr/>
        <p:txBody>
          <a:bodyPr/>
          <a:lstStyle/>
          <a:p>
            <a:pPr marL="342900" indent="-342900"/>
            <a:r>
              <a:rPr lang="en-CA" altLang="en-US" sz="2400" dirty="0"/>
              <a:t>A data flow system is one in which:</a:t>
            </a:r>
          </a:p>
          <a:p>
            <a:pPr marL="742950" lvl="1" indent="-285750"/>
            <a:r>
              <a:rPr lang="en-CA" altLang="en-US" sz="2000" dirty="0"/>
              <a:t>The availability of data controls the computation</a:t>
            </a:r>
          </a:p>
          <a:p>
            <a:pPr marL="742950" lvl="1" indent="-285750"/>
            <a:r>
              <a:rPr lang="en-CA" altLang="en-US" sz="2000" dirty="0"/>
              <a:t>The structure of the design is determined by the orderly motion of data from component to component</a:t>
            </a:r>
          </a:p>
          <a:p>
            <a:pPr marL="742950" lvl="1" indent="-285750"/>
            <a:r>
              <a:rPr lang="en-CA" altLang="en-US" sz="2000" dirty="0"/>
              <a:t>The pattern of data flow is explicit</a:t>
            </a:r>
          </a:p>
          <a:p>
            <a:pPr marL="742950" lvl="1" indent="-285750"/>
            <a:r>
              <a:rPr lang="en-CA" altLang="en-US" sz="2000" dirty="0"/>
              <a:t>This is the only form of communication between components</a:t>
            </a:r>
          </a:p>
          <a:p>
            <a:pPr marL="742950" lvl="1" indent="-285750"/>
            <a:endParaRPr lang="en-CA" altLang="en-US" sz="2000" dirty="0"/>
          </a:p>
          <a:p>
            <a:pPr marL="342900" indent="-342900"/>
            <a:r>
              <a:rPr lang="en-CA" altLang="en-US" sz="2400" dirty="0"/>
              <a:t>There are variety of variations on this general theme:</a:t>
            </a:r>
          </a:p>
          <a:p>
            <a:pPr marL="742950" lvl="1" indent="-285750"/>
            <a:r>
              <a:rPr lang="en-CA" altLang="en-US" sz="2000" dirty="0"/>
              <a:t>How control is exerted (e.g., push versus pull)</a:t>
            </a:r>
          </a:p>
          <a:p>
            <a:pPr marL="742950" lvl="1" indent="-285750"/>
            <a:r>
              <a:rPr lang="en-CA" altLang="en-US" sz="2000" dirty="0"/>
              <a:t>Degree of concurrency between processes</a:t>
            </a:r>
          </a:p>
          <a:p>
            <a:pPr marL="742950" lvl="1" indent="-285750"/>
            <a:r>
              <a:rPr lang="en-CA" altLang="en-US" sz="2000" dirty="0"/>
              <a:t>Topology</a:t>
            </a:r>
          </a:p>
        </p:txBody>
      </p:sp>
    </p:spTree>
    <p:extLst>
      <p:ext uri="{BB962C8B-B14F-4D97-AF65-F5344CB8AC3E}">
        <p14:creationId xmlns:p14="http://schemas.microsoft.com/office/powerpoint/2010/main" val="506002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CA" altLang="en-US" sz="4000" dirty="0"/>
              <a:t>Data </a:t>
            </a:r>
            <a:r>
              <a:rPr lang="en-CA" altLang="en-US" sz="4000" dirty="0" smtClean="0"/>
              <a:t>Flow Style</a:t>
            </a:r>
            <a:endParaRPr lang="en-CA" altLang="en-US" sz="4000" dirty="0"/>
          </a:p>
        </p:txBody>
      </p:sp>
      <p:sp>
        <p:nvSpPr>
          <p:cNvPr id="238595" name="Rectangle 3"/>
          <p:cNvSpPr>
            <a:spLocks noGrp="1" noChangeArrowheads="1"/>
          </p:cNvSpPr>
          <p:nvPr>
            <p:ph type="body" idx="1"/>
          </p:nvPr>
        </p:nvSpPr>
        <p:spPr>
          <a:xfrm>
            <a:off x="685800" y="1676400"/>
            <a:ext cx="7772400" cy="4114800"/>
          </a:xfrm>
        </p:spPr>
        <p:txBody>
          <a:bodyPr/>
          <a:lstStyle/>
          <a:p>
            <a:pPr marL="342900" indent="-342900"/>
            <a:r>
              <a:rPr lang="en-CA" altLang="en-US" sz="2000" dirty="0"/>
              <a:t>Components: Data Flow Components</a:t>
            </a:r>
          </a:p>
          <a:p>
            <a:pPr marL="742950" lvl="1" indent="-285750"/>
            <a:r>
              <a:rPr lang="en-CA" altLang="en-US" sz="1800" dirty="0"/>
              <a:t>Interfaces are input ports and output ports</a:t>
            </a:r>
          </a:p>
          <a:p>
            <a:pPr marL="742950" lvl="1" indent="-285750"/>
            <a:r>
              <a:rPr lang="en-CA" altLang="en-US" sz="1800" dirty="0"/>
              <a:t>Input ports read data; output ports write data</a:t>
            </a:r>
          </a:p>
          <a:p>
            <a:pPr marL="742950" lvl="1" indent="-285750"/>
            <a:r>
              <a:rPr lang="en-CA" altLang="en-US" sz="1800" dirty="0"/>
              <a:t>Computational model: read data from input ports, compute, write data to output ports</a:t>
            </a:r>
          </a:p>
          <a:p>
            <a:pPr marL="742950" lvl="1" indent="-285750"/>
            <a:endParaRPr lang="en-CA" altLang="en-US" sz="1800" dirty="0"/>
          </a:p>
          <a:p>
            <a:pPr marL="342900" indent="-342900"/>
            <a:r>
              <a:rPr lang="en-CA" altLang="en-US" sz="2000" dirty="0"/>
              <a:t>Connectors: Data Streams</a:t>
            </a:r>
          </a:p>
          <a:p>
            <a:pPr marL="742950" lvl="1" indent="-285750"/>
            <a:r>
              <a:rPr lang="en-CA" altLang="en-US" sz="1800" dirty="0" err="1"/>
              <a:t>Uni</a:t>
            </a:r>
            <a:r>
              <a:rPr lang="en-CA" altLang="en-US" sz="1800" dirty="0"/>
              <a:t>-directional</a:t>
            </a:r>
          </a:p>
          <a:p>
            <a:pPr lvl="2"/>
            <a:r>
              <a:rPr lang="en-CA" altLang="en-US" sz="1600" dirty="0"/>
              <a:t>Usually asynchronous, buffered</a:t>
            </a:r>
          </a:p>
          <a:p>
            <a:pPr marL="742950" lvl="1" indent="-285750"/>
            <a:r>
              <a:rPr lang="en-CA" altLang="en-US" sz="1800" dirty="0"/>
              <a:t>Interfaces are reader and writer roles</a:t>
            </a:r>
          </a:p>
          <a:p>
            <a:pPr marL="742950" lvl="1" indent="-285750"/>
            <a:r>
              <a:rPr lang="en-CA" altLang="en-US" sz="1800" dirty="0"/>
              <a:t>Computational model: transport data from writer roles to reader roles</a:t>
            </a:r>
          </a:p>
          <a:p>
            <a:pPr marL="742950" lvl="1" indent="-285750"/>
            <a:endParaRPr lang="en-CA" altLang="en-US" sz="1800" dirty="0"/>
          </a:p>
          <a:p>
            <a:pPr marL="342900" indent="-342900"/>
            <a:r>
              <a:rPr lang="en-CA" altLang="en-US" sz="2000" dirty="0"/>
              <a:t>Systems</a:t>
            </a:r>
          </a:p>
          <a:p>
            <a:pPr marL="742950" lvl="1" indent="-285750"/>
            <a:r>
              <a:rPr lang="en-CA" altLang="en-US" sz="1800" dirty="0"/>
              <a:t>Arbitrary graphs</a:t>
            </a:r>
          </a:p>
          <a:p>
            <a:pPr marL="742950" lvl="1" indent="-285750"/>
            <a:r>
              <a:rPr lang="en-CA" altLang="en-US" sz="1800" dirty="0"/>
              <a:t>Computational model: functional composition</a:t>
            </a:r>
          </a:p>
        </p:txBody>
      </p:sp>
    </p:spTree>
    <p:extLst>
      <p:ext uri="{BB962C8B-B14F-4D97-AF65-F5344CB8AC3E}">
        <p14:creationId xmlns:p14="http://schemas.microsoft.com/office/powerpoint/2010/main" val="3467196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CA" altLang="en-US" sz="4000" dirty="0"/>
              <a:t>Patterns of Data Flow in Systems</a:t>
            </a:r>
          </a:p>
        </p:txBody>
      </p:sp>
      <p:sp>
        <p:nvSpPr>
          <p:cNvPr id="239619" name="Rectangle 3"/>
          <p:cNvSpPr>
            <a:spLocks noGrp="1" noChangeArrowheads="1"/>
          </p:cNvSpPr>
          <p:nvPr>
            <p:ph type="body" sz="half" idx="2"/>
          </p:nvPr>
        </p:nvSpPr>
        <p:spPr>
          <a:xfrm>
            <a:off x="4564063" y="1936750"/>
            <a:ext cx="4046537" cy="4921250"/>
          </a:xfrm>
        </p:spPr>
        <p:txBody>
          <a:bodyPr/>
          <a:lstStyle/>
          <a:p>
            <a:pPr marL="342900" indent="-342900"/>
            <a:r>
              <a:rPr lang="en-CA" altLang="en-US" sz="1800" dirty="0"/>
              <a:t>Data can flow in arbitrary patterns</a:t>
            </a:r>
          </a:p>
          <a:p>
            <a:pPr marL="342900" indent="-342900"/>
            <a:endParaRPr lang="en-CA" altLang="en-US" sz="1800" dirty="0"/>
          </a:p>
          <a:p>
            <a:pPr marL="342900" indent="-342900"/>
            <a:r>
              <a:rPr lang="en-CA" altLang="en-US" sz="1800" dirty="0"/>
              <a:t>Primarily we are interested in linear data flow patterns</a:t>
            </a:r>
          </a:p>
          <a:p>
            <a:pPr marL="342900" indent="-342900"/>
            <a:endParaRPr lang="en-CA" altLang="en-US" sz="1800" dirty="0"/>
          </a:p>
          <a:p>
            <a:pPr marL="342900" indent="-342900"/>
            <a:r>
              <a:rPr lang="en-CA" altLang="en-US" sz="1800" dirty="0"/>
              <a:t>...or in simple, constrained cyclical patterns...</a:t>
            </a:r>
          </a:p>
        </p:txBody>
      </p:sp>
      <p:grpSp>
        <p:nvGrpSpPr>
          <p:cNvPr id="239620" name="Group 4"/>
          <p:cNvGrpSpPr>
            <a:grpSpLocks/>
          </p:cNvGrpSpPr>
          <p:nvPr/>
        </p:nvGrpSpPr>
        <p:grpSpPr bwMode="auto">
          <a:xfrm>
            <a:off x="1116013" y="1778000"/>
            <a:ext cx="2493962" cy="1423988"/>
            <a:chOff x="703" y="1272"/>
            <a:chExt cx="1571" cy="897"/>
          </a:xfrm>
        </p:grpSpPr>
        <p:sp>
          <p:nvSpPr>
            <p:cNvPr id="239621" name="Oval 5"/>
            <p:cNvSpPr>
              <a:spLocks noChangeArrowheads="1"/>
            </p:cNvSpPr>
            <p:nvPr/>
          </p:nvSpPr>
          <p:spPr bwMode="auto">
            <a:xfrm>
              <a:off x="771" y="1361"/>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9622" name="Oval 6"/>
            <p:cNvSpPr>
              <a:spLocks noChangeArrowheads="1"/>
            </p:cNvSpPr>
            <p:nvPr/>
          </p:nvSpPr>
          <p:spPr bwMode="auto">
            <a:xfrm>
              <a:off x="1219" y="1361"/>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9623" name="Oval 7"/>
            <p:cNvSpPr>
              <a:spLocks noChangeArrowheads="1"/>
            </p:cNvSpPr>
            <p:nvPr/>
          </p:nvSpPr>
          <p:spPr bwMode="auto">
            <a:xfrm>
              <a:off x="1107" y="1877"/>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9624" name="Oval 8"/>
            <p:cNvSpPr>
              <a:spLocks noChangeArrowheads="1"/>
            </p:cNvSpPr>
            <p:nvPr/>
          </p:nvSpPr>
          <p:spPr bwMode="auto">
            <a:xfrm>
              <a:off x="1600" y="1788"/>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9625" name="Oval 9"/>
            <p:cNvSpPr>
              <a:spLocks noChangeArrowheads="1"/>
            </p:cNvSpPr>
            <p:nvPr/>
          </p:nvSpPr>
          <p:spPr bwMode="auto">
            <a:xfrm>
              <a:off x="1735" y="1272"/>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9626" name="Oval 10"/>
            <p:cNvSpPr>
              <a:spLocks noChangeArrowheads="1"/>
            </p:cNvSpPr>
            <p:nvPr/>
          </p:nvSpPr>
          <p:spPr bwMode="auto">
            <a:xfrm>
              <a:off x="703" y="1833"/>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9627" name="Oval 11"/>
            <p:cNvSpPr>
              <a:spLocks noChangeArrowheads="1"/>
            </p:cNvSpPr>
            <p:nvPr/>
          </p:nvSpPr>
          <p:spPr bwMode="auto">
            <a:xfrm>
              <a:off x="1982" y="1653"/>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cxnSp>
          <p:nvCxnSpPr>
            <p:cNvPr id="239628" name="AutoShape 12"/>
            <p:cNvCxnSpPr>
              <a:cxnSpLocks noChangeShapeType="1"/>
              <a:stCxn id="239626" idx="0"/>
              <a:endCxn id="239621" idx="4"/>
            </p:cNvCxnSpPr>
            <p:nvPr/>
          </p:nvCxnSpPr>
          <p:spPr bwMode="auto">
            <a:xfrm flipV="1">
              <a:off x="849" y="1660"/>
              <a:ext cx="68" cy="16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29" name="AutoShape 13"/>
            <p:cNvCxnSpPr>
              <a:cxnSpLocks noChangeShapeType="1"/>
              <a:stCxn id="239623" idx="2"/>
              <a:endCxn id="239626" idx="6"/>
            </p:cNvCxnSpPr>
            <p:nvPr/>
          </p:nvCxnSpPr>
          <p:spPr bwMode="auto">
            <a:xfrm flipH="1" flipV="1">
              <a:off x="1002" y="1979"/>
              <a:ext cx="98" cy="4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30" name="AutoShape 14"/>
            <p:cNvCxnSpPr>
              <a:cxnSpLocks noChangeShapeType="1"/>
              <a:stCxn id="239621" idx="5"/>
              <a:endCxn id="239623" idx="1"/>
            </p:cNvCxnSpPr>
            <p:nvPr/>
          </p:nvCxnSpPr>
          <p:spPr bwMode="auto">
            <a:xfrm>
              <a:off x="1020" y="1617"/>
              <a:ext cx="130" cy="29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31" name="AutoShape 15"/>
            <p:cNvCxnSpPr>
              <a:cxnSpLocks noChangeShapeType="1"/>
              <a:stCxn id="239626" idx="7"/>
              <a:endCxn id="239622" idx="3"/>
            </p:cNvCxnSpPr>
            <p:nvPr/>
          </p:nvCxnSpPr>
          <p:spPr bwMode="auto">
            <a:xfrm flipV="1">
              <a:off x="952" y="1617"/>
              <a:ext cx="310" cy="25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32" name="AutoShape 16"/>
            <p:cNvCxnSpPr>
              <a:cxnSpLocks noChangeShapeType="1"/>
              <a:stCxn id="239621" idx="6"/>
              <a:endCxn id="239622" idx="2"/>
            </p:cNvCxnSpPr>
            <p:nvPr/>
          </p:nvCxnSpPr>
          <p:spPr bwMode="auto">
            <a:xfrm>
              <a:off x="1070" y="1507"/>
              <a:ext cx="14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33" name="AutoShape 17"/>
            <p:cNvCxnSpPr>
              <a:cxnSpLocks noChangeShapeType="1"/>
              <a:stCxn id="239623" idx="6"/>
              <a:endCxn id="239625" idx="3"/>
            </p:cNvCxnSpPr>
            <p:nvPr/>
          </p:nvCxnSpPr>
          <p:spPr bwMode="auto">
            <a:xfrm flipV="1">
              <a:off x="1406" y="1528"/>
              <a:ext cx="372" cy="49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34" name="AutoShape 18"/>
            <p:cNvCxnSpPr>
              <a:cxnSpLocks noChangeShapeType="1"/>
              <a:stCxn id="239622" idx="6"/>
              <a:endCxn id="239625" idx="2"/>
            </p:cNvCxnSpPr>
            <p:nvPr/>
          </p:nvCxnSpPr>
          <p:spPr bwMode="auto">
            <a:xfrm flipV="1">
              <a:off x="1518" y="1418"/>
              <a:ext cx="210" cy="8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35" name="AutoShape 19"/>
            <p:cNvCxnSpPr>
              <a:cxnSpLocks noChangeShapeType="1"/>
              <a:stCxn id="239625" idx="5"/>
              <a:endCxn id="239627" idx="0"/>
            </p:cNvCxnSpPr>
            <p:nvPr/>
          </p:nvCxnSpPr>
          <p:spPr bwMode="auto">
            <a:xfrm>
              <a:off x="1984" y="1528"/>
              <a:ext cx="144" cy="11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36" name="AutoShape 20"/>
            <p:cNvCxnSpPr>
              <a:cxnSpLocks noChangeShapeType="1"/>
              <a:stCxn id="239624" idx="6"/>
              <a:endCxn id="239627" idx="3"/>
            </p:cNvCxnSpPr>
            <p:nvPr/>
          </p:nvCxnSpPr>
          <p:spPr bwMode="auto">
            <a:xfrm flipV="1">
              <a:off x="1899" y="1909"/>
              <a:ext cx="126" cy="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37" name="AutoShape 21"/>
            <p:cNvCxnSpPr>
              <a:cxnSpLocks noChangeShapeType="1"/>
              <a:stCxn id="239623" idx="6"/>
              <a:endCxn id="239624" idx="2"/>
            </p:cNvCxnSpPr>
            <p:nvPr/>
          </p:nvCxnSpPr>
          <p:spPr bwMode="auto">
            <a:xfrm flipV="1">
              <a:off x="1406" y="1934"/>
              <a:ext cx="187" cy="8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38" name="AutoShape 22"/>
            <p:cNvCxnSpPr>
              <a:cxnSpLocks noChangeShapeType="1"/>
              <a:stCxn id="239622" idx="5"/>
              <a:endCxn id="239624" idx="1"/>
            </p:cNvCxnSpPr>
            <p:nvPr/>
          </p:nvCxnSpPr>
          <p:spPr bwMode="auto">
            <a:xfrm>
              <a:off x="1468" y="1617"/>
              <a:ext cx="175" cy="20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39" name="AutoShape 23"/>
            <p:cNvCxnSpPr>
              <a:cxnSpLocks noChangeShapeType="1"/>
              <a:stCxn id="239627" idx="2"/>
              <a:endCxn id="239622" idx="5"/>
            </p:cNvCxnSpPr>
            <p:nvPr/>
          </p:nvCxnSpPr>
          <p:spPr bwMode="auto">
            <a:xfrm flipH="1" flipV="1">
              <a:off x="1468" y="1617"/>
              <a:ext cx="507" cy="1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9640" name="Group 24"/>
          <p:cNvGrpSpPr>
            <a:grpSpLocks/>
          </p:cNvGrpSpPr>
          <p:nvPr/>
        </p:nvGrpSpPr>
        <p:grpSpPr bwMode="auto">
          <a:xfrm>
            <a:off x="1187450" y="3354388"/>
            <a:ext cx="2662238" cy="1295400"/>
            <a:chOff x="748" y="2257"/>
            <a:chExt cx="1677" cy="816"/>
          </a:xfrm>
        </p:grpSpPr>
        <p:sp>
          <p:nvSpPr>
            <p:cNvPr id="239641" name="Oval 25"/>
            <p:cNvSpPr>
              <a:spLocks noChangeArrowheads="1"/>
            </p:cNvSpPr>
            <p:nvPr/>
          </p:nvSpPr>
          <p:spPr bwMode="auto">
            <a:xfrm>
              <a:off x="748" y="2486"/>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9642" name="Oval 26"/>
            <p:cNvSpPr>
              <a:spLocks noChangeArrowheads="1"/>
            </p:cNvSpPr>
            <p:nvPr/>
          </p:nvSpPr>
          <p:spPr bwMode="auto">
            <a:xfrm>
              <a:off x="1196" y="2486"/>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9643" name="Oval 27"/>
            <p:cNvSpPr>
              <a:spLocks noChangeArrowheads="1"/>
            </p:cNvSpPr>
            <p:nvPr/>
          </p:nvSpPr>
          <p:spPr bwMode="auto">
            <a:xfrm>
              <a:off x="1712" y="2257"/>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9644" name="Oval 28"/>
            <p:cNvSpPr>
              <a:spLocks noChangeArrowheads="1"/>
            </p:cNvSpPr>
            <p:nvPr/>
          </p:nvSpPr>
          <p:spPr bwMode="auto">
            <a:xfrm>
              <a:off x="1729" y="2781"/>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cxnSp>
          <p:nvCxnSpPr>
            <p:cNvPr id="239645" name="AutoShape 29"/>
            <p:cNvCxnSpPr>
              <a:cxnSpLocks noChangeShapeType="1"/>
              <a:stCxn id="239644" idx="6"/>
              <a:endCxn id="239650" idx="3"/>
            </p:cNvCxnSpPr>
            <p:nvPr/>
          </p:nvCxnSpPr>
          <p:spPr bwMode="auto">
            <a:xfrm flipV="1">
              <a:off x="2028" y="2768"/>
              <a:ext cx="148" cy="15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46" name="AutoShape 30"/>
            <p:cNvCxnSpPr>
              <a:cxnSpLocks noChangeShapeType="1"/>
              <a:stCxn id="239641" idx="6"/>
              <a:endCxn id="239642" idx="2"/>
            </p:cNvCxnSpPr>
            <p:nvPr/>
          </p:nvCxnSpPr>
          <p:spPr bwMode="auto">
            <a:xfrm>
              <a:off x="1047" y="2632"/>
              <a:ext cx="14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47" name="AutoShape 31"/>
            <p:cNvCxnSpPr>
              <a:cxnSpLocks noChangeShapeType="1"/>
              <a:stCxn id="239642" idx="7"/>
              <a:endCxn id="239643" idx="2"/>
            </p:cNvCxnSpPr>
            <p:nvPr/>
          </p:nvCxnSpPr>
          <p:spPr bwMode="auto">
            <a:xfrm flipV="1">
              <a:off x="1445" y="2403"/>
              <a:ext cx="260" cy="11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48" name="AutoShape 32"/>
            <p:cNvCxnSpPr>
              <a:cxnSpLocks noChangeShapeType="1"/>
              <a:stCxn id="239643" idx="6"/>
              <a:endCxn id="239650" idx="1"/>
            </p:cNvCxnSpPr>
            <p:nvPr/>
          </p:nvCxnSpPr>
          <p:spPr bwMode="auto">
            <a:xfrm>
              <a:off x="2011" y="2403"/>
              <a:ext cx="165" cy="14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49" name="AutoShape 33"/>
            <p:cNvCxnSpPr>
              <a:cxnSpLocks noChangeShapeType="1"/>
              <a:stCxn id="239642" idx="5"/>
              <a:endCxn id="239644" idx="2"/>
            </p:cNvCxnSpPr>
            <p:nvPr/>
          </p:nvCxnSpPr>
          <p:spPr bwMode="auto">
            <a:xfrm>
              <a:off x="1445" y="2742"/>
              <a:ext cx="277" cy="18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9650" name="Oval 34"/>
            <p:cNvSpPr>
              <a:spLocks noChangeArrowheads="1"/>
            </p:cNvSpPr>
            <p:nvPr/>
          </p:nvSpPr>
          <p:spPr bwMode="auto">
            <a:xfrm>
              <a:off x="2133" y="2512"/>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grpSp>
        <p:nvGrpSpPr>
          <p:cNvPr id="239651" name="Group 35"/>
          <p:cNvGrpSpPr>
            <a:grpSpLocks/>
          </p:cNvGrpSpPr>
          <p:nvPr/>
        </p:nvGrpSpPr>
        <p:grpSpPr bwMode="auto">
          <a:xfrm>
            <a:off x="1314450" y="5273675"/>
            <a:ext cx="1936750" cy="474663"/>
            <a:chOff x="828" y="3522"/>
            <a:chExt cx="1220" cy="299"/>
          </a:xfrm>
        </p:grpSpPr>
        <p:cxnSp>
          <p:nvCxnSpPr>
            <p:cNvPr id="239652" name="AutoShape 36"/>
            <p:cNvCxnSpPr>
              <a:cxnSpLocks noChangeShapeType="1"/>
            </p:cNvCxnSpPr>
            <p:nvPr/>
          </p:nvCxnSpPr>
          <p:spPr bwMode="auto">
            <a:xfrm>
              <a:off x="1369" y="3675"/>
              <a:ext cx="14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53" name="AutoShape 37"/>
            <p:cNvCxnSpPr>
              <a:cxnSpLocks noChangeShapeType="1"/>
            </p:cNvCxnSpPr>
            <p:nvPr/>
          </p:nvCxnSpPr>
          <p:spPr bwMode="auto">
            <a:xfrm flipH="1">
              <a:off x="1063" y="3612"/>
              <a:ext cx="754" cy="1"/>
            </a:xfrm>
            <a:prstGeom prst="curvedConnector5">
              <a:avLst>
                <a:gd name="adj1" fmla="val -18171"/>
                <a:gd name="adj2" fmla="val -29000000"/>
                <a:gd name="adj3" fmla="val 11817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654" name="AutoShape 38"/>
            <p:cNvCxnSpPr>
              <a:cxnSpLocks noChangeShapeType="1"/>
            </p:cNvCxnSpPr>
            <p:nvPr/>
          </p:nvCxnSpPr>
          <p:spPr bwMode="auto">
            <a:xfrm>
              <a:off x="828" y="3674"/>
              <a:ext cx="232" cy="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9655" name="Oval 39"/>
            <p:cNvSpPr>
              <a:spLocks noChangeArrowheads="1"/>
            </p:cNvSpPr>
            <p:nvPr/>
          </p:nvSpPr>
          <p:spPr bwMode="auto">
            <a:xfrm>
              <a:off x="1070" y="3529"/>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9656" name="Oval 40"/>
            <p:cNvSpPr>
              <a:spLocks noChangeArrowheads="1"/>
            </p:cNvSpPr>
            <p:nvPr/>
          </p:nvSpPr>
          <p:spPr bwMode="auto">
            <a:xfrm>
              <a:off x="1511" y="3522"/>
              <a:ext cx="292" cy="292"/>
            </a:xfrm>
            <a:prstGeom prst="ellipse">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cxnSp>
          <p:nvCxnSpPr>
            <p:cNvPr id="239657" name="AutoShape 41"/>
            <p:cNvCxnSpPr>
              <a:cxnSpLocks noChangeShapeType="1"/>
            </p:cNvCxnSpPr>
            <p:nvPr/>
          </p:nvCxnSpPr>
          <p:spPr bwMode="auto">
            <a:xfrm>
              <a:off x="1816" y="3674"/>
              <a:ext cx="232" cy="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669706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CA" altLang="en-US" sz="4000" dirty="0"/>
              <a:t>Kinds of Data Flow Architectures</a:t>
            </a:r>
          </a:p>
        </p:txBody>
      </p:sp>
      <p:sp>
        <p:nvSpPr>
          <p:cNvPr id="240643" name="Rectangle 3"/>
          <p:cNvSpPr>
            <a:spLocks noGrp="1" noChangeArrowheads="1"/>
          </p:cNvSpPr>
          <p:nvPr>
            <p:ph type="body" idx="1"/>
          </p:nvPr>
        </p:nvSpPr>
        <p:spPr/>
        <p:txBody>
          <a:bodyPr/>
          <a:lstStyle/>
          <a:p>
            <a:pPr marL="342900" indent="-342900">
              <a:buClr>
                <a:schemeClr val="tx1"/>
              </a:buClr>
              <a:buFont typeface="Wingdings" pitchFamily="2" charset="2"/>
              <a:buChar char="è"/>
            </a:pPr>
            <a:r>
              <a:rPr lang="en-CA" altLang="en-US" sz="2400" dirty="0"/>
              <a:t>Batch sequential</a:t>
            </a:r>
          </a:p>
          <a:p>
            <a:pPr marL="342900" indent="-342900"/>
            <a:r>
              <a:rPr lang="en-CA" altLang="en-US" sz="2400" dirty="0"/>
              <a:t>Dataflow network (</a:t>
            </a:r>
            <a:r>
              <a:rPr lang="en-CA" altLang="en-US" sz="2400" dirty="0" err="1"/>
              <a:t>pipes&amp;filters</a:t>
            </a:r>
            <a:r>
              <a:rPr lang="en-CA" altLang="en-US" sz="2400" dirty="0"/>
              <a:t>)</a:t>
            </a:r>
          </a:p>
          <a:p>
            <a:pPr marL="742950" lvl="1" indent="-285750"/>
            <a:r>
              <a:rPr lang="en-CA" altLang="en-US" sz="2000" dirty="0"/>
              <a:t>acyclic, </a:t>
            </a:r>
            <a:r>
              <a:rPr lang="en-CA" altLang="en-US" sz="2000" dirty="0" err="1"/>
              <a:t>fanout</a:t>
            </a:r>
            <a:r>
              <a:rPr lang="en-CA" altLang="en-US" sz="2000" dirty="0"/>
              <a:t>, pipeline, Unix, etc.</a:t>
            </a:r>
          </a:p>
          <a:p>
            <a:pPr marL="342900" indent="-342900"/>
            <a:r>
              <a:rPr lang="en-CA" altLang="en-US" sz="2400" dirty="0"/>
              <a:t>Closed loop control</a:t>
            </a:r>
          </a:p>
          <a:p>
            <a:pPr marL="342900" indent="-342900"/>
            <a:endParaRPr lang="en-CA" altLang="en-US" dirty="0"/>
          </a:p>
        </p:txBody>
      </p:sp>
    </p:spTree>
    <p:extLst>
      <p:ext uri="{BB962C8B-B14F-4D97-AF65-F5344CB8AC3E}">
        <p14:creationId xmlns:p14="http://schemas.microsoft.com/office/powerpoint/2010/main" val="380567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1634186-7CA3-4399-8116-075F4002B2FB}" type="slidenum">
              <a:rPr lang="en-CA" altLang="en-US"/>
              <a:pPr/>
              <a:t>2</a:t>
            </a:fld>
            <a:endParaRPr lang="en-CA" altLang="en-US"/>
          </a:p>
        </p:txBody>
      </p:sp>
      <p:sp>
        <p:nvSpPr>
          <p:cNvPr id="11266" name="Rectangle 2"/>
          <p:cNvSpPr>
            <a:spLocks noGrp="1" noChangeArrowheads="1"/>
          </p:cNvSpPr>
          <p:nvPr>
            <p:ph type="title"/>
          </p:nvPr>
        </p:nvSpPr>
        <p:spPr/>
        <p:txBody>
          <a:bodyPr/>
          <a:lstStyle/>
          <a:p>
            <a:r>
              <a:rPr lang="en-US" altLang="en-US"/>
              <a:t>What Is Design?</a:t>
            </a:r>
          </a:p>
        </p:txBody>
      </p:sp>
      <p:sp>
        <p:nvSpPr>
          <p:cNvPr id="11267" name="Rectangle 3"/>
          <p:cNvSpPr>
            <a:spLocks noGrp="1" noChangeArrowheads="1"/>
          </p:cNvSpPr>
          <p:nvPr>
            <p:ph type="body" idx="1"/>
          </p:nvPr>
        </p:nvSpPr>
        <p:spPr/>
        <p:txBody>
          <a:bodyPr/>
          <a:lstStyle/>
          <a:p>
            <a:pPr>
              <a:lnSpc>
                <a:spcPct val="90000"/>
              </a:lnSpc>
            </a:pPr>
            <a:r>
              <a:rPr lang="en-US" altLang="en-US" sz="2800"/>
              <a:t>Requirements specification was about the WHAT the system will do</a:t>
            </a:r>
          </a:p>
          <a:p>
            <a:pPr>
              <a:lnSpc>
                <a:spcPct val="90000"/>
              </a:lnSpc>
            </a:pPr>
            <a:r>
              <a:rPr lang="en-US" altLang="en-US" sz="2800"/>
              <a:t>Design is about the HOW the system will perform its functions</a:t>
            </a:r>
          </a:p>
          <a:p>
            <a:pPr lvl="1">
              <a:lnSpc>
                <a:spcPct val="90000"/>
              </a:lnSpc>
            </a:pPr>
            <a:r>
              <a:rPr lang="en-US" altLang="en-US" sz="2400"/>
              <a:t>provides the overall decomposition of the system</a:t>
            </a:r>
          </a:p>
          <a:p>
            <a:pPr lvl="1">
              <a:lnSpc>
                <a:spcPct val="90000"/>
              </a:lnSpc>
            </a:pPr>
            <a:r>
              <a:rPr lang="en-US" altLang="en-US" sz="2400"/>
              <a:t>allows to split the work among a team of developers</a:t>
            </a:r>
          </a:p>
          <a:p>
            <a:pPr lvl="1">
              <a:lnSpc>
                <a:spcPct val="90000"/>
              </a:lnSpc>
            </a:pPr>
            <a:r>
              <a:rPr lang="en-US" altLang="en-US" sz="2400"/>
              <a:t>also lays down the groundwork for achieving non-functional requirements (performance, maintainability, reusability, etc.)</a:t>
            </a:r>
          </a:p>
          <a:p>
            <a:pPr lvl="1">
              <a:lnSpc>
                <a:spcPct val="90000"/>
              </a:lnSpc>
            </a:pPr>
            <a:r>
              <a:rPr lang="en-US" altLang="en-US" sz="2400"/>
              <a:t>takes target technology into account (e.g., kind of middleware, database design, etc.)</a:t>
            </a:r>
          </a:p>
        </p:txBody>
      </p:sp>
    </p:spTree>
    <p:extLst>
      <p:ext uri="{BB962C8B-B14F-4D97-AF65-F5344CB8AC3E}">
        <p14:creationId xmlns:p14="http://schemas.microsoft.com/office/powerpoint/2010/main" val="1915457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CA" altLang="en-US" sz="3600" dirty="0"/>
              <a:t>Characteristics of Batch Sequential Systems</a:t>
            </a:r>
          </a:p>
        </p:txBody>
      </p:sp>
      <p:sp>
        <p:nvSpPr>
          <p:cNvPr id="241667" name="Rectangle 3"/>
          <p:cNvSpPr>
            <a:spLocks noGrp="1" noChangeArrowheads="1"/>
          </p:cNvSpPr>
          <p:nvPr>
            <p:ph type="body" sz="half" idx="1"/>
          </p:nvPr>
        </p:nvSpPr>
        <p:spPr>
          <a:xfrm>
            <a:off x="355600" y="1820862"/>
            <a:ext cx="8255000" cy="2370138"/>
          </a:xfrm>
        </p:spPr>
        <p:txBody>
          <a:bodyPr/>
          <a:lstStyle/>
          <a:p>
            <a:pPr marL="342900" indent="-342900"/>
            <a:r>
              <a:rPr lang="en-CA" altLang="en-US" sz="1800" dirty="0"/>
              <a:t>Components (processing steps) are independent programs</a:t>
            </a:r>
          </a:p>
          <a:p>
            <a:pPr marL="342900" indent="-342900"/>
            <a:r>
              <a:rPr lang="en-CA" altLang="en-US" sz="1800" dirty="0"/>
              <a:t>Connectors are some type of media - traditionally magnetic tape</a:t>
            </a:r>
          </a:p>
          <a:p>
            <a:pPr marL="342900" indent="-342900"/>
            <a:r>
              <a:rPr lang="en-CA" altLang="en-US" sz="1800" dirty="0"/>
              <a:t>Each step </a:t>
            </a:r>
            <a:r>
              <a:rPr lang="en-CA" altLang="en-US" sz="1800" b="1" u="sng" dirty="0"/>
              <a:t>runs to completion </a:t>
            </a:r>
            <a:r>
              <a:rPr lang="en-CA" altLang="en-US" sz="1800" dirty="0"/>
              <a:t>before the next step begins</a:t>
            </a:r>
          </a:p>
        </p:txBody>
      </p:sp>
      <p:pic>
        <p:nvPicPr>
          <p:cNvPr id="241668" name="Picture 4" descr="ba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425" y="3413125"/>
            <a:ext cx="5492750" cy="319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294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419100" y="527050"/>
            <a:ext cx="8153400" cy="704850"/>
          </a:xfrm>
        </p:spPr>
        <p:txBody>
          <a:bodyPr/>
          <a:lstStyle/>
          <a:p>
            <a:r>
              <a:rPr lang="en-CA" altLang="en-US" sz="3600" dirty="0"/>
              <a:t>Characteristics of Batch Sequential Systems</a:t>
            </a:r>
          </a:p>
        </p:txBody>
      </p:sp>
      <p:sp>
        <p:nvSpPr>
          <p:cNvPr id="242691" name="Rectangle 3"/>
          <p:cNvSpPr>
            <a:spLocks noGrp="1" noChangeArrowheads="1"/>
          </p:cNvSpPr>
          <p:nvPr>
            <p:ph type="body" idx="1"/>
          </p:nvPr>
        </p:nvSpPr>
        <p:spPr>
          <a:xfrm>
            <a:off x="355600" y="1981200"/>
            <a:ext cx="8255000" cy="4921250"/>
          </a:xfrm>
        </p:spPr>
        <p:txBody>
          <a:bodyPr/>
          <a:lstStyle/>
          <a:p>
            <a:pPr marL="342900" indent="-342900"/>
            <a:r>
              <a:rPr lang="en-CA" altLang="en-US" sz="2000"/>
              <a:t>History</a:t>
            </a:r>
          </a:p>
          <a:p>
            <a:pPr marL="742950" lvl="1" indent="-285750"/>
            <a:r>
              <a:rPr lang="en-CA" altLang="en-US" sz="1800"/>
              <a:t>Mainframes and magnetic tape</a:t>
            </a:r>
          </a:p>
          <a:p>
            <a:pPr marL="742950" lvl="1" indent="-285750"/>
            <a:r>
              <a:rPr lang="en-CA" altLang="en-US" sz="1800"/>
              <a:t>Limited disk space</a:t>
            </a:r>
          </a:p>
          <a:p>
            <a:pPr marL="742950" lvl="1" indent="-285750"/>
            <a:r>
              <a:rPr lang="en-CA" altLang="en-US" sz="1800"/>
              <a:t>Block scheduling of CPU processing time</a:t>
            </a:r>
          </a:p>
          <a:p>
            <a:pPr marL="342900" indent="-342900"/>
            <a:r>
              <a:rPr lang="en-CA" altLang="en-US" sz="2000"/>
              <a:t>Business data processing</a:t>
            </a:r>
          </a:p>
          <a:p>
            <a:pPr marL="742950" lvl="1" indent="-285750"/>
            <a:r>
              <a:rPr lang="en-CA" altLang="en-US" sz="1800"/>
              <a:t>Discrete transactions of predetermined type and occurring at periodic intervals</a:t>
            </a:r>
          </a:p>
          <a:p>
            <a:pPr marL="742950" lvl="1" indent="-285750"/>
            <a:r>
              <a:rPr lang="en-CA" altLang="en-US" sz="1800"/>
              <a:t>Creation of periodic reports based on data periodic data updates</a:t>
            </a:r>
          </a:p>
        </p:txBody>
      </p:sp>
    </p:spTree>
    <p:extLst>
      <p:ext uri="{BB962C8B-B14F-4D97-AF65-F5344CB8AC3E}">
        <p14:creationId xmlns:p14="http://schemas.microsoft.com/office/powerpoint/2010/main" val="1796378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419100" y="431800"/>
            <a:ext cx="8153400" cy="704850"/>
          </a:xfrm>
        </p:spPr>
        <p:txBody>
          <a:bodyPr/>
          <a:lstStyle/>
          <a:p>
            <a:r>
              <a:rPr lang="en-CA" altLang="en-US" sz="3600" dirty="0"/>
              <a:t>Characteristics of Batch Sequential Systems</a:t>
            </a:r>
          </a:p>
        </p:txBody>
      </p:sp>
      <p:sp>
        <p:nvSpPr>
          <p:cNvPr id="243715" name="Rectangle 3"/>
          <p:cNvSpPr>
            <a:spLocks noGrp="1" noChangeArrowheads="1"/>
          </p:cNvSpPr>
          <p:nvPr>
            <p:ph type="body" idx="1"/>
          </p:nvPr>
        </p:nvSpPr>
        <p:spPr>
          <a:xfrm>
            <a:off x="355600" y="2171700"/>
            <a:ext cx="8255000" cy="4921250"/>
          </a:xfrm>
        </p:spPr>
        <p:txBody>
          <a:bodyPr/>
          <a:lstStyle/>
          <a:p>
            <a:pPr marL="342900" indent="-342900"/>
            <a:r>
              <a:rPr lang="en-CA" altLang="en-US" sz="2400" dirty="0"/>
              <a:t>Transformational data analysis</a:t>
            </a:r>
          </a:p>
          <a:p>
            <a:pPr marL="742950" lvl="1" indent="-285750"/>
            <a:r>
              <a:rPr lang="en-CA" altLang="en-US" sz="2000" dirty="0"/>
              <a:t>Raw data is gathered and analyzed in a step-wise, batch-oriented fashion</a:t>
            </a:r>
          </a:p>
          <a:p>
            <a:pPr marL="342900" indent="-342900"/>
            <a:r>
              <a:rPr lang="en-CA" altLang="en-US" sz="2400" dirty="0"/>
              <a:t>Typical applications: non real-time, batch oriented computations such as:</a:t>
            </a:r>
          </a:p>
          <a:p>
            <a:pPr marL="742950" lvl="1" indent="-285750"/>
            <a:r>
              <a:rPr lang="en-CA" altLang="en-US" sz="2000" dirty="0"/>
              <a:t>Payroll computations</a:t>
            </a:r>
          </a:p>
          <a:p>
            <a:pPr marL="742950" lvl="1" indent="-285750"/>
            <a:r>
              <a:rPr lang="en-CA" altLang="en-US" sz="2000" dirty="0" smtClean="0"/>
              <a:t>CRA </a:t>
            </a:r>
            <a:r>
              <a:rPr lang="en-CA" altLang="en-US" sz="2000" dirty="0"/>
              <a:t>tax return computations</a:t>
            </a:r>
          </a:p>
        </p:txBody>
      </p:sp>
    </p:spTree>
    <p:extLst>
      <p:ext uri="{BB962C8B-B14F-4D97-AF65-F5344CB8AC3E}">
        <p14:creationId xmlns:p14="http://schemas.microsoft.com/office/powerpoint/2010/main" val="2027233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CA" altLang="en-US" sz="3600" dirty="0"/>
              <a:t>Kinds of Data Flow Architectures</a:t>
            </a:r>
          </a:p>
        </p:txBody>
      </p:sp>
      <p:sp>
        <p:nvSpPr>
          <p:cNvPr id="244739" name="Rectangle 3"/>
          <p:cNvSpPr>
            <a:spLocks noGrp="1" noChangeArrowheads="1"/>
          </p:cNvSpPr>
          <p:nvPr>
            <p:ph type="body" idx="1"/>
          </p:nvPr>
        </p:nvSpPr>
        <p:spPr/>
        <p:txBody>
          <a:bodyPr/>
          <a:lstStyle/>
          <a:p>
            <a:pPr marL="342900" indent="-342900"/>
            <a:r>
              <a:rPr lang="en-CA" altLang="en-US" sz="2400" dirty="0"/>
              <a:t>Batch sequential</a:t>
            </a:r>
          </a:p>
          <a:p>
            <a:pPr marL="342900" indent="-342900"/>
            <a:endParaRPr lang="en-CA" altLang="en-US" sz="2400" dirty="0"/>
          </a:p>
          <a:p>
            <a:pPr marL="342900" indent="-342900">
              <a:buClr>
                <a:schemeClr val="tx1"/>
              </a:buClr>
              <a:buFont typeface="Wingdings" pitchFamily="2" charset="2"/>
              <a:buChar char="è"/>
            </a:pPr>
            <a:r>
              <a:rPr lang="en-CA" altLang="en-US" sz="2400" dirty="0"/>
              <a:t>Dataflow network (</a:t>
            </a:r>
            <a:r>
              <a:rPr lang="en-CA" altLang="en-US" sz="2400" dirty="0" err="1"/>
              <a:t>pipes&amp;filters</a:t>
            </a:r>
            <a:r>
              <a:rPr lang="en-CA" altLang="en-US" sz="2400" dirty="0"/>
              <a:t>)</a:t>
            </a:r>
          </a:p>
          <a:p>
            <a:pPr marL="742950" lvl="1" indent="-285750"/>
            <a:r>
              <a:rPr lang="en-CA" altLang="en-US" sz="2000" dirty="0"/>
              <a:t>acyclic, </a:t>
            </a:r>
            <a:r>
              <a:rPr lang="en-CA" altLang="en-US" sz="2000" dirty="0" err="1"/>
              <a:t>fanout</a:t>
            </a:r>
            <a:r>
              <a:rPr lang="en-CA" altLang="en-US" sz="2000" dirty="0"/>
              <a:t>, pipeline, Unix, etc.</a:t>
            </a:r>
          </a:p>
          <a:p>
            <a:pPr marL="742950" lvl="1" indent="-285750"/>
            <a:endParaRPr lang="en-CA" altLang="en-US" sz="2000" dirty="0"/>
          </a:p>
          <a:p>
            <a:pPr marL="342900" indent="-342900"/>
            <a:r>
              <a:rPr lang="en-CA" altLang="en-US" sz="2400" dirty="0"/>
              <a:t>Closed loop control</a:t>
            </a:r>
          </a:p>
          <a:p>
            <a:pPr marL="342900" indent="-342900"/>
            <a:endParaRPr lang="en-CA" altLang="en-US" dirty="0"/>
          </a:p>
        </p:txBody>
      </p:sp>
    </p:spTree>
    <p:extLst>
      <p:ext uri="{BB962C8B-B14F-4D97-AF65-F5344CB8AC3E}">
        <p14:creationId xmlns:p14="http://schemas.microsoft.com/office/powerpoint/2010/main" val="683210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CA" altLang="en-US"/>
              <a:t>Pipes and Filters</a:t>
            </a:r>
          </a:p>
        </p:txBody>
      </p:sp>
      <p:sp>
        <p:nvSpPr>
          <p:cNvPr id="245763" name="Rectangle 3"/>
          <p:cNvSpPr>
            <a:spLocks noGrp="1" noChangeArrowheads="1"/>
          </p:cNvSpPr>
          <p:nvPr>
            <p:ph type="body" sz="half" idx="1"/>
          </p:nvPr>
        </p:nvSpPr>
        <p:spPr>
          <a:xfrm>
            <a:off x="355600" y="1668462"/>
            <a:ext cx="8255000" cy="2370138"/>
          </a:xfrm>
        </p:spPr>
        <p:txBody>
          <a:bodyPr/>
          <a:lstStyle/>
          <a:p>
            <a:pPr marL="342900" indent="-342900"/>
            <a:r>
              <a:rPr lang="en-CA" altLang="en-US" sz="1800" dirty="0"/>
              <a:t>The tape of the batch sequential system, morphed into a language and operating system construct</a:t>
            </a:r>
          </a:p>
          <a:p>
            <a:pPr marL="342900" indent="-342900"/>
            <a:r>
              <a:rPr lang="en-CA" altLang="en-US" sz="1800" dirty="0"/>
              <a:t>Compared to the batch-sequential style, data in the </a:t>
            </a:r>
            <a:r>
              <a:rPr lang="en-CA" altLang="en-US" sz="1800" dirty="0" err="1"/>
              <a:t>pipe&amp;filter</a:t>
            </a:r>
            <a:r>
              <a:rPr lang="en-CA" altLang="en-US" sz="1800" dirty="0"/>
              <a:t> style is processed </a:t>
            </a:r>
            <a:r>
              <a:rPr lang="en-CA" altLang="en-US" sz="1800" i="1" dirty="0"/>
              <a:t>incrementally</a:t>
            </a:r>
          </a:p>
        </p:txBody>
      </p:sp>
      <p:pic>
        <p:nvPicPr>
          <p:cNvPr id="245764" name="Picture 4" descr="pipesandfil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725" y="3857625"/>
            <a:ext cx="6886575"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020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CA" altLang="en-US"/>
              <a:t>Pipes and Filters</a:t>
            </a:r>
          </a:p>
        </p:txBody>
      </p:sp>
      <p:sp>
        <p:nvSpPr>
          <p:cNvPr id="246787" name="Rectangle 3"/>
          <p:cNvSpPr>
            <a:spLocks noGrp="1" noChangeArrowheads="1"/>
          </p:cNvSpPr>
          <p:nvPr>
            <p:ph type="body" idx="1"/>
          </p:nvPr>
        </p:nvSpPr>
        <p:spPr/>
        <p:txBody>
          <a:bodyPr/>
          <a:lstStyle/>
          <a:p>
            <a:pPr marL="342900" indent="-342900"/>
            <a:r>
              <a:rPr lang="en-CA" altLang="en-US" sz="2000" dirty="0"/>
              <a:t>“The Pipes and Filters architectural pattern [style] provides a structure for systems that process a stream of data. Each processing step is encapsulated in a filter component. Data is passed through pipes between adjacent filters. Recombining filters allows you to build families of related systems.” [POSA p53]</a:t>
            </a:r>
          </a:p>
        </p:txBody>
      </p:sp>
    </p:spTree>
    <p:extLst>
      <p:ext uri="{BB962C8B-B14F-4D97-AF65-F5344CB8AC3E}">
        <p14:creationId xmlns:p14="http://schemas.microsoft.com/office/powerpoint/2010/main" val="2520103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CA" altLang="en-US"/>
              <a:t>Pipes and Filters</a:t>
            </a:r>
          </a:p>
        </p:txBody>
      </p:sp>
      <p:sp>
        <p:nvSpPr>
          <p:cNvPr id="247811" name="Rectangle 3"/>
          <p:cNvSpPr>
            <a:spLocks noGrp="1" noChangeArrowheads="1"/>
          </p:cNvSpPr>
          <p:nvPr>
            <p:ph type="body" idx="1"/>
          </p:nvPr>
        </p:nvSpPr>
        <p:spPr/>
        <p:txBody>
          <a:bodyPr/>
          <a:lstStyle/>
          <a:p>
            <a:pPr marL="342900" indent="-342900"/>
            <a:r>
              <a:rPr lang="en-CA" altLang="en-US" sz="2000"/>
              <a:t>Components (Filters)</a:t>
            </a:r>
          </a:p>
          <a:p>
            <a:pPr marL="742950" lvl="1" indent="-285750"/>
            <a:r>
              <a:rPr lang="en-CA" altLang="en-US" sz="1800"/>
              <a:t>Read streams of data on input producing streams of data on output</a:t>
            </a:r>
          </a:p>
          <a:p>
            <a:pPr marL="742950" lvl="1" indent="-285750"/>
            <a:r>
              <a:rPr lang="en-CA" altLang="en-US" sz="1800"/>
              <a:t>Local incremental transformation to input stream (e.g., filter, enrich, change representation, etc.)</a:t>
            </a:r>
          </a:p>
          <a:p>
            <a:pPr marL="742950" lvl="1" indent="-285750"/>
            <a:r>
              <a:rPr lang="en-CA" altLang="en-US" sz="1800"/>
              <a:t>Data is processed as it arrives, not gathered then processed</a:t>
            </a:r>
          </a:p>
          <a:p>
            <a:pPr marL="742950" lvl="1" indent="-285750"/>
            <a:r>
              <a:rPr lang="en-CA" altLang="en-US" sz="1800"/>
              <a:t>Output usually begins before input is consumed</a:t>
            </a:r>
          </a:p>
          <a:p>
            <a:pPr marL="342900" indent="-342900"/>
            <a:r>
              <a:rPr lang="en-CA" altLang="en-US" sz="2000"/>
              <a:t>Connectors (Pipes)</a:t>
            </a:r>
          </a:p>
          <a:p>
            <a:pPr marL="742950" lvl="1" indent="-285750"/>
            <a:r>
              <a:rPr lang="en-CA" altLang="en-US" sz="1800"/>
              <a:t>Conduits for streams, e.g., first-in-first-out buffer</a:t>
            </a:r>
          </a:p>
          <a:p>
            <a:pPr marL="742950" lvl="1" indent="-285750"/>
            <a:r>
              <a:rPr lang="en-CA" altLang="en-US" sz="1800"/>
              <a:t>Transmit outputs from one filter to input of other</a:t>
            </a:r>
          </a:p>
        </p:txBody>
      </p:sp>
    </p:spTree>
    <p:extLst>
      <p:ext uri="{BB962C8B-B14F-4D97-AF65-F5344CB8AC3E}">
        <p14:creationId xmlns:p14="http://schemas.microsoft.com/office/powerpoint/2010/main" val="1365817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CA" altLang="en-US"/>
              <a:t>Pipes and Filters</a:t>
            </a:r>
          </a:p>
        </p:txBody>
      </p:sp>
      <p:sp>
        <p:nvSpPr>
          <p:cNvPr id="248835" name="Rectangle 3"/>
          <p:cNvSpPr>
            <a:spLocks noGrp="1" noChangeArrowheads="1"/>
          </p:cNvSpPr>
          <p:nvPr>
            <p:ph type="body" idx="1"/>
          </p:nvPr>
        </p:nvSpPr>
        <p:spPr/>
        <p:txBody>
          <a:bodyPr/>
          <a:lstStyle/>
          <a:p>
            <a:pPr marL="342900" indent="-342900"/>
            <a:r>
              <a:rPr lang="en-CA" altLang="en-US" sz="2000" dirty="0"/>
              <a:t>Invariants</a:t>
            </a:r>
          </a:p>
          <a:p>
            <a:pPr marL="742950" lvl="1" indent="-285750"/>
            <a:r>
              <a:rPr lang="en-CA" altLang="en-US" sz="1800" dirty="0"/>
              <a:t>Filters must be independent, no shared state</a:t>
            </a:r>
          </a:p>
          <a:p>
            <a:pPr marL="742950" lvl="1" indent="-285750"/>
            <a:r>
              <a:rPr lang="en-CA" altLang="en-US" sz="1800" dirty="0" smtClean="0"/>
              <a:t>Filters </a:t>
            </a:r>
            <a:r>
              <a:rPr lang="en-CA" altLang="en-US" sz="1800" dirty="0"/>
              <a:t>don’t know upstream or downstream filter identity</a:t>
            </a:r>
          </a:p>
          <a:p>
            <a:pPr marL="742950" lvl="1" indent="-285750"/>
            <a:r>
              <a:rPr lang="en-CA" altLang="en-US" sz="1800" dirty="0"/>
              <a:t>Correctness of output from network must not depend on order in which individual filters provide their incremental processing</a:t>
            </a:r>
          </a:p>
          <a:p>
            <a:pPr marL="742950" lvl="1" indent="-285750"/>
            <a:endParaRPr lang="en-CA" altLang="en-US" sz="1800" dirty="0"/>
          </a:p>
          <a:p>
            <a:pPr marL="342900" indent="-342900"/>
            <a:r>
              <a:rPr lang="en-CA" altLang="en-US" sz="2000" dirty="0"/>
              <a:t>Common specializations</a:t>
            </a:r>
          </a:p>
          <a:p>
            <a:pPr marL="742950" lvl="1" indent="-285750"/>
            <a:r>
              <a:rPr lang="en-CA" altLang="en-US" sz="1800" dirty="0"/>
              <a:t>Pipelines: linear sequence of filters</a:t>
            </a:r>
          </a:p>
          <a:p>
            <a:pPr marL="742950" lvl="1" indent="-285750"/>
            <a:r>
              <a:rPr lang="en-CA" altLang="en-US" sz="1800" dirty="0"/>
              <a:t>Bounded and typed pipes …</a:t>
            </a:r>
          </a:p>
        </p:txBody>
      </p:sp>
    </p:spTree>
    <p:extLst>
      <p:ext uri="{BB962C8B-B14F-4D97-AF65-F5344CB8AC3E}">
        <p14:creationId xmlns:p14="http://schemas.microsoft.com/office/powerpoint/2010/main" val="2395414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CA" altLang="en-US"/>
              <a:t>Example Pipe-and-Filter Systems</a:t>
            </a:r>
          </a:p>
        </p:txBody>
      </p:sp>
      <p:sp>
        <p:nvSpPr>
          <p:cNvPr id="249859" name="Rectangle 3"/>
          <p:cNvSpPr>
            <a:spLocks noGrp="1" noChangeArrowheads="1"/>
          </p:cNvSpPr>
          <p:nvPr>
            <p:ph type="body" idx="1"/>
          </p:nvPr>
        </p:nvSpPr>
        <p:spPr/>
        <p:txBody>
          <a:bodyPr/>
          <a:lstStyle/>
          <a:p>
            <a:pPr marL="342900" indent="-342900"/>
            <a:r>
              <a:rPr lang="en-CA" altLang="en-US" sz="2400" dirty="0" err="1"/>
              <a:t>lex</a:t>
            </a:r>
            <a:r>
              <a:rPr lang="en-CA" altLang="en-US" sz="2400" dirty="0"/>
              <a:t>/</a:t>
            </a:r>
            <a:r>
              <a:rPr lang="en-CA" altLang="en-US" sz="2400" dirty="0" err="1"/>
              <a:t>yacc</a:t>
            </a:r>
            <a:r>
              <a:rPr lang="en-CA" altLang="en-US" sz="2400" dirty="0"/>
              <a:t>-based compiler (scan, parse, generate code, ..)</a:t>
            </a:r>
          </a:p>
          <a:p>
            <a:pPr marL="342900" indent="-342900"/>
            <a:r>
              <a:rPr lang="en-CA" altLang="en-US" sz="2400" dirty="0"/>
              <a:t>Unix pipes</a:t>
            </a:r>
          </a:p>
          <a:p>
            <a:pPr marL="342900" indent="-342900"/>
            <a:r>
              <a:rPr lang="en-CA" altLang="en-US" sz="2400" dirty="0"/>
              <a:t>Image processing</a:t>
            </a:r>
          </a:p>
          <a:p>
            <a:pPr marL="342900" indent="-342900"/>
            <a:r>
              <a:rPr lang="en-CA" altLang="en-US" sz="2400" dirty="0"/>
              <a:t>Signal processing</a:t>
            </a:r>
          </a:p>
          <a:p>
            <a:pPr marL="342900" indent="-342900"/>
            <a:r>
              <a:rPr lang="en-CA" altLang="en-US" sz="2400" dirty="0"/>
              <a:t>Voice and video streaming</a:t>
            </a:r>
          </a:p>
          <a:p>
            <a:pPr marL="342900" indent="-342900"/>
            <a:r>
              <a:rPr lang="en-CA" altLang="en-US" sz="2400" dirty="0"/>
              <a:t>…</a:t>
            </a:r>
          </a:p>
        </p:txBody>
      </p:sp>
    </p:spTree>
    <p:extLst>
      <p:ext uri="{BB962C8B-B14F-4D97-AF65-F5344CB8AC3E}">
        <p14:creationId xmlns:p14="http://schemas.microsoft.com/office/powerpoint/2010/main" val="504709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CA" altLang="en-US"/>
              <a:t>Data Pulling and Data Pushing</a:t>
            </a:r>
          </a:p>
        </p:txBody>
      </p:sp>
      <p:sp>
        <p:nvSpPr>
          <p:cNvPr id="252931" name="Rectangle 3"/>
          <p:cNvSpPr>
            <a:spLocks noGrp="1" noChangeArrowheads="1"/>
          </p:cNvSpPr>
          <p:nvPr>
            <p:ph type="body" idx="1"/>
          </p:nvPr>
        </p:nvSpPr>
        <p:spPr/>
        <p:txBody>
          <a:bodyPr/>
          <a:lstStyle/>
          <a:p>
            <a:pPr marL="342900" indent="-342900"/>
            <a:r>
              <a:rPr lang="en-CA" altLang="en-US" sz="2000"/>
              <a:t>What is the force that makes the data flow?</a:t>
            </a:r>
          </a:p>
          <a:p>
            <a:pPr marL="342900" indent="-342900"/>
            <a:endParaRPr lang="en-CA" altLang="en-US" sz="2000"/>
          </a:p>
          <a:p>
            <a:pPr marL="342900" indent="-342900"/>
            <a:r>
              <a:rPr lang="en-CA" altLang="en-US" sz="2000"/>
              <a:t>Four choices:</a:t>
            </a:r>
          </a:p>
          <a:p>
            <a:pPr marL="742950" lvl="1" indent="-285750"/>
            <a:r>
              <a:rPr lang="en-CA" altLang="en-US" sz="1800"/>
              <a:t>Push: data source pushes data in a downstream direction</a:t>
            </a:r>
          </a:p>
          <a:p>
            <a:pPr marL="742950" lvl="1" indent="-285750"/>
            <a:r>
              <a:rPr lang="en-CA" altLang="en-US" sz="1800"/>
              <a:t>Pull: data sink pulls data from an upstream direction</a:t>
            </a:r>
          </a:p>
          <a:p>
            <a:pPr marL="742950" lvl="1" indent="-285750"/>
            <a:r>
              <a:rPr lang="en-CA" altLang="en-US" sz="1800"/>
              <a:t>Push/pull: a filter is actively pulling data from a stream, performing computations, and pushing the data downstream</a:t>
            </a:r>
          </a:p>
          <a:p>
            <a:pPr marL="742950" lvl="1" indent="-285750"/>
            <a:r>
              <a:rPr lang="en-CA" altLang="en-US" sz="1800"/>
              <a:t>Passive: don’t do either, act as a sink or source for data</a:t>
            </a:r>
          </a:p>
          <a:p>
            <a:pPr marL="742950" lvl="1" indent="-285750"/>
            <a:endParaRPr lang="en-CA" altLang="en-US" sz="1800"/>
          </a:p>
          <a:p>
            <a:pPr marL="342900" indent="-342900"/>
            <a:r>
              <a:rPr lang="en-CA" altLang="en-US" sz="2000"/>
              <a:t>Combinations may be complex and may make the “plumber’s” job more difficult</a:t>
            </a:r>
          </a:p>
          <a:p>
            <a:pPr marL="742950" lvl="1" indent="-285750"/>
            <a:r>
              <a:rPr lang="en-CA" altLang="en-US" sz="1800"/>
              <a:t>if more than one filter is pushing/pulling, synchronization is needed</a:t>
            </a:r>
          </a:p>
        </p:txBody>
      </p:sp>
    </p:spTree>
    <p:extLst>
      <p:ext uri="{BB962C8B-B14F-4D97-AF65-F5344CB8AC3E}">
        <p14:creationId xmlns:p14="http://schemas.microsoft.com/office/powerpoint/2010/main" val="2505735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979F978-3E80-47EC-A5C6-40D98B71C65B}" type="slidenum">
              <a:rPr lang="en-CA" altLang="en-US"/>
              <a:pPr/>
              <a:t>3</a:t>
            </a:fld>
            <a:endParaRPr lang="en-CA" altLang="en-US"/>
          </a:p>
        </p:txBody>
      </p:sp>
      <p:sp>
        <p:nvSpPr>
          <p:cNvPr id="13314" name="Rectangle 1026"/>
          <p:cNvSpPr>
            <a:spLocks noGrp="1" noChangeArrowheads="1"/>
          </p:cNvSpPr>
          <p:nvPr>
            <p:ph type="title"/>
          </p:nvPr>
        </p:nvSpPr>
        <p:spPr/>
        <p:txBody>
          <a:bodyPr/>
          <a:lstStyle/>
          <a:p>
            <a:r>
              <a:rPr lang="en-US" altLang="en-US"/>
              <a:t>Levels of Design</a:t>
            </a:r>
          </a:p>
        </p:txBody>
      </p:sp>
      <p:sp>
        <p:nvSpPr>
          <p:cNvPr id="13315" name="Rectangle 1027"/>
          <p:cNvSpPr>
            <a:spLocks noGrp="1" noChangeArrowheads="1"/>
          </p:cNvSpPr>
          <p:nvPr>
            <p:ph type="body" idx="1"/>
          </p:nvPr>
        </p:nvSpPr>
        <p:spPr/>
        <p:txBody>
          <a:bodyPr/>
          <a:lstStyle/>
          <a:p>
            <a:pPr>
              <a:lnSpc>
                <a:spcPct val="90000"/>
              </a:lnSpc>
            </a:pPr>
            <a:r>
              <a:rPr lang="en-US" altLang="en-US" sz="2400"/>
              <a:t>Architectural design</a:t>
            </a:r>
          </a:p>
          <a:p>
            <a:pPr lvl="1">
              <a:lnSpc>
                <a:spcPct val="90000"/>
              </a:lnSpc>
            </a:pPr>
            <a:r>
              <a:rPr lang="en-US" altLang="en-US" sz="2000"/>
              <a:t>also: high-level design</a:t>
            </a:r>
          </a:p>
          <a:p>
            <a:pPr lvl="1">
              <a:lnSpc>
                <a:spcPct val="90000"/>
              </a:lnSpc>
            </a:pPr>
            <a:r>
              <a:rPr lang="en-US" altLang="en-US" sz="2000"/>
              <a:t>architecture - the overall structure: main modules and their connections</a:t>
            </a:r>
          </a:p>
          <a:p>
            <a:pPr lvl="1">
              <a:lnSpc>
                <a:spcPct val="90000"/>
              </a:lnSpc>
            </a:pPr>
            <a:r>
              <a:rPr lang="en-US" altLang="en-US" sz="2000"/>
              <a:t>design that covers the main use-cases of the system</a:t>
            </a:r>
          </a:p>
          <a:p>
            <a:pPr lvl="1">
              <a:lnSpc>
                <a:spcPct val="90000"/>
              </a:lnSpc>
            </a:pPr>
            <a:r>
              <a:rPr lang="en-US" altLang="en-US" sz="2000"/>
              <a:t>addresses the main non-functional requirements (e.g., throughput, reliability)</a:t>
            </a:r>
          </a:p>
          <a:p>
            <a:pPr lvl="1">
              <a:lnSpc>
                <a:spcPct val="90000"/>
              </a:lnSpc>
            </a:pPr>
            <a:r>
              <a:rPr lang="en-US" altLang="en-US" sz="2000"/>
              <a:t>hard to change</a:t>
            </a:r>
          </a:p>
          <a:p>
            <a:pPr>
              <a:lnSpc>
                <a:spcPct val="90000"/>
              </a:lnSpc>
            </a:pPr>
            <a:r>
              <a:rPr lang="en-US" altLang="en-US" sz="2400"/>
              <a:t>Detailed design</a:t>
            </a:r>
          </a:p>
          <a:p>
            <a:pPr lvl="1">
              <a:lnSpc>
                <a:spcPct val="90000"/>
              </a:lnSpc>
            </a:pPr>
            <a:r>
              <a:rPr lang="en-US" altLang="en-US" sz="2000"/>
              <a:t>also: low-level design</a:t>
            </a:r>
          </a:p>
          <a:p>
            <a:pPr lvl="1">
              <a:lnSpc>
                <a:spcPct val="90000"/>
              </a:lnSpc>
            </a:pPr>
            <a:r>
              <a:rPr lang="en-US" altLang="en-US" sz="2000"/>
              <a:t>the inner structure of the main modules</a:t>
            </a:r>
          </a:p>
          <a:p>
            <a:pPr lvl="1">
              <a:lnSpc>
                <a:spcPct val="90000"/>
              </a:lnSpc>
            </a:pPr>
            <a:r>
              <a:rPr lang="en-US" altLang="en-US" sz="2000"/>
              <a:t>may take the target programming language into account</a:t>
            </a:r>
          </a:p>
          <a:p>
            <a:pPr lvl="1">
              <a:lnSpc>
                <a:spcPct val="90000"/>
              </a:lnSpc>
            </a:pPr>
            <a:r>
              <a:rPr lang="en-US" altLang="en-US" sz="2000"/>
              <a:t>detailed enough to be implemented in the programming language</a:t>
            </a:r>
          </a:p>
        </p:txBody>
      </p:sp>
    </p:spTree>
    <p:extLst>
      <p:ext uri="{BB962C8B-B14F-4D97-AF65-F5344CB8AC3E}">
        <p14:creationId xmlns:p14="http://schemas.microsoft.com/office/powerpoint/2010/main" val="2574789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419100" y="469900"/>
            <a:ext cx="8153400" cy="704850"/>
          </a:xfrm>
        </p:spPr>
        <p:txBody>
          <a:bodyPr/>
          <a:lstStyle/>
          <a:p>
            <a:r>
              <a:rPr lang="de-DE" altLang="en-US" sz="4000" dirty="0"/>
              <a:t>A Push Pipeline </a:t>
            </a:r>
            <a:r>
              <a:rPr lang="de-DE" altLang="en-US" sz="4000" dirty="0" err="1"/>
              <a:t>With</a:t>
            </a:r>
            <a:r>
              <a:rPr lang="de-DE" altLang="en-US" sz="4000" dirty="0"/>
              <a:t> an </a:t>
            </a:r>
            <a:r>
              <a:rPr lang="de-DE" altLang="en-US" sz="4000" dirty="0" err="1"/>
              <a:t>Active</a:t>
            </a:r>
            <a:r>
              <a:rPr lang="de-DE" altLang="en-US" sz="4000" dirty="0"/>
              <a:t> Source</a:t>
            </a:r>
            <a:endParaRPr lang="en-CA" altLang="en-US" sz="4000" dirty="0"/>
          </a:p>
        </p:txBody>
      </p:sp>
      <p:grpSp>
        <p:nvGrpSpPr>
          <p:cNvPr id="253983" name="Group 31"/>
          <p:cNvGrpSpPr>
            <a:grpSpLocks/>
          </p:cNvGrpSpPr>
          <p:nvPr/>
        </p:nvGrpSpPr>
        <p:grpSpPr bwMode="auto">
          <a:xfrm>
            <a:off x="709613" y="1824038"/>
            <a:ext cx="7231062" cy="4586287"/>
            <a:chOff x="408" y="1194"/>
            <a:chExt cx="4896" cy="3126"/>
          </a:xfrm>
        </p:grpSpPr>
        <p:sp>
          <p:nvSpPr>
            <p:cNvPr id="253955" name="Text Box 3"/>
            <p:cNvSpPr txBox="1">
              <a:spLocks noChangeArrowheads="1"/>
            </p:cNvSpPr>
            <p:nvPr/>
          </p:nvSpPr>
          <p:spPr bwMode="auto">
            <a:xfrm>
              <a:off x="408" y="1194"/>
              <a:ext cx="838" cy="463"/>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dataSource</a:t>
              </a:r>
            </a:p>
            <a:p>
              <a:pPr algn="ctr"/>
              <a:r>
                <a:rPr lang="en-US" altLang="en-US" b="0">
                  <a:latin typeface="Times New Roman" pitchFamily="18" charset="0"/>
                </a:rPr>
                <a:t>push</a:t>
              </a:r>
            </a:p>
          </p:txBody>
        </p:sp>
        <p:sp>
          <p:nvSpPr>
            <p:cNvPr id="253956" name="Text Box 4"/>
            <p:cNvSpPr txBox="1">
              <a:spLocks noChangeArrowheads="1"/>
            </p:cNvSpPr>
            <p:nvPr/>
          </p:nvSpPr>
          <p:spPr bwMode="auto">
            <a:xfrm>
              <a:off x="2019" y="1194"/>
              <a:ext cx="510" cy="4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filter1</a:t>
              </a:r>
            </a:p>
            <a:p>
              <a:pPr algn="ctr"/>
              <a:r>
                <a:rPr lang="en-US" altLang="en-US" b="0">
                  <a:latin typeface="Times New Roman" pitchFamily="18" charset="0"/>
                </a:rPr>
                <a:t>push</a:t>
              </a:r>
            </a:p>
          </p:txBody>
        </p:sp>
        <p:sp>
          <p:nvSpPr>
            <p:cNvPr id="253957" name="Line 5"/>
            <p:cNvSpPr>
              <a:spLocks noChangeShapeType="1"/>
            </p:cNvSpPr>
            <p:nvPr/>
          </p:nvSpPr>
          <p:spPr bwMode="auto">
            <a:xfrm>
              <a:off x="2273" y="1604"/>
              <a:ext cx="0" cy="27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58" name="Text Box 6"/>
            <p:cNvSpPr txBox="1">
              <a:spLocks noChangeArrowheads="1"/>
            </p:cNvSpPr>
            <p:nvPr/>
          </p:nvSpPr>
          <p:spPr bwMode="auto">
            <a:xfrm>
              <a:off x="4631" y="1194"/>
              <a:ext cx="673" cy="25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dataSink</a:t>
              </a:r>
            </a:p>
          </p:txBody>
        </p:sp>
        <p:sp>
          <p:nvSpPr>
            <p:cNvPr id="253959" name="Text Box 7"/>
            <p:cNvSpPr txBox="1">
              <a:spLocks noChangeArrowheads="1"/>
            </p:cNvSpPr>
            <p:nvPr/>
          </p:nvSpPr>
          <p:spPr bwMode="auto">
            <a:xfrm>
              <a:off x="1199" y="1819"/>
              <a:ext cx="652"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write(data)</a:t>
              </a:r>
            </a:p>
          </p:txBody>
        </p:sp>
        <p:sp>
          <p:nvSpPr>
            <p:cNvPr id="253960" name="Line 8"/>
            <p:cNvSpPr>
              <a:spLocks noChangeShapeType="1"/>
            </p:cNvSpPr>
            <p:nvPr/>
          </p:nvSpPr>
          <p:spPr bwMode="auto">
            <a:xfrm>
              <a:off x="3617" y="1593"/>
              <a:ext cx="0" cy="272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61" name="Line 9"/>
            <p:cNvSpPr>
              <a:spLocks noChangeShapeType="1"/>
            </p:cNvSpPr>
            <p:nvPr/>
          </p:nvSpPr>
          <p:spPr bwMode="auto">
            <a:xfrm>
              <a:off x="4908" y="1436"/>
              <a:ext cx="0" cy="288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62" name="Line 10"/>
            <p:cNvSpPr>
              <a:spLocks noChangeShapeType="1"/>
            </p:cNvSpPr>
            <p:nvPr/>
          </p:nvSpPr>
          <p:spPr bwMode="auto">
            <a:xfrm>
              <a:off x="862" y="1996"/>
              <a:ext cx="135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63" name="Freeform 11"/>
            <p:cNvSpPr>
              <a:spLocks/>
            </p:cNvSpPr>
            <p:nvPr/>
          </p:nvSpPr>
          <p:spPr bwMode="auto">
            <a:xfrm>
              <a:off x="2329" y="2028"/>
              <a:ext cx="316" cy="82"/>
            </a:xfrm>
            <a:custGeom>
              <a:avLst/>
              <a:gdLst>
                <a:gd name="T0" fmla="*/ 0 w 316"/>
                <a:gd name="T1" fmla="*/ 0 h 82"/>
                <a:gd name="T2" fmla="*/ 316 w 316"/>
                <a:gd name="T3" fmla="*/ 4 h 82"/>
                <a:gd name="T4" fmla="*/ 316 w 316"/>
                <a:gd name="T5" fmla="*/ 82 h 82"/>
                <a:gd name="T6" fmla="*/ 76 w 316"/>
                <a:gd name="T7" fmla="*/ 82 h 82"/>
              </a:gdLst>
              <a:ahLst/>
              <a:cxnLst>
                <a:cxn ang="0">
                  <a:pos x="T0" y="T1"/>
                </a:cxn>
                <a:cxn ang="0">
                  <a:pos x="T2" y="T3"/>
                </a:cxn>
                <a:cxn ang="0">
                  <a:pos x="T4" y="T5"/>
                </a:cxn>
                <a:cxn ang="0">
                  <a:pos x="T6" y="T7"/>
                </a:cxn>
              </a:cxnLst>
              <a:rect l="0" t="0" r="r" b="b"/>
              <a:pathLst>
                <a:path w="316" h="82">
                  <a:moveTo>
                    <a:pt x="0" y="0"/>
                  </a:moveTo>
                  <a:lnTo>
                    <a:pt x="316" y="4"/>
                  </a:lnTo>
                  <a:lnTo>
                    <a:pt x="316" y="82"/>
                  </a:lnTo>
                  <a:lnTo>
                    <a:pt x="76" y="82"/>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64" name="Text Box 12"/>
            <p:cNvSpPr txBox="1">
              <a:spLocks noChangeArrowheads="1"/>
            </p:cNvSpPr>
            <p:nvPr/>
          </p:nvSpPr>
          <p:spPr bwMode="auto">
            <a:xfrm>
              <a:off x="2888" y="2204"/>
              <a:ext cx="652"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write(data)</a:t>
              </a:r>
            </a:p>
          </p:txBody>
        </p:sp>
        <p:sp>
          <p:nvSpPr>
            <p:cNvPr id="253965" name="Rectangle 13"/>
            <p:cNvSpPr>
              <a:spLocks noChangeArrowheads="1"/>
            </p:cNvSpPr>
            <p:nvPr/>
          </p:nvSpPr>
          <p:spPr bwMode="auto">
            <a:xfrm>
              <a:off x="774" y="1628"/>
              <a:ext cx="113" cy="26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66" name="Rectangle 14"/>
            <p:cNvSpPr>
              <a:spLocks noChangeArrowheads="1"/>
            </p:cNvSpPr>
            <p:nvPr/>
          </p:nvSpPr>
          <p:spPr bwMode="auto">
            <a:xfrm>
              <a:off x="2216" y="1990"/>
              <a:ext cx="113" cy="182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67" name="Rectangle 15"/>
            <p:cNvSpPr>
              <a:spLocks noChangeArrowheads="1"/>
            </p:cNvSpPr>
            <p:nvPr/>
          </p:nvSpPr>
          <p:spPr bwMode="auto">
            <a:xfrm>
              <a:off x="4850" y="3309"/>
              <a:ext cx="113" cy="11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68" name="Line 16"/>
            <p:cNvSpPr>
              <a:spLocks noChangeShapeType="1"/>
            </p:cNvSpPr>
            <p:nvPr/>
          </p:nvSpPr>
          <p:spPr bwMode="auto">
            <a:xfrm flipH="1">
              <a:off x="893" y="3818"/>
              <a:ext cx="1314"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69" name="Rectangle 17"/>
            <p:cNvSpPr>
              <a:spLocks noChangeArrowheads="1"/>
            </p:cNvSpPr>
            <p:nvPr/>
          </p:nvSpPr>
          <p:spPr bwMode="auto">
            <a:xfrm>
              <a:off x="2288" y="2106"/>
              <a:ext cx="113" cy="16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70" name="Rectangle 18"/>
            <p:cNvSpPr>
              <a:spLocks noChangeArrowheads="1"/>
            </p:cNvSpPr>
            <p:nvPr/>
          </p:nvSpPr>
          <p:spPr bwMode="auto">
            <a:xfrm>
              <a:off x="3568" y="2444"/>
              <a:ext cx="113" cy="118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71" name="Text Box 19"/>
            <p:cNvSpPr txBox="1">
              <a:spLocks noChangeArrowheads="1"/>
            </p:cNvSpPr>
            <p:nvPr/>
          </p:nvSpPr>
          <p:spPr bwMode="auto">
            <a:xfrm>
              <a:off x="3363" y="1194"/>
              <a:ext cx="509" cy="4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filter2</a:t>
              </a:r>
            </a:p>
            <a:p>
              <a:pPr algn="ctr"/>
              <a:r>
                <a:rPr lang="en-US" altLang="en-US" b="0">
                  <a:latin typeface="Times New Roman" pitchFamily="18" charset="0"/>
                </a:rPr>
                <a:t>push</a:t>
              </a:r>
            </a:p>
          </p:txBody>
        </p:sp>
        <p:sp>
          <p:nvSpPr>
            <p:cNvPr id="253972" name="Freeform 20"/>
            <p:cNvSpPr>
              <a:spLocks/>
            </p:cNvSpPr>
            <p:nvPr/>
          </p:nvSpPr>
          <p:spPr bwMode="auto">
            <a:xfrm>
              <a:off x="3683" y="2506"/>
              <a:ext cx="316" cy="82"/>
            </a:xfrm>
            <a:custGeom>
              <a:avLst/>
              <a:gdLst>
                <a:gd name="T0" fmla="*/ 0 w 316"/>
                <a:gd name="T1" fmla="*/ 0 h 82"/>
                <a:gd name="T2" fmla="*/ 316 w 316"/>
                <a:gd name="T3" fmla="*/ 4 h 82"/>
                <a:gd name="T4" fmla="*/ 316 w 316"/>
                <a:gd name="T5" fmla="*/ 82 h 82"/>
                <a:gd name="T6" fmla="*/ 76 w 316"/>
                <a:gd name="T7" fmla="*/ 82 h 82"/>
              </a:gdLst>
              <a:ahLst/>
              <a:cxnLst>
                <a:cxn ang="0">
                  <a:pos x="T0" y="T1"/>
                </a:cxn>
                <a:cxn ang="0">
                  <a:pos x="T2" y="T3"/>
                </a:cxn>
                <a:cxn ang="0">
                  <a:pos x="T4" y="T5"/>
                </a:cxn>
                <a:cxn ang="0">
                  <a:pos x="T6" y="T7"/>
                </a:cxn>
              </a:cxnLst>
              <a:rect l="0" t="0" r="r" b="b"/>
              <a:pathLst>
                <a:path w="316" h="82">
                  <a:moveTo>
                    <a:pt x="0" y="0"/>
                  </a:moveTo>
                  <a:lnTo>
                    <a:pt x="316" y="4"/>
                  </a:lnTo>
                  <a:lnTo>
                    <a:pt x="316" y="82"/>
                  </a:lnTo>
                  <a:lnTo>
                    <a:pt x="76" y="82"/>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73" name="Rectangle 21"/>
            <p:cNvSpPr>
              <a:spLocks noChangeArrowheads="1"/>
            </p:cNvSpPr>
            <p:nvPr/>
          </p:nvSpPr>
          <p:spPr bwMode="auto">
            <a:xfrm>
              <a:off x="3642" y="2584"/>
              <a:ext cx="113" cy="16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74" name="Line 22"/>
            <p:cNvSpPr>
              <a:spLocks noChangeShapeType="1"/>
            </p:cNvSpPr>
            <p:nvPr/>
          </p:nvSpPr>
          <p:spPr bwMode="auto">
            <a:xfrm flipH="1">
              <a:off x="2329" y="3634"/>
              <a:ext cx="1225"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75" name="Line 23"/>
            <p:cNvSpPr>
              <a:spLocks noChangeShapeType="1"/>
            </p:cNvSpPr>
            <p:nvPr/>
          </p:nvSpPr>
          <p:spPr bwMode="auto">
            <a:xfrm>
              <a:off x="2344" y="2441"/>
              <a:ext cx="121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76" name="Freeform 24"/>
            <p:cNvSpPr>
              <a:spLocks/>
            </p:cNvSpPr>
            <p:nvPr/>
          </p:nvSpPr>
          <p:spPr bwMode="auto">
            <a:xfrm>
              <a:off x="3673" y="2750"/>
              <a:ext cx="326" cy="81"/>
            </a:xfrm>
            <a:custGeom>
              <a:avLst/>
              <a:gdLst>
                <a:gd name="T0" fmla="*/ 79 w 326"/>
                <a:gd name="T1" fmla="*/ 0 h 81"/>
                <a:gd name="T2" fmla="*/ 326 w 326"/>
                <a:gd name="T3" fmla="*/ 0 h 81"/>
                <a:gd name="T4" fmla="*/ 326 w 326"/>
                <a:gd name="T5" fmla="*/ 78 h 81"/>
                <a:gd name="T6" fmla="*/ 0 w 326"/>
                <a:gd name="T7" fmla="*/ 81 h 81"/>
              </a:gdLst>
              <a:ahLst/>
              <a:cxnLst>
                <a:cxn ang="0">
                  <a:pos x="T0" y="T1"/>
                </a:cxn>
                <a:cxn ang="0">
                  <a:pos x="T2" y="T3"/>
                </a:cxn>
                <a:cxn ang="0">
                  <a:pos x="T4" y="T5"/>
                </a:cxn>
                <a:cxn ang="0">
                  <a:pos x="T6" y="T7"/>
                </a:cxn>
              </a:cxnLst>
              <a:rect l="0" t="0" r="r" b="b"/>
              <a:pathLst>
                <a:path w="326" h="81">
                  <a:moveTo>
                    <a:pt x="79" y="0"/>
                  </a:moveTo>
                  <a:lnTo>
                    <a:pt x="326" y="0"/>
                  </a:lnTo>
                  <a:lnTo>
                    <a:pt x="326" y="78"/>
                  </a:lnTo>
                  <a:lnTo>
                    <a:pt x="0" y="81"/>
                  </a:lnTo>
                </a:path>
              </a:pathLst>
            </a:custGeom>
            <a:noFill/>
            <a:ln w="9525" cap="flat">
              <a:solidFill>
                <a:schemeClr val="tx1"/>
              </a:solidFill>
              <a:prstDash val="dash"/>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77" name="Freeform 25"/>
            <p:cNvSpPr>
              <a:spLocks/>
            </p:cNvSpPr>
            <p:nvPr/>
          </p:nvSpPr>
          <p:spPr bwMode="auto">
            <a:xfrm>
              <a:off x="2311" y="2276"/>
              <a:ext cx="326" cy="81"/>
            </a:xfrm>
            <a:custGeom>
              <a:avLst/>
              <a:gdLst>
                <a:gd name="T0" fmla="*/ 79 w 326"/>
                <a:gd name="T1" fmla="*/ 0 h 81"/>
                <a:gd name="T2" fmla="*/ 326 w 326"/>
                <a:gd name="T3" fmla="*/ 0 h 81"/>
                <a:gd name="T4" fmla="*/ 326 w 326"/>
                <a:gd name="T5" fmla="*/ 78 h 81"/>
                <a:gd name="T6" fmla="*/ 0 w 326"/>
                <a:gd name="T7" fmla="*/ 81 h 81"/>
              </a:gdLst>
              <a:ahLst/>
              <a:cxnLst>
                <a:cxn ang="0">
                  <a:pos x="T0" y="T1"/>
                </a:cxn>
                <a:cxn ang="0">
                  <a:pos x="T2" y="T3"/>
                </a:cxn>
                <a:cxn ang="0">
                  <a:pos x="T4" y="T5"/>
                </a:cxn>
                <a:cxn ang="0">
                  <a:pos x="T6" y="T7"/>
                </a:cxn>
              </a:cxnLst>
              <a:rect l="0" t="0" r="r" b="b"/>
              <a:pathLst>
                <a:path w="326" h="81">
                  <a:moveTo>
                    <a:pt x="79" y="0"/>
                  </a:moveTo>
                  <a:lnTo>
                    <a:pt x="326" y="0"/>
                  </a:lnTo>
                  <a:lnTo>
                    <a:pt x="326" y="78"/>
                  </a:lnTo>
                  <a:lnTo>
                    <a:pt x="0" y="81"/>
                  </a:lnTo>
                </a:path>
              </a:pathLst>
            </a:custGeom>
            <a:noFill/>
            <a:ln w="9525" cap="flat">
              <a:solidFill>
                <a:schemeClr val="tx1"/>
              </a:solidFill>
              <a:prstDash val="dash"/>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78" name="Text Box 26"/>
            <p:cNvSpPr txBox="1">
              <a:spLocks noChangeArrowheads="1"/>
            </p:cNvSpPr>
            <p:nvPr/>
          </p:nvSpPr>
          <p:spPr bwMode="auto">
            <a:xfrm>
              <a:off x="2394" y="1867"/>
              <a:ext cx="505"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f1(data)</a:t>
              </a:r>
            </a:p>
          </p:txBody>
        </p:sp>
        <p:sp>
          <p:nvSpPr>
            <p:cNvPr id="253979" name="Text Box 27"/>
            <p:cNvSpPr txBox="1">
              <a:spLocks noChangeArrowheads="1"/>
            </p:cNvSpPr>
            <p:nvPr/>
          </p:nvSpPr>
          <p:spPr bwMode="auto">
            <a:xfrm>
              <a:off x="3741" y="2338"/>
              <a:ext cx="505"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f2(data)</a:t>
              </a:r>
            </a:p>
          </p:txBody>
        </p:sp>
        <p:sp>
          <p:nvSpPr>
            <p:cNvPr id="253980" name="Text Box 28"/>
            <p:cNvSpPr txBox="1">
              <a:spLocks noChangeArrowheads="1"/>
            </p:cNvSpPr>
            <p:nvPr/>
          </p:nvSpPr>
          <p:spPr bwMode="auto">
            <a:xfrm>
              <a:off x="4073" y="3078"/>
              <a:ext cx="652"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write(data)</a:t>
              </a:r>
            </a:p>
          </p:txBody>
        </p:sp>
        <p:sp>
          <p:nvSpPr>
            <p:cNvPr id="253981" name="Line 29"/>
            <p:cNvSpPr>
              <a:spLocks noChangeShapeType="1"/>
            </p:cNvSpPr>
            <p:nvPr/>
          </p:nvSpPr>
          <p:spPr bwMode="auto">
            <a:xfrm>
              <a:off x="3690" y="3316"/>
              <a:ext cx="117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3982" name="Line 30"/>
            <p:cNvSpPr>
              <a:spLocks noChangeShapeType="1"/>
            </p:cNvSpPr>
            <p:nvPr/>
          </p:nvSpPr>
          <p:spPr bwMode="auto">
            <a:xfrm flipH="1">
              <a:off x="3697" y="3432"/>
              <a:ext cx="1158"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Tree>
    <p:extLst>
      <p:ext uri="{BB962C8B-B14F-4D97-AF65-F5344CB8AC3E}">
        <p14:creationId xmlns:p14="http://schemas.microsoft.com/office/powerpoint/2010/main" val="15032049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419100" y="517525"/>
            <a:ext cx="8153400" cy="704850"/>
          </a:xfrm>
        </p:spPr>
        <p:txBody>
          <a:bodyPr/>
          <a:lstStyle/>
          <a:p>
            <a:r>
              <a:rPr lang="de-DE" altLang="en-US" sz="4000" dirty="0"/>
              <a:t>A Pull Pipeline </a:t>
            </a:r>
            <a:r>
              <a:rPr lang="de-DE" altLang="en-US" sz="4000" dirty="0" err="1"/>
              <a:t>With</a:t>
            </a:r>
            <a:r>
              <a:rPr lang="de-DE" altLang="en-US" sz="4000" dirty="0"/>
              <a:t> an </a:t>
            </a:r>
            <a:r>
              <a:rPr lang="de-DE" altLang="en-US" sz="4000" dirty="0" err="1"/>
              <a:t>Active</a:t>
            </a:r>
            <a:r>
              <a:rPr lang="de-DE" altLang="en-US" sz="4000" dirty="0"/>
              <a:t> Sink</a:t>
            </a:r>
            <a:endParaRPr lang="en-CA" altLang="en-US" sz="4000" dirty="0"/>
          </a:p>
        </p:txBody>
      </p:sp>
      <p:grpSp>
        <p:nvGrpSpPr>
          <p:cNvPr id="255007" name="Group 31"/>
          <p:cNvGrpSpPr>
            <a:grpSpLocks/>
          </p:cNvGrpSpPr>
          <p:nvPr/>
        </p:nvGrpSpPr>
        <p:grpSpPr bwMode="auto">
          <a:xfrm>
            <a:off x="949325" y="1870075"/>
            <a:ext cx="7127875" cy="4578350"/>
            <a:chOff x="479" y="1194"/>
            <a:chExt cx="4851" cy="3126"/>
          </a:xfrm>
        </p:grpSpPr>
        <p:sp>
          <p:nvSpPr>
            <p:cNvPr id="254979" name="Text Box 3"/>
            <p:cNvSpPr txBox="1">
              <a:spLocks noChangeArrowheads="1"/>
            </p:cNvSpPr>
            <p:nvPr/>
          </p:nvSpPr>
          <p:spPr bwMode="auto">
            <a:xfrm>
              <a:off x="479" y="1194"/>
              <a:ext cx="696" cy="464"/>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dataSink</a:t>
              </a:r>
            </a:p>
            <a:p>
              <a:pPr algn="ctr"/>
              <a:r>
                <a:rPr lang="en-US" altLang="en-US" b="0">
                  <a:latin typeface="Times New Roman" pitchFamily="18" charset="0"/>
                </a:rPr>
                <a:t>pull</a:t>
              </a:r>
            </a:p>
          </p:txBody>
        </p:sp>
        <p:sp>
          <p:nvSpPr>
            <p:cNvPr id="254980" name="Text Box 4"/>
            <p:cNvSpPr txBox="1">
              <a:spLocks noChangeArrowheads="1"/>
            </p:cNvSpPr>
            <p:nvPr/>
          </p:nvSpPr>
          <p:spPr bwMode="auto">
            <a:xfrm>
              <a:off x="2018" y="1194"/>
              <a:ext cx="512" cy="4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filter1</a:t>
              </a:r>
            </a:p>
            <a:p>
              <a:pPr algn="ctr"/>
              <a:r>
                <a:rPr lang="en-US" altLang="en-US" b="0">
                  <a:latin typeface="Times New Roman" pitchFamily="18" charset="0"/>
                </a:rPr>
                <a:t>pull</a:t>
              </a:r>
            </a:p>
          </p:txBody>
        </p:sp>
        <p:sp>
          <p:nvSpPr>
            <p:cNvPr id="254981" name="Line 5"/>
            <p:cNvSpPr>
              <a:spLocks noChangeShapeType="1"/>
            </p:cNvSpPr>
            <p:nvPr/>
          </p:nvSpPr>
          <p:spPr bwMode="auto">
            <a:xfrm>
              <a:off x="2273" y="1604"/>
              <a:ext cx="0" cy="27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82" name="Text Box 6"/>
            <p:cNvSpPr txBox="1">
              <a:spLocks noChangeArrowheads="1"/>
            </p:cNvSpPr>
            <p:nvPr/>
          </p:nvSpPr>
          <p:spPr bwMode="auto">
            <a:xfrm>
              <a:off x="4507" y="1194"/>
              <a:ext cx="823" cy="25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dataSource</a:t>
              </a:r>
            </a:p>
          </p:txBody>
        </p:sp>
        <p:sp>
          <p:nvSpPr>
            <p:cNvPr id="254983" name="Text Box 7"/>
            <p:cNvSpPr txBox="1">
              <a:spLocks noChangeArrowheads="1"/>
            </p:cNvSpPr>
            <p:nvPr/>
          </p:nvSpPr>
          <p:spPr bwMode="auto">
            <a:xfrm>
              <a:off x="1255" y="1819"/>
              <a:ext cx="717"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data:=read()</a:t>
              </a:r>
            </a:p>
          </p:txBody>
        </p:sp>
        <p:sp>
          <p:nvSpPr>
            <p:cNvPr id="254984" name="Line 8"/>
            <p:cNvSpPr>
              <a:spLocks noChangeShapeType="1"/>
            </p:cNvSpPr>
            <p:nvPr/>
          </p:nvSpPr>
          <p:spPr bwMode="auto">
            <a:xfrm>
              <a:off x="3617" y="1593"/>
              <a:ext cx="0" cy="272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85" name="Line 9"/>
            <p:cNvSpPr>
              <a:spLocks noChangeShapeType="1"/>
            </p:cNvSpPr>
            <p:nvPr/>
          </p:nvSpPr>
          <p:spPr bwMode="auto">
            <a:xfrm>
              <a:off x="4908" y="1436"/>
              <a:ext cx="0" cy="288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86" name="Line 10"/>
            <p:cNvSpPr>
              <a:spLocks noChangeShapeType="1"/>
            </p:cNvSpPr>
            <p:nvPr/>
          </p:nvSpPr>
          <p:spPr bwMode="auto">
            <a:xfrm>
              <a:off x="862" y="1996"/>
              <a:ext cx="135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87" name="Freeform 11"/>
            <p:cNvSpPr>
              <a:spLocks/>
            </p:cNvSpPr>
            <p:nvPr/>
          </p:nvSpPr>
          <p:spPr bwMode="auto">
            <a:xfrm>
              <a:off x="2329" y="3573"/>
              <a:ext cx="316" cy="82"/>
            </a:xfrm>
            <a:custGeom>
              <a:avLst/>
              <a:gdLst>
                <a:gd name="T0" fmla="*/ 0 w 316"/>
                <a:gd name="T1" fmla="*/ 0 h 82"/>
                <a:gd name="T2" fmla="*/ 316 w 316"/>
                <a:gd name="T3" fmla="*/ 4 h 82"/>
                <a:gd name="T4" fmla="*/ 316 w 316"/>
                <a:gd name="T5" fmla="*/ 82 h 82"/>
                <a:gd name="T6" fmla="*/ 76 w 316"/>
                <a:gd name="T7" fmla="*/ 82 h 82"/>
              </a:gdLst>
              <a:ahLst/>
              <a:cxnLst>
                <a:cxn ang="0">
                  <a:pos x="T0" y="T1"/>
                </a:cxn>
                <a:cxn ang="0">
                  <a:pos x="T2" y="T3"/>
                </a:cxn>
                <a:cxn ang="0">
                  <a:pos x="T4" y="T5"/>
                </a:cxn>
                <a:cxn ang="0">
                  <a:pos x="T6" y="T7"/>
                </a:cxn>
              </a:cxnLst>
              <a:rect l="0" t="0" r="r" b="b"/>
              <a:pathLst>
                <a:path w="316" h="82">
                  <a:moveTo>
                    <a:pt x="0" y="0"/>
                  </a:moveTo>
                  <a:lnTo>
                    <a:pt x="316" y="4"/>
                  </a:lnTo>
                  <a:lnTo>
                    <a:pt x="316" y="82"/>
                  </a:lnTo>
                  <a:lnTo>
                    <a:pt x="76" y="82"/>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88" name="Rectangle 12"/>
            <p:cNvSpPr>
              <a:spLocks noChangeArrowheads="1"/>
            </p:cNvSpPr>
            <p:nvPr/>
          </p:nvSpPr>
          <p:spPr bwMode="auto">
            <a:xfrm>
              <a:off x="774" y="1628"/>
              <a:ext cx="113" cy="26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89" name="Rectangle 13"/>
            <p:cNvSpPr>
              <a:spLocks noChangeArrowheads="1"/>
            </p:cNvSpPr>
            <p:nvPr/>
          </p:nvSpPr>
          <p:spPr bwMode="auto">
            <a:xfrm>
              <a:off x="2216" y="1990"/>
              <a:ext cx="113" cy="20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90" name="Rectangle 14"/>
            <p:cNvSpPr>
              <a:spLocks noChangeArrowheads="1"/>
            </p:cNvSpPr>
            <p:nvPr/>
          </p:nvSpPr>
          <p:spPr bwMode="auto">
            <a:xfrm>
              <a:off x="4850" y="2344"/>
              <a:ext cx="113" cy="11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91" name="Line 15"/>
            <p:cNvSpPr>
              <a:spLocks noChangeShapeType="1"/>
            </p:cNvSpPr>
            <p:nvPr/>
          </p:nvSpPr>
          <p:spPr bwMode="auto">
            <a:xfrm flipH="1">
              <a:off x="893" y="4042"/>
              <a:ext cx="1314"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92" name="Rectangle 16"/>
            <p:cNvSpPr>
              <a:spLocks noChangeArrowheads="1"/>
            </p:cNvSpPr>
            <p:nvPr/>
          </p:nvSpPr>
          <p:spPr bwMode="auto">
            <a:xfrm>
              <a:off x="2288" y="3651"/>
              <a:ext cx="113" cy="16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93" name="Rectangle 17"/>
            <p:cNvSpPr>
              <a:spLocks noChangeArrowheads="1"/>
            </p:cNvSpPr>
            <p:nvPr/>
          </p:nvSpPr>
          <p:spPr bwMode="auto">
            <a:xfrm>
              <a:off x="3568" y="2178"/>
              <a:ext cx="113" cy="118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94" name="Text Box 18"/>
            <p:cNvSpPr txBox="1">
              <a:spLocks noChangeArrowheads="1"/>
            </p:cNvSpPr>
            <p:nvPr/>
          </p:nvSpPr>
          <p:spPr bwMode="auto">
            <a:xfrm>
              <a:off x="3362" y="1194"/>
              <a:ext cx="512" cy="4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filter2</a:t>
              </a:r>
            </a:p>
            <a:p>
              <a:pPr algn="ctr"/>
              <a:r>
                <a:rPr lang="en-US" altLang="en-US" b="0">
                  <a:latin typeface="Times New Roman" pitchFamily="18" charset="0"/>
                </a:rPr>
                <a:t>pull</a:t>
              </a:r>
            </a:p>
          </p:txBody>
        </p:sp>
        <p:sp>
          <p:nvSpPr>
            <p:cNvPr id="254995" name="Freeform 19"/>
            <p:cNvSpPr>
              <a:spLocks/>
            </p:cNvSpPr>
            <p:nvPr/>
          </p:nvSpPr>
          <p:spPr bwMode="auto">
            <a:xfrm>
              <a:off x="3683" y="2842"/>
              <a:ext cx="316" cy="82"/>
            </a:xfrm>
            <a:custGeom>
              <a:avLst/>
              <a:gdLst>
                <a:gd name="T0" fmla="*/ 0 w 316"/>
                <a:gd name="T1" fmla="*/ 0 h 82"/>
                <a:gd name="T2" fmla="*/ 316 w 316"/>
                <a:gd name="T3" fmla="*/ 4 h 82"/>
                <a:gd name="T4" fmla="*/ 316 w 316"/>
                <a:gd name="T5" fmla="*/ 82 h 82"/>
                <a:gd name="T6" fmla="*/ 76 w 316"/>
                <a:gd name="T7" fmla="*/ 82 h 82"/>
              </a:gdLst>
              <a:ahLst/>
              <a:cxnLst>
                <a:cxn ang="0">
                  <a:pos x="T0" y="T1"/>
                </a:cxn>
                <a:cxn ang="0">
                  <a:pos x="T2" y="T3"/>
                </a:cxn>
                <a:cxn ang="0">
                  <a:pos x="T4" y="T5"/>
                </a:cxn>
                <a:cxn ang="0">
                  <a:pos x="T6" y="T7"/>
                </a:cxn>
              </a:cxnLst>
              <a:rect l="0" t="0" r="r" b="b"/>
              <a:pathLst>
                <a:path w="316" h="82">
                  <a:moveTo>
                    <a:pt x="0" y="0"/>
                  </a:moveTo>
                  <a:lnTo>
                    <a:pt x="316" y="4"/>
                  </a:lnTo>
                  <a:lnTo>
                    <a:pt x="316" y="82"/>
                  </a:lnTo>
                  <a:lnTo>
                    <a:pt x="76" y="82"/>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96" name="Rectangle 20"/>
            <p:cNvSpPr>
              <a:spLocks noChangeArrowheads="1"/>
            </p:cNvSpPr>
            <p:nvPr/>
          </p:nvSpPr>
          <p:spPr bwMode="auto">
            <a:xfrm>
              <a:off x="3642" y="2920"/>
              <a:ext cx="113" cy="16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97" name="Line 21"/>
            <p:cNvSpPr>
              <a:spLocks noChangeShapeType="1"/>
            </p:cNvSpPr>
            <p:nvPr/>
          </p:nvSpPr>
          <p:spPr bwMode="auto">
            <a:xfrm flipH="1">
              <a:off x="2336" y="3368"/>
              <a:ext cx="1225"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98" name="Line 22"/>
            <p:cNvSpPr>
              <a:spLocks noChangeShapeType="1"/>
            </p:cNvSpPr>
            <p:nvPr/>
          </p:nvSpPr>
          <p:spPr bwMode="auto">
            <a:xfrm>
              <a:off x="2344" y="2168"/>
              <a:ext cx="121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4999" name="Freeform 23"/>
            <p:cNvSpPr>
              <a:spLocks/>
            </p:cNvSpPr>
            <p:nvPr/>
          </p:nvSpPr>
          <p:spPr bwMode="auto">
            <a:xfrm>
              <a:off x="3673" y="3086"/>
              <a:ext cx="326" cy="81"/>
            </a:xfrm>
            <a:custGeom>
              <a:avLst/>
              <a:gdLst>
                <a:gd name="T0" fmla="*/ 79 w 326"/>
                <a:gd name="T1" fmla="*/ 0 h 81"/>
                <a:gd name="T2" fmla="*/ 326 w 326"/>
                <a:gd name="T3" fmla="*/ 0 h 81"/>
                <a:gd name="T4" fmla="*/ 326 w 326"/>
                <a:gd name="T5" fmla="*/ 78 h 81"/>
                <a:gd name="T6" fmla="*/ 0 w 326"/>
                <a:gd name="T7" fmla="*/ 81 h 81"/>
              </a:gdLst>
              <a:ahLst/>
              <a:cxnLst>
                <a:cxn ang="0">
                  <a:pos x="T0" y="T1"/>
                </a:cxn>
                <a:cxn ang="0">
                  <a:pos x="T2" y="T3"/>
                </a:cxn>
                <a:cxn ang="0">
                  <a:pos x="T4" y="T5"/>
                </a:cxn>
                <a:cxn ang="0">
                  <a:pos x="T6" y="T7"/>
                </a:cxn>
              </a:cxnLst>
              <a:rect l="0" t="0" r="r" b="b"/>
              <a:pathLst>
                <a:path w="326" h="81">
                  <a:moveTo>
                    <a:pt x="79" y="0"/>
                  </a:moveTo>
                  <a:lnTo>
                    <a:pt x="326" y="0"/>
                  </a:lnTo>
                  <a:lnTo>
                    <a:pt x="326" y="78"/>
                  </a:lnTo>
                  <a:lnTo>
                    <a:pt x="0" y="81"/>
                  </a:lnTo>
                </a:path>
              </a:pathLst>
            </a:custGeom>
            <a:noFill/>
            <a:ln w="9525" cap="flat">
              <a:solidFill>
                <a:schemeClr val="tx1"/>
              </a:solidFill>
              <a:prstDash val="dash"/>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5000" name="Freeform 24"/>
            <p:cNvSpPr>
              <a:spLocks/>
            </p:cNvSpPr>
            <p:nvPr/>
          </p:nvSpPr>
          <p:spPr bwMode="auto">
            <a:xfrm>
              <a:off x="2311" y="3821"/>
              <a:ext cx="326" cy="81"/>
            </a:xfrm>
            <a:custGeom>
              <a:avLst/>
              <a:gdLst>
                <a:gd name="T0" fmla="*/ 79 w 326"/>
                <a:gd name="T1" fmla="*/ 0 h 81"/>
                <a:gd name="T2" fmla="*/ 326 w 326"/>
                <a:gd name="T3" fmla="*/ 0 h 81"/>
                <a:gd name="T4" fmla="*/ 326 w 326"/>
                <a:gd name="T5" fmla="*/ 78 h 81"/>
                <a:gd name="T6" fmla="*/ 0 w 326"/>
                <a:gd name="T7" fmla="*/ 81 h 81"/>
              </a:gdLst>
              <a:ahLst/>
              <a:cxnLst>
                <a:cxn ang="0">
                  <a:pos x="T0" y="T1"/>
                </a:cxn>
                <a:cxn ang="0">
                  <a:pos x="T2" y="T3"/>
                </a:cxn>
                <a:cxn ang="0">
                  <a:pos x="T4" y="T5"/>
                </a:cxn>
                <a:cxn ang="0">
                  <a:pos x="T6" y="T7"/>
                </a:cxn>
              </a:cxnLst>
              <a:rect l="0" t="0" r="r" b="b"/>
              <a:pathLst>
                <a:path w="326" h="81">
                  <a:moveTo>
                    <a:pt x="79" y="0"/>
                  </a:moveTo>
                  <a:lnTo>
                    <a:pt x="326" y="0"/>
                  </a:lnTo>
                  <a:lnTo>
                    <a:pt x="326" y="78"/>
                  </a:lnTo>
                  <a:lnTo>
                    <a:pt x="0" y="81"/>
                  </a:lnTo>
                </a:path>
              </a:pathLst>
            </a:custGeom>
            <a:noFill/>
            <a:ln w="9525" cap="flat">
              <a:solidFill>
                <a:schemeClr val="tx1"/>
              </a:solidFill>
              <a:prstDash val="dash"/>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5001" name="Text Box 25"/>
            <p:cNvSpPr txBox="1">
              <a:spLocks noChangeArrowheads="1"/>
            </p:cNvSpPr>
            <p:nvPr/>
          </p:nvSpPr>
          <p:spPr bwMode="auto">
            <a:xfrm>
              <a:off x="2394" y="3412"/>
              <a:ext cx="507"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f1(data)</a:t>
              </a:r>
            </a:p>
          </p:txBody>
        </p:sp>
        <p:sp>
          <p:nvSpPr>
            <p:cNvPr id="255002" name="Text Box 26"/>
            <p:cNvSpPr txBox="1">
              <a:spLocks noChangeArrowheads="1"/>
            </p:cNvSpPr>
            <p:nvPr/>
          </p:nvSpPr>
          <p:spPr bwMode="auto">
            <a:xfrm>
              <a:off x="3741" y="2674"/>
              <a:ext cx="508"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f2(data)</a:t>
              </a:r>
            </a:p>
          </p:txBody>
        </p:sp>
        <p:sp>
          <p:nvSpPr>
            <p:cNvPr id="255003" name="Line 27"/>
            <p:cNvSpPr>
              <a:spLocks noChangeShapeType="1"/>
            </p:cNvSpPr>
            <p:nvPr/>
          </p:nvSpPr>
          <p:spPr bwMode="auto">
            <a:xfrm>
              <a:off x="3690" y="2351"/>
              <a:ext cx="117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5004" name="Line 28"/>
            <p:cNvSpPr>
              <a:spLocks noChangeShapeType="1"/>
            </p:cNvSpPr>
            <p:nvPr/>
          </p:nvSpPr>
          <p:spPr bwMode="auto">
            <a:xfrm flipH="1">
              <a:off x="3697" y="2467"/>
              <a:ext cx="1158"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5005" name="Text Box 29"/>
            <p:cNvSpPr txBox="1">
              <a:spLocks noChangeArrowheads="1"/>
            </p:cNvSpPr>
            <p:nvPr/>
          </p:nvSpPr>
          <p:spPr bwMode="auto">
            <a:xfrm>
              <a:off x="2628" y="2007"/>
              <a:ext cx="718"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data:=read()</a:t>
              </a:r>
            </a:p>
          </p:txBody>
        </p:sp>
        <p:sp>
          <p:nvSpPr>
            <p:cNvPr id="255006" name="Text Box 30"/>
            <p:cNvSpPr txBox="1">
              <a:spLocks noChangeArrowheads="1"/>
            </p:cNvSpPr>
            <p:nvPr/>
          </p:nvSpPr>
          <p:spPr bwMode="auto">
            <a:xfrm>
              <a:off x="3914" y="2167"/>
              <a:ext cx="717"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data:=read()</a:t>
              </a:r>
            </a:p>
          </p:txBody>
        </p:sp>
      </p:grpSp>
    </p:spTree>
    <p:extLst>
      <p:ext uri="{BB962C8B-B14F-4D97-AF65-F5344CB8AC3E}">
        <p14:creationId xmlns:p14="http://schemas.microsoft.com/office/powerpoint/2010/main" val="2398981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419100" y="336550"/>
            <a:ext cx="8153400" cy="704850"/>
          </a:xfrm>
        </p:spPr>
        <p:txBody>
          <a:bodyPr/>
          <a:lstStyle/>
          <a:p>
            <a:r>
              <a:rPr lang="de-DE" altLang="en-US" sz="3600"/>
              <a:t>A Mixed Push-pull Pipeline With Pasive Source and Sink</a:t>
            </a:r>
            <a:endParaRPr lang="en-CA" altLang="en-US" sz="3600"/>
          </a:p>
        </p:txBody>
      </p:sp>
      <p:grpSp>
        <p:nvGrpSpPr>
          <p:cNvPr id="256031" name="Group 31"/>
          <p:cNvGrpSpPr>
            <a:grpSpLocks/>
          </p:cNvGrpSpPr>
          <p:nvPr/>
        </p:nvGrpSpPr>
        <p:grpSpPr bwMode="auto">
          <a:xfrm>
            <a:off x="933450" y="1938338"/>
            <a:ext cx="6916738" cy="4322762"/>
            <a:chOff x="456" y="1194"/>
            <a:chExt cx="4890" cy="3122"/>
          </a:xfrm>
        </p:grpSpPr>
        <p:sp>
          <p:nvSpPr>
            <p:cNvPr id="256003" name="Text Box 3"/>
            <p:cNvSpPr txBox="1">
              <a:spLocks noChangeArrowheads="1"/>
            </p:cNvSpPr>
            <p:nvPr/>
          </p:nvSpPr>
          <p:spPr bwMode="auto">
            <a:xfrm>
              <a:off x="456" y="1194"/>
              <a:ext cx="743"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dataSink</a:t>
              </a:r>
              <a:r>
                <a:rPr lang="en-US" altLang="en-US" b="0">
                  <a:latin typeface="Times New Roman" pitchFamily="18" charset="0"/>
                </a:rPr>
                <a:t> </a:t>
              </a:r>
            </a:p>
          </p:txBody>
        </p:sp>
        <p:sp>
          <p:nvSpPr>
            <p:cNvPr id="256004" name="Text Box 4"/>
            <p:cNvSpPr txBox="1">
              <a:spLocks noChangeArrowheads="1"/>
            </p:cNvSpPr>
            <p:nvPr/>
          </p:nvSpPr>
          <p:spPr bwMode="auto">
            <a:xfrm>
              <a:off x="1893" y="1194"/>
              <a:ext cx="759" cy="491"/>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filter1</a:t>
              </a:r>
            </a:p>
            <a:p>
              <a:pPr algn="ctr"/>
              <a:r>
                <a:rPr lang="en-US" altLang="en-US" b="0">
                  <a:latin typeface="Times New Roman" pitchFamily="18" charset="0"/>
                </a:rPr>
                <a:t>pull/push</a:t>
              </a:r>
            </a:p>
          </p:txBody>
        </p:sp>
        <p:sp>
          <p:nvSpPr>
            <p:cNvPr id="256005" name="Text Box 5"/>
            <p:cNvSpPr txBox="1">
              <a:spLocks noChangeArrowheads="1"/>
            </p:cNvSpPr>
            <p:nvPr/>
          </p:nvSpPr>
          <p:spPr bwMode="auto">
            <a:xfrm>
              <a:off x="4491" y="1194"/>
              <a:ext cx="855" cy="2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dataSource</a:t>
              </a:r>
            </a:p>
          </p:txBody>
        </p:sp>
        <p:sp>
          <p:nvSpPr>
            <p:cNvPr id="256006" name="Line 6"/>
            <p:cNvSpPr>
              <a:spLocks noChangeShapeType="1"/>
            </p:cNvSpPr>
            <p:nvPr/>
          </p:nvSpPr>
          <p:spPr bwMode="auto">
            <a:xfrm>
              <a:off x="3617" y="1593"/>
              <a:ext cx="0" cy="272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07" name="Line 7"/>
            <p:cNvSpPr>
              <a:spLocks noChangeShapeType="1"/>
            </p:cNvSpPr>
            <p:nvPr/>
          </p:nvSpPr>
          <p:spPr bwMode="auto">
            <a:xfrm>
              <a:off x="4908" y="1436"/>
              <a:ext cx="0" cy="288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08" name="Freeform 8"/>
            <p:cNvSpPr>
              <a:spLocks/>
            </p:cNvSpPr>
            <p:nvPr/>
          </p:nvSpPr>
          <p:spPr bwMode="auto">
            <a:xfrm>
              <a:off x="2329" y="3573"/>
              <a:ext cx="316" cy="82"/>
            </a:xfrm>
            <a:custGeom>
              <a:avLst/>
              <a:gdLst>
                <a:gd name="T0" fmla="*/ 0 w 316"/>
                <a:gd name="T1" fmla="*/ 0 h 82"/>
                <a:gd name="T2" fmla="*/ 316 w 316"/>
                <a:gd name="T3" fmla="*/ 4 h 82"/>
                <a:gd name="T4" fmla="*/ 316 w 316"/>
                <a:gd name="T5" fmla="*/ 82 h 82"/>
                <a:gd name="T6" fmla="*/ 76 w 316"/>
                <a:gd name="T7" fmla="*/ 82 h 82"/>
              </a:gdLst>
              <a:ahLst/>
              <a:cxnLst>
                <a:cxn ang="0">
                  <a:pos x="T0" y="T1"/>
                </a:cxn>
                <a:cxn ang="0">
                  <a:pos x="T2" y="T3"/>
                </a:cxn>
                <a:cxn ang="0">
                  <a:pos x="T4" y="T5"/>
                </a:cxn>
                <a:cxn ang="0">
                  <a:pos x="T6" y="T7"/>
                </a:cxn>
              </a:cxnLst>
              <a:rect l="0" t="0" r="r" b="b"/>
              <a:pathLst>
                <a:path w="316" h="82">
                  <a:moveTo>
                    <a:pt x="0" y="0"/>
                  </a:moveTo>
                  <a:lnTo>
                    <a:pt x="316" y="4"/>
                  </a:lnTo>
                  <a:lnTo>
                    <a:pt x="316" y="82"/>
                  </a:lnTo>
                  <a:lnTo>
                    <a:pt x="76" y="82"/>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09" name="Rectangle 9"/>
            <p:cNvSpPr>
              <a:spLocks noChangeArrowheads="1"/>
            </p:cNvSpPr>
            <p:nvPr/>
          </p:nvSpPr>
          <p:spPr bwMode="auto">
            <a:xfrm>
              <a:off x="2204" y="1621"/>
              <a:ext cx="113" cy="26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10" name="Rectangle 10"/>
            <p:cNvSpPr>
              <a:spLocks noChangeArrowheads="1"/>
            </p:cNvSpPr>
            <p:nvPr/>
          </p:nvSpPr>
          <p:spPr bwMode="auto">
            <a:xfrm>
              <a:off x="4850" y="2344"/>
              <a:ext cx="113" cy="11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11" name="Rectangle 11"/>
            <p:cNvSpPr>
              <a:spLocks noChangeArrowheads="1"/>
            </p:cNvSpPr>
            <p:nvPr/>
          </p:nvSpPr>
          <p:spPr bwMode="auto">
            <a:xfrm>
              <a:off x="2288" y="3651"/>
              <a:ext cx="113" cy="16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12" name="Rectangle 12"/>
            <p:cNvSpPr>
              <a:spLocks noChangeArrowheads="1"/>
            </p:cNvSpPr>
            <p:nvPr/>
          </p:nvSpPr>
          <p:spPr bwMode="auto">
            <a:xfrm>
              <a:off x="3568" y="2178"/>
              <a:ext cx="113" cy="118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13" name="Text Box 13"/>
            <p:cNvSpPr txBox="1">
              <a:spLocks noChangeArrowheads="1"/>
            </p:cNvSpPr>
            <p:nvPr/>
          </p:nvSpPr>
          <p:spPr bwMode="auto">
            <a:xfrm>
              <a:off x="3352" y="1194"/>
              <a:ext cx="532" cy="47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filter2</a:t>
              </a:r>
            </a:p>
            <a:p>
              <a:pPr algn="ctr"/>
              <a:r>
                <a:rPr lang="en-US" altLang="en-US" b="0">
                  <a:latin typeface="Times New Roman" pitchFamily="18" charset="0"/>
                </a:rPr>
                <a:t>pull</a:t>
              </a:r>
            </a:p>
          </p:txBody>
        </p:sp>
        <p:sp>
          <p:nvSpPr>
            <p:cNvPr id="256014" name="Freeform 14"/>
            <p:cNvSpPr>
              <a:spLocks/>
            </p:cNvSpPr>
            <p:nvPr/>
          </p:nvSpPr>
          <p:spPr bwMode="auto">
            <a:xfrm>
              <a:off x="3683" y="2842"/>
              <a:ext cx="316" cy="82"/>
            </a:xfrm>
            <a:custGeom>
              <a:avLst/>
              <a:gdLst>
                <a:gd name="T0" fmla="*/ 0 w 316"/>
                <a:gd name="T1" fmla="*/ 0 h 82"/>
                <a:gd name="T2" fmla="*/ 316 w 316"/>
                <a:gd name="T3" fmla="*/ 4 h 82"/>
                <a:gd name="T4" fmla="*/ 316 w 316"/>
                <a:gd name="T5" fmla="*/ 82 h 82"/>
                <a:gd name="T6" fmla="*/ 76 w 316"/>
                <a:gd name="T7" fmla="*/ 82 h 82"/>
              </a:gdLst>
              <a:ahLst/>
              <a:cxnLst>
                <a:cxn ang="0">
                  <a:pos x="T0" y="T1"/>
                </a:cxn>
                <a:cxn ang="0">
                  <a:pos x="T2" y="T3"/>
                </a:cxn>
                <a:cxn ang="0">
                  <a:pos x="T4" y="T5"/>
                </a:cxn>
                <a:cxn ang="0">
                  <a:pos x="T6" y="T7"/>
                </a:cxn>
              </a:cxnLst>
              <a:rect l="0" t="0" r="r" b="b"/>
              <a:pathLst>
                <a:path w="316" h="82">
                  <a:moveTo>
                    <a:pt x="0" y="0"/>
                  </a:moveTo>
                  <a:lnTo>
                    <a:pt x="316" y="4"/>
                  </a:lnTo>
                  <a:lnTo>
                    <a:pt x="316" y="82"/>
                  </a:lnTo>
                  <a:lnTo>
                    <a:pt x="76" y="82"/>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15" name="Rectangle 15"/>
            <p:cNvSpPr>
              <a:spLocks noChangeArrowheads="1"/>
            </p:cNvSpPr>
            <p:nvPr/>
          </p:nvSpPr>
          <p:spPr bwMode="auto">
            <a:xfrm>
              <a:off x="3642" y="2920"/>
              <a:ext cx="113" cy="16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16" name="Line 16"/>
            <p:cNvSpPr>
              <a:spLocks noChangeShapeType="1"/>
            </p:cNvSpPr>
            <p:nvPr/>
          </p:nvSpPr>
          <p:spPr bwMode="auto">
            <a:xfrm flipH="1">
              <a:off x="2336" y="3368"/>
              <a:ext cx="1225"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17" name="Line 17"/>
            <p:cNvSpPr>
              <a:spLocks noChangeShapeType="1"/>
            </p:cNvSpPr>
            <p:nvPr/>
          </p:nvSpPr>
          <p:spPr bwMode="auto">
            <a:xfrm>
              <a:off x="2344" y="2168"/>
              <a:ext cx="121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18" name="Freeform 18"/>
            <p:cNvSpPr>
              <a:spLocks/>
            </p:cNvSpPr>
            <p:nvPr/>
          </p:nvSpPr>
          <p:spPr bwMode="auto">
            <a:xfrm>
              <a:off x="3673" y="3086"/>
              <a:ext cx="326" cy="81"/>
            </a:xfrm>
            <a:custGeom>
              <a:avLst/>
              <a:gdLst>
                <a:gd name="T0" fmla="*/ 79 w 326"/>
                <a:gd name="T1" fmla="*/ 0 h 81"/>
                <a:gd name="T2" fmla="*/ 326 w 326"/>
                <a:gd name="T3" fmla="*/ 0 h 81"/>
                <a:gd name="T4" fmla="*/ 326 w 326"/>
                <a:gd name="T5" fmla="*/ 78 h 81"/>
                <a:gd name="T6" fmla="*/ 0 w 326"/>
                <a:gd name="T7" fmla="*/ 81 h 81"/>
              </a:gdLst>
              <a:ahLst/>
              <a:cxnLst>
                <a:cxn ang="0">
                  <a:pos x="T0" y="T1"/>
                </a:cxn>
                <a:cxn ang="0">
                  <a:pos x="T2" y="T3"/>
                </a:cxn>
                <a:cxn ang="0">
                  <a:pos x="T4" y="T5"/>
                </a:cxn>
                <a:cxn ang="0">
                  <a:pos x="T6" y="T7"/>
                </a:cxn>
              </a:cxnLst>
              <a:rect l="0" t="0" r="r" b="b"/>
              <a:pathLst>
                <a:path w="326" h="81">
                  <a:moveTo>
                    <a:pt x="79" y="0"/>
                  </a:moveTo>
                  <a:lnTo>
                    <a:pt x="326" y="0"/>
                  </a:lnTo>
                  <a:lnTo>
                    <a:pt x="326" y="78"/>
                  </a:lnTo>
                  <a:lnTo>
                    <a:pt x="0" y="81"/>
                  </a:lnTo>
                </a:path>
              </a:pathLst>
            </a:custGeom>
            <a:noFill/>
            <a:ln w="9525" cap="flat">
              <a:solidFill>
                <a:schemeClr val="tx1"/>
              </a:solidFill>
              <a:prstDash val="dash"/>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19" name="Freeform 19"/>
            <p:cNvSpPr>
              <a:spLocks/>
            </p:cNvSpPr>
            <p:nvPr/>
          </p:nvSpPr>
          <p:spPr bwMode="auto">
            <a:xfrm>
              <a:off x="2311" y="3821"/>
              <a:ext cx="326" cy="81"/>
            </a:xfrm>
            <a:custGeom>
              <a:avLst/>
              <a:gdLst>
                <a:gd name="T0" fmla="*/ 79 w 326"/>
                <a:gd name="T1" fmla="*/ 0 h 81"/>
                <a:gd name="T2" fmla="*/ 326 w 326"/>
                <a:gd name="T3" fmla="*/ 0 h 81"/>
                <a:gd name="T4" fmla="*/ 326 w 326"/>
                <a:gd name="T5" fmla="*/ 78 h 81"/>
                <a:gd name="T6" fmla="*/ 0 w 326"/>
                <a:gd name="T7" fmla="*/ 81 h 81"/>
              </a:gdLst>
              <a:ahLst/>
              <a:cxnLst>
                <a:cxn ang="0">
                  <a:pos x="T0" y="T1"/>
                </a:cxn>
                <a:cxn ang="0">
                  <a:pos x="T2" y="T3"/>
                </a:cxn>
                <a:cxn ang="0">
                  <a:pos x="T4" y="T5"/>
                </a:cxn>
                <a:cxn ang="0">
                  <a:pos x="T6" y="T7"/>
                </a:cxn>
              </a:cxnLst>
              <a:rect l="0" t="0" r="r" b="b"/>
              <a:pathLst>
                <a:path w="326" h="81">
                  <a:moveTo>
                    <a:pt x="79" y="0"/>
                  </a:moveTo>
                  <a:lnTo>
                    <a:pt x="326" y="0"/>
                  </a:lnTo>
                  <a:lnTo>
                    <a:pt x="326" y="78"/>
                  </a:lnTo>
                  <a:lnTo>
                    <a:pt x="0" y="81"/>
                  </a:lnTo>
                </a:path>
              </a:pathLst>
            </a:custGeom>
            <a:noFill/>
            <a:ln w="9525" cap="flat">
              <a:solidFill>
                <a:schemeClr val="tx1"/>
              </a:solidFill>
              <a:prstDash val="dash"/>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20" name="Text Box 20"/>
            <p:cNvSpPr txBox="1">
              <a:spLocks noChangeArrowheads="1"/>
            </p:cNvSpPr>
            <p:nvPr/>
          </p:nvSpPr>
          <p:spPr bwMode="auto">
            <a:xfrm>
              <a:off x="2394" y="3413"/>
              <a:ext cx="528"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f1(data)</a:t>
              </a:r>
            </a:p>
          </p:txBody>
        </p:sp>
        <p:sp>
          <p:nvSpPr>
            <p:cNvPr id="256021" name="Text Box 21"/>
            <p:cNvSpPr txBox="1">
              <a:spLocks noChangeArrowheads="1"/>
            </p:cNvSpPr>
            <p:nvPr/>
          </p:nvSpPr>
          <p:spPr bwMode="auto">
            <a:xfrm>
              <a:off x="3741" y="2674"/>
              <a:ext cx="528"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f2(data)</a:t>
              </a:r>
            </a:p>
          </p:txBody>
        </p:sp>
        <p:sp>
          <p:nvSpPr>
            <p:cNvPr id="256022" name="Line 22"/>
            <p:cNvSpPr>
              <a:spLocks noChangeShapeType="1"/>
            </p:cNvSpPr>
            <p:nvPr/>
          </p:nvSpPr>
          <p:spPr bwMode="auto">
            <a:xfrm>
              <a:off x="3690" y="2351"/>
              <a:ext cx="117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23" name="Line 23"/>
            <p:cNvSpPr>
              <a:spLocks noChangeShapeType="1"/>
            </p:cNvSpPr>
            <p:nvPr/>
          </p:nvSpPr>
          <p:spPr bwMode="auto">
            <a:xfrm flipH="1">
              <a:off x="3697" y="2467"/>
              <a:ext cx="1158"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24" name="Text Box 24"/>
            <p:cNvSpPr txBox="1">
              <a:spLocks noChangeArrowheads="1"/>
            </p:cNvSpPr>
            <p:nvPr/>
          </p:nvSpPr>
          <p:spPr bwMode="auto">
            <a:xfrm>
              <a:off x="2628" y="2007"/>
              <a:ext cx="745"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data:=read()</a:t>
              </a:r>
            </a:p>
          </p:txBody>
        </p:sp>
        <p:sp>
          <p:nvSpPr>
            <p:cNvPr id="256025" name="Text Box 25"/>
            <p:cNvSpPr txBox="1">
              <a:spLocks noChangeArrowheads="1"/>
            </p:cNvSpPr>
            <p:nvPr/>
          </p:nvSpPr>
          <p:spPr bwMode="auto">
            <a:xfrm>
              <a:off x="3914" y="2167"/>
              <a:ext cx="745"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data:=read()</a:t>
              </a:r>
            </a:p>
          </p:txBody>
        </p:sp>
        <p:sp>
          <p:nvSpPr>
            <p:cNvPr id="256026" name="Line 26"/>
            <p:cNvSpPr>
              <a:spLocks noChangeShapeType="1"/>
            </p:cNvSpPr>
            <p:nvPr/>
          </p:nvSpPr>
          <p:spPr bwMode="auto">
            <a:xfrm>
              <a:off x="862" y="3964"/>
              <a:ext cx="1352"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27" name="Line 27"/>
            <p:cNvSpPr>
              <a:spLocks noChangeShapeType="1"/>
            </p:cNvSpPr>
            <p:nvPr/>
          </p:nvSpPr>
          <p:spPr bwMode="auto">
            <a:xfrm>
              <a:off x="862" y="4076"/>
              <a:ext cx="1352"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28" name="Text Box 28"/>
            <p:cNvSpPr txBox="1">
              <a:spLocks noChangeArrowheads="1"/>
            </p:cNvSpPr>
            <p:nvPr/>
          </p:nvSpPr>
          <p:spPr bwMode="auto">
            <a:xfrm>
              <a:off x="1189" y="3771"/>
              <a:ext cx="681"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write(data)</a:t>
              </a:r>
            </a:p>
          </p:txBody>
        </p:sp>
        <p:sp>
          <p:nvSpPr>
            <p:cNvPr id="256029" name="Line 29"/>
            <p:cNvSpPr>
              <a:spLocks noChangeShapeType="1"/>
            </p:cNvSpPr>
            <p:nvPr/>
          </p:nvSpPr>
          <p:spPr bwMode="auto">
            <a:xfrm>
              <a:off x="823" y="1436"/>
              <a:ext cx="0" cy="288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6030" name="Rectangle 30"/>
            <p:cNvSpPr>
              <a:spLocks noChangeArrowheads="1"/>
            </p:cNvSpPr>
            <p:nvPr/>
          </p:nvSpPr>
          <p:spPr bwMode="auto">
            <a:xfrm>
              <a:off x="772" y="3960"/>
              <a:ext cx="113" cy="11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Tree>
    <p:extLst>
      <p:ext uri="{BB962C8B-B14F-4D97-AF65-F5344CB8AC3E}">
        <p14:creationId xmlns:p14="http://schemas.microsoft.com/office/powerpoint/2010/main" val="6878551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de-DE" altLang="en-US" sz="3200" dirty="0"/>
              <a:t>A Pipeline </a:t>
            </a:r>
            <a:r>
              <a:rPr lang="de-DE" altLang="en-US" sz="3200" dirty="0" err="1"/>
              <a:t>With</a:t>
            </a:r>
            <a:r>
              <a:rPr lang="de-DE" altLang="en-US" sz="3200" dirty="0"/>
              <a:t> </a:t>
            </a:r>
            <a:r>
              <a:rPr lang="de-DE" altLang="en-US" sz="3200" dirty="0" err="1"/>
              <a:t>Active</a:t>
            </a:r>
            <a:r>
              <a:rPr lang="de-DE" altLang="en-US" sz="3200" dirty="0"/>
              <a:t> Filters </a:t>
            </a:r>
            <a:r>
              <a:rPr lang="de-DE" altLang="en-US" sz="3200" dirty="0" err="1"/>
              <a:t>and</a:t>
            </a:r>
            <a:r>
              <a:rPr lang="de-DE" altLang="en-US" sz="3200" dirty="0"/>
              <a:t> </a:t>
            </a:r>
            <a:r>
              <a:rPr lang="de-DE" altLang="en-US" sz="3200" dirty="0" err="1"/>
              <a:t>Synchronizing</a:t>
            </a:r>
            <a:r>
              <a:rPr lang="de-DE" altLang="en-US" sz="3200" dirty="0"/>
              <a:t> </a:t>
            </a:r>
            <a:r>
              <a:rPr lang="de-DE" altLang="en-US" sz="3200" dirty="0" err="1"/>
              <a:t>Buffering</a:t>
            </a:r>
            <a:r>
              <a:rPr lang="de-DE" altLang="en-US" sz="3200" dirty="0"/>
              <a:t> Pipes</a:t>
            </a:r>
            <a:endParaRPr lang="en-CA" altLang="en-US" sz="3200" dirty="0"/>
          </a:p>
        </p:txBody>
      </p:sp>
      <p:grpSp>
        <p:nvGrpSpPr>
          <p:cNvPr id="257077" name="Group 53"/>
          <p:cNvGrpSpPr>
            <a:grpSpLocks/>
          </p:cNvGrpSpPr>
          <p:nvPr/>
        </p:nvGrpSpPr>
        <p:grpSpPr bwMode="auto">
          <a:xfrm>
            <a:off x="679450" y="1562100"/>
            <a:ext cx="7624763" cy="4956175"/>
            <a:chOff x="428" y="1194"/>
            <a:chExt cx="4803" cy="3122"/>
          </a:xfrm>
        </p:grpSpPr>
        <p:sp>
          <p:nvSpPr>
            <p:cNvPr id="257027" name="Text Box 3"/>
            <p:cNvSpPr txBox="1">
              <a:spLocks noChangeArrowheads="1"/>
            </p:cNvSpPr>
            <p:nvPr/>
          </p:nvSpPr>
          <p:spPr bwMode="auto">
            <a:xfrm>
              <a:off x="428" y="1194"/>
              <a:ext cx="798"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dataSource</a:t>
              </a:r>
              <a:r>
                <a:rPr lang="en-US" altLang="en-US" b="0">
                  <a:latin typeface="Times New Roman" pitchFamily="18" charset="0"/>
                </a:rPr>
                <a:t> </a:t>
              </a:r>
            </a:p>
          </p:txBody>
        </p:sp>
        <p:sp>
          <p:nvSpPr>
            <p:cNvPr id="257028" name="Text Box 4"/>
            <p:cNvSpPr txBox="1">
              <a:spLocks noChangeArrowheads="1"/>
            </p:cNvSpPr>
            <p:nvPr/>
          </p:nvSpPr>
          <p:spPr bwMode="auto">
            <a:xfrm>
              <a:off x="1543" y="1194"/>
              <a:ext cx="676" cy="42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filter1</a:t>
              </a:r>
            </a:p>
            <a:p>
              <a:pPr algn="ctr"/>
              <a:r>
                <a:rPr lang="en-US" altLang="en-US" b="0">
                  <a:latin typeface="Times New Roman" pitchFamily="18" charset="0"/>
                </a:rPr>
                <a:t>pull/push</a:t>
              </a:r>
            </a:p>
          </p:txBody>
        </p:sp>
        <p:sp>
          <p:nvSpPr>
            <p:cNvPr id="257029" name="Text Box 5"/>
            <p:cNvSpPr txBox="1">
              <a:spLocks noChangeArrowheads="1"/>
            </p:cNvSpPr>
            <p:nvPr/>
          </p:nvSpPr>
          <p:spPr bwMode="auto">
            <a:xfrm>
              <a:off x="4605" y="1194"/>
              <a:ext cx="626"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dataSink</a:t>
              </a:r>
            </a:p>
          </p:txBody>
        </p:sp>
        <p:sp>
          <p:nvSpPr>
            <p:cNvPr id="257030" name="Line 6"/>
            <p:cNvSpPr>
              <a:spLocks noChangeShapeType="1"/>
            </p:cNvSpPr>
            <p:nvPr/>
          </p:nvSpPr>
          <p:spPr bwMode="auto">
            <a:xfrm>
              <a:off x="4908" y="1436"/>
              <a:ext cx="0" cy="288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31" name="Rectangle 7"/>
            <p:cNvSpPr>
              <a:spLocks noChangeArrowheads="1"/>
            </p:cNvSpPr>
            <p:nvPr/>
          </p:nvSpPr>
          <p:spPr bwMode="auto">
            <a:xfrm>
              <a:off x="1812" y="1621"/>
              <a:ext cx="113" cy="26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32" name="Rectangle 8"/>
            <p:cNvSpPr>
              <a:spLocks noChangeArrowheads="1"/>
            </p:cNvSpPr>
            <p:nvPr/>
          </p:nvSpPr>
          <p:spPr bwMode="auto">
            <a:xfrm>
              <a:off x="4850" y="3212"/>
              <a:ext cx="113" cy="11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33" name="Freeform 9"/>
            <p:cNvSpPr>
              <a:spLocks/>
            </p:cNvSpPr>
            <p:nvPr/>
          </p:nvSpPr>
          <p:spPr bwMode="auto">
            <a:xfrm>
              <a:off x="3914" y="2758"/>
              <a:ext cx="316" cy="82"/>
            </a:xfrm>
            <a:custGeom>
              <a:avLst/>
              <a:gdLst>
                <a:gd name="T0" fmla="*/ 0 w 316"/>
                <a:gd name="T1" fmla="*/ 0 h 82"/>
                <a:gd name="T2" fmla="*/ 316 w 316"/>
                <a:gd name="T3" fmla="*/ 4 h 82"/>
                <a:gd name="T4" fmla="*/ 316 w 316"/>
                <a:gd name="T5" fmla="*/ 82 h 82"/>
                <a:gd name="T6" fmla="*/ 76 w 316"/>
                <a:gd name="T7" fmla="*/ 82 h 82"/>
              </a:gdLst>
              <a:ahLst/>
              <a:cxnLst>
                <a:cxn ang="0">
                  <a:pos x="T0" y="T1"/>
                </a:cxn>
                <a:cxn ang="0">
                  <a:pos x="T2" y="T3"/>
                </a:cxn>
                <a:cxn ang="0">
                  <a:pos x="T4" y="T5"/>
                </a:cxn>
                <a:cxn ang="0">
                  <a:pos x="T6" y="T7"/>
                </a:cxn>
              </a:cxnLst>
              <a:rect l="0" t="0" r="r" b="b"/>
              <a:pathLst>
                <a:path w="316" h="82">
                  <a:moveTo>
                    <a:pt x="0" y="0"/>
                  </a:moveTo>
                  <a:lnTo>
                    <a:pt x="316" y="4"/>
                  </a:lnTo>
                  <a:lnTo>
                    <a:pt x="316" y="82"/>
                  </a:lnTo>
                  <a:lnTo>
                    <a:pt x="76" y="82"/>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34" name="Rectangle 10"/>
            <p:cNvSpPr>
              <a:spLocks noChangeArrowheads="1"/>
            </p:cNvSpPr>
            <p:nvPr/>
          </p:nvSpPr>
          <p:spPr bwMode="auto">
            <a:xfrm>
              <a:off x="3873" y="2836"/>
              <a:ext cx="113" cy="16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35" name="Freeform 11"/>
            <p:cNvSpPr>
              <a:spLocks/>
            </p:cNvSpPr>
            <p:nvPr/>
          </p:nvSpPr>
          <p:spPr bwMode="auto">
            <a:xfrm>
              <a:off x="3904" y="3002"/>
              <a:ext cx="326" cy="81"/>
            </a:xfrm>
            <a:custGeom>
              <a:avLst/>
              <a:gdLst>
                <a:gd name="T0" fmla="*/ 79 w 326"/>
                <a:gd name="T1" fmla="*/ 0 h 81"/>
                <a:gd name="T2" fmla="*/ 326 w 326"/>
                <a:gd name="T3" fmla="*/ 0 h 81"/>
                <a:gd name="T4" fmla="*/ 326 w 326"/>
                <a:gd name="T5" fmla="*/ 78 h 81"/>
                <a:gd name="T6" fmla="*/ 0 w 326"/>
                <a:gd name="T7" fmla="*/ 81 h 81"/>
              </a:gdLst>
              <a:ahLst/>
              <a:cxnLst>
                <a:cxn ang="0">
                  <a:pos x="T0" y="T1"/>
                </a:cxn>
                <a:cxn ang="0">
                  <a:pos x="T2" y="T3"/>
                </a:cxn>
                <a:cxn ang="0">
                  <a:pos x="T4" y="T5"/>
                </a:cxn>
                <a:cxn ang="0">
                  <a:pos x="T6" y="T7"/>
                </a:cxn>
              </a:cxnLst>
              <a:rect l="0" t="0" r="r" b="b"/>
              <a:pathLst>
                <a:path w="326" h="81">
                  <a:moveTo>
                    <a:pt x="79" y="0"/>
                  </a:moveTo>
                  <a:lnTo>
                    <a:pt x="326" y="0"/>
                  </a:lnTo>
                  <a:lnTo>
                    <a:pt x="326" y="78"/>
                  </a:lnTo>
                  <a:lnTo>
                    <a:pt x="0" y="81"/>
                  </a:lnTo>
                </a:path>
              </a:pathLst>
            </a:custGeom>
            <a:noFill/>
            <a:ln w="9525" cap="flat">
              <a:solidFill>
                <a:schemeClr val="tx1"/>
              </a:solidFill>
              <a:prstDash val="dash"/>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36" name="Line 12"/>
            <p:cNvSpPr>
              <a:spLocks noChangeShapeType="1"/>
            </p:cNvSpPr>
            <p:nvPr/>
          </p:nvSpPr>
          <p:spPr bwMode="auto">
            <a:xfrm>
              <a:off x="3915" y="3215"/>
              <a:ext cx="9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37" name="Line 13"/>
            <p:cNvSpPr>
              <a:spLocks noChangeShapeType="1"/>
            </p:cNvSpPr>
            <p:nvPr/>
          </p:nvSpPr>
          <p:spPr bwMode="auto">
            <a:xfrm flipH="1">
              <a:off x="3922" y="3335"/>
              <a:ext cx="933"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38" name="Text Box 14"/>
            <p:cNvSpPr txBox="1">
              <a:spLocks noChangeArrowheads="1"/>
            </p:cNvSpPr>
            <p:nvPr/>
          </p:nvSpPr>
          <p:spPr bwMode="auto">
            <a:xfrm>
              <a:off x="2266" y="2291"/>
              <a:ext cx="4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write()</a:t>
              </a:r>
            </a:p>
          </p:txBody>
        </p:sp>
        <p:sp>
          <p:nvSpPr>
            <p:cNvPr id="257039" name="Text Box 15"/>
            <p:cNvSpPr txBox="1">
              <a:spLocks noChangeArrowheads="1"/>
            </p:cNvSpPr>
            <p:nvPr/>
          </p:nvSpPr>
          <p:spPr bwMode="auto">
            <a:xfrm>
              <a:off x="3914" y="2568"/>
              <a:ext cx="4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f2(data)</a:t>
              </a:r>
            </a:p>
          </p:txBody>
        </p:sp>
        <p:sp>
          <p:nvSpPr>
            <p:cNvPr id="257040" name="Line 16"/>
            <p:cNvSpPr>
              <a:spLocks noChangeShapeType="1"/>
            </p:cNvSpPr>
            <p:nvPr/>
          </p:nvSpPr>
          <p:spPr bwMode="auto">
            <a:xfrm>
              <a:off x="862" y="1815"/>
              <a:ext cx="948"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41" name="Line 17"/>
            <p:cNvSpPr>
              <a:spLocks noChangeShapeType="1"/>
            </p:cNvSpPr>
            <p:nvPr/>
          </p:nvSpPr>
          <p:spPr bwMode="auto">
            <a:xfrm>
              <a:off x="862" y="1927"/>
              <a:ext cx="926"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42" name="Line 18"/>
            <p:cNvSpPr>
              <a:spLocks noChangeShapeType="1"/>
            </p:cNvSpPr>
            <p:nvPr/>
          </p:nvSpPr>
          <p:spPr bwMode="auto">
            <a:xfrm>
              <a:off x="823" y="1436"/>
              <a:ext cx="0" cy="288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43" name="Rectangle 19"/>
            <p:cNvSpPr>
              <a:spLocks noChangeArrowheads="1"/>
            </p:cNvSpPr>
            <p:nvPr/>
          </p:nvSpPr>
          <p:spPr bwMode="auto">
            <a:xfrm>
              <a:off x="772" y="1811"/>
              <a:ext cx="113" cy="11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44" name="Line 20"/>
            <p:cNvSpPr>
              <a:spLocks noChangeShapeType="1"/>
            </p:cNvSpPr>
            <p:nvPr/>
          </p:nvSpPr>
          <p:spPr bwMode="auto">
            <a:xfrm>
              <a:off x="2854" y="1593"/>
              <a:ext cx="0" cy="272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45" name="Rectangle 21"/>
            <p:cNvSpPr>
              <a:spLocks noChangeArrowheads="1"/>
            </p:cNvSpPr>
            <p:nvPr/>
          </p:nvSpPr>
          <p:spPr bwMode="auto">
            <a:xfrm>
              <a:off x="2805" y="2038"/>
              <a:ext cx="113" cy="57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46" name="Text Box 22"/>
            <p:cNvSpPr txBox="1">
              <a:spLocks noChangeArrowheads="1"/>
            </p:cNvSpPr>
            <p:nvPr/>
          </p:nvSpPr>
          <p:spPr bwMode="auto">
            <a:xfrm>
              <a:off x="2525" y="1194"/>
              <a:ext cx="658" cy="41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buffering</a:t>
              </a:r>
            </a:p>
            <a:p>
              <a:pPr algn="ctr"/>
              <a:r>
                <a:rPr lang="en-US" altLang="en-US" b="0" u="sng">
                  <a:latin typeface="Times New Roman" pitchFamily="18" charset="0"/>
                </a:rPr>
                <a:t>Pipe</a:t>
              </a:r>
              <a:endParaRPr lang="en-US" altLang="en-US" b="0">
                <a:latin typeface="Times New Roman" pitchFamily="18" charset="0"/>
              </a:endParaRPr>
            </a:p>
          </p:txBody>
        </p:sp>
        <p:sp>
          <p:nvSpPr>
            <p:cNvPr id="257047" name="Text Box 23"/>
            <p:cNvSpPr txBox="1">
              <a:spLocks noChangeArrowheads="1"/>
            </p:cNvSpPr>
            <p:nvPr/>
          </p:nvSpPr>
          <p:spPr bwMode="auto">
            <a:xfrm>
              <a:off x="3518" y="1194"/>
              <a:ext cx="676" cy="42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u="sng">
                  <a:latin typeface="Times New Roman" pitchFamily="18" charset="0"/>
                </a:rPr>
                <a:t>filter2</a:t>
              </a:r>
            </a:p>
            <a:p>
              <a:pPr algn="ctr"/>
              <a:r>
                <a:rPr lang="en-US" altLang="en-US" b="0">
                  <a:latin typeface="Times New Roman" pitchFamily="18" charset="0"/>
                </a:rPr>
                <a:t>pull/push</a:t>
              </a:r>
            </a:p>
          </p:txBody>
        </p:sp>
        <p:sp>
          <p:nvSpPr>
            <p:cNvPr id="257048" name="Rectangle 24"/>
            <p:cNvSpPr>
              <a:spLocks noChangeArrowheads="1"/>
            </p:cNvSpPr>
            <p:nvPr/>
          </p:nvSpPr>
          <p:spPr bwMode="auto">
            <a:xfrm>
              <a:off x="3787" y="1621"/>
              <a:ext cx="113" cy="26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49" name="Text Box 25"/>
            <p:cNvSpPr txBox="1">
              <a:spLocks noChangeArrowheads="1"/>
            </p:cNvSpPr>
            <p:nvPr/>
          </p:nvSpPr>
          <p:spPr bwMode="auto">
            <a:xfrm>
              <a:off x="999" y="1606"/>
              <a:ext cx="6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data:=read()</a:t>
              </a:r>
            </a:p>
          </p:txBody>
        </p:sp>
        <p:sp>
          <p:nvSpPr>
            <p:cNvPr id="257050" name="Line 26"/>
            <p:cNvSpPr>
              <a:spLocks noChangeShapeType="1"/>
            </p:cNvSpPr>
            <p:nvPr/>
          </p:nvSpPr>
          <p:spPr bwMode="auto">
            <a:xfrm>
              <a:off x="2920" y="2046"/>
              <a:ext cx="858"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51" name="Line 27"/>
            <p:cNvSpPr>
              <a:spLocks noChangeShapeType="1"/>
            </p:cNvSpPr>
            <p:nvPr/>
          </p:nvSpPr>
          <p:spPr bwMode="auto">
            <a:xfrm>
              <a:off x="2926" y="2614"/>
              <a:ext cx="836"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52" name="Rectangle 28"/>
            <p:cNvSpPr>
              <a:spLocks noChangeArrowheads="1"/>
            </p:cNvSpPr>
            <p:nvPr/>
          </p:nvSpPr>
          <p:spPr bwMode="auto">
            <a:xfrm>
              <a:off x="2882" y="2453"/>
              <a:ext cx="113" cy="11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53" name="Line 29"/>
            <p:cNvSpPr>
              <a:spLocks noChangeShapeType="1"/>
            </p:cNvSpPr>
            <p:nvPr/>
          </p:nvSpPr>
          <p:spPr bwMode="auto">
            <a:xfrm>
              <a:off x="1917" y="2457"/>
              <a:ext cx="9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54" name="Line 30"/>
            <p:cNvSpPr>
              <a:spLocks noChangeShapeType="1"/>
            </p:cNvSpPr>
            <p:nvPr/>
          </p:nvSpPr>
          <p:spPr bwMode="auto">
            <a:xfrm flipH="1">
              <a:off x="1932" y="2564"/>
              <a:ext cx="933"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55" name="Freeform 31"/>
            <p:cNvSpPr>
              <a:spLocks/>
            </p:cNvSpPr>
            <p:nvPr/>
          </p:nvSpPr>
          <p:spPr bwMode="auto">
            <a:xfrm>
              <a:off x="1916" y="2077"/>
              <a:ext cx="316" cy="82"/>
            </a:xfrm>
            <a:custGeom>
              <a:avLst/>
              <a:gdLst>
                <a:gd name="T0" fmla="*/ 0 w 316"/>
                <a:gd name="T1" fmla="*/ 0 h 82"/>
                <a:gd name="T2" fmla="*/ 316 w 316"/>
                <a:gd name="T3" fmla="*/ 4 h 82"/>
                <a:gd name="T4" fmla="*/ 316 w 316"/>
                <a:gd name="T5" fmla="*/ 82 h 82"/>
                <a:gd name="T6" fmla="*/ 76 w 316"/>
                <a:gd name="T7" fmla="*/ 82 h 82"/>
              </a:gdLst>
              <a:ahLst/>
              <a:cxnLst>
                <a:cxn ang="0">
                  <a:pos x="T0" y="T1"/>
                </a:cxn>
                <a:cxn ang="0">
                  <a:pos x="T2" y="T3"/>
                </a:cxn>
                <a:cxn ang="0">
                  <a:pos x="T4" y="T5"/>
                </a:cxn>
                <a:cxn ang="0">
                  <a:pos x="T6" y="T7"/>
                </a:cxn>
              </a:cxnLst>
              <a:rect l="0" t="0" r="r" b="b"/>
              <a:pathLst>
                <a:path w="316" h="82">
                  <a:moveTo>
                    <a:pt x="0" y="0"/>
                  </a:moveTo>
                  <a:lnTo>
                    <a:pt x="316" y="4"/>
                  </a:lnTo>
                  <a:lnTo>
                    <a:pt x="316" y="82"/>
                  </a:lnTo>
                  <a:lnTo>
                    <a:pt x="76" y="82"/>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56" name="Freeform 32"/>
            <p:cNvSpPr>
              <a:spLocks/>
            </p:cNvSpPr>
            <p:nvPr/>
          </p:nvSpPr>
          <p:spPr bwMode="auto">
            <a:xfrm>
              <a:off x="1906" y="2279"/>
              <a:ext cx="326" cy="81"/>
            </a:xfrm>
            <a:custGeom>
              <a:avLst/>
              <a:gdLst>
                <a:gd name="T0" fmla="*/ 79 w 326"/>
                <a:gd name="T1" fmla="*/ 0 h 81"/>
                <a:gd name="T2" fmla="*/ 326 w 326"/>
                <a:gd name="T3" fmla="*/ 0 h 81"/>
                <a:gd name="T4" fmla="*/ 326 w 326"/>
                <a:gd name="T5" fmla="*/ 78 h 81"/>
                <a:gd name="T6" fmla="*/ 0 w 326"/>
                <a:gd name="T7" fmla="*/ 81 h 81"/>
              </a:gdLst>
              <a:ahLst/>
              <a:cxnLst>
                <a:cxn ang="0">
                  <a:pos x="T0" y="T1"/>
                </a:cxn>
                <a:cxn ang="0">
                  <a:pos x="T2" y="T3"/>
                </a:cxn>
                <a:cxn ang="0">
                  <a:pos x="T4" y="T5"/>
                </a:cxn>
                <a:cxn ang="0">
                  <a:pos x="T6" y="T7"/>
                </a:cxn>
              </a:cxnLst>
              <a:rect l="0" t="0" r="r" b="b"/>
              <a:pathLst>
                <a:path w="326" h="81">
                  <a:moveTo>
                    <a:pt x="79" y="0"/>
                  </a:moveTo>
                  <a:lnTo>
                    <a:pt x="326" y="0"/>
                  </a:lnTo>
                  <a:lnTo>
                    <a:pt x="326" y="78"/>
                  </a:lnTo>
                  <a:lnTo>
                    <a:pt x="0" y="81"/>
                  </a:lnTo>
                </a:path>
              </a:pathLst>
            </a:custGeom>
            <a:noFill/>
            <a:ln w="9525" cap="flat">
              <a:solidFill>
                <a:schemeClr val="tx1"/>
              </a:solidFill>
              <a:prstDash val="dash"/>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57" name="Text Box 33"/>
            <p:cNvSpPr txBox="1">
              <a:spLocks noChangeArrowheads="1"/>
            </p:cNvSpPr>
            <p:nvPr/>
          </p:nvSpPr>
          <p:spPr bwMode="auto">
            <a:xfrm>
              <a:off x="1974" y="1909"/>
              <a:ext cx="4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f1(data)</a:t>
              </a:r>
            </a:p>
          </p:txBody>
        </p:sp>
        <p:sp>
          <p:nvSpPr>
            <p:cNvPr id="257058" name="Rectangle 34"/>
            <p:cNvSpPr>
              <a:spLocks noChangeArrowheads="1"/>
            </p:cNvSpPr>
            <p:nvPr/>
          </p:nvSpPr>
          <p:spPr bwMode="auto">
            <a:xfrm>
              <a:off x="1887" y="2164"/>
              <a:ext cx="113" cy="11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59" name="Freeform 35"/>
            <p:cNvSpPr>
              <a:spLocks/>
            </p:cNvSpPr>
            <p:nvPr/>
          </p:nvSpPr>
          <p:spPr bwMode="auto">
            <a:xfrm>
              <a:off x="1916" y="2872"/>
              <a:ext cx="316" cy="82"/>
            </a:xfrm>
            <a:custGeom>
              <a:avLst/>
              <a:gdLst>
                <a:gd name="T0" fmla="*/ 0 w 316"/>
                <a:gd name="T1" fmla="*/ 0 h 82"/>
                <a:gd name="T2" fmla="*/ 316 w 316"/>
                <a:gd name="T3" fmla="*/ 4 h 82"/>
                <a:gd name="T4" fmla="*/ 316 w 316"/>
                <a:gd name="T5" fmla="*/ 82 h 82"/>
                <a:gd name="T6" fmla="*/ 76 w 316"/>
                <a:gd name="T7" fmla="*/ 82 h 82"/>
              </a:gdLst>
              <a:ahLst/>
              <a:cxnLst>
                <a:cxn ang="0">
                  <a:pos x="T0" y="T1"/>
                </a:cxn>
                <a:cxn ang="0">
                  <a:pos x="T2" y="T3"/>
                </a:cxn>
                <a:cxn ang="0">
                  <a:pos x="T4" y="T5"/>
                </a:cxn>
                <a:cxn ang="0">
                  <a:pos x="T6" y="T7"/>
                </a:cxn>
              </a:cxnLst>
              <a:rect l="0" t="0" r="r" b="b"/>
              <a:pathLst>
                <a:path w="316" h="82">
                  <a:moveTo>
                    <a:pt x="0" y="0"/>
                  </a:moveTo>
                  <a:lnTo>
                    <a:pt x="316" y="4"/>
                  </a:lnTo>
                  <a:lnTo>
                    <a:pt x="316" y="82"/>
                  </a:lnTo>
                  <a:lnTo>
                    <a:pt x="76" y="82"/>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60" name="Freeform 36"/>
            <p:cNvSpPr>
              <a:spLocks/>
            </p:cNvSpPr>
            <p:nvPr/>
          </p:nvSpPr>
          <p:spPr bwMode="auto">
            <a:xfrm>
              <a:off x="1906" y="3074"/>
              <a:ext cx="326" cy="81"/>
            </a:xfrm>
            <a:custGeom>
              <a:avLst/>
              <a:gdLst>
                <a:gd name="T0" fmla="*/ 79 w 326"/>
                <a:gd name="T1" fmla="*/ 0 h 81"/>
                <a:gd name="T2" fmla="*/ 326 w 326"/>
                <a:gd name="T3" fmla="*/ 0 h 81"/>
                <a:gd name="T4" fmla="*/ 326 w 326"/>
                <a:gd name="T5" fmla="*/ 78 h 81"/>
                <a:gd name="T6" fmla="*/ 0 w 326"/>
                <a:gd name="T7" fmla="*/ 81 h 81"/>
              </a:gdLst>
              <a:ahLst/>
              <a:cxnLst>
                <a:cxn ang="0">
                  <a:pos x="T0" y="T1"/>
                </a:cxn>
                <a:cxn ang="0">
                  <a:pos x="T2" y="T3"/>
                </a:cxn>
                <a:cxn ang="0">
                  <a:pos x="T4" y="T5"/>
                </a:cxn>
                <a:cxn ang="0">
                  <a:pos x="T6" y="T7"/>
                </a:cxn>
              </a:cxnLst>
              <a:rect l="0" t="0" r="r" b="b"/>
              <a:pathLst>
                <a:path w="326" h="81">
                  <a:moveTo>
                    <a:pt x="79" y="0"/>
                  </a:moveTo>
                  <a:lnTo>
                    <a:pt x="326" y="0"/>
                  </a:lnTo>
                  <a:lnTo>
                    <a:pt x="326" y="78"/>
                  </a:lnTo>
                  <a:lnTo>
                    <a:pt x="0" y="81"/>
                  </a:lnTo>
                </a:path>
              </a:pathLst>
            </a:custGeom>
            <a:noFill/>
            <a:ln w="9525" cap="flat">
              <a:solidFill>
                <a:schemeClr val="tx1"/>
              </a:solidFill>
              <a:prstDash val="dash"/>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61" name="Text Box 37"/>
            <p:cNvSpPr txBox="1">
              <a:spLocks noChangeArrowheads="1"/>
            </p:cNvSpPr>
            <p:nvPr/>
          </p:nvSpPr>
          <p:spPr bwMode="auto">
            <a:xfrm>
              <a:off x="1974" y="2704"/>
              <a:ext cx="4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f1(data)</a:t>
              </a:r>
            </a:p>
          </p:txBody>
        </p:sp>
        <p:sp>
          <p:nvSpPr>
            <p:cNvPr id="257062" name="Rectangle 38"/>
            <p:cNvSpPr>
              <a:spLocks noChangeArrowheads="1"/>
            </p:cNvSpPr>
            <p:nvPr/>
          </p:nvSpPr>
          <p:spPr bwMode="auto">
            <a:xfrm>
              <a:off x="1887" y="2959"/>
              <a:ext cx="113" cy="11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63" name="Line 39"/>
            <p:cNvSpPr>
              <a:spLocks noChangeShapeType="1"/>
            </p:cNvSpPr>
            <p:nvPr/>
          </p:nvSpPr>
          <p:spPr bwMode="auto">
            <a:xfrm>
              <a:off x="1917" y="3291"/>
              <a:ext cx="88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64" name="Line 40"/>
            <p:cNvSpPr>
              <a:spLocks noChangeShapeType="1"/>
            </p:cNvSpPr>
            <p:nvPr/>
          </p:nvSpPr>
          <p:spPr bwMode="auto">
            <a:xfrm flipH="1">
              <a:off x="1932" y="3860"/>
              <a:ext cx="933"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65" name="Rectangle 41"/>
            <p:cNvSpPr>
              <a:spLocks noChangeArrowheads="1"/>
            </p:cNvSpPr>
            <p:nvPr/>
          </p:nvSpPr>
          <p:spPr bwMode="auto">
            <a:xfrm>
              <a:off x="2805" y="3299"/>
              <a:ext cx="113" cy="57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66" name="Rectangle 42"/>
            <p:cNvSpPr>
              <a:spLocks noChangeArrowheads="1"/>
            </p:cNvSpPr>
            <p:nvPr/>
          </p:nvSpPr>
          <p:spPr bwMode="auto">
            <a:xfrm>
              <a:off x="2882" y="3687"/>
              <a:ext cx="113" cy="11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67" name="Line 43"/>
            <p:cNvSpPr>
              <a:spLocks noChangeShapeType="1"/>
            </p:cNvSpPr>
            <p:nvPr/>
          </p:nvSpPr>
          <p:spPr bwMode="auto">
            <a:xfrm>
              <a:off x="2987" y="3693"/>
              <a:ext cx="791"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68" name="Line 44"/>
            <p:cNvSpPr>
              <a:spLocks noChangeShapeType="1"/>
            </p:cNvSpPr>
            <p:nvPr/>
          </p:nvSpPr>
          <p:spPr bwMode="auto">
            <a:xfrm>
              <a:off x="2940" y="3804"/>
              <a:ext cx="836"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69" name="Line 45"/>
            <p:cNvSpPr>
              <a:spLocks noChangeShapeType="1"/>
            </p:cNvSpPr>
            <p:nvPr/>
          </p:nvSpPr>
          <p:spPr bwMode="auto">
            <a:xfrm>
              <a:off x="862" y="2668"/>
              <a:ext cx="948"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70" name="Line 46"/>
            <p:cNvSpPr>
              <a:spLocks noChangeShapeType="1"/>
            </p:cNvSpPr>
            <p:nvPr/>
          </p:nvSpPr>
          <p:spPr bwMode="auto">
            <a:xfrm>
              <a:off x="862" y="2780"/>
              <a:ext cx="926" cy="0"/>
            </a:xfrm>
            <a:prstGeom prst="line">
              <a:avLst/>
            </a:prstGeom>
            <a:noFill/>
            <a:ln w="95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71" name="Rectangle 47"/>
            <p:cNvSpPr>
              <a:spLocks noChangeArrowheads="1"/>
            </p:cNvSpPr>
            <p:nvPr/>
          </p:nvSpPr>
          <p:spPr bwMode="auto">
            <a:xfrm>
              <a:off x="772" y="2664"/>
              <a:ext cx="113" cy="11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7072" name="Text Box 48"/>
            <p:cNvSpPr txBox="1">
              <a:spLocks noChangeArrowheads="1"/>
            </p:cNvSpPr>
            <p:nvPr/>
          </p:nvSpPr>
          <p:spPr bwMode="auto">
            <a:xfrm>
              <a:off x="999" y="2459"/>
              <a:ext cx="6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data:=read()</a:t>
              </a:r>
            </a:p>
          </p:txBody>
        </p:sp>
        <p:sp>
          <p:nvSpPr>
            <p:cNvPr id="257073" name="Text Box 49"/>
            <p:cNvSpPr txBox="1">
              <a:spLocks noChangeArrowheads="1"/>
            </p:cNvSpPr>
            <p:nvPr/>
          </p:nvSpPr>
          <p:spPr bwMode="auto">
            <a:xfrm>
              <a:off x="2266" y="3117"/>
              <a:ext cx="4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write()</a:t>
              </a:r>
            </a:p>
          </p:txBody>
        </p:sp>
        <p:sp>
          <p:nvSpPr>
            <p:cNvPr id="257074" name="Text Box 50"/>
            <p:cNvSpPr txBox="1">
              <a:spLocks noChangeArrowheads="1"/>
            </p:cNvSpPr>
            <p:nvPr/>
          </p:nvSpPr>
          <p:spPr bwMode="auto">
            <a:xfrm>
              <a:off x="3019" y="1875"/>
              <a:ext cx="6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data:=read()</a:t>
              </a:r>
            </a:p>
          </p:txBody>
        </p:sp>
        <p:sp>
          <p:nvSpPr>
            <p:cNvPr id="257075" name="Text Box 51"/>
            <p:cNvSpPr txBox="1">
              <a:spLocks noChangeArrowheads="1"/>
            </p:cNvSpPr>
            <p:nvPr/>
          </p:nvSpPr>
          <p:spPr bwMode="auto">
            <a:xfrm>
              <a:off x="3019" y="3516"/>
              <a:ext cx="6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data:=read()</a:t>
              </a:r>
            </a:p>
          </p:txBody>
        </p:sp>
        <p:sp>
          <p:nvSpPr>
            <p:cNvPr id="257076" name="Text Box 52"/>
            <p:cNvSpPr txBox="1">
              <a:spLocks noChangeArrowheads="1"/>
            </p:cNvSpPr>
            <p:nvPr/>
          </p:nvSpPr>
          <p:spPr bwMode="auto">
            <a:xfrm>
              <a:off x="4278" y="3054"/>
              <a:ext cx="4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latin typeface="Times New Roman" pitchFamily="18" charset="0"/>
                </a:rPr>
                <a:t>write()</a:t>
              </a:r>
            </a:p>
          </p:txBody>
        </p:sp>
      </p:grpSp>
    </p:spTree>
    <p:extLst>
      <p:ext uri="{BB962C8B-B14F-4D97-AF65-F5344CB8AC3E}">
        <p14:creationId xmlns:p14="http://schemas.microsoft.com/office/powerpoint/2010/main" val="13565060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CA" altLang="en-US"/>
              <a:t>Pipe and Filter: Strengths</a:t>
            </a:r>
          </a:p>
        </p:txBody>
      </p:sp>
      <p:sp>
        <p:nvSpPr>
          <p:cNvPr id="258051" name="Rectangle 3"/>
          <p:cNvSpPr>
            <a:spLocks noGrp="1" noChangeArrowheads="1"/>
          </p:cNvSpPr>
          <p:nvPr>
            <p:ph type="body" idx="1"/>
          </p:nvPr>
        </p:nvSpPr>
        <p:spPr/>
        <p:txBody>
          <a:bodyPr/>
          <a:lstStyle/>
          <a:p>
            <a:pPr marL="342900" indent="-342900"/>
            <a:r>
              <a:rPr lang="en-CA" altLang="en-US" sz="2000"/>
              <a:t>Overall behaviour is a simple composition of behaviour of individual filters.</a:t>
            </a:r>
          </a:p>
          <a:p>
            <a:pPr marL="342900" indent="-342900"/>
            <a:endParaRPr lang="en-CA" altLang="en-US" sz="2000"/>
          </a:p>
          <a:p>
            <a:pPr marL="342900" indent="-342900"/>
            <a:r>
              <a:rPr lang="en-CA" altLang="en-US" sz="2000"/>
              <a:t>Reuse - any two filters can be connected if they agree on that data format that is transmitted.</a:t>
            </a:r>
          </a:p>
          <a:p>
            <a:pPr marL="342900" indent="-342900"/>
            <a:endParaRPr lang="en-CA" altLang="en-US" sz="2000"/>
          </a:p>
          <a:p>
            <a:pPr marL="342900" indent="-342900"/>
            <a:r>
              <a:rPr lang="en-CA" altLang="en-US" sz="2000"/>
              <a:t>Ease of maintenance - filters can be added or replaced.</a:t>
            </a:r>
          </a:p>
          <a:p>
            <a:pPr marL="342900" indent="-342900"/>
            <a:endParaRPr lang="en-CA" altLang="en-US" sz="2000"/>
          </a:p>
          <a:p>
            <a:pPr marL="342900" indent="-342900"/>
            <a:r>
              <a:rPr lang="en-CA" altLang="en-US" sz="2000"/>
              <a:t>Prototyping e.g. Unix shell scripts are famously powerful and flexible, using filters such as sed and awk.</a:t>
            </a:r>
          </a:p>
          <a:p>
            <a:pPr marL="342900" indent="-342900"/>
            <a:endParaRPr lang="en-CA" altLang="en-US" sz="2000"/>
          </a:p>
          <a:p>
            <a:pPr marL="342900" indent="-342900"/>
            <a:r>
              <a:rPr lang="en-CA" altLang="en-US" sz="2000"/>
              <a:t>Architecture supports formal analysis - throughput and deadlock detection.</a:t>
            </a:r>
          </a:p>
          <a:p>
            <a:pPr marL="342900" indent="-342900"/>
            <a:endParaRPr lang="en-CA" altLang="en-US" sz="2000"/>
          </a:p>
          <a:p>
            <a:pPr marL="342900" indent="-342900"/>
            <a:r>
              <a:rPr lang="en-CA" altLang="en-US" sz="2000"/>
              <a:t>Potential for parallelism - filters implemented as separate tasks, consuming and producing data incrementally.</a:t>
            </a:r>
          </a:p>
        </p:txBody>
      </p:sp>
    </p:spTree>
    <p:extLst>
      <p:ext uri="{BB962C8B-B14F-4D97-AF65-F5344CB8AC3E}">
        <p14:creationId xmlns:p14="http://schemas.microsoft.com/office/powerpoint/2010/main" val="19919994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685800" y="381000"/>
            <a:ext cx="7772400" cy="1143000"/>
          </a:xfrm>
        </p:spPr>
        <p:txBody>
          <a:bodyPr/>
          <a:lstStyle/>
          <a:p>
            <a:r>
              <a:rPr lang="en-CA" altLang="en-US" sz="3600" dirty="0"/>
              <a:t>Pipe and Filter: Weaknesses</a:t>
            </a:r>
          </a:p>
        </p:txBody>
      </p:sp>
      <p:sp>
        <p:nvSpPr>
          <p:cNvPr id="259075" name="Rectangle 3"/>
          <p:cNvSpPr>
            <a:spLocks noGrp="1" noChangeArrowheads="1"/>
          </p:cNvSpPr>
          <p:nvPr>
            <p:ph type="body" idx="1"/>
          </p:nvPr>
        </p:nvSpPr>
        <p:spPr>
          <a:xfrm>
            <a:off x="355600" y="1057275"/>
            <a:ext cx="8255000" cy="4921250"/>
          </a:xfrm>
        </p:spPr>
        <p:txBody>
          <a:bodyPr/>
          <a:lstStyle/>
          <a:p>
            <a:pPr marL="342900" indent="-342900"/>
            <a:r>
              <a:rPr lang="en-CA" altLang="en-US" sz="1800"/>
              <a:t>Can degenerate to ‘batch processing’ - filter processes all of its data before passing on (rather than incrementally).</a:t>
            </a:r>
          </a:p>
          <a:p>
            <a:pPr marL="342900" indent="-342900"/>
            <a:endParaRPr lang="en-CA" altLang="en-US" sz="1800"/>
          </a:p>
          <a:p>
            <a:pPr marL="342900" indent="-342900"/>
            <a:r>
              <a:rPr lang="en-CA" altLang="en-US" sz="1800"/>
              <a:t>Sharing global data is expensive or limiting.</a:t>
            </a:r>
          </a:p>
          <a:p>
            <a:pPr marL="342900" indent="-342900"/>
            <a:endParaRPr lang="en-CA" altLang="en-US" sz="1800"/>
          </a:p>
          <a:p>
            <a:pPr marL="342900" indent="-342900"/>
            <a:r>
              <a:rPr lang="en-CA" altLang="en-US" sz="1800"/>
              <a:t>Can be difficult to design incremental filters.</a:t>
            </a:r>
          </a:p>
          <a:p>
            <a:pPr marL="342900" indent="-342900"/>
            <a:endParaRPr lang="en-CA" altLang="en-US" sz="1800"/>
          </a:p>
          <a:p>
            <a:pPr marL="342900" indent="-342900"/>
            <a:r>
              <a:rPr lang="en-CA" altLang="en-US" sz="1800"/>
              <a:t>Not appropriate for interactive applications - doesn’t split into sequential stages. POSA book has specific styles for interactive systems, one of which is Model-View-Controller.</a:t>
            </a:r>
          </a:p>
          <a:p>
            <a:pPr marL="342900" indent="-342900"/>
            <a:endParaRPr lang="en-CA" altLang="en-US" sz="1800"/>
          </a:p>
          <a:p>
            <a:pPr marL="342900" indent="-342900"/>
            <a:r>
              <a:rPr lang="en-CA" altLang="en-US" sz="1800"/>
              <a:t>Synchronisation of streams will constrain architecture.</a:t>
            </a:r>
          </a:p>
          <a:p>
            <a:pPr marL="342900" indent="-342900"/>
            <a:r>
              <a:rPr lang="en-CA" altLang="en-US" sz="1800"/>
              <a:t>Error handling is Achilles heel e.g. filter has consumed three quarters of its input and produced half its output and some intermediate filter crashes! Generally restart pipeline. (POSA)</a:t>
            </a:r>
          </a:p>
          <a:p>
            <a:pPr marL="342900" indent="-342900"/>
            <a:endParaRPr lang="en-CA" altLang="en-US" sz="1800"/>
          </a:p>
          <a:p>
            <a:pPr marL="342900" indent="-342900"/>
            <a:r>
              <a:rPr lang="en-CA" altLang="en-US" sz="1800"/>
              <a:t>Implementation may force lowest common denominator on data transmission e.g. Unix scripts everything is ASCII.</a:t>
            </a:r>
          </a:p>
        </p:txBody>
      </p:sp>
    </p:spTree>
    <p:extLst>
      <p:ext uri="{BB962C8B-B14F-4D97-AF65-F5344CB8AC3E}">
        <p14:creationId xmlns:p14="http://schemas.microsoft.com/office/powerpoint/2010/main" val="233882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438150" y="612775"/>
            <a:ext cx="8153400" cy="704850"/>
          </a:xfrm>
        </p:spPr>
        <p:txBody>
          <a:bodyPr/>
          <a:lstStyle/>
          <a:p>
            <a:r>
              <a:rPr lang="en-CA" altLang="en-US" sz="4000" dirty="0"/>
              <a:t>Pipe-and-Filter vs. Batch Sequential</a:t>
            </a:r>
          </a:p>
        </p:txBody>
      </p:sp>
      <p:sp>
        <p:nvSpPr>
          <p:cNvPr id="260099" name="Rectangle 3"/>
          <p:cNvSpPr>
            <a:spLocks noGrp="1" noChangeArrowheads="1"/>
          </p:cNvSpPr>
          <p:nvPr>
            <p:ph type="body" idx="1"/>
          </p:nvPr>
        </p:nvSpPr>
        <p:spPr>
          <a:xfrm>
            <a:off x="355600" y="1943100"/>
            <a:ext cx="8255000" cy="1811338"/>
          </a:xfrm>
        </p:spPr>
        <p:txBody>
          <a:bodyPr/>
          <a:lstStyle/>
          <a:p>
            <a:pPr marL="342900" indent="-342900"/>
            <a:r>
              <a:rPr lang="en-CA" altLang="en-US" sz="2000"/>
              <a:t>Both decompose the task into a fixed sequence of computations (components) interacting only through data passed from one to another</a:t>
            </a:r>
          </a:p>
          <a:p>
            <a:pPr marL="342900" indent="-342900"/>
            <a:endParaRPr lang="en-CA" altLang="en-US" sz="2000"/>
          </a:p>
        </p:txBody>
      </p:sp>
      <p:graphicFrame>
        <p:nvGraphicFramePr>
          <p:cNvPr id="260100" name="Group 4"/>
          <p:cNvGraphicFramePr>
            <a:graphicFrameLocks noGrp="1"/>
          </p:cNvGraphicFramePr>
          <p:nvPr/>
        </p:nvGraphicFramePr>
        <p:xfrm>
          <a:off x="1524000" y="3556000"/>
          <a:ext cx="6096000" cy="2403475"/>
        </p:xfrm>
        <a:graphic>
          <a:graphicData uri="http://schemas.openxmlformats.org/drawingml/2006/table">
            <a:tbl>
              <a:tblPr/>
              <a:tblGrid>
                <a:gridCol w="3048000"/>
                <a:gridCol w="3048000"/>
              </a:tblGrid>
              <a:tr h="371475">
                <a:tc>
                  <a:txBody>
                    <a:bodyPr/>
                    <a:lstStyle>
                      <a:lvl1pPr>
                        <a:lnSpc>
                          <a:spcPct val="90000"/>
                        </a:lnSpc>
                        <a:spcBef>
                          <a:spcPct val="30000"/>
                        </a:spcBef>
                        <a:buClr>
                          <a:schemeClr val="tx2"/>
                        </a:buClr>
                        <a:buSzPct val="75000"/>
                        <a:buFont typeface="Symbol" pitchFamily="18" charset="2"/>
                        <a:defRPr sz="2000">
                          <a:solidFill>
                            <a:schemeClr val="tx1"/>
                          </a:solidFill>
                          <a:latin typeface="Times" pitchFamily="18" charset="0"/>
                        </a:defRPr>
                      </a:lvl1pPr>
                      <a:lvl2pPr>
                        <a:lnSpc>
                          <a:spcPct val="90000"/>
                        </a:lnSpc>
                        <a:spcBef>
                          <a:spcPct val="30000"/>
                        </a:spcBef>
                        <a:buClr>
                          <a:schemeClr val="tx1"/>
                        </a:buClr>
                        <a:buSzPct val="100000"/>
                        <a:buFont typeface="Wingdings" pitchFamily="2" charset="2"/>
                        <a:defRPr b="1">
                          <a:solidFill>
                            <a:schemeClr val="tx1"/>
                          </a:solidFill>
                          <a:latin typeface="Times" pitchFamily="18" charset="0"/>
                        </a:defRPr>
                      </a:lvl2pPr>
                      <a:lvl3pPr>
                        <a:lnSpc>
                          <a:spcPct val="90000"/>
                        </a:lnSpc>
                        <a:spcBef>
                          <a:spcPct val="30000"/>
                        </a:spcBef>
                        <a:buClr>
                          <a:schemeClr val="tx2"/>
                        </a:buClr>
                        <a:buSzPct val="60000"/>
                        <a:buFont typeface="Wingdings" pitchFamily="2" charset="2"/>
                        <a:defRPr sz="1600" b="1">
                          <a:solidFill>
                            <a:schemeClr val="tx1"/>
                          </a:solidFill>
                          <a:latin typeface="Times" pitchFamily="18" charset="0"/>
                        </a:defRPr>
                      </a:lvl3pPr>
                      <a:lvl4pPr>
                        <a:lnSpc>
                          <a:spcPct val="90000"/>
                        </a:lnSpc>
                        <a:spcBef>
                          <a:spcPct val="30000"/>
                        </a:spcBef>
                        <a:buSzPct val="100000"/>
                        <a:defRPr sz="1600" b="1">
                          <a:solidFill>
                            <a:schemeClr val="tx1"/>
                          </a:solidFill>
                          <a:latin typeface="Times" pitchFamily="18" charset="0"/>
                        </a:defRPr>
                      </a:lvl4pPr>
                      <a:lvl5pPr>
                        <a:lnSpc>
                          <a:spcPct val="90000"/>
                        </a:lnSpc>
                        <a:spcBef>
                          <a:spcPct val="30000"/>
                        </a:spcBef>
                        <a:buSzPct val="100000"/>
                        <a:defRPr sz="1600" b="1">
                          <a:solidFill>
                            <a:schemeClr val="tx1"/>
                          </a:solidFill>
                          <a:latin typeface="Times" pitchFamily="18" charset="0"/>
                        </a:defRPr>
                      </a:lvl5pPr>
                      <a:lvl6pPr eaLnBrk="0" fontAlgn="base" hangingPunct="0">
                        <a:lnSpc>
                          <a:spcPct val="90000"/>
                        </a:lnSpc>
                        <a:spcBef>
                          <a:spcPct val="30000"/>
                        </a:spcBef>
                        <a:spcAft>
                          <a:spcPct val="0"/>
                        </a:spcAft>
                        <a:buSzPct val="100000"/>
                        <a:defRPr sz="1600" b="1">
                          <a:solidFill>
                            <a:schemeClr val="tx1"/>
                          </a:solidFill>
                          <a:latin typeface="Times" pitchFamily="18" charset="0"/>
                        </a:defRPr>
                      </a:lvl6pPr>
                      <a:lvl7pPr eaLnBrk="0" fontAlgn="base" hangingPunct="0">
                        <a:lnSpc>
                          <a:spcPct val="90000"/>
                        </a:lnSpc>
                        <a:spcBef>
                          <a:spcPct val="30000"/>
                        </a:spcBef>
                        <a:spcAft>
                          <a:spcPct val="0"/>
                        </a:spcAft>
                        <a:buSzPct val="100000"/>
                        <a:defRPr sz="1600" b="1">
                          <a:solidFill>
                            <a:schemeClr val="tx1"/>
                          </a:solidFill>
                          <a:latin typeface="Times" pitchFamily="18" charset="0"/>
                        </a:defRPr>
                      </a:lvl7pPr>
                      <a:lvl8pPr eaLnBrk="0" fontAlgn="base" hangingPunct="0">
                        <a:lnSpc>
                          <a:spcPct val="90000"/>
                        </a:lnSpc>
                        <a:spcBef>
                          <a:spcPct val="30000"/>
                        </a:spcBef>
                        <a:spcAft>
                          <a:spcPct val="0"/>
                        </a:spcAft>
                        <a:buSzPct val="100000"/>
                        <a:defRPr sz="1600" b="1">
                          <a:solidFill>
                            <a:schemeClr val="tx1"/>
                          </a:solidFill>
                          <a:latin typeface="Times" pitchFamily="18" charset="0"/>
                        </a:defRPr>
                      </a:lvl8pPr>
                      <a:lvl9pPr eaLnBrk="0" fontAlgn="base" hangingPunct="0">
                        <a:lnSpc>
                          <a:spcPct val="90000"/>
                        </a:lnSpc>
                        <a:spcBef>
                          <a:spcPct val="30000"/>
                        </a:spcBef>
                        <a:spcAft>
                          <a:spcPct val="0"/>
                        </a:spcAft>
                        <a:buSzPct val="100000"/>
                        <a:defRPr sz="1600" b="1">
                          <a:solidFill>
                            <a:schemeClr val="tx1"/>
                          </a:solidFill>
                          <a:latin typeface="Times" pitchFamily="18"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pitchFamily="18" charset="2"/>
                        <a:buNone/>
                        <a:tabLst/>
                      </a:pPr>
                      <a:r>
                        <a:rPr kumimoji="0" lang="en-CA" altLang="en-US" sz="1600" b="1" i="0" u="none" strike="noStrike" cap="none" normalizeH="0" baseline="0" smtClean="0">
                          <a:ln>
                            <a:noFill/>
                          </a:ln>
                          <a:solidFill>
                            <a:schemeClr val="tx1"/>
                          </a:solidFill>
                          <a:effectLst/>
                          <a:latin typeface="Times" pitchFamily="18" charset="0"/>
                        </a:rPr>
                        <a:t>Batch Sequential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Clr>
                          <a:schemeClr val="tx2"/>
                        </a:buClr>
                        <a:buSzPct val="75000"/>
                        <a:buFont typeface="Symbol" pitchFamily="18" charset="2"/>
                        <a:defRPr sz="2000">
                          <a:solidFill>
                            <a:schemeClr val="tx1"/>
                          </a:solidFill>
                          <a:latin typeface="Times" pitchFamily="18" charset="0"/>
                        </a:defRPr>
                      </a:lvl1pPr>
                      <a:lvl2pPr>
                        <a:lnSpc>
                          <a:spcPct val="90000"/>
                        </a:lnSpc>
                        <a:spcBef>
                          <a:spcPct val="30000"/>
                        </a:spcBef>
                        <a:buClr>
                          <a:schemeClr val="tx1"/>
                        </a:buClr>
                        <a:buSzPct val="100000"/>
                        <a:buFont typeface="Wingdings" pitchFamily="2" charset="2"/>
                        <a:defRPr b="1">
                          <a:solidFill>
                            <a:schemeClr val="tx1"/>
                          </a:solidFill>
                          <a:latin typeface="Times" pitchFamily="18" charset="0"/>
                        </a:defRPr>
                      </a:lvl2pPr>
                      <a:lvl3pPr>
                        <a:lnSpc>
                          <a:spcPct val="90000"/>
                        </a:lnSpc>
                        <a:spcBef>
                          <a:spcPct val="30000"/>
                        </a:spcBef>
                        <a:buClr>
                          <a:schemeClr val="tx2"/>
                        </a:buClr>
                        <a:buSzPct val="60000"/>
                        <a:buFont typeface="Wingdings" pitchFamily="2" charset="2"/>
                        <a:defRPr sz="1600" b="1">
                          <a:solidFill>
                            <a:schemeClr val="tx1"/>
                          </a:solidFill>
                          <a:latin typeface="Times" pitchFamily="18" charset="0"/>
                        </a:defRPr>
                      </a:lvl3pPr>
                      <a:lvl4pPr>
                        <a:lnSpc>
                          <a:spcPct val="90000"/>
                        </a:lnSpc>
                        <a:spcBef>
                          <a:spcPct val="30000"/>
                        </a:spcBef>
                        <a:buSzPct val="100000"/>
                        <a:defRPr sz="1600" b="1">
                          <a:solidFill>
                            <a:schemeClr val="tx1"/>
                          </a:solidFill>
                          <a:latin typeface="Times" pitchFamily="18" charset="0"/>
                        </a:defRPr>
                      </a:lvl4pPr>
                      <a:lvl5pPr>
                        <a:lnSpc>
                          <a:spcPct val="90000"/>
                        </a:lnSpc>
                        <a:spcBef>
                          <a:spcPct val="30000"/>
                        </a:spcBef>
                        <a:buSzPct val="100000"/>
                        <a:defRPr sz="1600" b="1">
                          <a:solidFill>
                            <a:schemeClr val="tx1"/>
                          </a:solidFill>
                          <a:latin typeface="Times" pitchFamily="18" charset="0"/>
                        </a:defRPr>
                      </a:lvl5pPr>
                      <a:lvl6pPr eaLnBrk="0" fontAlgn="base" hangingPunct="0">
                        <a:lnSpc>
                          <a:spcPct val="90000"/>
                        </a:lnSpc>
                        <a:spcBef>
                          <a:spcPct val="30000"/>
                        </a:spcBef>
                        <a:spcAft>
                          <a:spcPct val="0"/>
                        </a:spcAft>
                        <a:buSzPct val="100000"/>
                        <a:defRPr sz="1600" b="1">
                          <a:solidFill>
                            <a:schemeClr val="tx1"/>
                          </a:solidFill>
                          <a:latin typeface="Times" pitchFamily="18" charset="0"/>
                        </a:defRPr>
                      </a:lvl6pPr>
                      <a:lvl7pPr eaLnBrk="0" fontAlgn="base" hangingPunct="0">
                        <a:lnSpc>
                          <a:spcPct val="90000"/>
                        </a:lnSpc>
                        <a:spcBef>
                          <a:spcPct val="30000"/>
                        </a:spcBef>
                        <a:spcAft>
                          <a:spcPct val="0"/>
                        </a:spcAft>
                        <a:buSzPct val="100000"/>
                        <a:defRPr sz="1600" b="1">
                          <a:solidFill>
                            <a:schemeClr val="tx1"/>
                          </a:solidFill>
                          <a:latin typeface="Times" pitchFamily="18" charset="0"/>
                        </a:defRPr>
                      </a:lvl7pPr>
                      <a:lvl8pPr eaLnBrk="0" fontAlgn="base" hangingPunct="0">
                        <a:lnSpc>
                          <a:spcPct val="90000"/>
                        </a:lnSpc>
                        <a:spcBef>
                          <a:spcPct val="30000"/>
                        </a:spcBef>
                        <a:spcAft>
                          <a:spcPct val="0"/>
                        </a:spcAft>
                        <a:buSzPct val="100000"/>
                        <a:defRPr sz="1600" b="1">
                          <a:solidFill>
                            <a:schemeClr val="tx1"/>
                          </a:solidFill>
                          <a:latin typeface="Times" pitchFamily="18" charset="0"/>
                        </a:defRPr>
                      </a:lvl8pPr>
                      <a:lvl9pPr eaLnBrk="0" fontAlgn="base" hangingPunct="0">
                        <a:lnSpc>
                          <a:spcPct val="90000"/>
                        </a:lnSpc>
                        <a:spcBef>
                          <a:spcPct val="30000"/>
                        </a:spcBef>
                        <a:spcAft>
                          <a:spcPct val="0"/>
                        </a:spcAft>
                        <a:buSzPct val="100000"/>
                        <a:defRPr sz="1600" b="1">
                          <a:solidFill>
                            <a:schemeClr val="tx1"/>
                          </a:solidFill>
                          <a:latin typeface="Times" pitchFamily="18"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pitchFamily="18" charset="2"/>
                        <a:buNone/>
                        <a:tabLst/>
                      </a:pPr>
                      <a:r>
                        <a:rPr kumimoji="0" lang="en-CA" altLang="en-US" sz="1600" b="1" i="0" u="none" strike="noStrike" cap="none" normalizeH="0" baseline="0" smtClean="0">
                          <a:ln>
                            <a:noFill/>
                          </a:ln>
                          <a:solidFill>
                            <a:schemeClr val="tx1"/>
                          </a:solidFill>
                          <a:effectLst/>
                          <a:latin typeface="Times" pitchFamily="18" charset="0"/>
                        </a:rPr>
                        <a:t>Pipe-and-Filter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0">
                <a:tc>
                  <a:txBody>
                    <a:bodyPr/>
                    <a:lstStyle>
                      <a:lvl1pPr marL="288925" indent="-288925">
                        <a:lnSpc>
                          <a:spcPct val="90000"/>
                        </a:lnSpc>
                        <a:spcBef>
                          <a:spcPct val="30000"/>
                        </a:spcBef>
                        <a:buClr>
                          <a:schemeClr val="tx2"/>
                        </a:buClr>
                        <a:buSzPct val="75000"/>
                        <a:buFont typeface="Symbol" pitchFamily="18" charset="2"/>
                        <a:defRPr sz="2000">
                          <a:solidFill>
                            <a:schemeClr val="tx1"/>
                          </a:solidFill>
                          <a:latin typeface="Times" pitchFamily="18" charset="0"/>
                        </a:defRPr>
                      </a:lvl1pPr>
                      <a:lvl2pPr marL="479425">
                        <a:lnSpc>
                          <a:spcPct val="90000"/>
                        </a:lnSpc>
                        <a:spcBef>
                          <a:spcPct val="30000"/>
                        </a:spcBef>
                        <a:buClr>
                          <a:schemeClr val="tx1"/>
                        </a:buClr>
                        <a:buSzPct val="100000"/>
                        <a:buFont typeface="Wingdings" pitchFamily="2" charset="2"/>
                        <a:defRPr b="1">
                          <a:solidFill>
                            <a:schemeClr val="tx1"/>
                          </a:solidFill>
                          <a:latin typeface="Times" pitchFamily="18" charset="0"/>
                        </a:defRPr>
                      </a:lvl2pPr>
                      <a:lvl3pPr>
                        <a:lnSpc>
                          <a:spcPct val="90000"/>
                        </a:lnSpc>
                        <a:spcBef>
                          <a:spcPct val="30000"/>
                        </a:spcBef>
                        <a:buClr>
                          <a:schemeClr val="tx2"/>
                        </a:buClr>
                        <a:buSzPct val="60000"/>
                        <a:buFont typeface="Wingdings" pitchFamily="2" charset="2"/>
                        <a:defRPr sz="1600" b="1">
                          <a:solidFill>
                            <a:schemeClr val="tx1"/>
                          </a:solidFill>
                          <a:latin typeface="Times" pitchFamily="18" charset="0"/>
                        </a:defRPr>
                      </a:lvl3pPr>
                      <a:lvl4pPr>
                        <a:lnSpc>
                          <a:spcPct val="90000"/>
                        </a:lnSpc>
                        <a:spcBef>
                          <a:spcPct val="30000"/>
                        </a:spcBef>
                        <a:buSzPct val="100000"/>
                        <a:defRPr sz="1600" b="1">
                          <a:solidFill>
                            <a:schemeClr val="tx1"/>
                          </a:solidFill>
                          <a:latin typeface="Times" pitchFamily="18" charset="0"/>
                        </a:defRPr>
                      </a:lvl4pPr>
                      <a:lvl5pPr>
                        <a:lnSpc>
                          <a:spcPct val="90000"/>
                        </a:lnSpc>
                        <a:spcBef>
                          <a:spcPct val="30000"/>
                        </a:spcBef>
                        <a:buSzPct val="100000"/>
                        <a:defRPr sz="1600" b="1">
                          <a:solidFill>
                            <a:schemeClr val="tx1"/>
                          </a:solidFill>
                          <a:latin typeface="Times" pitchFamily="18" charset="0"/>
                        </a:defRPr>
                      </a:lvl5pPr>
                      <a:lvl6pPr eaLnBrk="0" fontAlgn="base" hangingPunct="0">
                        <a:lnSpc>
                          <a:spcPct val="90000"/>
                        </a:lnSpc>
                        <a:spcBef>
                          <a:spcPct val="30000"/>
                        </a:spcBef>
                        <a:spcAft>
                          <a:spcPct val="0"/>
                        </a:spcAft>
                        <a:buSzPct val="100000"/>
                        <a:defRPr sz="1600" b="1">
                          <a:solidFill>
                            <a:schemeClr val="tx1"/>
                          </a:solidFill>
                          <a:latin typeface="Times" pitchFamily="18" charset="0"/>
                        </a:defRPr>
                      </a:lvl6pPr>
                      <a:lvl7pPr eaLnBrk="0" fontAlgn="base" hangingPunct="0">
                        <a:lnSpc>
                          <a:spcPct val="90000"/>
                        </a:lnSpc>
                        <a:spcBef>
                          <a:spcPct val="30000"/>
                        </a:spcBef>
                        <a:spcAft>
                          <a:spcPct val="0"/>
                        </a:spcAft>
                        <a:buSzPct val="100000"/>
                        <a:defRPr sz="1600" b="1">
                          <a:solidFill>
                            <a:schemeClr val="tx1"/>
                          </a:solidFill>
                          <a:latin typeface="Times" pitchFamily="18" charset="0"/>
                        </a:defRPr>
                      </a:lvl7pPr>
                      <a:lvl8pPr eaLnBrk="0" fontAlgn="base" hangingPunct="0">
                        <a:lnSpc>
                          <a:spcPct val="90000"/>
                        </a:lnSpc>
                        <a:spcBef>
                          <a:spcPct val="30000"/>
                        </a:spcBef>
                        <a:spcAft>
                          <a:spcPct val="0"/>
                        </a:spcAft>
                        <a:buSzPct val="100000"/>
                        <a:defRPr sz="1600" b="1">
                          <a:solidFill>
                            <a:schemeClr val="tx1"/>
                          </a:solidFill>
                          <a:latin typeface="Times" pitchFamily="18" charset="0"/>
                        </a:defRPr>
                      </a:lvl8pPr>
                      <a:lvl9pPr eaLnBrk="0" fontAlgn="base" hangingPunct="0">
                        <a:lnSpc>
                          <a:spcPct val="90000"/>
                        </a:lnSpc>
                        <a:spcBef>
                          <a:spcPct val="30000"/>
                        </a:spcBef>
                        <a:spcAft>
                          <a:spcPct val="0"/>
                        </a:spcAft>
                        <a:buSzPct val="100000"/>
                        <a:defRPr sz="1600" b="1">
                          <a:solidFill>
                            <a:schemeClr val="tx1"/>
                          </a:solidFill>
                          <a:latin typeface="Times" pitchFamily="18" charset="0"/>
                        </a:defRPr>
                      </a:lvl9pPr>
                    </a:lstStyle>
                    <a:p>
                      <a:pPr marL="288925" marR="0" lvl="0" indent="-288925" algn="l" defTabSz="914400" rtl="0" eaLnBrk="0" fontAlgn="base" latinLnBrk="0" hangingPunct="0">
                        <a:lnSpc>
                          <a:spcPct val="90000"/>
                        </a:lnSpc>
                        <a:spcBef>
                          <a:spcPct val="30000"/>
                        </a:spcBef>
                        <a:spcAft>
                          <a:spcPct val="0"/>
                        </a:spcAft>
                        <a:buClr>
                          <a:schemeClr val="tx2"/>
                        </a:buClr>
                        <a:buSzPct val="75000"/>
                        <a:buFont typeface="Symbol" pitchFamily="18" charset="2"/>
                        <a:buChar char="¨"/>
                        <a:tabLst/>
                      </a:pPr>
                      <a:r>
                        <a:rPr kumimoji="0" lang="en-CA" altLang="en-US" sz="1600" b="0" i="0" u="none" strike="noStrike" cap="none" normalizeH="0" baseline="0" smtClean="0">
                          <a:ln>
                            <a:noFill/>
                          </a:ln>
                          <a:solidFill>
                            <a:schemeClr val="tx1"/>
                          </a:solidFill>
                          <a:effectLst/>
                          <a:latin typeface="Times" pitchFamily="18" charset="0"/>
                        </a:rPr>
                        <a:t>course grained</a:t>
                      </a:r>
                    </a:p>
                    <a:p>
                      <a:pPr marL="288925" marR="0" lvl="0" indent="-288925" algn="l" defTabSz="914400" rtl="0" eaLnBrk="0" fontAlgn="base" latinLnBrk="0" hangingPunct="0">
                        <a:lnSpc>
                          <a:spcPct val="90000"/>
                        </a:lnSpc>
                        <a:spcBef>
                          <a:spcPct val="30000"/>
                        </a:spcBef>
                        <a:spcAft>
                          <a:spcPct val="0"/>
                        </a:spcAft>
                        <a:buClr>
                          <a:schemeClr val="tx2"/>
                        </a:buClr>
                        <a:buSzPct val="75000"/>
                        <a:buFont typeface="Symbol" pitchFamily="18" charset="2"/>
                        <a:buChar char="¨"/>
                        <a:tabLst/>
                      </a:pPr>
                      <a:r>
                        <a:rPr kumimoji="0" lang="en-CA" altLang="en-US" sz="1600" b="0" i="0" u="none" strike="noStrike" cap="none" normalizeH="0" baseline="0" smtClean="0">
                          <a:ln>
                            <a:noFill/>
                          </a:ln>
                          <a:solidFill>
                            <a:schemeClr val="tx1"/>
                          </a:solidFill>
                          <a:effectLst/>
                          <a:latin typeface="Times" pitchFamily="18" charset="0"/>
                        </a:rPr>
                        <a:t>high latency</a:t>
                      </a:r>
                    </a:p>
                    <a:p>
                      <a:pPr marL="288925" marR="0" lvl="0" indent="-288925" algn="l" defTabSz="914400" rtl="0" eaLnBrk="0" fontAlgn="base" latinLnBrk="0" hangingPunct="0">
                        <a:lnSpc>
                          <a:spcPct val="90000"/>
                        </a:lnSpc>
                        <a:spcBef>
                          <a:spcPct val="30000"/>
                        </a:spcBef>
                        <a:spcAft>
                          <a:spcPct val="0"/>
                        </a:spcAft>
                        <a:buClr>
                          <a:schemeClr val="tx2"/>
                        </a:buClr>
                        <a:buSzPct val="75000"/>
                        <a:buFont typeface="Symbol" pitchFamily="18" charset="2"/>
                        <a:buChar char="¨"/>
                        <a:tabLst/>
                      </a:pPr>
                      <a:r>
                        <a:rPr kumimoji="0" lang="en-CA" altLang="en-US" sz="1600" b="0" i="0" u="none" strike="noStrike" cap="none" normalizeH="0" baseline="0" smtClean="0">
                          <a:ln>
                            <a:noFill/>
                          </a:ln>
                          <a:solidFill>
                            <a:schemeClr val="tx1"/>
                          </a:solidFill>
                          <a:effectLst/>
                          <a:latin typeface="Times" pitchFamily="18" charset="0"/>
                        </a:rPr>
                        <a:t>external access to input</a:t>
                      </a:r>
                    </a:p>
                    <a:p>
                      <a:pPr marL="288925" marR="0" lvl="0" indent="-288925" algn="l" defTabSz="914400" rtl="0" eaLnBrk="0" fontAlgn="base" latinLnBrk="0" hangingPunct="0">
                        <a:lnSpc>
                          <a:spcPct val="90000"/>
                        </a:lnSpc>
                        <a:spcBef>
                          <a:spcPct val="30000"/>
                        </a:spcBef>
                        <a:spcAft>
                          <a:spcPct val="0"/>
                        </a:spcAft>
                        <a:buClr>
                          <a:schemeClr val="tx2"/>
                        </a:buClr>
                        <a:buSzPct val="75000"/>
                        <a:buFont typeface="Symbol" pitchFamily="18" charset="2"/>
                        <a:buChar char="¨"/>
                        <a:tabLst/>
                      </a:pPr>
                      <a:r>
                        <a:rPr kumimoji="0" lang="en-CA" altLang="en-US" sz="1600" b="0" i="0" u="none" strike="noStrike" cap="none" normalizeH="0" baseline="0" smtClean="0">
                          <a:ln>
                            <a:noFill/>
                          </a:ln>
                          <a:solidFill>
                            <a:schemeClr val="tx1"/>
                          </a:solidFill>
                          <a:effectLst/>
                          <a:latin typeface="Times" pitchFamily="18" charset="0"/>
                        </a:rPr>
                        <a:t>no concurrency</a:t>
                      </a:r>
                    </a:p>
                    <a:p>
                      <a:pPr marL="288925" marR="0" lvl="0" indent="-288925" algn="l" defTabSz="914400" rtl="0" eaLnBrk="0" fontAlgn="base" latinLnBrk="0" hangingPunct="0">
                        <a:lnSpc>
                          <a:spcPct val="90000"/>
                        </a:lnSpc>
                        <a:spcBef>
                          <a:spcPct val="30000"/>
                        </a:spcBef>
                        <a:spcAft>
                          <a:spcPct val="0"/>
                        </a:spcAft>
                        <a:buClr>
                          <a:schemeClr val="tx2"/>
                        </a:buClr>
                        <a:buSzPct val="75000"/>
                        <a:buFont typeface="Symbol" pitchFamily="18" charset="2"/>
                        <a:buChar char="¨"/>
                        <a:tabLst/>
                      </a:pPr>
                      <a:r>
                        <a:rPr kumimoji="0" lang="en-CA" altLang="en-US" sz="1600" b="0" i="0" u="none" strike="noStrike" cap="none" normalizeH="0" baseline="0" smtClean="0">
                          <a:ln>
                            <a:noFill/>
                          </a:ln>
                          <a:solidFill>
                            <a:schemeClr val="tx1"/>
                          </a:solidFill>
                          <a:effectLst/>
                          <a:latin typeface="Times" pitchFamily="18" charset="0"/>
                        </a:rPr>
                        <a:t>non-interactive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288925" indent="-288925">
                        <a:lnSpc>
                          <a:spcPct val="90000"/>
                        </a:lnSpc>
                        <a:spcBef>
                          <a:spcPct val="30000"/>
                        </a:spcBef>
                        <a:buClr>
                          <a:schemeClr val="tx2"/>
                        </a:buClr>
                        <a:buSzPct val="75000"/>
                        <a:buFont typeface="Symbol" pitchFamily="18" charset="2"/>
                        <a:defRPr sz="2000">
                          <a:solidFill>
                            <a:schemeClr val="tx1"/>
                          </a:solidFill>
                          <a:latin typeface="Times" pitchFamily="18" charset="0"/>
                        </a:defRPr>
                      </a:lvl1pPr>
                      <a:lvl2pPr marL="479425">
                        <a:lnSpc>
                          <a:spcPct val="90000"/>
                        </a:lnSpc>
                        <a:spcBef>
                          <a:spcPct val="30000"/>
                        </a:spcBef>
                        <a:buClr>
                          <a:schemeClr val="tx1"/>
                        </a:buClr>
                        <a:buSzPct val="100000"/>
                        <a:buFont typeface="Wingdings" pitchFamily="2" charset="2"/>
                        <a:defRPr b="1">
                          <a:solidFill>
                            <a:schemeClr val="tx1"/>
                          </a:solidFill>
                          <a:latin typeface="Times" pitchFamily="18" charset="0"/>
                        </a:defRPr>
                      </a:lvl2pPr>
                      <a:lvl3pPr>
                        <a:lnSpc>
                          <a:spcPct val="90000"/>
                        </a:lnSpc>
                        <a:spcBef>
                          <a:spcPct val="30000"/>
                        </a:spcBef>
                        <a:buClr>
                          <a:schemeClr val="tx2"/>
                        </a:buClr>
                        <a:buSzPct val="60000"/>
                        <a:buFont typeface="Wingdings" pitchFamily="2" charset="2"/>
                        <a:defRPr sz="1600" b="1">
                          <a:solidFill>
                            <a:schemeClr val="tx1"/>
                          </a:solidFill>
                          <a:latin typeface="Times" pitchFamily="18" charset="0"/>
                        </a:defRPr>
                      </a:lvl3pPr>
                      <a:lvl4pPr>
                        <a:lnSpc>
                          <a:spcPct val="90000"/>
                        </a:lnSpc>
                        <a:spcBef>
                          <a:spcPct val="30000"/>
                        </a:spcBef>
                        <a:buSzPct val="100000"/>
                        <a:defRPr sz="1600" b="1">
                          <a:solidFill>
                            <a:schemeClr val="tx1"/>
                          </a:solidFill>
                          <a:latin typeface="Times" pitchFamily="18" charset="0"/>
                        </a:defRPr>
                      </a:lvl4pPr>
                      <a:lvl5pPr>
                        <a:lnSpc>
                          <a:spcPct val="90000"/>
                        </a:lnSpc>
                        <a:spcBef>
                          <a:spcPct val="30000"/>
                        </a:spcBef>
                        <a:buSzPct val="100000"/>
                        <a:defRPr sz="1600" b="1">
                          <a:solidFill>
                            <a:schemeClr val="tx1"/>
                          </a:solidFill>
                          <a:latin typeface="Times" pitchFamily="18" charset="0"/>
                        </a:defRPr>
                      </a:lvl5pPr>
                      <a:lvl6pPr eaLnBrk="0" fontAlgn="base" hangingPunct="0">
                        <a:lnSpc>
                          <a:spcPct val="90000"/>
                        </a:lnSpc>
                        <a:spcBef>
                          <a:spcPct val="30000"/>
                        </a:spcBef>
                        <a:spcAft>
                          <a:spcPct val="0"/>
                        </a:spcAft>
                        <a:buSzPct val="100000"/>
                        <a:defRPr sz="1600" b="1">
                          <a:solidFill>
                            <a:schemeClr val="tx1"/>
                          </a:solidFill>
                          <a:latin typeface="Times" pitchFamily="18" charset="0"/>
                        </a:defRPr>
                      </a:lvl6pPr>
                      <a:lvl7pPr eaLnBrk="0" fontAlgn="base" hangingPunct="0">
                        <a:lnSpc>
                          <a:spcPct val="90000"/>
                        </a:lnSpc>
                        <a:spcBef>
                          <a:spcPct val="30000"/>
                        </a:spcBef>
                        <a:spcAft>
                          <a:spcPct val="0"/>
                        </a:spcAft>
                        <a:buSzPct val="100000"/>
                        <a:defRPr sz="1600" b="1">
                          <a:solidFill>
                            <a:schemeClr val="tx1"/>
                          </a:solidFill>
                          <a:latin typeface="Times" pitchFamily="18" charset="0"/>
                        </a:defRPr>
                      </a:lvl7pPr>
                      <a:lvl8pPr eaLnBrk="0" fontAlgn="base" hangingPunct="0">
                        <a:lnSpc>
                          <a:spcPct val="90000"/>
                        </a:lnSpc>
                        <a:spcBef>
                          <a:spcPct val="30000"/>
                        </a:spcBef>
                        <a:spcAft>
                          <a:spcPct val="0"/>
                        </a:spcAft>
                        <a:buSzPct val="100000"/>
                        <a:defRPr sz="1600" b="1">
                          <a:solidFill>
                            <a:schemeClr val="tx1"/>
                          </a:solidFill>
                          <a:latin typeface="Times" pitchFamily="18" charset="0"/>
                        </a:defRPr>
                      </a:lvl8pPr>
                      <a:lvl9pPr eaLnBrk="0" fontAlgn="base" hangingPunct="0">
                        <a:lnSpc>
                          <a:spcPct val="90000"/>
                        </a:lnSpc>
                        <a:spcBef>
                          <a:spcPct val="30000"/>
                        </a:spcBef>
                        <a:spcAft>
                          <a:spcPct val="0"/>
                        </a:spcAft>
                        <a:buSzPct val="100000"/>
                        <a:defRPr sz="1600" b="1">
                          <a:solidFill>
                            <a:schemeClr val="tx1"/>
                          </a:solidFill>
                          <a:latin typeface="Times" pitchFamily="18" charset="0"/>
                        </a:defRPr>
                      </a:lvl9pPr>
                    </a:lstStyle>
                    <a:p>
                      <a:pPr marL="288925" marR="0" lvl="0" indent="-288925" algn="l" defTabSz="914400" rtl="0" eaLnBrk="0" fontAlgn="base" latinLnBrk="0" hangingPunct="0">
                        <a:lnSpc>
                          <a:spcPct val="90000"/>
                        </a:lnSpc>
                        <a:spcBef>
                          <a:spcPct val="30000"/>
                        </a:spcBef>
                        <a:spcAft>
                          <a:spcPct val="0"/>
                        </a:spcAft>
                        <a:buClr>
                          <a:schemeClr val="tx2"/>
                        </a:buClr>
                        <a:buSzPct val="75000"/>
                        <a:buFont typeface="Symbol" pitchFamily="18" charset="2"/>
                        <a:buChar char="¨"/>
                        <a:tabLst/>
                      </a:pPr>
                      <a:r>
                        <a:rPr kumimoji="0" lang="en-CA" altLang="en-US" sz="1600" b="0" i="0" u="none" strike="noStrike" cap="none" normalizeH="0" baseline="0" smtClean="0">
                          <a:ln>
                            <a:noFill/>
                          </a:ln>
                          <a:solidFill>
                            <a:schemeClr val="tx1"/>
                          </a:solidFill>
                          <a:effectLst/>
                          <a:latin typeface="Times" pitchFamily="18" charset="0"/>
                        </a:rPr>
                        <a:t>fine grained</a:t>
                      </a:r>
                    </a:p>
                    <a:p>
                      <a:pPr marL="288925" marR="0" lvl="0" indent="-288925" algn="l" defTabSz="914400" rtl="0" eaLnBrk="0" fontAlgn="base" latinLnBrk="0" hangingPunct="0">
                        <a:lnSpc>
                          <a:spcPct val="90000"/>
                        </a:lnSpc>
                        <a:spcBef>
                          <a:spcPct val="30000"/>
                        </a:spcBef>
                        <a:spcAft>
                          <a:spcPct val="0"/>
                        </a:spcAft>
                        <a:buClr>
                          <a:schemeClr val="tx2"/>
                        </a:buClr>
                        <a:buSzPct val="75000"/>
                        <a:buFont typeface="Symbol" pitchFamily="18" charset="2"/>
                        <a:buChar char="¨"/>
                        <a:tabLst/>
                      </a:pPr>
                      <a:r>
                        <a:rPr kumimoji="0" lang="en-CA" altLang="en-US" sz="1600" b="0" i="0" u="none" strike="noStrike" cap="none" normalizeH="0" baseline="0" smtClean="0">
                          <a:ln>
                            <a:noFill/>
                          </a:ln>
                          <a:solidFill>
                            <a:schemeClr val="tx1"/>
                          </a:solidFill>
                          <a:effectLst/>
                          <a:latin typeface="Times" pitchFamily="18" charset="0"/>
                        </a:rPr>
                        <a:t>results starts processing</a:t>
                      </a:r>
                    </a:p>
                    <a:p>
                      <a:pPr marL="288925" marR="0" lvl="0" indent="-288925" algn="l" defTabSz="914400" rtl="0" eaLnBrk="0" fontAlgn="base" latinLnBrk="0" hangingPunct="0">
                        <a:lnSpc>
                          <a:spcPct val="90000"/>
                        </a:lnSpc>
                        <a:spcBef>
                          <a:spcPct val="30000"/>
                        </a:spcBef>
                        <a:spcAft>
                          <a:spcPct val="0"/>
                        </a:spcAft>
                        <a:buClr>
                          <a:schemeClr val="tx2"/>
                        </a:buClr>
                        <a:buSzPct val="75000"/>
                        <a:buFont typeface="Symbol" pitchFamily="18" charset="2"/>
                        <a:buChar char="¨"/>
                        <a:tabLst/>
                      </a:pPr>
                      <a:r>
                        <a:rPr kumimoji="0" lang="en-CA" altLang="en-US" sz="1600" b="0" i="0" u="none" strike="noStrike" cap="none" normalizeH="0" baseline="0" smtClean="0">
                          <a:ln>
                            <a:noFill/>
                          </a:ln>
                          <a:solidFill>
                            <a:schemeClr val="tx1"/>
                          </a:solidFill>
                          <a:effectLst/>
                          <a:latin typeface="Times" pitchFamily="18" charset="0"/>
                        </a:rPr>
                        <a:t>localized input</a:t>
                      </a:r>
                    </a:p>
                    <a:p>
                      <a:pPr marL="288925" marR="0" lvl="0" indent="-288925" algn="l" defTabSz="914400" rtl="0" eaLnBrk="0" fontAlgn="base" latinLnBrk="0" hangingPunct="0">
                        <a:lnSpc>
                          <a:spcPct val="90000"/>
                        </a:lnSpc>
                        <a:spcBef>
                          <a:spcPct val="30000"/>
                        </a:spcBef>
                        <a:spcAft>
                          <a:spcPct val="0"/>
                        </a:spcAft>
                        <a:buClr>
                          <a:schemeClr val="tx2"/>
                        </a:buClr>
                        <a:buSzPct val="75000"/>
                        <a:buFont typeface="Symbol" pitchFamily="18" charset="2"/>
                        <a:buChar char="¨"/>
                        <a:tabLst/>
                      </a:pPr>
                      <a:r>
                        <a:rPr kumimoji="0" lang="en-CA" altLang="en-US" sz="1600" b="0" i="0" u="none" strike="noStrike" cap="none" normalizeH="0" baseline="0" smtClean="0">
                          <a:ln>
                            <a:noFill/>
                          </a:ln>
                          <a:solidFill>
                            <a:schemeClr val="tx1"/>
                          </a:solidFill>
                          <a:effectLst/>
                          <a:latin typeface="Times" pitchFamily="18" charset="0"/>
                        </a:rPr>
                        <a:t>concurrency possible</a:t>
                      </a:r>
                    </a:p>
                    <a:p>
                      <a:pPr marL="288925" marR="0" lvl="0" indent="-288925" algn="l" defTabSz="914400" rtl="0" eaLnBrk="0" fontAlgn="base" latinLnBrk="0" hangingPunct="0">
                        <a:lnSpc>
                          <a:spcPct val="90000"/>
                        </a:lnSpc>
                        <a:spcBef>
                          <a:spcPct val="30000"/>
                        </a:spcBef>
                        <a:spcAft>
                          <a:spcPct val="0"/>
                        </a:spcAft>
                        <a:buClr>
                          <a:schemeClr val="tx2"/>
                        </a:buClr>
                        <a:buSzPct val="75000"/>
                        <a:buFont typeface="Symbol" pitchFamily="18" charset="2"/>
                        <a:buChar char="¨"/>
                        <a:tabLst/>
                      </a:pPr>
                      <a:r>
                        <a:rPr kumimoji="0" lang="en-CA" altLang="en-US" sz="1600" b="0" i="0" u="none" strike="noStrike" cap="none" normalizeH="0" baseline="0" smtClean="0">
                          <a:ln>
                            <a:noFill/>
                          </a:ln>
                          <a:solidFill>
                            <a:schemeClr val="tx1"/>
                          </a:solidFill>
                          <a:effectLst/>
                          <a:latin typeface="Times" pitchFamily="18" charset="0"/>
                        </a:rPr>
                        <a:t>interactive awkward but possible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274725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Links to Supporting Material</a:t>
            </a:r>
            <a:endParaRPr lang="en-CA" dirty="0"/>
          </a:p>
        </p:txBody>
      </p:sp>
      <p:sp>
        <p:nvSpPr>
          <p:cNvPr id="3" name="Content Placeholder 2"/>
          <p:cNvSpPr>
            <a:spLocks noGrp="1"/>
          </p:cNvSpPr>
          <p:nvPr>
            <p:ph idx="1"/>
          </p:nvPr>
        </p:nvSpPr>
        <p:spPr>
          <a:xfrm>
            <a:off x="381000" y="1524000"/>
            <a:ext cx="8382000" cy="4114800"/>
          </a:xfrm>
        </p:spPr>
        <p:txBody>
          <a:bodyPr/>
          <a:lstStyle/>
          <a:p>
            <a:pPr marL="0" indent="0">
              <a:buNone/>
            </a:pPr>
            <a:r>
              <a:rPr lang="en-CA" sz="2000" dirty="0">
                <a:hlinkClick r:id="rId2"/>
              </a:rPr>
              <a:t>https://</a:t>
            </a:r>
            <a:r>
              <a:rPr lang="en-CA" sz="2000" dirty="0" smtClean="0">
                <a:hlinkClick r:id="rId2"/>
              </a:rPr>
              <a:t>en.wikipedia.org/wiki/Software_architecture</a:t>
            </a:r>
          </a:p>
          <a:p>
            <a:pPr marL="0" indent="0">
              <a:buNone/>
            </a:pPr>
            <a:endParaRPr lang="en-CA" sz="2000" dirty="0">
              <a:hlinkClick r:id="rId2"/>
            </a:endParaRPr>
          </a:p>
          <a:p>
            <a:pPr marL="0" indent="0">
              <a:buNone/>
            </a:pPr>
            <a:r>
              <a:rPr lang="en-CA" sz="2000" dirty="0" smtClean="0">
                <a:hlinkClick r:id="rId2"/>
              </a:rPr>
              <a:t>https</a:t>
            </a:r>
            <a:r>
              <a:rPr lang="en-CA" sz="2000" dirty="0">
                <a:hlinkClick r:id="rId2"/>
              </a:rPr>
              <a:t>://</a:t>
            </a:r>
            <a:r>
              <a:rPr lang="en-CA" sz="2000" dirty="0" smtClean="0">
                <a:hlinkClick r:id="rId2"/>
              </a:rPr>
              <a:t>en.wikipedia.org/wiki/List_of_software_architecture_styles_and_patterns </a:t>
            </a:r>
          </a:p>
          <a:p>
            <a:pPr marL="0" indent="0">
              <a:buNone/>
            </a:pPr>
            <a:endParaRPr lang="en-CA" sz="2000" dirty="0">
              <a:hlinkClick r:id="rId2"/>
            </a:endParaRPr>
          </a:p>
          <a:p>
            <a:pPr marL="0" indent="0">
              <a:buNone/>
            </a:pPr>
            <a:r>
              <a:rPr lang="en-CA" sz="2000" dirty="0">
                <a:hlinkClick r:id="rId2"/>
              </a:rPr>
              <a:t>https://herbertograca.com/2017/07/28/architectural-styles-vs-architectural-patterns-vs-design-patterns</a:t>
            </a:r>
            <a:r>
              <a:rPr lang="en-CA" sz="2000" dirty="0" smtClean="0">
                <a:hlinkClick r:id="rId2"/>
              </a:rPr>
              <a:t>/</a:t>
            </a:r>
          </a:p>
          <a:p>
            <a:pPr marL="0" indent="0">
              <a:buNone/>
            </a:pPr>
            <a:endParaRPr lang="en-CA" sz="2000" dirty="0">
              <a:hlinkClick r:id="rId2"/>
            </a:endParaRPr>
          </a:p>
          <a:p>
            <a:pPr marL="0" indent="0">
              <a:buNone/>
            </a:pPr>
            <a:r>
              <a:rPr lang="en-CA" sz="2000" dirty="0">
                <a:hlinkClick r:id="rId2"/>
              </a:rPr>
              <a:t>https://www.win.tue.nl/~aserebre/2IW80/2013-2014/A3%20-%</a:t>
            </a:r>
            <a:r>
              <a:rPr lang="en-CA" sz="2000" dirty="0" smtClean="0">
                <a:hlinkClick r:id="rId2"/>
              </a:rPr>
              <a:t>20Arch%20Styles.pdf</a:t>
            </a:r>
          </a:p>
          <a:p>
            <a:pPr marL="0" indent="0">
              <a:buNone/>
            </a:pPr>
            <a:endParaRPr lang="en-CA" sz="2000" dirty="0">
              <a:hlinkClick r:id="rId2"/>
            </a:endParaRPr>
          </a:p>
          <a:p>
            <a:pPr marL="0" indent="0">
              <a:buNone/>
            </a:pPr>
            <a:r>
              <a:rPr lang="en-CA" sz="2000" dirty="0">
                <a:hlinkClick r:id="rId2"/>
              </a:rPr>
              <a:t>https://</a:t>
            </a:r>
            <a:r>
              <a:rPr lang="en-CA" sz="2000" dirty="0" smtClean="0">
                <a:hlinkClick r:id="rId2"/>
              </a:rPr>
              <a:t>www.sciencedirect.com/science/article/pii/S187705091503183X</a:t>
            </a:r>
          </a:p>
          <a:p>
            <a:pPr marL="0" indent="0">
              <a:buNone/>
            </a:pPr>
            <a:endParaRPr lang="en-CA" sz="2000" dirty="0">
              <a:hlinkClick r:id="rId2"/>
            </a:endParaRPr>
          </a:p>
          <a:p>
            <a:pPr marL="0" indent="0">
              <a:buNone/>
            </a:pPr>
            <a:r>
              <a:rPr lang="en-CA" sz="2000" dirty="0">
                <a:hlinkClick r:id="rId2"/>
              </a:rPr>
              <a:t>http://</a:t>
            </a:r>
            <a:r>
              <a:rPr lang="en-CA" sz="2000" dirty="0" smtClean="0">
                <a:hlinkClick r:id="rId2"/>
              </a:rPr>
              <a:t>csse.usc.edu/classes/cs578_2013/Styles.ppt</a:t>
            </a:r>
            <a:endParaRPr lang="en-CA" sz="2000" dirty="0">
              <a:hlinkClick r:id="rId2"/>
            </a:endParaRPr>
          </a:p>
          <a:p>
            <a:pPr marL="0" indent="0">
              <a:buNone/>
            </a:pPr>
            <a:endParaRPr lang="en-CA" sz="2000" dirty="0" smtClean="0">
              <a:hlinkClick r:id="rId2"/>
            </a:endParaRPr>
          </a:p>
          <a:p>
            <a:pPr marL="0" indent="0">
              <a:buNone/>
            </a:pPr>
            <a:endParaRPr lang="en-CA" sz="2000" dirty="0">
              <a:hlinkClick r:id="rId2"/>
            </a:endParaRPr>
          </a:p>
          <a:p>
            <a:pPr marL="0" indent="0">
              <a:buNone/>
            </a:pPr>
            <a:endParaRPr lang="en-CA" sz="2000" dirty="0" smtClean="0"/>
          </a:p>
          <a:p>
            <a:pPr marL="0" indent="0">
              <a:buNone/>
            </a:pPr>
            <a:endParaRPr lang="en-CA" sz="2000" dirty="0"/>
          </a:p>
          <a:p>
            <a:pPr marL="0" indent="0">
              <a:buNone/>
            </a:pPr>
            <a:endParaRPr lang="en-CA" sz="2000" dirty="0"/>
          </a:p>
        </p:txBody>
      </p:sp>
    </p:spTree>
    <p:extLst>
      <p:ext uri="{BB962C8B-B14F-4D97-AF65-F5344CB8AC3E}">
        <p14:creationId xmlns:p14="http://schemas.microsoft.com/office/powerpoint/2010/main" val="318216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CA" altLang="en-US" sz="3600" dirty="0" smtClean="0"/>
              <a:t>Software Architecture</a:t>
            </a:r>
          </a:p>
        </p:txBody>
      </p:sp>
      <p:sp>
        <p:nvSpPr>
          <p:cNvPr id="3075" name="Rectangle 3"/>
          <p:cNvSpPr>
            <a:spLocks noGrp="1" noChangeArrowheads="1"/>
          </p:cNvSpPr>
          <p:nvPr>
            <p:ph type="body" idx="1"/>
          </p:nvPr>
        </p:nvSpPr>
        <p:spPr/>
        <p:txBody>
          <a:bodyPr/>
          <a:lstStyle/>
          <a:p>
            <a:pPr eaLnBrk="1" hangingPunct="1"/>
            <a:r>
              <a:rPr lang="en-CA" altLang="en-US" sz="2000" dirty="0" smtClean="0"/>
              <a:t>Software Architecture pertains to the specification of the overall structure of the system. This structure entails the system’s components, the basic characteristics of these components, and the interaction between components</a:t>
            </a:r>
            <a:r>
              <a:rPr lang="el-GR" altLang="en-US" sz="2000" dirty="0" smtClean="0"/>
              <a:t>. </a:t>
            </a:r>
          </a:p>
          <a:p>
            <a:pPr eaLnBrk="1" hangingPunct="1"/>
            <a:endParaRPr lang="en-CA" altLang="en-US" sz="2000" dirty="0" smtClean="0"/>
          </a:p>
          <a:p>
            <a:pPr eaLnBrk="1" hangingPunct="1"/>
            <a:r>
              <a:rPr lang="en-CA" altLang="en-US" sz="2000" dirty="0" smtClean="0"/>
              <a:t>As we have already discussed software architecture provides a way to analyze and specify the system at a higher level of abstraction.</a:t>
            </a:r>
            <a:r>
              <a:rPr lang="el-GR" altLang="en-US" sz="2000" dirty="0" smtClean="0"/>
              <a:t> </a:t>
            </a:r>
          </a:p>
          <a:p>
            <a:pPr eaLnBrk="1" hangingPunct="1"/>
            <a:endParaRPr lang="en-CA" altLang="en-US" sz="2000" dirty="0" smtClean="0"/>
          </a:p>
          <a:p>
            <a:pPr eaLnBrk="1" hangingPunct="1"/>
            <a:r>
              <a:rPr lang="en-CA" altLang="en-US" sz="2000" dirty="0" smtClean="0"/>
              <a:t>Software architecture specifications focus on the fundamental design decisions we take for a system</a:t>
            </a:r>
          </a:p>
        </p:txBody>
      </p:sp>
    </p:spTree>
    <p:extLst>
      <p:ext uri="{BB962C8B-B14F-4D97-AF65-F5344CB8AC3E}">
        <p14:creationId xmlns:p14="http://schemas.microsoft.com/office/powerpoint/2010/main" val="1447234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70F60B9-7C72-4943-82F7-B7C54FA90DD0}" type="slidenum">
              <a:rPr lang="en-CA" altLang="en-US"/>
              <a:pPr/>
              <a:t>5</a:t>
            </a:fld>
            <a:endParaRPr lang="en-CA" altLang="en-US"/>
          </a:p>
        </p:txBody>
      </p:sp>
      <p:sp>
        <p:nvSpPr>
          <p:cNvPr id="4098" name="Rectangle 2"/>
          <p:cNvSpPr>
            <a:spLocks noGrp="1" noChangeArrowheads="1"/>
          </p:cNvSpPr>
          <p:nvPr>
            <p:ph type="title"/>
          </p:nvPr>
        </p:nvSpPr>
        <p:spPr/>
        <p:txBody>
          <a:bodyPr/>
          <a:lstStyle/>
          <a:p>
            <a:r>
              <a:rPr lang="de-DE" altLang="en-US"/>
              <a:t>Definition by Shaw and Garlan</a:t>
            </a:r>
            <a:endParaRPr lang="en-CA" altLang="en-US"/>
          </a:p>
        </p:txBody>
      </p:sp>
      <p:sp>
        <p:nvSpPr>
          <p:cNvPr id="4099" name="Rectangle 3"/>
          <p:cNvSpPr>
            <a:spLocks noGrp="1" noChangeArrowheads="1"/>
          </p:cNvSpPr>
          <p:nvPr>
            <p:ph type="body" idx="1"/>
          </p:nvPr>
        </p:nvSpPr>
        <p:spPr/>
        <p:txBody>
          <a:bodyPr/>
          <a:lstStyle/>
          <a:p>
            <a:r>
              <a:rPr lang="en-CA" altLang="en-US" sz="2400" dirty="0"/>
              <a:t>Abstractly, software architecture involves the description of elements from which systems are built, interactions among those elements, patterns that guide their composition, and constraints on these patterns. In general, a particular system is defined in terms of a collection of components and interactions among these components. Such a system may in turn be used as a (composite) element in a larger system design. </a:t>
            </a:r>
            <a:r>
              <a:rPr lang="de-DE" altLang="en-US" sz="2400" dirty="0">
                <a:cs typeface="Times New Roman" pitchFamily="18" charset="0"/>
              </a:rPr>
              <a:t>[</a:t>
            </a:r>
            <a:r>
              <a:rPr lang="de-DE" altLang="en-US" sz="2400" dirty="0" err="1">
                <a:cs typeface="Times New Roman" pitchFamily="18" charset="0"/>
              </a:rPr>
              <a:t>Garlan&amp;Shaw</a:t>
            </a:r>
            <a:r>
              <a:rPr lang="de-DE" altLang="en-US" sz="2400" dirty="0">
                <a:cs typeface="Times New Roman" pitchFamily="18" charset="0"/>
              </a:rPr>
              <a:t>]</a:t>
            </a:r>
            <a:endParaRPr lang="en-CA" altLang="en-US" sz="2400" dirty="0"/>
          </a:p>
        </p:txBody>
      </p:sp>
    </p:spTree>
    <p:extLst>
      <p:ext uri="{BB962C8B-B14F-4D97-AF65-F5344CB8AC3E}">
        <p14:creationId xmlns:p14="http://schemas.microsoft.com/office/powerpoint/2010/main" val="1738905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1D011F6-E8D3-4B55-8E24-83F44DB9F062}" type="slidenum">
              <a:rPr lang="en-CA" altLang="en-US"/>
              <a:pPr/>
              <a:t>6</a:t>
            </a:fld>
            <a:endParaRPr lang="en-CA" altLang="en-US"/>
          </a:p>
        </p:txBody>
      </p:sp>
      <p:sp>
        <p:nvSpPr>
          <p:cNvPr id="14338" name="Rectangle 1026"/>
          <p:cNvSpPr>
            <a:spLocks noGrp="1" noChangeArrowheads="1"/>
          </p:cNvSpPr>
          <p:nvPr>
            <p:ph type="title"/>
          </p:nvPr>
        </p:nvSpPr>
        <p:spPr/>
        <p:txBody>
          <a:bodyPr/>
          <a:lstStyle/>
          <a:p>
            <a:r>
              <a:rPr lang="de-DE" altLang="en-US"/>
              <a:t>Definition by Buschmann et al.</a:t>
            </a:r>
            <a:endParaRPr lang="en-CA" altLang="en-US"/>
          </a:p>
        </p:txBody>
      </p:sp>
      <p:sp>
        <p:nvSpPr>
          <p:cNvPr id="14339" name="Rectangle 1027"/>
          <p:cNvSpPr>
            <a:spLocks noGrp="1" noChangeArrowheads="1"/>
          </p:cNvSpPr>
          <p:nvPr>
            <p:ph type="body" idx="1"/>
          </p:nvPr>
        </p:nvSpPr>
        <p:spPr/>
        <p:txBody>
          <a:bodyPr/>
          <a:lstStyle/>
          <a:p>
            <a:pPr>
              <a:lnSpc>
                <a:spcPct val="90000"/>
              </a:lnSpc>
            </a:pPr>
            <a:r>
              <a:rPr lang="en-CA" altLang="en-US" sz="2400" dirty="0"/>
              <a:t>A software architecture is a description of the subsystems and components of a software system and the relationships between them. Subsystems and components are typically specified in different views to show the relevant functional and </a:t>
            </a:r>
            <a:r>
              <a:rPr lang="en-CA" altLang="en-US" sz="2400" dirty="0" err="1"/>
              <a:t>nonfunctional</a:t>
            </a:r>
            <a:r>
              <a:rPr lang="en-CA" altLang="en-US" sz="2400" dirty="0"/>
              <a:t> properties of a software system. The software architecture of a system is an artifact. It is the result of the software development activity. </a:t>
            </a:r>
            <a:r>
              <a:rPr lang="de-DE" altLang="en-US" sz="2400" dirty="0">
                <a:cs typeface="Times New Roman" pitchFamily="18" charset="0"/>
              </a:rPr>
              <a:t>[</a:t>
            </a:r>
            <a:r>
              <a:rPr lang="en-US" altLang="en-US" sz="2400" dirty="0"/>
              <a:t>POSA</a:t>
            </a:r>
            <a:r>
              <a:rPr lang="de-DE" altLang="en-US" sz="2400" dirty="0">
                <a:cs typeface="Times New Roman" pitchFamily="18" charset="0"/>
              </a:rPr>
              <a:t>]</a:t>
            </a:r>
            <a:r>
              <a:rPr lang="en-CA" altLang="en-US" sz="2400" dirty="0"/>
              <a:t> </a:t>
            </a:r>
            <a:endParaRPr lang="en-CA" altLang="en-US" sz="2400" dirty="0" smtClean="0"/>
          </a:p>
          <a:p>
            <a:pPr>
              <a:lnSpc>
                <a:spcPct val="90000"/>
              </a:lnSpc>
            </a:pPr>
            <a:endParaRPr lang="en-CA" altLang="en-US" sz="2400" dirty="0"/>
          </a:p>
          <a:p>
            <a:pPr>
              <a:lnSpc>
                <a:spcPct val="90000"/>
              </a:lnSpc>
            </a:pPr>
            <a:r>
              <a:rPr lang="en-CA" altLang="en-US" sz="2400" dirty="0"/>
              <a:t>See </a:t>
            </a:r>
            <a:r>
              <a:rPr lang="en-CA" altLang="en-US" sz="1800" dirty="0"/>
              <a:t>http://www.sei.cmu.edu/architecture/definitions.html</a:t>
            </a:r>
            <a:r>
              <a:rPr lang="en-CA" altLang="en-US" sz="2400" dirty="0"/>
              <a:t> for 60+ other definitions…</a:t>
            </a:r>
          </a:p>
        </p:txBody>
      </p:sp>
    </p:spTree>
    <p:extLst>
      <p:ext uri="{BB962C8B-B14F-4D97-AF65-F5344CB8AC3E}">
        <p14:creationId xmlns:p14="http://schemas.microsoft.com/office/powerpoint/2010/main" val="3261210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C779E09-A3E2-446F-9D2F-00970B8EED81}" type="slidenum">
              <a:rPr lang="en-CA" altLang="en-US"/>
              <a:pPr/>
              <a:t>7</a:t>
            </a:fld>
            <a:endParaRPr lang="en-CA" altLang="en-US"/>
          </a:p>
        </p:txBody>
      </p:sp>
      <p:sp>
        <p:nvSpPr>
          <p:cNvPr id="19458" name="Rectangle 2"/>
          <p:cNvSpPr>
            <a:spLocks noGrp="1" noChangeArrowheads="1"/>
          </p:cNvSpPr>
          <p:nvPr>
            <p:ph type="title"/>
          </p:nvPr>
        </p:nvSpPr>
        <p:spPr/>
        <p:txBody>
          <a:bodyPr/>
          <a:lstStyle/>
          <a:p>
            <a:r>
              <a:rPr lang="en-CA" altLang="en-US"/>
              <a:t>Issues Addressed by an Architectural Design</a:t>
            </a:r>
          </a:p>
        </p:txBody>
      </p:sp>
      <p:sp>
        <p:nvSpPr>
          <p:cNvPr id="19459" name="Rectangle 3"/>
          <p:cNvSpPr>
            <a:spLocks noGrp="1" noChangeArrowheads="1"/>
          </p:cNvSpPr>
          <p:nvPr>
            <p:ph type="body" idx="1"/>
          </p:nvPr>
        </p:nvSpPr>
        <p:spPr/>
        <p:txBody>
          <a:bodyPr/>
          <a:lstStyle/>
          <a:p>
            <a:pPr>
              <a:lnSpc>
                <a:spcPct val="90000"/>
              </a:lnSpc>
            </a:pPr>
            <a:r>
              <a:rPr lang="en-CA" altLang="en-US" sz="2400"/>
              <a:t>Gross decomposition of a system into interacting components</a:t>
            </a:r>
          </a:p>
          <a:p>
            <a:pPr lvl="1">
              <a:lnSpc>
                <a:spcPct val="90000"/>
              </a:lnSpc>
            </a:pPr>
            <a:r>
              <a:rPr lang="en-CA" altLang="en-US" sz="2000"/>
              <a:t>Typically hierarchical</a:t>
            </a:r>
          </a:p>
          <a:p>
            <a:pPr lvl="1">
              <a:lnSpc>
                <a:spcPct val="90000"/>
              </a:lnSpc>
            </a:pPr>
            <a:r>
              <a:rPr lang="en-CA" altLang="en-US" sz="2000"/>
              <a:t>Using rich abstractions for “glue”</a:t>
            </a:r>
          </a:p>
          <a:p>
            <a:pPr lvl="1">
              <a:lnSpc>
                <a:spcPct val="90000"/>
              </a:lnSpc>
            </a:pPr>
            <a:r>
              <a:rPr lang="en-CA" altLang="en-US" sz="2000"/>
              <a:t>Often using common design idioms/styles</a:t>
            </a:r>
          </a:p>
          <a:p>
            <a:pPr>
              <a:lnSpc>
                <a:spcPct val="90000"/>
              </a:lnSpc>
            </a:pPr>
            <a:r>
              <a:rPr lang="en-CA" altLang="en-US" sz="2400"/>
              <a:t>Emergent system properties</a:t>
            </a:r>
          </a:p>
          <a:p>
            <a:pPr lvl="1">
              <a:lnSpc>
                <a:spcPct val="90000"/>
              </a:lnSpc>
            </a:pPr>
            <a:r>
              <a:rPr lang="en-CA" altLang="en-US" sz="2000"/>
              <a:t>Performance, throughput, latencies</a:t>
            </a:r>
          </a:p>
          <a:p>
            <a:pPr lvl="1">
              <a:lnSpc>
                <a:spcPct val="90000"/>
              </a:lnSpc>
            </a:pPr>
            <a:r>
              <a:rPr lang="en-CA" altLang="en-US" sz="2000"/>
              <a:t>Reliability, security, fault tolerance, evolvability</a:t>
            </a:r>
          </a:p>
          <a:p>
            <a:pPr>
              <a:lnSpc>
                <a:spcPct val="90000"/>
              </a:lnSpc>
            </a:pPr>
            <a:r>
              <a:rPr lang="en-CA" altLang="en-US" sz="2400"/>
              <a:t>Rationale</a:t>
            </a:r>
          </a:p>
          <a:p>
            <a:pPr lvl="1">
              <a:lnSpc>
                <a:spcPct val="90000"/>
              </a:lnSpc>
            </a:pPr>
            <a:r>
              <a:rPr lang="en-CA" altLang="en-US" sz="2000"/>
              <a:t>Relates requirements and implementations</a:t>
            </a:r>
          </a:p>
          <a:p>
            <a:pPr>
              <a:lnSpc>
                <a:spcPct val="90000"/>
              </a:lnSpc>
            </a:pPr>
            <a:r>
              <a:rPr lang="en-CA" altLang="en-US" sz="2400"/>
              <a:t>Envelope of allowed change</a:t>
            </a:r>
          </a:p>
          <a:p>
            <a:pPr lvl="1">
              <a:lnSpc>
                <a:spcPct val="90000"/>
              </a:lnSpc>
            </a:pPr>
            <a:r>
              <a:rPr lang="en-CA" altLang="en-US" sz="2000"/>
              <a:t>“Load-bearing walls”</a:t>
            </a:r>
          </a:p>
          <a:p>
            <a:pPr lvl="1">
              <a:lnSpc>
                <a:spcPct val="90000"/>
              </a:lnSpc>
            </a:pPr>
            <a:r>
              <a:rPr lang="en-CA" altLang="en-US" sz="2000"/>
              <a:t>Design idioms and styles</a:t>
            </a:r>
          </a:p>
        </p:txBody>
      </p:sp>
    </p:spTree>
    <p:extLst>
      <p:ext uri="{BB962C8B-B14F-4D97-AF65-F5344CB8AC3E}">
        <p14:creationId xmlns:p14="http://schemas.microsoft.com/office/powerpoint/2010/main" val="444729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BB9DC9E-EA5E-47AB-9D10-AC6F07C2167C}" type="slidenum">
              <a:rPr lang="en-CA" altLang="en-US"/>
              <a:pPr/>
              <a:t>8</a:t>
            </a:fld>
            <a:endParaRPr lang="en-CA" altLang="en-US"/>
          </a:p>
        </p:txBody>
      </p:sp>
      <p:sp>
        <p:nvSpPr>
          <p:cNvPr id="16386" name="Rectangle 2"/>
          <p:cNvSpPr>
            <a:spLocks noGrp="1" noChangeArrowheads="1"/>
          </p:cNvSpPr>
          <p:nvPr>
            <p:ph type="title"/>
          </p:nvPr>
        </p:nvSpPr>
        <p:spPr/>
        <p:txBody>
          <a:bodyPr/>
          <a:lstStyle/>
          <a:p>
            <a:r>
              <a:rPr lang="de-DE" altLang="en-US"/>
              <a:t>Good Properties of an Architecture</a:t>
            </a:r>
            <a:endParaRPr lang="en-CA" altLang="en-US"/>
          </a:p>
        </p:txBody>
      </p:sp>
      <p:sp>
        <p:nvSpPr>
          <p:cNvPr id="16387" name="Rectangle 3"/>
          <p:cNvSpPr>
            <a:spLocks noGrp="1" noChangeArrowheads="1"/>
          </p:cNvSpPr>
          <p:nvPr>
            <p:ph type="body" idx="1"/>
          </p:nvPr>
        </p:nvSpPr>
        <p:spPr>
          <a:xfrm>
            <a:off x="685800" y="2438400"/>
            <a:ext cx="7772400" cy="4114800"/>
          </a:xfrm>
        </p:spPr>
        <p:txBody>
          <a:bodyPr/>
          <a:lstStyle/>
          <a:p>
            <a:r>
              <a:rPr lang="en-CA" altLang="en-US" sz="2800" dirty="0"/>
              <a:t>Good architecture (like much good design):</a:t>
            </a:r>
          </a:p>
          <a:p>
            <a:pPr lvl="1"/>
            <a:r>
              <a:rPr lang="en-CA" altLang="en-US" sz="2400" dirty="0"/>
              <a:t>Result of a consistent set of principles and techniques, applied consistently through all phases of a project</a:t>
            </a:r>
          </a:p>
          <a:p>
            <a:pPr lvl="1"/>
            <a:r>
              <a:rPr lang="en-CA" altLang="en-US" sz="2400" dirty="0"/>
              <a:t>Resilient in the face of (inevitable) changes</a:t>
            </a:r>
          </a:p>
          <a:p>
            <a:pPr lvl="1"/>
            <a:r>
              <a:rPr lang="en-CA" altLang="en-US" sz="2400" dirty="0"/>
              <a:t>Source of guidance throughout the product lifetime</a:t>
            </a:r>
          </a:p>
          <a:p>
            <a:pPr lvl="1"/>
            <a:r>
              <a:rPr lang="en-CA" altLang="en-US" sz="2400" dirty="0"/>
              <a:t>Reuse of established engineering knowledge</a:t>
            </a:r>
          </a:p>
        </p:txBody>
      </p:sp>
    </p:spTree>
    <p:extLst>
      <p:ext uri="{BB962C8B-B14F-4D97-AF65-F5344CB8AC3E}">
        <p14:creationId xmlns:p14="http://schemas.microsoft.com/office/powerpoint/2010/main" val="4293222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CE2B8E6-D5CE-4097-B53D-1825D9D437E6}" type="slidenum">
              <a:rPr lang="en-CA" altLang="en-US"/>
              <a:pPr/>
              <a:t>9</a:t>
            </a:fld>
            <a:endParaRPr lang="en-CA" altLang="en-US"/>
          </a:p>
        </p:txBody>
      </p:sp>
      <p:sp>
        <p:nvSpPr>
          <p:cNvPr id="3074" name="Rectangle 2"/>
          <p:cNvSpPr>
            <a:spLocks noGrp="1" noChangeArrowheads="1"/>
          </p:cNvSpPr>
          <p:nvPr>
            <p:ph type="title"/>
          </p:nvPr>
        </p:nvSpPr>
        <p:spPr/>
        <p:txBody>
          <a:bodyPr/>
          <a:lstStyle/>
          <a:p>
            <a:r>
              <a:rPr lang="en-CA" altLang="en-US" sz="3600"/>
              <a:t>The Need For Multiple Design Views</a:t>
            </a:r>
          </a:p>
        </p:txBody>
      </p:sp>
      <p:sp>
        <p:nvSpPr>
          <p:cNvPr id="3075" name="Rectangle 3"/>
          <p:cNvSpPr>
            <a:spLocks noGrp="1" noChangeArrowheads="1"/>
          </p:cNvSpPr>
          <p:nvPr>
            <p:ph type="body" idx="1"/>
          </p:nvPr>
        </p:nvSpPr>
        <p:spPr/>
        <p:txBody>
          <a:bodyPr/>
          <a:lstStyle/>
          <a:p>
            <a:pPr>
              <a:lnSpc>
                <a:spcPct val="90000"/>
              </a:lnSpc>
            </a:pPr>
            <a:r>
              <a:rPr lang="en-CA" altLang="en-US" sz="2400"/>
              <a:t>Design is about system structure</a:t>
            </a:r>
          </a:p>
          <a:p>
            <a:pPr lvl="1">
              <a:lnSpc>
                <a:spcPct val="90000"/>
              </a:lnSpc>
            </a:pPr>
            <a:r>
              <a:rPr lang="en-CA" altLang="en-US" sz="2000"/>
              <a:t>How the system is decomposed into parts</a:t>
            </a:r>
          </a:p>
          <a:p>
            <a:pPr lvl="1">
              <a:lnSpc>
                <a:spcPct val="90000"/>
              </a:lnSpc>
            </a:pPr>
            <a:r>
              <a:rPr lang="en-CA" altLang="en-US" sz="2000"/>
              <a:t>Components and interactions with appropriate properties, enabling appropriate analyses</a:t>
            </a:r>
          </a:p>
          <a:p>
            <a:pPr>
              <a:lnSpc>
                <a:spcPct val="90000"/>
              </a:lnSpc>
            </a:pPr>
            <a:r>
              <a:rPr lang="en-CA" altLang="en-US" sz="2400"/>
              <a:t>But this begs the question: what kinds of structure?</a:t>
            </a:r>
          </a:p>
          <a:p>
            <a:pPr>
              <a:lnSpc>
                <a:spcPct val="90000"/>
              </a:lnSpc>
            </a:pPr>
            <a:r>
              <a:rPr lang="en-CA" altLang="en-US" sz="2400"/>
              <a:t>Many possibilities:</a:t>
            </a:r>
          </a:p>
          <a:p>
            <a:pPr lvl="1">
              <a:lnSpc>
                <a:spcPct val="90000"/>
              </a:lnSpc>
            </a:pPr>
            <a:r>
              <a:rPr lang="en-CA" altLang="en-US" sz="2000"/>
              <a:t>Code structure</a:t>
            </a:r>
          </a:p>
          <a:p>
            <a:pPr lvl="1">
              <a:lnSpc>
                <a:spcPct val="90000"/>
              </a:lnSpc>
            </a:pPr>
            <a:r>
              <a:rPr lang="en-CA" altLang="en-US" sz="2000"/>
              <a:t>Run-time structure</a:t>
            </a:r>
          </a:p>
          <a:p>
            <a:pPr lvl="1">
              <a:lnSpc>
                <a:spcPct val="90000"/>
              </a:lnSpc>
            </a:pPr>
            <a:r>
              <a:rPr lang="en-CA" altLang="en-US" sz="2000"/>
              <a:t>Process structure</a:t>
            </a:r>
          </a:p>
          <a:p>
            <a:pPr lvl="1">
              <a:lnSpc>
                <a:spcPct val="90000"/>
              </a:lnSpc>
            </a:pPr>
            <a:r>
              <a:rPr lang="en-CA" altLang="en-US" sz="2000"/>
              <a:t>Work breakdown structure</a:t>
            </a:r>
          </a:p>
          <a:p>
            <a:pPr>
              <a:lnSpc>
                <a:spcPct val="90000"/>
              </a:lnSpc>
            </a:pPr>
            <a:r>
              <a:rPr lang="en-CA" altLang="en-US" sz="2400"/>
              <a:t>Each of these can be the basis of a Design View (or Architectural View)</a:t>
            </a:r>
          </a:p>
        </p:txBody>
      </p:sp>
    </p:spTree>
    <p:extLst>
      <p:ext uri="{BB962C8B-B14F-4D97-AF65-F5344CB8AC3E}">
        <p14:creationId xmlns:p14="http://schemas.microsoft.com/office/powerpoint/2010/main" val="3663965257"/>
      </p:ext>
    </p:extLst>
  </p:cSld>
  <p:clrMapOvr>
    <a:masterClrMapping/>
  </p:clrMapOvr>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1938</TotalTime>
  <Words>2087</Words>
  <Application>Microsoft Office PowerPoint</Application>
  <PresentationFormat>On-screen Show (4:3)</PresentationFormat>
  <Paragraphs>333</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Wrox 24-Hour Trainer</vt:lpstr>
      <vt:lpstr>CS 2212B</vt:lpstr>
      <vt:lpstr>What Is Design?</vt:lpstr>
      <vt:lpstr>Levels of Design</vt:lpstr>
      <vt:lpstr>Software Architecture</vt:lpstr>
      <vt:lpstr>Definition by Shaw and Garlan</vt:lpstr>
      <vt:lpstr>Definition by Buschmann et al.</vt:lpstr>
      <vt:lpstr>Issues Addressed by an Architectural Design</vt:lpstr>
      <vt:lpstr>Good Properties of an Architecture</vt:lpstr>
      <vt:lpstr>The Need For Multiple Design Views</vt:lpstr>
      <vt:lpstr>Kruchten’s “4+1 View Model” of the Architecture</vt:lpstr>
      <vt:lpstr>Architectural Style</vt:lpstr>
      <vt:lpstr>Issues Addressed by an Architectural Design</vt:lpstr>
      <vt:lpstr>Good Properties of an Architecture</vt:lpstr>
      <vt:lpstr>Catalogues of Architectural Styles and Patterns</vt:lpstr>
      <vt:lpstr>“Pure” Form of Styles</vt:lpstr>
      <vt:lpstr>Data Flow Style</vt:lpstr>
      <vt:lpstr>Data Flow Style</vt:lpstr>
      <vt:lpstr>Patterns of Data Flow in Systems</vt:lpstr>
      <vt:lpstr>Kinds of Data Flow Architectures</vt:lpstr>
      <vt:lpstr>Characteristics of Batch Sequential Systems</vt:lpstr>
      <vt:lpstr>Characteristics of Batch Sequential Systems</vt:lpstr>
      <vt:lpstr>Characteristics of Batch Sequential Systems</vt:lpstr>
      <vt:lpstr>Kinds of Data Flow Architectures</vt:lpstr>
      <vt:lpstr>Pipes and Filters</vt:lpstr>
      <vt:lpstr>Pipes and Filters</vt:lpstr>
      <vt:lpstr>Pipes and Filters</vt:lpstr>
      <vt:lpstr>Pipes and Filters</vt:lpstr>
      <vt:lpstr>Example Pipe-and-Filter Systems</vt:lpstr>
      <vt:lpstr>Data Pulling and Data Pushing</vt:lpstr>
      <vt:lpstr>A Push Pipeline With an Active Source</vt:lpstr>
      <vt:lpstr>A Pull Pipeline With an Active Sink</vt:lpstr>
      <vt:lpstr>A Mixed Push-pull Pipeline With Pasive Source and Sink</vt:lpstr>
      <vt:lpstr>A Pipeline With Active Filters and Synchronizing Buffering Pipes</vt:lpstr>
      <vt:lpstr>Pipe and Filter: Strengths</vt:lpstr>
      <vt:lpstr>Pipe and Filter: Weaknesses</vt:lpstr>
      <vt:lpstr>Pipe-and-Filter vs. Batch Sequential</vt:lpstr>
      <vt:lpstr>Links to Supporting Material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241</cp:revision>
  <dcterms:created xsi:type="dcterms:W3CDTF">2015-03-16T16:55:38Z</dcterms:created>
  <dcterms:modified xsi:type="dcterms:W3CDTF">2019-01-31T23:03:28Z</dcterms:modified>
</cp:coreProperties>
</file>