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8" r:id="rId2"/>
    <p:sldId id="492" r:id="rId3"/>
    <p:sldId id="493" r:id="rId4"/>
    <p:sldId id="494" r:id="rId5"/>
    <p:sldId id="495" r:id="rId6"/>
    <p:sldId id="496" r:id="rId7"/>
    <p:sldId id="497" r:id="rId8"/>
    <p:sldId id="498" r:id="rId9"/>
    <p:sldId id="499" r:id="rId10"/>
    <p:sldId id="500" r:id="rId11"/>
    <p:sldId id="501" r:id="rId12"/>
    <p:sldId id="502" r:id="rId13"/>
    <p:sldId id="503" r:id="rId14"/>
    <p:sldId id="504" r:id="rId15"/>
    <p:sldId id="505" r:id="rId16"/>
    <p:sldId id="506" r:id="rId17"/>
    <p:sldId id="507" r:id="rId18"/>
    <p:sldId id="508" r:id="rId19"/>
    <p:sldId id="540" r:id="rId20"/>
    <p:sldId id="541" r:id="rId21"/>
    <p:sldId id="542" r:id="rId22"/>
    <p:sldId id="543" r:id="rId23"/>
    <p:sldId id="509" r:id="rId24"/>
    <p:sldId id="510" r:id="rId25"/>
    <p:sldId id="511" r:id="rId26"/>
    <p:sldId id="512" r:id="rId27"/>
    <p:sldId id="544"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528" r:id="rId44"/>
    <p:sldId id="529" r:id="rId45"/>
    <p:sldId id="530" r:id="rId46"/>
    <p:sldId id="531" r:id="rId47"/>
    <p:sldId id="536" r:id="rId48"/>
    <p:sldId id="537" r:id="rId49"/>
    <p:sldId id="538" r:id="rId50"/>
    <p:sldId id="357"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52" autoAdjust="0"/>
  </p:normalViewPr>
  <p:slideViewPr>
    <p:cSldViewPr>
      <p:cViewPr>
        <p:scale>
          <a:sx n="80" d="100"/>
          <a:sy n="80" d="100"/>
        </p:scale>
        <p:origin x="-1522"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4/4/2018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E685D4-DC72-4677-9C2D-5657BCF069D0}" type="slidenum">
              <a:rPr lang="en-US" altLang="en-US"/>
              <a:pPr eaLnBrk="1" hangingPunct="1"/>
              <a:t>19</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0A8DF5-194E-4B77-99BF-61F1509F81CF}" type="slidenum">
              <a:rPr lang="en-US" altLang="en-US"/>
              <a:pPr eaLnBrk="1" hangingPunct="1"/>
              <a:t>20</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2776F2-50B8-4878-819A-C1F0796F855C}" type="slidenum">
              <a:rPr lang="en-US" altLang="en-US"/>
              <a:pPr eaLnBrk="1" hangingPunct="1"/>
              <a:t>21</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55EB051-D96D-4159-ADBF-060D75026992}" type="slidenum">
              <a:rPr lang="en-US" altLang="en-US"/>
              <a:pPr eaLnBrk="1" hangingPunct="1"/>
              <a:t>22</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p:spPr>
        <p:txBody>
          <a:bodyPr/>
          <a:lstStyle/>
          <a:p>
            <a:pPr eaLnBrk="1" hangingPunct="1"/>
            <a:r>
              <a:rPr lang="en-US" altLang="en-US" dirty="0" smtClean="0"/>
              <a:t>The ORB, through which objects intercommunicate</a:t>
            </a:r>
          </a:p>
          <a:p>
            <a:pPr eaLnBrk="1" hangingPunct="1"/>
            <a:r>
              <a:rPr lang="en-US" altLang="en-US" dirty="0" smtClean="0"/>
              <a:t>Object Services, which define system-level services that are added to the ORB, Examples of these services are naming, security, persistence, and transaction.</a:t>
            </a:r>
          </a:p>
          <a:p>
            <a:pPr eaLnBrk="1" hangingPunct="1"/>
            <a:r>
              <a:rPr lang="en-US" altLang="en-US" dirty="0" smtClean="0"/>
              <a:t>Common Facilitates, which define application-level service. Examples of these service are components, compound documents, and other vertical facilities.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2D1A861-53A8-4EE7-A435-0B5C85E94D08}" type="slidenum">
              <a:rPr lang="en-US" altLang="en-US"/>
              <a:pPr eaLnBrk="1" hangingPunct="1"/>
              <a:t>27</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4/4/2018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4/4/2018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4/4/2018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lipArt Placeholder 2"/>
          <p:cNvSpPr>
            <a:spLocks noGrp="1"/>
          </p:cNvSpPr>
          <p:nvPr>
            <p:ph type="clipArt" sz="half" idx="1"/>
          </p:nvPr>
        </p:nvSpPr>
        <p:spPr>
          <a:xfrm>
            <a:off x="457200" y="1600200"/>
            <a:ext cx="4038600" cy="4525963"/>
          </a:xfrm>
          <a:prstGeom prst="rect">
            <a:avLst/>
          </a:prstGeom>
        </p:spPr>
        <p:txBody>
          <a:bodyPr/>
          <a:lstStyle/>
          <a:p>
            <a:pPr lvl="0"/>
            <a:endParaRPr lang="en-CA" noProof="0" smtClean="0"/>
          </a:p>
        </p:txBody>
      </p:sp>
      <p:sp>
        <p:nvSpPr>
          <p:cNvPr id="4" name="Text Placeholder 3"/>
          <p:cNvSpPr>
            <a:spLocks noGrp="1"/>
          </p:cNvSpPr>
          <p:nvPr>
            <p:ph type="body"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D6E26A5-3873-4588-A621-FEFEE999992C}" type="slidenum">
              <a:rPr lang="en-US" altLang="en-US"/>
              <a:pPr>
                <a:defRPr/>
              </a:pPr>
              <a:t>‹#›</a:t>
            </a:fld>
            <a:endParaRPr lang="en-US" altLang="en-US"/>
          </a:p>
        </p:txBody>
      </p:sp>
    </p:spTree>
    <p:extLst>
      <p:ext uri="{BB962C8B-B14F-4D97-AF65-F5344CB8AC3E}">
        <p14:creationId xmlns:p14="http://schemas.microsoft.com/office/powerpoint/2010/main" val="45001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8229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57200" y="3938588"/>
            <a:ext cx="8229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457F653-965B-4EA3-AB85-BC81B93BF6E1}" type="slidenum">
              <a:rPr lang="en-US" altLang="en-US"/>
              <a:pPr>
                <a:defRPr/>
              </a:pPr>
              <a:t>‹#›</a:t>
            </a:fld>
            <a:endParaRPr lang="en-US" altLang="en-US"/>
          </a:p>
        </p:txBody>
      </p:sp>
    </p:spTree>
    <p:extLst>
      <p:ext uri="{BB962C8B-B14F-4D97-AF65-F5344CB8AC3E}">
        <p14:creationId xmlns:p14="http://schemas.microsoft.com/office/powerpoint/2010/main" val="389861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4/4/2018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4/4/2018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smtClean="0"/>
              <a:t>Title</a:t>
            </a:r>
            <a:endParaRPr lang="en-US" dirty="0"/>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smtClean="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4/4/2018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4/4/2018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4/4/2018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4/4/2018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4/4/2018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4/4/2018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4/4/2018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6"/>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smtClean="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 id="2147483722" r:id="rId14"/>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hyperlink" Target="https://www.lucidchart.com/pages/uml-class-diagra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CS 2212B</a:t>
            </a:r>
            <a:endParaRPr lang="en-CA" dirty="0"/>
          </a:p>
        </p:txBody>
      </p:sp>
      <p:sp>
        <p:nvSpPr>
          <p:cNvPr id="3" name="Text Placeholder 2"/>
          <p:cNvSpPr>
            <a:spLocks noGrp="1"/>
          </p:cNvSpPr>
          <p:nvPr>
            <p:ph type="body" idx="1"/>
          </p:nvPr>
        </p:nvSpPr>
        <p:spPr>
          <a:xfrm>
            <a:off x="685800" y="2819401"/>
            <a:ext cx="7772400" cy="990600"/>
          </a:xfrm>
        </p:spPr>
        <p:txBody>
          <a:bodyPr/>
          <a:lstStyle/>
          <a:p>
            <a:r>
              <a:rPr lang="en-CA" dirty="0" smtClean="0"/>
              <a:t>Introduction to Software Engineering</a:t>
            </a:r>
            <a:endParaRPr lang="en-CA" dirty="0"/>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Kostas Kontogiannis</a:t>
            </a:r>
          </a:p>
        </p:txBody>
      </p:sp>
      <p:sp>
        <p:nvSpPr>
          <p:cNvPr id="5" name="Text Placeholder 2"/>
          <p:cNvSpPr txBox="1">
            <a:spLocks/>
          </p:cNvSpPr>
          <p:nvPr/>
        </p:nvSpPr>
        <p:spPr>
          <a:xfrm>
            <a:off x="685800" y="584835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smtClean="0"/>
              <a:t>Lecture 16: Architecture Styles (Chapter 5)</a:t>
            </a:r>
            <a:endParaRPr lang="en-CA" sz="1800" dirty="0"/>
          </a:p>
        </p:txBody>
      </p:sp>
    </p:spTree>
    <p:extLst>
      <p:ext uri="{BB962C8B-B14F-4D97-AF65-F5344CB8AC3E}">
        <p14:creationId xmlns:p14="http://schemas.microsoft.com/office/powerpoint/2010/main" val="2121579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DBF41F-AE1D-47F7-9AB0-81FC7E31B88D}" type="slidenum">
              <a:rPr lang="en-CA" altLang="en-US"/>
              <a:pPr/>
              <a:t>10</a:t>
            </a:fld>
            <a:endParaRPr lang="en-CA" altLang="en-US"/>
          </a:p>
        </p:txBody>
      </p:sp>
      <p:sp>
        <p:nvSpPr>
          <p:cNvPr id="58370" name="Rectangle 2"/>
          <p:cNvSpPr>
            <a:spLocks noGrp="1" noChangeArrowheads="1"/>
          </p:cNvSpPr>
          <p:nvPr>
            <p:ph type="title"/>
          </p:nvPr>
        </p:nvSpPr>
        <p:spPr/>
        <p:txBody>
          <a:bodyPr/>
          <a:lstStyle/>
          <a:p>
            <a:r>
              <a:rPr lang="en-CA" altLang="en-US"/>
              <a:t>Implicit Invocation Example</a:t>
            </a:r>
          </a:p>
        </p:txBody>
      </p:sp>
      <p:sp>
        <p:nvSpPr>
          <p:cNvPr id="58371" name="Rectangle 3"/>
          <p:cNvSpPr>
            <a:spLocks noGrp="1" noChangeArrowheads="1"/>
          </p:cNvSpPr>
          <p:nvPr>
            <p:ph type="body" idx="1"/>
          </p:nvPr>
        </p:nvSpPr>
        <p:spPr/>
        <p:txBody>
          <a:bodyPr/>
          <a:lstStyle/>
          <a:p>
            <a:pPr>
              <a:lnSpc>
                <a:spcPct val="90000"/>
              </a:lnSpc>
            </a:pPr>
            <a:r>
              <a:rPr lang="en-CA" altLang="en-US" sz="2000" dirty="0"/>
              <a:t>Components register interest in an event by associating a procedure with the event</a:t>
            </a:r>
            <a:r>
              <a:rPr lang="en-CA" altLang="en-US" sz="2000" dirty="0" smtClean="0"/>
              <a:t>.</a:t>
            </a:r>
          </a:p>
          <a:p>
            <a:pPr>
              <a:lnSpc>
                <a:spcPct val="90000"/>
              </a:lnSpc>
            </a:pPr>
            <a:endParaRPr lang="en-CA" altLang="en-US" sz="2000" dirty="0"/>
          </a:p>
          <a:p>
            <a:pPr>
              <a:lnSpc>
                <a:spcPct val="90000"/>
              </a:lnSpc>
            </a:pPr>
            <a:r>
              <a:rPr lang="en-CA" altLang="en-US" sz="2000" dirty="0"/>
              <a:t>When the event is announced the system implicitly invokes all procedures that have been registered for the event</a:t>
            </a:r>
            <a:r>
              <a:rPr lang="en-CA" altLang="en-US" sz="2000" dirty="0" smtClean="0"/>
              <a:t>.</a:t>
            </a:r>
          </a:p>
          <a:p>
            <a:pPr>
              <a:lnSpc>
                <a:spcPct val="90000"/>
              </a:lnSpc>
            </a:pPr>
            <a:endParaRPr lang="en-CA" altLang="en-US" sz="2000" dirty="0"/>
          </a:p>
          <a:p>
            <a:pPr>
              <a:lnSpc>
                <a:spcPct val="90000"/>
              </a:lnSpc>
            </a:pPr>
            <a:r>
              <a:rPr lang="en-CA" altLang="en-US" sz="2000" dirty="0"/>
              <a:t>Common style for integrating tools in a shared environment, e.g.,</a:t>
            </a:r>
          </a:p>
          <a:p>
            <a:pPr lvl="1">
              <a:lnSpc>
                <a:spcPct val="90000"/>
              </a:lnSpc>
            </a:pPr>
            <a:r>
              <a:rPr lang="en-CA" altLang="en-US" sz="1800" dirty="0"/>
              <a:t>Tools communicate by broadcasting interesting events</a:t>
            </a:r>
          </a:p>
          <a:p>
            <a:pPr lvl="1">
              <a:lnSpc>
                <a:spcPct val="90000"/>
              </a:lnSpc>
            </a:pPr>
            <a:r>
              <a:rPr lang="en-CA" altLang="en-US" sz="1800" dirty="0"/>
              <a:t>Other tools register patterns that indicate which events should be routed to them and which method/procedure should be invoked when an event matches that pattern.</a:t>
            </a:r>
          </a:p>
          <a:p>
            <a:pPr lvl="1">
              <a:lnSpc>
                <a:spcPct val="90000"/>
              </a:lnSpc>
            </a:pPr>
            <a:r>
              <a:rPr lang="en-CA" altLang="en-US" sz="1800" dirty="0"/>
              <a:t>Pattern matcher responsible for invoking appropriate methods when each event is announced.</a:t>
            </a:r>
          </a:p>
        </p:txBody>
      </p:sp>
    </p:spTree>
    <p:extLst>
      <p:ext uri="{BB962C8B-B14F-4D97-AF65-F5344CB8AC3E}">
        <p14:creationId xmlns:p14="http://schemas.microsoft.com/office/powerpoint/2010/main" val="386696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2268A0-E89F-47D3-A115-BB6EA45E9057}" type="slidenum">
              <a:rPr lang="en-CA" altLang="en-US"/>
              <a:pPr/>
              <a:t>11</a:t>
            </a:fld>
            <a:endParaRPr lang="en-CA" altLang="en-US"/>
          </a:p>
        </p:txBody>
      </p:sp>
      <p:sp>
        <p:nvSpPr>
          <p:cNvPr id="75778" name="Rectangle 2"/>
          <p:cNvSpPr>
            <a:spLocks noGrp="1" noChangeArrowheads="1"/>
          </p:cNvSpPr>
          <p:nvPr>
            <p:ph type="title"/>
          </p:nvPr>
        </p:nvSpPr>
        <p:spPr/>
        <p:txBody>
          <a:bodyPr/>
          <a:lstStyle/>
          <a:p>
            <a:r>
              <a:rPr lang="en-CA" altLang="en-US"/>
              <a:t>Implicit Invocation Example</a:t>
            </a:r>
          </a:p>
        </p:txBody>
      </p:sp>
      <p:sp>
        <p:nvSpPr>
          <p:cNvPr id="75779" name="Rectangle 3"/>
          <p:cNvSpPr>
            <a:spLocks noGrp="1" noChangeArrowheads="1"/>
          </p:cNvSpPr>
          <p:nvPr>
            <p:ph type="body" idx="1"/>
          </p:nvPr>
        </p:nvSpPr>
        <p:spPr/>
        <p:txBody>
          <a:bodyPr/>
          <a:lstStyle/>
          <a:p>
            <a:pPr>
              <a:lnSpc>
                <a:spcPct val="90000"/>
              </a:lnSpc>
            </a:pPr>
            <a:r>
              <a:rPr lang="en-CA" altLang="en-US" sz="2400" dirty="0"/>
              <a:t>Examples:</a:t>
            </a:r>
          </a:p>
          <a:p>
            <a:pPr lvl="1">
              <a:lnSpc>
                <a:spcPct val="90000"/>
              </a:lnSpc>
            </a:pPr>
            <a:r>
              <a:rPr lang="en-CA" altLang="en-US" sz="2000" dirty="0"/>
              <a:t>Editor announces it has finished editing a module, compiler registers for such announcements and automatically re-compiles module</a:t>
            </a:r>
            <a:r>
              <a:rPr lang="en-CA" altLang="en-US" sz="2000" dirty="0" smtClean="0"/>
              <a:t>.</a:t>
            </a:r>
          </a:p>
          <a:p>
            <a:pPr lvl="1">
              <a:lnSpc>
                <a:spcPct val="90000"/>
              </a:lnSpc>
            </a:pPr>
            <a:endParaRPr lang="en-CA" altLang="en-US" sz="2000" dirty="0"/>
          </a:p>
          <a:p>
            <a:pPr lvl="1">
              <a:lnSpc>
                <a:spcPct val="90000"/>
              </a:lnSpc>
            </a:pPr>
            <a:r>
              <a:rPr lang="en-CA" altLang="en-US" sz="2000" dirty="0"/>
              <a:t>Debugger announces it has reached a breakpoint, editor registers interest in such announcements and automatically scrolls to relevant source line.</a:t>
            </a:r>
          </a:p>
          <a:p>
            <a:pPr>
              <a:lnSpc>
                <a:spcPct val="90000"/>
              </a:lnSpc>
            </a:pPr>
            <a:endParaRPr lang="en-CA" altLang="en-US" dirty="0"/>
          </a:p>
        </p:txBody>
      </p:sp>
    </p:spTree>
    <p:extLst>
      <p:ext uri="{BB962C8B-B14F-4D97-AF65-F5344CB8AC3E}">
        <p14:creationId xmlns:p14="http://schemas.microsoft.com/office/powerpoint/2010/main" val="234228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0B36735-A9B5-4CF3-89FE-26715C15A638}" type="slidenum">
              <a:rPr lang="en-CA" altLang="en-US"/>
              <a:pPr/>
              <a:t>12</a:t>
            </a:fld>
            <a:endParaRPr lang="en-CA" altLang="en-US"/>
          </a:p>
        </p:txBody>
      </p:sp>
      <p:sp>
        <p:nvSpPr>
          <p:cNvPr id="59394" name="Rectangle 2"/>
          <p:cNvSpPr>
            <a:spLocks noGrp="1" noChangeArrowheads="1"/>
          </p:cNvSpPr>
          <p:nvPr>
            <p:ph type="title"/>
          </p:nvPr>
        </p:nvSpPr>
        <p:spPr/>
        <p:txBody>
          <a:bodyPr/>
          <a:lstStyle/>
          <a:p>
            <a:r>
              <a:rPr lang="en-CA" altLang="en-US"/>
              <a:t>Implicit Invocation</a:t>
            </a:r>
          </a:p>
        </p:txBody>
      </p:sp>
      <p:sp>
        <p:nvSpPr>
          <p:cNvPr id="59395" name="Rectangle 3"/>
          <p:cNvSpPr>
            <a:spLocks noGrp="1" noChangeArrowheads="1"/>
          </p:cNvSpPr>
          <p:nvPr>
            <p:ph type="body" idx="1"/>
          </p:nvPr>
        </p:nvSpPr>
        <p:spPr/>
        <p:txBody>
          <a:bodyPr/>
          <a:lstStyle/>
          <a:p>
            <a:pPr>
              <a:lnSpc>
                <a:spcPct val="90000"/>
              </a:lnSpc>
            </a:pPr>
            <a:r>
              <a:rPr lang="en-CA" altLang="en-US" sz="2400" dirty="0"/>
              <a:t>Components</a:t>
            </a:r>
          </a:p>
          <a:p>
            <a:pPr lvl="1">
              <a:lnSpc>
                <a:spcPct val="90000"/>
              </a:lnSpc>
            </a:pPr>
            <a:r>
              <a:rPr lang="en-CA" altLang="en-US" sz="2000" dirty="0"/>
              <a:t>Modules whose interfaces provide a collection of procedures/methods and a set of events that it may </a:t>
            </a:r>
            <a:r>
              <a:rPr lang="en-CA" altLang="en-US" sz="2000" dirty="0" smtClean="0"/>
              <a:t>announce</a:t>
            </a:r>
          </a:p>
          <a:p>
            <a:pPr lvl="1">
              <a:lnSpc>
                <a:spcPct val="90000"/>
              </a:lnSpc>
            </a:pPr>
            <a:endParaRPr lang="en-CA" altLang="en-US" sz="2000" dirty="0"/>
          </a:p>
          <a:p>
            <a:pPr>
              <a:lnSpc>
                <a:spcPct val="90000"/>
              </a:lnSpc>
            </a:pPr>
            <a:r>
              <a:rPr lang="en-CA" altLang="en-US" sz="2400" dirty="0"/>
              <a:t>Connectors</a:t>
            </a:r>
          </a:p>
          <a:p>
            <a:pPr lvl="1">
              <a:lnSpc>
                <a:spcPct val="90000"/>
              </a:lnSpc>
            </a:pPr>
            <a:r>
              <a:rPr lang="en-CA" altLang="en-US" sz="2000" dirty="0"/>
              <a:t>Bindings between event announcements and procedure/method calls</a:t>
            </a:r>
          </a:p>
          <a:p>
            <a:pPr lvl="1">
              <a:lnSpc>
                <a:spcPct val="90000"/>
              </a:lnSpc>
            </a:pPr>
            <a:r>
              <a:rPr lang="en-CA" altLang="en-US" sz="2000" dirty="0"/>
              <a:t>Traditional procedure/method calls (to bypass implicit invocation)</a:t>
            </a:r>
          </a:p>
        </p:txBody>
      </p:sp>
    </p:spTree>
    <p:extLst>
      <p:ext uri="{BB962C8B-B14F-4D97-AF65-F5344CB8AC3E}">
        <p14:creationId xmlns:p14="http://schemas.microsoft.com/office/powerpoint/2010/main" val="162687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AF8CA6-8A44-4517-8B9A-C57D79C027D9}" type="slidenum">
              <a:rPr lang="en-CA" altLang="en-US"/>
              <a:pPr/>
              <a:t>13</a:t>
            </a:fld>
            <a:endParaRPr lang="en-CA" altLang="en-US"/>
          </a:p>
        </p:txBody>
      </p:sp>
      <p:sp>
        <p:nvSpPr>
          <p:cNvPr id="76802" name="Rectangle 2"/>
          <p:cNvSpPr>
            <a:spLocks noGrp="1" noChangeArrowheads="1"/>
          </p:cNvSpPr>
          <p:nvPr>
            <p:ph type="title"/>
          </p:nvPr>
        </p:nvSpPr>
        <p:spPr/>
        <p:txBody>
          <a:bodyPr/>
          <a:lstStyle/>
          <a:p>
            <a:r>
              <a:rPr lang="en-CA" altLang="en-US"/>
              <a:t>Implicit Invocation</a:t>
            </a:r>
          </a:p>
        </p:txBody>
      </p:sp>
      <p:sp>
        <p:nvSpPr>
          <p:cNvPr id="76803" name="Rectangle 3"/>
          <p:cNvSpPr>
            <a:spLocks noGrp="1" noChangeArrowheads="1"/>
          </p:cNvSpPr>
          <p:nvPr>
            <p:ph type="body" idx="1"/>
          </p:nvPr>
        </p:nvSpPr>
        <p:spPr/>
        <p:txBody>
          <a:bodyPr/>
          <a:lstStyle/>
          <a:p>
            <a:pPr>
              <a:lnSpc>
                <a:spcPct val="90000"/>
              </a:lnSpc>
            </a:pPr>
            <a:r>
              <a:rPr lang="en-CA" altLang="en-US" sz="2400" dirty="0"/>
              <a:t>Invariants</a:t>
            </a:r>
          </a:p>
          <a:p>
            <a:pPr lvl="1">
              <a:lnSpc>
                <a:spcPct val="90000"/>
              </a:lnSpc>
            </a:pPr>
            <a:r>
              <a:rPr lang="en-CA" altLang="en-US" sz="2000" dirty="0"/>
              <a:t>Announcers of events do not know which components will be affected by those events</a:t>
            </a:r>
          </a:p>
          <a:p>
            <a:pPr lvl="1">
              <a:lnSpc>
                <a:spcPct val="90000"/>
              </a:lnSpc>
            </a:pPr>
            <a:r>
              <a:rPr lang="en-CA" altLang="en-US" sz="2000" dirty="0"/>
              <a:t>Components cannot make assumptions about ordering of processing, or what processing will occur as a result of their </a:t>
            </a:r>
            <a:r>
              <a:rPr lang="en-CA" altLang="en-US" sz="2000" dirty="0" smtClean="0"/>
              <a:t>events</a:t>
            </a:r>
          </a:p>
          <a:p>
            <a:pPr lvl="1">
              <a:lnSpc>
                <a:spcPct val="90000"/>
              </a:lnSpc>
            </a:pPr>
            <a:endParaRPr lang="en-CA" altLang="en-US" sz="2000" dirty="0"/>
          </a:p>
          <a:p>
            <a:pPr>
              <a:lnSpc>
                <a:spcPct val="90000"/>
              </a:lnSpc>
            </a:pPr>
            <a:r>
              <a:rPr lang="en-CA" altLang="en-US" sz="2400" dirty="0"/>
              <a:t>Common Examples (Shaw and </a:t>
            </a:r>
            <a:r>
              <a:rPr lang="en-CA" altLang="en-US" sz="2400" dirty="0" err="1"/>
              <a:t>Garlan</a:t>
            </a:r>
            <a:r>
              <a:rPr lang="en-CA" altLang="en-US" sz="2400" dirty="0"/>
              <a:t> textbook)</a:t>
            </a:r>
          </a:p>
          <a:p>
            <a:pPr lvl="1">
              <a:lnSpc>
                <a:spcPct val="90000"/>
              </a:lnSpc>
            </a:pPr>
            <a:r>
              <a:rPr lang="en-CA" altLang="en-US" sz="2000" dirty="0"/>
              <a:t>Programming environment tool integration</a:t>
            </a:r>
          </a:p>
          <a:p>
            <a:pPr lvl="1">
              <a:lnSpc>
                <a:spcPct val="90000"/>
              </a:lnSpc>
            </a:pPr>
            <a:r>
              <a:rPr lang="en-CA" altLang="en-US" sz="2000" dirty="0"/>
              <a:t>User interfaces - Model-View-Controller</a:t>
            </a:r>
          </a:p>
          <a:p>
            <a:pPr lvl="1">
              <a:lnSpc>
                <a:spcPct val="90000"/>
              </a:lnSpc>
            </a:pPr>
            <a:r>
              <a:rPr lang="en-CA" altLang="en-US" sz="2000" dirty="0"/>
              <a:t>Syntax-directed editors to support incremental semantic checking</a:t>
            </a:r>
          </a:p>
        </p:txBody>
      </p:sp>
    </p:spTree>
    <p:extLst>
      <p:ext uri="{BB962C8B-B14F-4D97-AF65-F5344CB8AC3E}">
        <p14:creationId xmlns:p14="http://schemas.microsoft.com/office/powerpoint/2010/main" val="285917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82A0CED-AB27-4D83-B490-544F41884DBC}" type="slidenum">
              <a:rPr lang="en-CA" altLang="en-US"/>
              <a:pPr/>
              <a:t>14</a:t>
            </a:fld>
            <a:endParaRPr lang="en-CA" altLang="en-US"/>
          </a:p>
        </p:txBody>
      </p:sp>
      <p:sp>
        <p:nvSpPr>
          <p:cNvPr id="60418" name="Rectangle 2"/>
          <p:cNvSpPr>
            <a:spLocks noGrp="1" noChangeArrowheads="1"/>
          </p:cNvSpPr>
          <p:nvPr>
            <p:ph type="title"/>
          </p:nvPr>
        </p:nvSpPr>
        <p:spPr/>
        <p:txBody>
          <a:bodyPr/>
          <a:lstStyle/>
          <a:p>
            <a:r>
              <a:rPr lang="en-CA" altLang="en-US"/>
              <a:t>Implicit Invocation</a:t>
            </a:r>
          </a:p>
        </p:txBody>
      </p:sp>
      <p:sp>
        <p:nvSpPr>
          <p:cNvPr id="60419" name="Rectangle 3"/>
          <p:cNvSpPr>
            <a:spLocks noGrp="1" noChangeArrowheads="1"/>
          </p:cNvSpPr>
          <p:nvPr>
            <p:ph type="body" idx="1"/>
          </p:nvPr>
        </p:nvSpPr>
        <p:spPr/>
        <p:txBody>
          <a:bodyPr/>
          <a:lstStyle/>
          <a:p>
            <a:r>
              <a:rPr lang="en-CA" altLang="en-US" sz="2800" dirty="0"/>
              <a:t>Strengths</a:t>
            </a:r>
          </a:p>
          <a:p>
            <a:pPr lvl="1"/>
            <a:r>
              <a:rPr lang="en-CA" altLang="en-US" sz="2400" dirty="0"/>
              <a:t>Strong support for reuse - plug in new components by registering it for events</a:t>
            </a:r>
          </a:p>
          <a:p>
            <a:pPr lvl="1"/>
            <a:r>
              <a:rPr lang="en-CA" altLang="en-US" sz="2400" dirty="0"/>
              <a:t>Maintenance - add and replace components with minimum affect on other components in the system.</a:t>
            </a:r>
          </a:p>
        </p:txBody>
      </p:sp>
    </p:spTree>
    <p:extLst>
      <p:ext uri="{BB962C8B-B14F-4D97-AF65-F5344CB8AC3E}">
        <p14:creationId xmlns:p14="http://schemas.microsoft.com/office/powerpoint/2010/main" val="135901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C0CE53F-ED55-4D7B-B3A0-BA3B6002F413}" type="slidenum">
              <a:rPr lang="en-CA" altLang="en-US"/>
              <a:pPr/>
              <a:t>15</a:t>
            </a:fld>
            <a:endParaRPr lang="en-CA" altLang="en-US"/>
          </a:p>
        </p:txBody>
      </p:sp>
      <p:sp>
        <p:nvSpPr>
          <p:cNvPr id="77826" name="Rectangle 2"/>
          <p:cNvSpPr>
            <a:spLocks noGrp="1" noChangeArrowheads="1"/>
          </p:cNvSpPr>
          <p:nvPr>
            <p:ph type="title"/>
          </p:nvPr>
        </p:nvSpPr>
        <p:spPr/>
        <p:txBody>
          <a:bodyPr/>
          <a:lstStyle/>
          <a:p>
            <a:r>
              <a:rPr lang="en-CA" altLang="en-US"/>
              <a:t>Implicit Invocation</a:t>
            </a:r>
          </a:p>
        </p:txBody>
      </p:sp>
      <p:sp>
        <p:nvSpPr>
          <p:cNvPr id="77827" name="Rectangle 3"/>
          <p:cNvSpPr>
            <a:spLocks noGrp="1" noChangeArrowheads="1"/>
          </p:cNvSpPr>
          <p:nvPr>
            <p:ph type="body" idx="1"/>
          </p:nvPr>
        </p:nvSpPr>
        <p:spPr/>
        <p:txBody>
          <a:bodyPr/>
          <a:lstStyle/>
          <a:p>
            <a:pPr>
              <a:lnSpc>
                <a:spcPct val="90000"/>
              </a:lnSpc>
            </a:pPr>
            <a:r>
              <a:rPr lang="en-CA" altLang="en-US" sz="2400" dirty="0"/>
              <a:t>Weaknesses</a:t>
            </a:r>
          </a:p>
          <a:p>
            <a:pPr lvl="1">
              <a:lnSpc>
                <a:spcPct val="90000"/>
              </a:lnSpc>
            </a:pPr>
            <a:r>
              <a:rPr lang="en-CA" altLang="en-US" sz="2000" dirty="0"/>
              <a:t>Loss of control</a:t>
            </a:r>
          </a:p>
          <a:p>
            <a:pPr lvl="2">
              <a:lnSpc>
                <a:spcPct val="90000"/>
              </a:lnSpc>
            </a:pPr>
            <a:r>
              <a:rPr lang="en-CA" altLang="en-US" sz="1800" dirty="0"/>
              <a:t>when a component announces an event, it has no idea what components will respond to it</a:t>
            </a:r>
          </a:p>
          <a:p>
            <a:pPr lvl="2">
              <a:lnSpc>
                <a:spcPct val="90000"/>
              </a:lnSpc>
            </a:pPr>
            <a:r>
              <a:rPr lang="en-CA" altLang="en-US" sz="1800" dirty="0"/>
              <a:t>cannot rely on order that these components will be invoked</a:t>
            </a:r>
          </a:p>
          <a:p>
            <a:pPr lvl="2">
              <a:lnSpc>
                <a:spcPct val="90000"/>
              </a:lnSpc>
            </a:pPr>
            <a:r>
              <a:rPr lang="en-CA" altLang="en-US" sz="1800" dirty="0"/>
              <a:t>cannot tell when they are </a:t>
            </a:r>
            <a:r>
              <a:rPr lang="en-CA" altLang="en-US" sz="1800" dirty="0" smtClean="0"/>
              <a:t>finished</a:t>
            </a:r>
          </a:p>
          <a:p>
            <a:pPr lvl="2">
              <a:lnSpc>
                <a:spcPct val="90000"/>
              </a:lnSpc>
            </a:pPr>
            <a:endParaRPr lang="en-CA" altLang="en-US" sz="1800" dirty="0"/>
          </a:p>
          <a:p>
            <a:pPr lvl="1">
              <a:lnSpc>
                <a:spcPct val="90000"/>
              </a:lnSpc>
            </a:pPr>
            <a:r>
              <a:rPr lang="en-CA" altLang="en-US" sz="2000" dirty="0"/>
              <a:t>Ensuring correctness is difficult because it depends on context in which invoked. Unpredictable interactions.</a:t>
            </a:r>
          </a:p>
          <a:p>
            <a:pPr lvl="1">
              <a:lnSpc>
                <a:spcPct val="90000"/>
              </a:lnSpc>
            </a:pPr>
            <a:r>
              <a:rPr lang="en-CA" altLang="en-US" sz="2000" dirty="0"/>
              <a:t>Sharing data - see the Observer Design </a:t>
            </a:r>
            <a:r>
              <a:rPr lang="en-CA" altLang="en-US" sz="2000" dirty="0" smtClean="0"/>
              <a:t>Pattern</a:t>
            </a:r>
          </a:p>
          <a:p>
            <a:pPr lvl="1">
              <a:lnSpc>
                <a:spcPct val="90000"/>
              </a:lnSpc>
            </a:pPr>
            <a:endParaRPr lang="en-CA" altLang="en-US" sz="2000" dirty="0"/>
          </a:p>
          <a:p>
            <a:pPr>
              <a:lnSpc>
                <a:spcPct val="90000"/>
              </a:lnSpc>
            </a:pPr>
            <a:r>
              <a:rPr lang="en-CA" altLang="en-US" sz="2400" dirty="0"/>
              <a:t>Hence explicit invocation is usually provided as well as implicit invocation. In practice architectural styles are combined.</a:t>
            </a:r>
          </a:p>
        </p:txBody>
      </p:sp>
    </p:spTree>
    <p:extLst>
      <p:ext uri="{BB962C8B-B14F-4D97-AF65-F5344CB8AC3E}">
        <p14:creationId xmlns:p14="http://schemas.microsoft.com/office/powerpoint/2010/main" val="323737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268D6821-8DE1-45B8-BF35-D8744F14BBA2}" type="slidenum">
              <a:rPr lang="en-CA" altLang="en-US"/>
              <a:pPr/>
              <a:t>16</a:t>
            </a:fld>
            <a:endParaRPr lang="en-CA" altLang="en-US"/>
          </a:p>
        </p:txBody>
      </p:sp>
      <p:sp>
        <p:nvSpPr>
          <p:cNvPr id="123906" name="Rectangle 2"/>
          <p:cNvSpPr>
            <a:spLocks noGrp="1" noChangeArrowheads="1"/>
          </p:cNvSpPr>
          <p:nvPr>
            <p:ph type="title"/>
          </p:nvPr>
        </p:nvSpPr>
        <p:spPr/>
        <p:txBody>
          <a:bodyPr/>
          <a:lstStyle/>
          <a:p>
            <a:r>
              <a:rPr lang="de-DE" altLang="en-US"/>
              <a:t>Model-View-Controller</a:t>
            </a:r>
            <a:endParaRPr lang="en-CA" altLang="en-US"/>
          </a:p>
        </p:txBody>
      </p:sp>
      <p:pic>
        <p:nvPicPr>
          <p:cNvPr id="123907" name="Picture 3" descr="C:\krzysiek\new\projects\waterloo\ECE355\new\2003winter\lecture\observ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52613"/>
            <a:ext cx="8763000" cy="4999037"/>
          </a:xfrm>
          <a:prstGeom prst="rect">
            <a:avLst/>
          </a:prstGeom>
          <a:noFill/>
          <a:extLst>
            <a:ext uri="{909E8E84-426E-40DD-AFC4-6F175D3DCCD1}">
              <a14:hiddenFill xmlns:a14="http://schemas.microsoft.com/office/drawing/2010/main">
                <a:solidFill>
                  <a:srgbClr val="FFFFFF"/>
                </a:solidFill>
              </a14:hiddenFill>
            </a:ext>
          </a:extLst>
        </p:spPr>
      </p:pic>
      <p:sp>
        <p:nvSpPr>
          <p:cNvPr id="123908" name="Line 4"/>
          <p:cNvSpPr>
            <a:spLocks noChangeShapeType="1"/>
          </p:cNvSpPr>
          <p:nvPr/>
        </p:nvSpPr>
        <p:spPr bwMode="auto">
          <a:xfrm flipH="1" flipV="1">
            <a:off x="2405063" y="3079750"/>
            <a:ext cx="188912" cy="150813"/>
          </a:xfrm>
          <a:prstGeom prst="line">
            <a:avLst/>
          </a:prstGeom>
          <a:noFill/>
          <a:ln w="9525">
            <a:solidFill>
              <a:schemeClr val="tx1"/>
            </a:solidFill>
            <a:round/>
            <a:headEnd/>
            <a:tailEnd type="triangle" w="med" len="med"/>
          </a:ln>
          <a:effectLst/>
          <a:scene3d>
            <a:camera prst="legacyPerspectiv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2363" dir="15357825" algn="ctr" rotWithShape="0">
                    <a:schemeClr val="hlink"/>
                  </a:outerShdw>
                </a:effectLst>
              </a14:hiddenEffects>
            </a:ext>
          </a:extLst>
        </p:spPr>
        <p:txBody>
          <a:bodyPr>
            <a:flatTx/>
          </a:bodyPr>
          <a:lstStyle/>
          <a:p>
            <a:endParaRPr lang="en-CA"/>
          </a:p>
        </p:txBody>
      </p:sp>
      <p:sp>
        <p:nvSpPr>
          <p:cNvPr id="123909" name="Line 5"/>
          <p:cNvSpPr>
            <a:spLocks noChangeShapeType="1"/>
          </p:cNvSpPr>
          <p:nvPr/>
        </p:nvSpPr>
        <p:spPr bwMode="auto">
          <a:xfrm flipH="1" flipV="1">
            <a:off x="3570288" y="2592388"/>
            <a:ext cx="188912" cy="150812"/>
          </a:xfrm>
          <a:prstGeom prst="line">
            <a:avLst/>
          </a:prstGeom>
          <a:noFill/>
          <a:ln w="9525">
            <a:solidFill>
              <a:schemeClr val="tx1"/>
            </a:solidFill>
            <a:round/>
            <a:headEnd/>
            <a:tailEnd type="triangle" w="med" len="med"/>
          </a:ln>
          <a:effectLst/>
          <a:scene3d>
            <a:camera prst="legacyPerspectiv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2363" dir="15357825" algn="ctr" rotWithShape="0">
                    <a:schemeClr val="hlink"/>
                  </a:outerShdw>
                </a:effectLst>
              </a14:hiddenEffects>
            </a:ext>
          </a:extLst>
        </p:spPr>
        <p:txBody>
          <a:bodyPr>
            <a:flatTx/>
          </a:bodyPr>
          <a:lstStyle/>
          <a:p>
            <a:endParaRPr lang="en-CA"/>
          </a:p>
        </p:txBody>
      </p:sp>
      <p:sp>
        <p:nvSpPr>
          <p:cNvPr id="123910" name="Line 6"/>
          <p:cNvSpPr>
            <a:spLocks noChangeShapeType="1"/>
          </p:cNvSpPr>
          <p:nvPr/>
        </p:nvSpPr>
        <p:spPr bwMode="auto">
          <a:xfrm flipH="1" flipV="1">
            <a:off x="5862638" y="3230563"/>
            <a:ext cx="188912" cy="150812"/>
          </a:xfrm>
          <a:prstGeom prst="line">
            <a:avLst/>
          </a:prstGeom>
          <a:noFill/>
          <a:ln w="9525">
            <a:solidFill>
              <a:schemeClr val="tx1"/>
            </a:solidFill>
            <a:round/>
            <a:headEnd/>
            <a:tailEnd type="triangle" w="med" len="med"/>
          </a:ln>
          <a:effectLst/>
          <a:scene3d>
            <a:camera prst="legacyPerspectiv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2363" dir="15357825" algn="ctr" rotWithShape="0">
                    <a:schemeClr val="hlink"/>
                  </a:outerShdw>
                </a:effectLst>
              </a14:hiddenEffects>
            </a:ext>
          </a:extLst>
        </p:spPr>
        <p:txBody>
          <a:bodyPr>
            <a:flatTx/>
          </a:bodyPr>
          <a:lstStyle/>
          <a:p>
            <a:endParaRPr lang="en-CA"/>
          </a:p>
        </p:txBody>
      </p:sp>
    </p:spTree>
    <p:extLst>
      <p:ext uri="{BB962C8B-B14F-4D97-AF65-F5344CB8AC3E}">
        <p14:creationId xmlns:p14="http://schemas.microsoft.com/office/powerpoint/2010/main" val="913192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46488B3-B739-4D8C-87D8-3A424CF356A8}" type="slidenum">
              <a:rPr lang="en-CA" altLang="en-US"/>
              <a:pPr/>
              <a:t>17</a:t>
            </a:fld>
            <a:endParaRPr lang="en-CA" altLang="en-US"/>
          </a:p>
        </p:txBody>
      </p:sp>
      <p:sp>
        <p:nvSpPr>
          <p:cNvPr id="98306" name="Rectangle 2"/>
          <p:cNvSpPr>
            <a:spLocks noGrp="1" noChangeArrowheads="1"/>
          </p:cNvSpPr>
          <p:nvPr>
            <p:ph type="title"/>
          </p:nvPr>
        </p:nvSpPr>
        <p:spPr/>
        <p:txBody>
          <a:bodyPr/>
          <a:lstStyle/>
          <a:p>
            <a:r>
              <a:rPr lang="de-DE" altLang="en-US"/>
              <a:t>Model-View-Controller</a:t>
            </a:r>
            <a:endParaRPr lang="en-CA" altLang="en-US"/>
          </a:p>
        </p:txBody>
      </p:sp>
      <p:sp>
        <p:nvSpPr>
          <p:cNvPr id="98307" name="Rectangle 3"/>
          <p:cNvSpPr>
            <a:spLocks noGrp="1" noChangeArrowheads="1"/>
          </p:cNvSpPr>
          <p:nvPr>
            <p:ph type="body" idx="1"/>
          </p:nvPr>
        </p:nvSpPr>
        <p:spPr/>
        <p:txBody>
          <a:bodyPr/>
          <a:lstStyle/>
          <a:p>
            <a:r>
              <a:rPr lang="en-CA" altLang="en-US" sz="2000"/>
              <a:t>A decomposition of an interactive system into three components:</a:t>
            </a:r>
          </a:p>
          <a:p>
            <a:pPr lvl="1"/>
            <a:r>
              <a:rPr lang="en-CA" altLang="en-US" sz="1800"/>
              <a:t>A model containing the core functionality and data,</a:t>
            </a:r>
          </a:p>
          <a:p>
            <a:pPr lvl="1"/>
            <a:r>
              <a:rPr lang="en-CA" altLang="en-US" sz="1800"/>
              <a:t>One or more views displaying information to the user, and</a:t>
            </a:r>
          </a:p>
          <a:p>
            <a:pPr lvl="1"/>
            <a:r>
              <a:rPr lang="en-CA" altLang="en-US" sz="1800"/>
              <a:t>One or more controllers that handle user input.</a:t>
            </a:r>
          </a:p>
          <a:p>
            <a:r>
              <a:rPr lang="en-CA" altLang="en-US" sz="2000"/>
              <a:t>A change-propagation mechanism (i.e., observer) ensures consistency between user interface and model, e.g.,</a:t>
            </a:r>
          </a:p>
          <a:p>
            <a:pPr lvl="1"/>
            <a:r>
              <a:rPr lang="en-CA" altLang="en-US" sz="1800"/>
              <a:t>If the user changes the model through the controller of one view, the other views will be updated automatically</a:t>
            </a:r>
          </a:p>
          <a:p>
            <a:r>
              <a:rPr lang="en-CA" altLang="en-US" sz="2000"/>
              <a:t>Sometimes the need for the controller to operate in the context of a given view may mandate combining the view and the controller into one component</a:t>
            </a:r>
          </a:p>
          <a:p>
            <a:r>
              <a:rPr lang="en-CA" altLang="en-US" sz="2000"/>
              <a:t>The division into the MVC components improves maintainability</a:t>
            </a:r>
          </a:p>
        </p:txBody>
      </p:sp>
    </p:spTree>
    <p:extLst>
      <p:ext uri="{BB962C8B-B14F-4D97-AF65-F5344CB8AC3E}">
        <p14:creationId xmlns:p14="http://schemas.microsoft.com/office/powerpoint/2010/main" val="3270816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DA471BC3-2463-4E8D-84AF-6346D55B902B}" type="slidenum">
              <a:rPr lang="en-CA" altLang="en-US"/>
              <a:pPr/>
              <a:t>18</a:t>
            </a:fld>
            <a:endParaRPr lang="en-CA" altLang="en-US"/>
          </a:p>
        </p:txBody>
      </p:sp>
      <p:sp>
        <p:nvSpPr>
          <p:cNvPr id="99330" name="Rectangle 2"/>
          <p:cNvSpPr>
            <a:spLocks noGrp="1" noChangeArrowheads="1"/>
          </p:cNvSpPr>
          <p:nvPr>
            <p:ph type="title"/>
          </p:nvPr>
        </p:nvSpPr>
        <p:spPr/>
        <p:txBody>
          <a:bodyPr/>
          <a:lstStyle/>
          <a:p>
            <a:r>
              <a:rPr lang="de-DE" altLang="en-US"/>
              <a:t>Model-View-Controller</a:t>
            </a:r>
            <a:endParaRPr lang="en-CA" altLang="en-US"/>
          </a:p>
        </p:txBody>
      </p:sp>
      <p:sp>
        <p:nvSpPr>
          <p:cNvPr id="99332" name="Oval 4"/>
          <p:cNvSpPr>
            <a:spLocks noChangeArrowheads="1"/>
          </p:cNvSpPr>
          <p:nvPr/>
        </p:nvSpPr>
        <p:spPr bwMode="auto">
          <a:xfrm>
            <a:off x="2968625" y="4622800"/>
            <a:ext cx="2668588" cy="10509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model</a:t>
            </a:r>
          </a:p>
        </p:txBody>
      </p:sp>
      <p:sp>
        <p:nvSpPr>
          <p:cNvPr id="99333" name="Rectangle 5"/>
          <p:cNvSpPr>
            <a:spLocks noChangeArrowheads="1"/>
          </p:cNvSpPr>
          <p:nvPr/>
        </p:nvSpPr>
        <p:spPr bwMode="auto">
          <a:xfrm>
            <a:off x="1728788" y="2179638"/>
            <a:ext cx="863600" cy="788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view1</a:t>
            </a:r>
          </a:p>
        </p:txBody>
      </p:sp>
      <p:sp>
        <p:nvSpPr>
          <p:cNvPr id="99334" name="Oval 6"/>
          <p:cNvSpPr>
            <a:spLocks noChangeArrowheads="1"/>
          </p:cNvSpPr>
          <p:nvPr/>
        </p:nvSpPr>
        <p:spPr bwMode="auto">
          <a:xfrm>
            <a:off x="2894013" y="2217738"/>
            <a:ext cx="788987" cy="8255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controller1</a:t>
            </a:r>
          </a:p>
        </p:txBody>
      </p:sp>
      <p:sp>
        <p:nvSpPr>
          <p:cNvPr id="99336" name="Rectangle 8"/>
          <p:cNvSpPr>
            <a:spLocks noChangeArrowheads="1"/>
          </p:cNvSpPr>
          <p:nvPr/>
        </p:nvSpPr>
        <p:spPr bwMode="auto">
          <a:xfrm>
            <a:off x="4348163" y="2179638"/>
            <a:ext cx="863600" cy="788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view2</a:t>
            </a:r>
          </a:p>
        </p:txBody>
      </p:sp>
      <p:sp>
        <p:nvSpPr>
          <p:cNvPr id="99337" name="Oval 9"/>
          <p:cNvSpPr>
            <a:spLocks noChangeArrowheads="1"/>
          </p:cNvSpPr>
          <p:nvPr/>
        </p:nvSpPr>
        <p:spPr bwMode="auto">
          <a:xfrm>
            <a:off x="5411788" y="2217738"/>
            <a:ext cx="788987" cy="8255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controller2</a:t>
            </a:r>
          </a:p>
        </p:txBody>
      </p:sp>
      <p:sp>
        <p:nvSpPr>
          <p:cNvPr id="99338" name="Rectangle 10"/>
          <p:cNvSpPr>
            <a:spLocks noChangeArrowheads="1"/>
          </p:cNvSpPr>
          <p:nvPr/>
        </p:nvSpPr>
        <p:spPr bwMode="auto">
          <a:xfrm>
            <a:off x="7215188" y="2179638"/>
            <a:ext cx="863600" cy="788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view3</a:t>
            </a:r>
          </a:p>
        </p:txBody>
      </p:sp>
      <p:sp>
        <p:nvSpPr>
          <p:cNvPr id="99339" name="Line 11"/>
          <p:cNvSpPr>
            <a:spLocks noChangeShapeType="1"/>
          </p:cNvSpPr>
          <p:nvPr/>
        </p:nvSpPr>
        <p:spPr bwMode="auto">
          <a:xfrm>
            <a:off x="3381375" y="3043238"/>
            <a:ext cx="450850" cy="1616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
        <p:nvSpPr>
          <p:cNvPr id="99340" name="Line 12"/>
          <p:cNvSpPr>
            <a:spLocks noChangeShapeType="1"/>
          </p:cNvSpPr>
          <p:nvPr/>
        </p:nvSpPr>
        <p:spPr bwMode="auto">
          <a:xfrm flipH="1">
            <a:off x="5110163" y="3043238"/>
            <a:ext cx="752475" cy="1692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
        <p:nvSpPr>
          <p:cNvPr id="99341" name="Line 13"/>
          <p:cNvSpPr>
            <a:spLocks noChangeShapeType="1"/>
          </p:cNvSpPr>
          <p:nvPr/>
        </p:nvSpPr>
        <p:spPr bwMode="auto">
          <a:xfrm flipH="1" flipV="1">
            <a:off x="2405063" y="2968625"/>
            <a:ext cx="863600" cy="18415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
        <p:nvSpPr>
          <p:cNvPr id="99342" name="Line 14"/>
          <p:cNvSpPr>
            <a:spLocks noChangeShapeType="1"/>
          </p:cNvSpPr>
          <p:nvPr/>
        </p:nvSpPr>
        <p:spPr bwMode="auto">
          <a:xfrm flipV="1">
            <a:off x="5524500" y="2968625"/>
            <a:ext cx="2066925" cy="195421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
        <p:nvSpPr>
          <p:cNvPr id="99343" name="Line 15"/>
          <p:cNvSpPr>
            <a:spLocks noChangeShapeType="1"/>
          </p:cNvSpPr>
          <p:nvPr/>
        </p:nvSpPr>
        <p:spPr bwMode="auto">
          <a:xfrm flipV="1">
            <a:off x="4546600" y="2968625"/>
            <a:ext cx="263525" cy="16541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Tree>
    <p:extLst>
      <p:ext uri="{BB962C8B-B14F-4D97-AF65-F5344CB8AC3E}">
        <p14:creationId xmlns:p14="http://schemas.microsoft.com/office/powerpoint/2010/main" val="149570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Model/View/Controller (MVC)</a:t>
            </a:r>
          </a:p>
        </p:txBody>
      </p:sp>
      <p:sp>
        <p:nvSpPr>
          <p:cNvPr id="14339" name="Rectangle 3"/>
          <p:cNvSpPr>
            <a:spLocks noGrp="1" noChangeArrowheads="1"/>
          </p:cNvSpPr>
          <p:nvPr>
            <p:ph type="body" idx="1"/>
          </p:nvPr>
        </p:nvSpPr>
        <p:spPr>
          <a:xfrm>
            <a:off x="355600" y="1631950"/>
            <a:ext cx="8255000" cy="4921250"/>
          </a:xfrm>
        </p:spPr>
        <p:txBody>
          <a:bodyPr/>
          <a:lstStyle/>
          <a:p>
            <a:pPr marL="285750" indent="-285750" eaLnBrk="1" hangingPunct="1"/>
            <a:r>
              <a:rPr lang="en-CA" altLang="en-US" sz="2000" dirty="0" smtClean="0"/>
              <a:t>In this architecture under the style of implicit invocation there are three different typed of components:</a:t>
            </a:r>
            <a:endParaRPr lang="en-US" altLang="en-US" sz="2000" dirty="0" smtClean="0"/>
          </a:p>
          <a:p>
            <a:pPr marL="685800" lvl="1" indent="-228600" eaLnBrk="1" hangingPunct="1"/>
            <a:r>
              <a:rPr lang="en-US" altLang="en-US" sz="1800" dirty="0" smtClean="0"/>
              <a:t>Model Components: Denote and implement the domain application data </a:t>
            </a:r>
            <a:endParaRPr lang="en-US" altLang="en-US" sz="1800" b="1" dirty="0" smtClean="0"/>
          </a:p>
          <a:p>
            <a:pPr marL="685800" lvl="1" indent="-228600" eaLnBrk="1" hangingPunct="1"/>
            <a:r>
              <a:rPr lang="en-US" altLang="en-US" sz="1800" dirty="0" smtClean="0"/>
              <a:t>Viewer Components: Denote and implement the different ways data are presented to the user or to other systems </a:t>
            </a:r>
            <a:endParaRPr lang="en-US" altLang="en-US" sz="1800" b="1" dirty="0"/>
          </a:p>
          <a:p>
            <a:pPr marL="685800" lvl="1" indent="-228600" eaLnBrk="1" hangingPunct="1"/>
            <a:r>
              <a:rPr lang="en-US" altLang="en-US" sz="1800" dirty="0" smtClean="0"/>
              <a:t>Controller</a:t>
            </a:r>
            <a:r>
              <a:rPr lang="en-CA" altLang="en-US" sz="1800" dirty="0"/>
              <a:t> </a:t>
            </a:r>
            <a:r>
              <a:rPr lang="en-CA" altLang="en-US" sz="1800" dirty="0" smtClean="0"/>
              <a:t>Components:</a:t>
            </a:r>
            <a:r>
              <a:rPr lang="en-US" altLang="en-US" sz="1800" dirty="0" smtClean="0"/>
              <a:t> </a:t>
            </a:r>
            <a:r>
              <a:rPr lang="en-US" altLang="en-US" sz="1800" b="1" dirty="0" smtClean="0"/>
              <a:t> </a:t>
            </a:r>
            <a:r>
              <a:rPr lang="en-US" altLang="en-US" sz="1800" dirty="0" smtClean="0"/>
              <a:t>Implement software logic that alter the data in the model (i.e. in the Model Components)</a:t>
            </a:r>
            <a:endParaRPr lang="en-US" altLang="en-US" sz="1800" b="1" dirty="0" smtClean="0"/>
          </a:p>
        </p:txBody>
      </p:sp>
      <p:grpSp>
        <p:nvGrpSpPr>
          <p:cNvPr id="14340" name="Group 4"/>
          <p:cNvGrpSpPr>
            <a:grpSpLocks/>
          </p:cNvGrpSpPr>
          <p:nvPr/>
        </p:nvGrpSpPr>
        <p:grpSpPr bwMode="auto">
          <a:xfrm>
            <a:off x="1219200" y="4495800"/>
            <a:ext cx="6788150" cy="1806575"/>
            <a:chOff x="768" y="1214"/>
            <a:chExt cx="4276" cy="1138"/>
          </a:xfrm>
        </p:grpSpPr>
        <p:sp>
          <p:nvSpPr>
            <p:cNvPr id="14341" name="Freeform 5"/>
            <p:cNvSpPr>
              <a:spLocks/>
            </p:cNvSpPr>
            <p:nvPr/>
          </p:nvSpPr>
          <p:spPr bwMode="auto">
            <a:xfrm>
              <a:off x="2653" y="182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Lst>
              <a:ahLst/>
              <a:cxnLst>
                <a:cxn ang="T6">
                  <a:pos x="T0" y="T1"/>
                </a:cxn>
                <a:cxn ang="T7">
                  <a:pos x="T2" y="T3"/>
                </a:cxn>
                <a:cxn ang="T8">
                  <a:pos x="T4" y="T5"/>
                </a:cxn>
              </a:cxnLst>
              <a:rect l="0" t="0" r="r" b="b"/>
              <a:pathLst>
                <a:path w="1480" h="307">
                  <a:moveTo>
                    <a:pt x="0" y="307"/>
                  </a:moveTo>
                  <a:lnTo>
                    <a:pt x="1480" y="307"/>
                  </a:lnTo>
                  <a:lnTo>
                    <a:pt x="148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42" name="Freeform 6"/>
            <p:cNvSpPr>
              <a:spLocks/>
            </p:cNvSpPr>
            <p:nvPr/>
          </p:nvSpPr>
          <p:spPr bwMode="auto">
            <a:xfrm>
              <a:off x="2416" y="135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Lst>
              <a:ahLst/>
              <a:cxnLst>
                <a:cxn ang="T6">
                  <a:pos x="T0" y="T1"/>
                </a:cxn>
                <a:cxn ang="T7">
                  <a:pos x="T2" y="T3"/>
                </a:cxn>
                <a:cxn ang="T8">
                  <a:pos x="T4" y="T5"/>
                </a:cxn>
              </a:cxnLst>
              <a:rect l="0" t="0" r="r" b="b"/>
              <a:pathLst>
                <a:path w="1717" h="167">
                  <a:moveTo>
                    <a:pt x="0" y="0"/>
                  </a:moveTo>
                  <a:lnTo>
                    <a:pt x="1717" y="0"/>
                  </a:lnTo>
                  <a:lnTo>
                    <a:pt x="1717" y="16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43" name="Rectangle 7"/>
            <p:cNvSpPr>
              <a:spLocks noChangeArrowheads="1"/>
            </p:cNvSpPr>
            <p:nvPr/>
          </p:nvSpPr>
          <p:spPr bwMode="auto">
            <a:xfrm>
              <a:off x="768" y="1214"/>
              <a:ext cx="1662" cy="307"/>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4344" name="Rectangle 8"/>
            <p:cNvSpPr>
              <a:spLocks noChangeArrowheads="1"/>
            </p:cNvSpPr>
            <p:nvPr/>
          </p:nvSpPr>
          <p:spPr bwMode="auto">
            <a:xfrm>
              <a:off x="1214" y="1291"/>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Controller</a:t>
              </a:r>
              <a:endParaRPr lang="en-US" altLang="en-US" sz="1600">
                <a:latin typeface="Times" pitchFamily="18" charset="0"/>
              </a:endParaRPr>
            </a:p>
          </p:txBody>
        </p:sp>
        <p:sp>
          <p:nvSpPr>
            <p:cNvPr id="14345" name="Rectangle 9"/>
            <p:cNvSpPr>
              <a:spLocks noChangeArrowheads="1"/>
            </p:cNvSpPr>
            <p:nvPr/>
          </p:nvSpPr>
          <p:spPr bwMode="auto">
            <a:xfrm>
              <a:off x="3309" y="1521"/>
              <a:ext cx="1648" cy="321"/>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4346" name="Rectangle 10"/>
            <p:cNvSpPr>
              <a:spLocks noChangeArrowheads="1"/>
            </p:cNvSpPr>
            <p:nvPr/>
          </p:nvSpPr>
          <p:spPr bwMode="auto">
            <a:xfrm>
              <a:off x="3941" y="1605"/>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Model</a:t>
              </a:r>
              <a:endParaRPr lang="en-US" altLang="en-US" sz="1600">
                <a:latin typeface="Times" pitchFamily="18" charset="0"/>
              </a:endParaRPr>
            </a:p>
          </p:txBody>
        </p:sp>
        <p:sp>
          <p:nvSpPr>
            <p:cNvPr id="14347" name="Rectangle 11"/>
            <p:cNvSpPr>
              <a:spLocks noChangeArrowheads="1"/>
            </p:cNvSpPr>
            <p:nvPr/>
          </p:nvSpPr>
          <p:spPr bwMode="auto">
            <a:xfrm>
              <a:off x="2727" y="1988"/>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subscriber</a:t>
              </a:r>
              <a:endParaRPr lang="en-US" altLang="en-US" sz="1600">
                <a:latin typeface="Times" pitchFamily="18" charset="0"/>
              </a:endParaRPr>
            </a:p>
          </p:txBody>
        </p:sp>
        <p:sp>
          <p:nvSpPr>
            <p:cNvPr id="14348" name="Rectangle 12"/>
            <p:cNvSpPr>
              <a:spLocks noChangeArrowheads="1"/>
            </p:cNvSpPr>
            <p:nvPr/>
          </p:nvSpPr>
          <p:spPr bwMode="auto">
            <a:xfrm>
              <a:off x="4276" y="1848"/>
              <a:ext cx="6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notifier</a:t>
              </a:r>
              <a:endParaRPr lang="en-US" altLang="en-US" sz="1600">
                <a:latin typeface="Times" pitchFamily="18" charset="0"/>
              </a:endParaRPr>
            </a:p>
          </p:txBody>
        </p:sp>
        <p:sp>
          <p:nvSpPr>
            <p:cNvPr id="14349" name="Rectangle 13"/>
            <p:cNvSpPr>
              <a:spLocks noChangeArrowheads="1"/>
            </p:cNvSpPr>
            <p:nvPr/>
          </p:nvSpPr>
          <p:spPr bwMode="auto">
            <a:xfrm>
              <a:off x="2481" y="1220"/>
              <a:ext cx="6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initiator</a:t>
              </a:r>
              <a:endParaRPr lang="en-US" altLang="en-US" sz="1600">
                <a:latin typeface="Times" pitchFamily="18" charset="0"/>
              </a:endParaRPr>
            </a:p>
          </p:txBody>
        </p:sp>
        <p:sp>
          <p:nvSpPr>
            <p:cNvPr id="14350" name="Rectangle 14"/>
            <p:cNvSpPr>
              <a:spLocks noChangeArrowheads="1"/>
            </p:cNvSpPr>
            <p:nvPr/>
          </p:nvSpPr>
          <p:spPr bwMode="auto">
            <a:xfrm>
              <a:off x="2727" y="2198"/>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a:t>
              </a:r>
              <a:endParaRPr lang="en-US" altLang="en-US" sz="1600">
                <a:latin typeface="Times" pitchFamily="18" charset="0"/>
              </a:endParaRPr>
            </a:p>
          </p:txBody>
        </p:sp>
        <p:grpSp>
          <p:nvGrpSpPr>
            <p:cNvPr id="14351" name="Group 15"/>
            <p:cNvGrpSpPr>
              <a:grpSpLocks/>
            </p:cNvGrpSpPr>
            <p:nvPr/>
          </p:nvGrpSpPr>
          <p:grpSpPr bwMode="auto">
            <a:xfrm>
              <a:off x="4008" y="1374"/>
              <a:ext cx="1036" cy="154"/>
              <a:chOff x="4022" y="1402"/>
              <a:chExt cx="1036" cy="154"/>
            </a:xfrm>
          </p:grpSpPr>
          <p:sp>
            <p:nvSpPr>
              <p:cNvPr id="14357" name="Rectangle 16"/>
              <p:cNvSpPr>
                <a:spLocks noChangeArrowheads="1"/>
              </p:cNvSpPr>
              <p:nvPr/>
            </p:nvSpPr>
            <p:spPr bwMode="auto">
              <a:xfrm>
                <a:off x="4290" y="1402"/>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repository</a:t>
                </a:r>
                <a:endParaRPr lang="en-US" altLang="en-US" sz="1600">
                  <a:latin typeface="Times" pitchFamily="18" charset="0"/>
                </a:endParaRPr>
              </a:p>
            </p:txBody>
          </p:sp>
          <p:sp>
            <p:nvSpPr>
              <p:cNvPr id="14358" name="Rectangle 17"/>
              <p:cNvSpPr>
                <a:spLocks noChangeArrowheads="1"/>
              </p:cNvSpPr>
              <p:nvPr/>
            </p:nvSpPr>
            <p:spPr bwMode="auto">
              <a:xfrm>
                <a:off x="4022" y="1402"/>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1</a:t>
                </a:r>
                <a:endParaRPr lang="en-US" altLang="en-US" sz="1600">
                  <a:latin typeface="Times" pitchFamily="18" charset="0"/>
                </a:endParaRPr>
              </a:p>
            </p:txBody>
          </p:sp>
        </p:grpSp>
        <p:sp>
          <p:nvSpPr>
            <p:cNvPr id="14352" name="Rectangle 18"/>
            <p:cNvSpPr>
              <a:spLocks noChangeArrowheads="1"/>
            </p:cNvSpPr>
            <p:nvPr/>
          </p:nvSpPr>
          <p:spPr bwMode="auto">
            <a:xfrm>
              <a:off x="4008" y="1848"/>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1</a:t>
              </a:r>
              <a:endParaRPr lang="en-US" altLang="en-US" sz="1600">
                <a:latin typeface="Times" pitchFamily="18" charset="0"/>
              </a:endParaRPr>
            </a:p>
          </p:txBody>
        </p:sp>
        <p:sp>
          <p:nvSpPr>
            <p:cNvPr id="14353" name="Rectangle 19"/>
            <p:cNvSpPr>
              <a:spLocks noChangeArrowheads="1"/>
            </p:cNvSpPr>
            <p:nvPr/>
          </p:nvSpPr>
          <p:spPr bwMode="auto">
            <a:xfrm>
              <a:off x="2481" y="1430"/>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a:t>
              </a:r>
              <a:endParaRPr lang="en-US" altLang="en-US" sz="1600">
                <a:latin typeface="Times" pitchFamily="18" charset="0"/>
              </a:endParaRPr>
            </a:p>
          </p:txBody>
        </p:sp>
        <p:grpSp>
          <p:nvGrpSpPr>
            <p:cNvPr id="14354" name="Group 20"/>
            <p:cNvGrpSpPr>
              <a:grpSpLocks/>
            </p:cNvGrpSpPr>
            <p:nvPr/>
          </p:nvGrpSpPr>
          <p:grpSpPr bwMode="auto">
            <a:xfrm>
              <a:off x="1005" y="1982"/>
              <a:ext cx="1662" cy="307"/>
              <a:chOff x="1005" y="1982"/>
              <a:chExt cx="1662" cy="307"/>
            </a:xfrm>
          </p:grpSpPr>
          <p:sp>
            <p:nvSpPr>
              <p:cNvPr id="14355" name="Rectangle 21"/>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4356" name="Rectangle 22"/>
              <p:cNvSpPr>
                <a:spLocks noChangeArrowheads="1"/>
              </p:cNvSpPr>
              <p:nvPr/>
            </p:nvSpPr>
            <p:spPr bwMode="auto">
              <a:xfrm>
                <a:off x="1682" y="2059"/>
                <a:ext cx="307"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View</a:t>
                </a:r>
                <a:endParaRPr lang="en-US" altLang="en-US" sz="1600">
                  <a:latin typeface="Times" pitchFamily="18" charset="0"/>
                </a:endParaRPr>
              </a:p>
            </p:txBody>
          </p:sp>
        </p:grpSp>
      </p:grpSp>
    </p:spTree>
    <p:extLst>
      <p:ext uri="{BB962C8B-B14F-4D97-AF65-F5344CB8AC3E}">
        <p14:creationId xmlns:p14="http://schemas.microsoft.com/office/powerpoint/2010/main" val="252096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DDFAAE-9AF8-4C66-B62F-22C7D0CDA1E9}" type="slidenum">
              <a:rPr lang="en-CA" altLang="en-US"/>
              <a:pPr/>
              <a:t>2</a:t>
            </a:fld>
            <a:endParaRPr lang="en-CA" altLang="en-US"/>
          </a:p>
        </p:txBody>
      </p:sp>
      <p:sp>
        <p:nvSpPr>
          <p:cNvPr id="130050" name="Rectangle 2"/>
          <p:cNvSpPr>
            <a:spLocks noGrp="1" noChangeArrowheads="1"/>
          </p:cNvSpPr>
          <p:nvPr>
            <p:ph type="title"/>
          </p:nvPr>
        </p:nvSpPr>
        <p:spPr/>
        <p:txBody>
          <a:bodyPr/>
          <a:lstStyle/>
          <a:p>
            <a:r>
              <a:rPr lang="en-US" altLang="en-US"/>
              <a:t>Overview</a:t>
            </a:r>
            <a:endParaRPr lang="de-DE" altLang="en-US"/>
          </a:p>
        </p:txBody>
      </p:sp>
      <p:sp>
        <p:nvSpPr>
          <p:cNvPr id="130051" name="Rectangle 3"/>
          <p:cNvSpPr>
            <a:spLocks noGrp="1" noChangeArrowheads="1"/>
          </p:cNvSpPr>
          <p:nvPr>
            <p:ph type="body" idx="1"/>
          </p:nvPr>
        </p:nvSpPr>
        <p:spPr/>
        <p:txBody>
          <a:bodyPr/>
          <a:lstStyle/>
          <a:p>
            <a:pPr>
              <a:lnSpc>
                <a:spcPct val="90000"/>
              </a:lnSpc>
            </a:pPr>
            <a:r>
              <a:rPr lang="en-US" altLang="en-US" sz="2400"/>
              <a:t>Context</a:t>
            </a:r>
          </a:p>
          <a:p>
            <a:pPr>
              <a:lnSpc>
                <a:spcPct val="90000"/>
              </a:lnSpc>
            </a:pPr>
            <a:r>
              <a:rPr lang="en-US" altLang="en-US" sz="2400"/>
              <a:t>What is software architecture?</a:t>
            </a:r>
          </a:p>
          <a:p>
            <a:pPr>
              <a:lnSpc>
                <a:spcPct val="90000"/>
              </a:lnSpc>
            </a:pPr>
            <a:r>
              <a:rPr lang="en-US" altLang="en-US" sz="2400"/>
              <a:t>Example: Mobile Robotics</a:t>
            </a:r>
          </a:p>
          <a:p>
            <a:pPr>
              <a:lnSpc>
                <a:spcPct val="90000"/>
              </a:lnSpc>
            </a:pPr>
            <a:r>
              <a:rPr lang="en-US" altLang="en-US" sz="2400"/>
              <a:t>Architectural styles and patterns</a:t>
            </a:r>
          </a:p>
          <a:p>
            <a:pPr lvl="1">
              <a:lnSpc>
                <a:spcPct val="90000"/>
              </a:lnSpc>
            </a:pPr>
            <a:r>
              <a:rPr lang="en-CA" altLang="en-US" sz="2000"/>
              <a:t>Data flow</a:t>
            </a:r>
          </a:p>
          <a:p>
            <a:pPr lvl="1">
              <a:lnSpc>
                <a:spcPct val="90000"/>
              </a:lnSpc>
              <a:buFont typeface="Wingdings" pitchFamily="2" charset="2"/>
              <a:buChar char="è"/>
            </a:pPr>
            <a:r>
              <a:rPr lang="en-CA" altLang="en-US" sz="2000"/>
              <a:t>Call-and-return</a:t>
            </a:r>
          </a:p>
          <a:p>
            <a:pPr lvl="1">
              <a:lnSpc>
                <a:spcPct val="90000"/>
              </a:lnSpc>
            </a:pPr>
            <a:r>
              <a:rPr lang="en-CA" altLang="en-US" sz="2000"/>
              <a:t>Interacting processes</a:t>
            </a:r>
          </a:p>
          <a:p>
            <a:pPr lvl="1">
              <a:lnSpc>
                <a:spcPct val="90000"/>
              </a:lnSpc>
            </a:pPr>
            <a:r>
              <a:rPr lang="en-CA" altLang="en-US" sz="2000"/>
              <a:t>Data-oriented repository</a:t>
            </a:r>
          </a:p>
          <a:p>
            <a:pPr lvl="1">
              <a:lnSpc>
                <a:spcPct val="90000"/>
              </a:lnSpc>
            </a:pPr>
            <a:r>
              <a:rPr lang="en-CA" altLang="en-US" sz="2000"/>
              <a:t>Data-sharing</a:t>
            </a:r>
          </a:p>
          <a:p>
            <a:pPr lvl="1">
              <a:lnSpc>
                <a:spcPct val="90000"/>
              </a:lnSpc>
            </a:pPr>
            <a:r>
              <a:rPr lang="en-CA" altLang="en-US" sz="2000"/>
              <a:t>Hierarchical</a:t>
            </a:r>
          </a:p>
          <a:p>
            <a:pPr lvl="1">
              <a:lnSpc>
                <a:spcPct val="90000"/>
              </a:lnSpc>
            </a:pPr>
            <a:r>
              <a:rPr lang="en-CA" altLang="en-US" sz="2000"/>
              <a:t>Other</a:t>
            </a:r>
            <a:endParaRPr lang="en-US" altLang="en-US" sz="2000"/>
          </a:p>
          <a:p>
            <a:pPr>
              <a:lnSpc>
                <a:spcPct val="90000"/>
              </a:lnSpc>
            </a:pPr>
            <a:r>
              <a:rPr lang="en-US" altLang="en-US" sz="2400"/>
              <a:t>Heterogeneous architectures</a:t>
            </a:r>
          </a:p>
        </p:txBody>
      </p:sp>
    </p:spTree>
    <p:extLst>
      <p:ext uri="{BB962C8B-B14F-4D97-AF65-F5344CB8AC3E}">
        <p14:creationId xmlns:p14="http://schemas.microsoft.com/office/powerpoint/2010/main" val="27337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CA" altLang="en-US" dirty="0" smtClean="0"/>
              <a:t>Communication Diagram</a:t>
            </a:r>
            <a:r>
              <a:rPr lang="el-GR" altLang="en-US" dirty="0" smtClean="0"/>
              <a:t> </a:t>
            </a:r>
            <a:r>
              <a:rPr lang="en-CA" altLang="en-US" dirty="0" smtClean="0"/>
              <a:t>MVC</a:t>
            </a:r>
            <a:endParaRPr lang="en-US" altLang="en-US" dirty="0" smtClean="0"/>
          </a:p>
        </p:txBody>
      </p:sp>
      <p:grpSp>
        <p:nvGrpSpPr>
          <p:cNvPr id="15363" name="Group 3"/>
          <p:cNvGrpSpPr>
            <a:grpSpLocks/>
          </p:cNvGrpSpPr>
          <p:nvPr/>
        </p:nvGrpSpPr>
        <p:grpSpPr bwMode="auto">
          <a:xfrm>
            <a:off x="338138" y="2722563"/>
            <a:ext cx="8466137" cy="2867025"/>
            <a:chOff x="323" y="581"/>
            <a:chExt cx="5333" cy="1806"/>
          </a:xfrm>
        </p:grpSpPr>
        <p:sp>
          <p:nvSpPr>
            <p:cNvPr id="15364" name="Line 4"/>
            <p:cNvSpPr>
              <a:spLocks noChangeShapeType="1"/>
            </p:cNvSpPr>
            <p:nvPr/>
          </p:nvSpPr>
          <p:spPr bwMode="auto">
            <a:xfrm>
              <a:off x="2569" y="932"/>
              <a:ext cx="1133" cy="2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5" name="Line 5"/>
            <p:cNvSpPr>
              <a:spLocks noChangeShapeType="1"/>
            </p:cNvSpPr>
            <p:nvPr/>
          </p:nvSpPr>
          <p:spPr bwMode="auto">
            <a:xfrm flipH="1">
              <a:off x="2765" y="1506"/>
              <a:ext cx="1035" cy="27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6" name="Line 6"/>
            <p:cNvSpPr>
              <a:spLocks noChangeShapeType="1"/>
            </p:cNvSpPr>
            <p:nvPr/>
          </p:nvSpPr>
          <p:spPr bwMode="auto">
            <a:xfrm flipH="1">
              <a:off x="3240" y="1506"/>
              <a:ext cx="560" cy="46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7" name="Freeform 7"/>
            <p:cNvSpPr>
              <a:spLocks/>
            </p:cNvSpPr>
            <p:nvPr/>
          </p:nvSpPr>
          <p:spPr bwMode="auto">
            <a:xfrm>
              <a:off x="3352" y="1380"/>
              <a:ext cx="98" cy="126"/>
            </a:xfrm>
            <a:custGeom>
              <a:avLst/>
              <a:gdLst>
                <a:gd name="T0" fmla="*/ 28 w 98"/>
                <a:gd name="T1" fmla="*/ 126 h 126"/>
                <a:gd name="T2" fmla="*/ 0 w 98"/>
                <a:gd name="T3" fmla="*/ 98 h 126"/>
                <a:gd name="T4" fmla="*/ 98 w 98"/>
                <a:gd name="T5" fmla="*/ 0 h 126"/>
                <a:gd name="T6" fmla="*/ 70 w 98"/>
                <a:gd name="T7" fmla="*/ 126 h 126"/>
                <a:gd name="T8" fmla="*/ 28 w 98"/>
                <a:gd name="T9" fmla="*/ 12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 h="126">
                  <a:moveTo>
                    <a:pt x="28" y="126"/>
                  </a:moveTo>
                  <a:lnTo>
                    <a:pt x="0" y="98"/>
                  </a:lnTo>
                  <a:lnTo>
                    <a:pt x="98" y="0"/>
                  </a:lnTo>
                  <a:lnTo>
                    <a:pt x="70" y="126"/>
                  </a:lnTo>
                  <a:lnTo>
                    <a:pt x="28" y="126"/>
                  </a:lnTo>
                  <a:close/>
                </a:path>
              </a:pathLst>
            </a:custGeom>
            <a:solidFill>
              <a:srgbClr val="000000"/>
            </a:solidFill>
            <a:ln w="22225">
              <a:solidFill>
                <a:srgbClr val="000000"/>
              </a:solidFill>
              <a:prstDash val="solid"/>
              <a:round/>
              <a:headEnd/>
              <a:tailEnd/>
            </a:ln>
          </p:spPr>
          <p:txBody>
            <a:bodyPr/>
            <a:lstStyle/>
            <a:p>
              <a:endParaRPr lang="en-CA"/>
            </a:p>
          </p:txBody>
        </p:sp>
        <p:sp>
          <p:nvSpPr>
            <p:cNvPr id="15368" name="Line 8"/>
            <p:cNvSpPr>
              <a:spLocks noChangeShapeType="1"/>
            </p:cNvSpPr>
            <p:nvPr/>
          </p:nvSpPr>
          <p:spPr bwMode="auto">
            <a:xfrm flipV="1">
              <a:off x="3058" y="1492"/>
              <a:ext cx="322" cy="57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9" name="Rectangle 9"/>
            <p:cNvSpPr>
              <a:spLocks noChangeArrowheads="1"/>
            </p:cNvSpPr>
            <p:nvPr/>
          </p:nvSpPr>
          <p:spPr bwMode="auto">
            <a:xfrm>
              <a:off x="932" y="778"/>
              <a:ext cx="1651" cy="322"/>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70" name="Rectangle 10"/>
            <p:cNvSpPr>
              <a:spLocks noChangeArrowheads="1"/>
            </p:cNvSpPr>
            <p:nvPr/>
          </p:nvSpPr>
          <p:spPr bwMode="auto">
            <a:xfrm>
              <a:off x="1334" y="862"/>
              <a:ext cx="8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:Controller</a:t>
              </a:r>
              <a:endParaRPr lang="en-US" altLang="en-US" sz="1600">
                <a:latin typeface="Times" pitchFamily="18" charset="0"/>
              </a:endParaRPr>
            </a:p>
          </p:txBody>
        </p:sp>
        <p:sp>
          <p:nvSpPr>
            <p:cNvPr id="15371" name="Rectangle 11"/>
            <p:cNvSpPr>
              <a:spLocks noChangeArrowheads="1"/>
            </p:cNvSpPr>
            <p:nvPr/>
          </p:nvSpPr>
          <p:spPr bwMode="auto">
            <a:xfrm>
              <a:off x="960" y="1673"/>
              <a:ext cx="1651"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72" name="Rectangle 12"/>
            <p:cNvSpPr>
              <a:spLocks noChangeArrowheads="1"/>
            </p:cNvSpPr>
            <p:nvPr/>
          </p:nvSpPr>
          <p:spPr bwMode="auto">
            <a:xfrm>
              <a:off x="960" y="1673"/>
              <a:ext cx="1665"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73" name="Rectangle 13"/>
            <p:cNvSpPr>
              <a:spLocks noChangeArrowheads="1"/>
            </p:cNvSpPr>
            <p:nvPr/>
          </p:nvSpPr>
          <p:spPr bwMode="auto">
            <a:xfrm>
              <a:off x="1446" y="1757"/>
              <a:ext cx="6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:InfoView</a:t>
              </a:r>
              <a:endParaRPr lang="en-US" altLang="en-US" sz="1600">
                <a:latin typeface="Times" pitchFamily="18" charset="0"/>
              </a:endParaRPr>
            </a:p>
          </p:txBody>
        </p:sp>
        <p:sp>
          <p:nvSpPr>
            <p:cNvPr id="15374" name="Rectangle 14"/>
            <p:cNvSpPr>
              <a:spLocks noChangeArrowheads="1"/>
            </p:cNvSpPr>
            <p:nvPr/>
          </p:nvSpPr>
          <p:spPr bwMode="auto">
            <a:xfrm>
              <a:off x="3464" y="1198"/>
              <a:ext cx="1665" cy="321"/>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75" name="Rectangle 15"/>
            <p:cNvSpPr>
              <a:spLocks noChangeArrowheads="1"/>
            </p:cNvSpPr>
            <p:nvPr/>
          </p:nvSpPr>
          <p:spPr bwMode="auto">
            <a:xfrm>
              <a:off x="4066" y="1282"/>
              <a:ext cx="4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:Model</a:t>
              </a:r>
              <a:endParaRPr lang="en-US" altLang="en-US" sz="1600">
                <a:latin typeface="Times" pitchFamily="18" charset="0"/>
              </a:endParaRPr>
            </a:p>
          </p:txBody>
        </p:sp>
        <p:sp>
          <p:nvSpPr>
            <p:cNvPr id="15376" name="Freeform 16"/>
            <p:cNvSpPr>
              <a:spLocks/>
            </p:cNvSpPr>
            <p:nvPr/>
          </p:nvSpPr>
          <p:spPr bwMode="auto">
            <a:xfrm>
              <a:off x="3296" y="1352"/>
              <a:ext cx="140" cy="70"/>
            </a:xfrm>
            <a:custGeom>
              <a:avLst/>
              <a:gdLst>
                <a:gd name="T0" fmla="*/ 0 w 140"/>
                <a:gd name="T1" fmla="*/ 42 h 70"/>
                <a:gd name="T2" fmla="*/ 14 w 140"/>
                <a:gd name="T3" fmla="*/ 0 h 70"/>
                <a:gd name="T4" fmla="*/ 140 w 140"/>
                <a:gd name="T5" fmla="*/ 14 h 70"/>
                <a:gd name="T6" fmla="*/ 28 w 140"/>
                <a:gd name="T7" fmla="*/ 70 h 70"/>
                <a:gd name="T8" fmla="*/ 0 w 140"/>
                <a:gd name="T9" fmla="*/ 42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70">
                  <a:moveTo>
                    <a:pt x="0" y="42"/>
                  </a:moveTo>
                  <a:lnTo>
                    <a:pt x="14" y="0"/>
                  </a:lnTo>
                  <a:lnTo>
                    <a:pt x="140" y="14"/>
                  </a:lnTo>
                  <a:lnTo>
                    <a:pt x="28" y="70"/>
                  </a:lnTo>
                  <a:lnTo>
                    <a:pt x="0" y="42"/>
                  </a:lnTo>
                  <a:close/>
                </a:path>
              </a:pathLst>
            </a:custGeom>
            <a:solidFill>
              <a:srgbClr val="000000"/>
            </a:solidFill>
            <a:ln w="22225">
              <a:solidFill>
                <a:srgbClr val="000000"/>
              </a:solidFill>
              <a:prstDash val="solid"/>
              <a:round/>
              <a:headEnd/>
              <a:tailEnd/>
            </a:ln>
          </p:spPr>
          <p:txBody>
            <a:bodyPr/>
            <a:lstStyle/>
            <a:p>
              <a:endParaRPr lang="en-CA"/>
            </a:p>
          </p:txBody>
        </p:sp>
        <p:sp>
          <p:nvSpPr>
            <p:cNvPr id="15377" name="Line 17"/>
            <p:cNvSpPr>
              <a:spLocks noChangeShapeType="1"/>
            </p:cNvSpPr>
            <p:nvPr/>
          </p:nvSpPr>
          <p:spPr bwMode="auto">
            <a:xfrm flipV="1">
              <a:off x="1785" y="1380"/>
              <a:ext cx="1525" cy="29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78" name="Freeform 18"/>
            <p:cNvSpPr>
              <a:spLocks/>
            </p:cNvSpPr>
            <p:nvPr/>
          </p:nvSpPr>
          <p:spPr bwMode="auto">
            <a:xfrm>
              <a:off x="3688" y="1142"/>
              <a:ext cx="140" cy="70"/>
            </a:xfrm>
            <a:custGeom>
              <a:avLst/>
              <a:gdLst>
                <a:gd name="T0" fmla="*/ 0 w 140"/>
                <a:gd name="T1" fmla="*/ 28 h 70"/>
                <a:gd name="T2" fmla="*/ 28 w 140"/>
                <a:gd name="T3" fmla="*/ 0 h 70"/>
                <a:gd name="T4" fmla="*/ 140 w 140"/>
                <a:gd name="T5" fmla="*/ 56 h 70"/>
                <a:gd name="T6" fmla="*/ 0 w 140"/>
                <a:gd name="T7" fmla="*/ 70 h 70"/>
                <a:gd name="T8" fmla="*/ 0 w 140"/>
                <a:gd name="T9" fmla="*/ 28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70">
                  <a:moveTo>
                    <a:pt x="0" y="28"/>
                  </a:moveTo>
                  <a:lnTo>
                    <a:pt x="28" y="0"/>
                  </a:lnTo>
                  <a:lnTo>
                    <a:pt x="140" y="56"/>
                  </a:lnTo>
                  <a:lnTo>
                    <a:pt x="0" y="70"/>
                  </a:lnTo>
                  <a:lnTo>
                    <a:pt x="0" y="28"/>
                  </a:lnTo>
                  <a:close/>
                </a:path>
              </a:pathLst>
            </a:custGeom>
            <a:solidFill>
              <a:srgbClr val="000000"/>
            </a:solidFill>
            <a:ln w="22225">
              <a:solidFill>
                <a:srgbClr val="000000"/>
              </a:solidFill>
              <a:prstDash val="solid"/>
              <a:round/>
              <a:headEnd/>
              <a:tailEnd/>
            </a:ln>
          </p:spPr>
          <p:txBody>
            <a:bodyPr/>
            <a:lstStyle/>
            <a:p>
              <a:endParaRPr lang="en-CA"/>
            </a:p>
          </p:txBody>
        </p:sp>
        <p:sp>
          <p:nvSpPr>
            <p:cNvPr id="15379" name="Freeform 19"/>
            <p:cNvSpPr>
              <a:spLocks/>
            </p:cNvSpPr>
            <p:nvPr/>
          </p:nvSpPr>
          <p:spPr bwMode="auto">
            <a:xfrm>
              <a:off x="2625" y="1743"/>
              <a:ext cx="154" cy="84"/>
            </a:xfrm>
            <a:custGeom>
              <a:avLst/>
              <a:gdLst>
                <a:gd name="T0" fmla="*/ 154 w 154"/>
                <a:gd name="T1" fmla="*/ 42 h 84"/>
                <a:gd name="T2" fmla="*/ 140 w 154"/>
                <a:gd name="T3" fmla="*/ 84 h 84"/>
                <a:gd name="T4" fmla="*/ 0 w 154"/>
                <a:gd name="T5" fmla="*/ 70 h 84"/>
                <a:gd name="T6" fmla="*/ 126 w 154"/>
                <a:gd name="T7" fmla="*/ 0 h 84"/>
                <a:gd name="T8" fmla="*/ 154 w 154"/>
                <a:gd name="T9" fmla="*/ 4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84">
                  <a:moveTo>
                    <a:pt x="154" y="42"/>
                  </a:moveTo>
                  <a:lnTo>
                    <a:pt x="140" y="84"/>
                  </a:lnTo>
                  <a:lnTo>
                    <a:pt x="0" y="70"/>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CA"/>
            </a:p>
          </p:txBody>
        </p:sp>
        <p:sp>
          <p:nvSpPr>
            <p:cNvPr id="15380" name="Freeform 20"/>
            <p:cNvSpPr>
              <a:spLocks/>
            </p:cNvSpPr>
            <p:nvPr/>
          </p:nvSpPr>
          <p:spPr bwMode="auto">
            <a:xfrm>
              <a:off x="400" y="1785"/>
              <a:ext cx="154" cy="84"/>
            </a:xfrm>
            <a:custGeom>
              <a:avLst/>
              <a:gdLst>
                <a:gd name="T0" fmla="*/ 154 w 154"/>
                <a:gd name="T1" fmla="*/ 42 h 84"/>
                <a:gd name="T2" fmla="*/ 126 w 154"/>
                <a:gd name="T3" fmla="*/ 84 h 84"/>
                <a:gd name="T4" fmla="*/ 0 w 154"/>
                <a:gd name="T5" fmla="*/ 42 h 84"/>
                <a:gd name="T6" fmla="*/ 126 w 154"/>
                <a:gd name="T7" fmla="*/ 0 h 84"/>
                <a:gd name="T8" fmla="*/ 154 w 154"/>
                <a:gd name="T9" fmla="*/ 4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84">
                  <a:moveTo>
                    <a:pt x="154" y="42"/>
                  </a:moveTo>
                  <a:lnTo>
                    <a:pt x="126" y="84"/>
                  </a:lnTo>
                  <a:lnTo>
                    <a:pt x="0" y="42"/>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CA"/>
            </a:p>
          </p:txBody>
        </p:sp>
        <p:sp>
          <p:nvSpPr>
            <p:cNvPr id="15381" name="Line 21"/>
            <p:cNvSpPr>
              <a:spLocks noChangeShapeType="1"/>
            </p:cNvSpPr>
            <p:nvPr/>
          </p:nvSpPr>
          <p:spPr bwMode="auto">
            <a:xfrm flipH="1">
              <a:off x="540" y="1827"/>
              <a:ext cx="4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82" name="Freeform 22"/>
            <p:cNvSpPr>
              <a:spLocks/>
            </p:cNvSpPr>
            <p:nvPr/>
          </p:nvSpPr>
          <p:spPr bwMode="auto">
            <a:xfrm>
              <a:off x="750" y="890"/>
              <a:ext cx="154" cy="84"/>
            </a:xfrm>
            <a:custGeom>
              <a:avLst/>
              <a:gdLst>
                <a:gd name="T0" fmla="*/ 0 w 154"/>
                <a:gd name="T1" fmla="*/ 42 h 84"/>
                <a:gd name="T2" fmla="*/ 28 w 154"/>
                <a:gd name="T3" fmla="*/ 0 h 84"/>
                <a:gd name="T4" fmla="*/ 154 w 154"/>
                <a:gd name="T5" fmla="*/ 42 h 84"/>
                <a:gd name="T6" fmla="*/ 28 w 154"/>
                <a:gd name="T7" fmla="*/ 84 h 84"/>
                <a:gd name="T8" fmla="*/ 0 w 154"/>
                <a:gd name="T9" fmla="*/ 4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84">
                  <a:moveTo>
                    <a:pt x="0" y="42"/>
                  </a:moveTo>
                  <a:lnTo>
                    <a:pt x="28" y="0"/>
                  </a:lnTo>
                  <a:lnTo>
                    <a:pt x="154" y="42"/>
                  </a:lnTo>
                  <a:lnTo>
                    <a:pt x="28" y="84"/>
                  </a:lnTo>
                  <a:lnTo>
                    <a:pt x="0" y="42"/>
                  </a:lnTo>
                  <a:close/>
                </a:path>
              </a:pathLst>
            </a:custGeom>
            <a:solidFill>
              <a:srgbClr val="000000"/>
            </a:solidFill>
            <a:ln w="22225">
              <a:solidFill>
                <a:srgbClr val="000000"/>
              </a:solidFill>
              <a:prstDash val="solid"/>
              <a:round/>
              <a:headEnd/>
              <a:tailEnd/>
            </a:ln>
          </p:spPr>
          <p:txBody>
            <a:bodyPr/>
            <a:lstStyle/>
            <a:p>
              <a:endParaRPr lang="en-CA"/>
            </a:p>
          </p:txBody>
        </p:sp>
        <p:sp>
          <p:nvSpPr>
            <p:cNvPr id="15383" name="Line 23"/>
            <p:cNvSpPr>
              <a:spLocks noChangeShapeType="1"/>
            </p:cNvSpPr>
            <p:nvPr/>
          </p:nvSpPr>
          <p:spPr bwMode="auto">
            <a:xfrm>
              <a:off x="428" y="932"/>
              <a:ext cx="33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84" name="Rectangle 24"/>
            <p:cNvSpPr>
              <a:spLocks noChangeArrowheads="1"/>
            </p:cNvSpPr>
            <p:nvPr/>
          </p:nvSpPr>
          <p:spPr bwMode="auto">
            <a:xfrm>
              <a:off x="323" y="581"/>
              <a:ext cx="192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2.User types new filename</a:t>
              </a:r>
              <a:endParaRPr lang="en-US" altLang="en-US" sz="1600">
                <a:latin typeface="Times" pitchFamily="18" charset="0"/>
              </a:endParaRPr>
            </a:p>
          </p:txBody>
        </p:sp>
        <p:sp>
          <p:nvSpPr>
            <p:cNvPr id="15385" name="Rectangle 25"/>
            <p:cNvSpPr>
              <a:spLocks noChangeArrowheads="1"/>
            </p:cNvSpPr>
            <p:nvPr/>
          </p:nvSpPr>
          <p:spPr bwMode="auto">
            <a:xfrm>
              <a:off x="1323" y="1176"/>
              <a:ext cx="20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1. Views subscribe to event</a:t>
              </a:r>
              <a:endParaRPr lang="en-US" altLang="en-US" sz="1600">
                <a:latin typeface="Times" pitchFamily="18" charset="0"/>
              </a:endParaRPr>
            </a:p>
          </p:txBody>
        </p:sp>
        <p:sp>
          <p:nvSpPr>
            <p:cNvPr id="15386" name="Rectangle 26"/>
            <p:cNvSpPr>
              <a:spLocks noChangeArrowheads="1"/>
            </p:cNvSpPr>
            <p:nvPr/>
          </p:nvSpPr>
          <p:spPr bwMode="auto">
            <a:xfrm>
              <a:off x="2953" y="854"/>
              <a:ext cx="23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3. Request name change in model</a:t>
              </a:r>
              <a:endParaRPr lang="en-US" altLang="en-US" sz="1600">
                <a:latin typeface="Times" pitchFamily="18" charset="0"/>
              </a:endParaRPr>
            </a:p>
          </p:txBody>
        </p:sp>
        <p:sp>
          <p:nvSpPr>
            <p:cNvPr id="15387" name="Rectangle 27"/>
            <p:cNvSpPr>
              <a:spLocks noChangeArrowheads="1"/>
            </p:cNvSpPr>
            <p:nvPr/>
          </p:nvSpPr>
          <p:spPr bwMode="auto">
            <a:xfrm>
              <a:off x="4039" y="1736"/>
              <a:ext cx="161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4. Notify subscribers</a:t>
              </a:r>
              <a:endParaRPr lang="en-US" altLang="en-US" sz="1600">
                <a:latin typeface="Times" pitchFamily="18" charset="0"/>
              </a:endParaRPr>
            </a:p>
          </p:txBody>
        </p:sp>
        <p:sp>
          <p:nvSpPr>
            <p:cNvPr id="15388" name="Rectangle 28"/>
            <p:cNvSpPr>
              <a:spLocks noChangeArrowheads="1"/>
            </p:cNvSpPr>
            <p:nvPr/>
          </p:nvSpPr>
          <p:spPr bwMode="auto">
            <a:xfrm>
              <a:off x="357" y="1526"/>
              <a:ext cx="12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5. Updated views</a:t>
              </a:r>
              <a:endParaRPr lang="en-US" altLang="en-US" sz="1600">
                <a:latin typeface="Times" pitchFamily="18" charset="0"/>
              </a:endParaRPr>
            </a:p>
          </p:txBody>
        </p:sp>
        <p:sp>
          <p:nvSpPr>
            <p:cNvPr id="15389" name="Rectangle 29"/>
            <p:cNvSpPr>
              <a:spLocks noChangeArrowheads="1"/>
            </p:cNvSpPr>
            <p:nvPr/>
          </p:nvSpPr>
          <p:spPr bwMode="auto">
            <a:xfrm>
              <a:off x="2065" y="2065"/>
              <a:ext cx="1665"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90" name="Rectangle 30"/>
            <p:cNvSpPr>
              <a:spLocks noChangeArrowheads="1"/>
            </p:cNvSpPr>
            <p:nvPr/>
          </p:nvSpPr>
          <p:spPr bwMode="auto">
            <a:xfrm>
              <a:off x="2474" y="2149"/>
              <a:ext cx="8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:FolderView</a:t>
              </a:r>
              <a:endParaRPr lang="en-US" altLang="en-US" sz="1600">
                <a:latin typeface="Times" pitchFamily="18" charset="0"/>
              </a:endParaRPr>
            </a:p>
          </p:txBody>
        </p:sp>
        <p:sp>
          <p:nvSpPr>
            <p:cNvPr id="15391" name="Freeform 31"/>
            <p:cNvSpPr>
              <a:spLocks/>
            </p:cNvSpPr>
            <p:nvPr/>
          </p:nvSpPr>
          <p:spPr bwMode="auto">
            <a:xfrm>
              <a:off x="3128" y="1939"/>
              <a:ext cx="126" cy="112"/>
            </a:xfrm>
            <a:custGeom>
              <a:avLst/>
              <a:gdLst>
                <a:gd name="T0" fmla="*/ 126 w 126"/>
                <a:gd name="T1" fmla="*/ 14 h 112"/>
                <a:gd name="T2" fmla="*/ 126 w 126"/>
                <a:gd name="T3" fmla="*/ 56 h 112"/>
                <a:gd name="T4" fmla="*/ 0 w 126"/>
                <a:gd name="T5" fmla="*/ 112 h 112"/>
                <a:gd name="T6" fmla="*/ 84 w 126"/>
                <a:gd name="T7" fmla="*/ 0 h 112"/>
                <a:gd name="T8" fmla="*/ 126 w 126"/>
                <a:gd name="T9" fmla="*/ 14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112">
                  <a:moveTo>
                    <a:pt x="126" y="14"/>
                  </a:moveTo>
                  <a:lnTo>
                    <a:pt x="126" y="56"/>
                  </a:lnTo>
                  <a:lnTo>
                    <a:pt x="0" y="112"/>
                  </a:lnTo>
                  <a:lnTo>
                    <a:pt x="84" y="0"/>
                  </a:lnTo>
                  <a:lnTo>
                    <a:pt x="126" y="14"/>
                  </a:lnTo>
                  <a:close/>
                </a:path>
              </a:pathLst>
            </a:custGeom>
            <a:solidFill>
              <a:srgbClr val="000000"/>
            </a:solidFill>
            <a:ln w="22225">
              <a:solidFill>
                <a:srgbClr val="000000"/>
              </a:solidFill>
              <a:prstDash val="solid"/>
              <a:round/>
              <a:headEnd/>
              <a:tailEnd/>
            </a:ln>
          </p:spPr>
          <p:txBody>
            <a:bodyPr/>
            <a:lstStyle/>
            <a:p>
              <a:endParaRPr lang="en-CA"/>
            </a:p>
          </p:txBody>
        </p:sp>
        <p:sp>
          <p:nvSpPr>
            <p:cNvPr id="15392" name="Freeform 32"/>
            <p:cNvSpPr>
              <a:spLocks/>
            </p:cNvSpPr>
            <p:nvPr/>
          </p:nvSpPr>
          <p:spPr bwMode="auto">
            <a:xfrm>
              <a:off x="1491" y="2177"/>
              <a:ext cx="154" cy="84"/>
            </a:xfrm>
            <a:custGeom>
              <a:avLst/>
              <a:gdLst>
                <a:gd name="T0" fmla="*/ 154 w 154"/>
                <a:gd name="T1" fmla="*/ 42 h 84"/>
                <a:gd name="T2" fmla="*/ 126 w 154"/>
                <a:gd name="T3" fmla="*/ 84 h 84"/>
                <a:gd name="T4" fmla="*/ 0 w 154"/>
                <a:gd name="T5" fmla="*/ 42 h 84"/>
                <a:gd name="T6" fmla="*/ 126 w 154"/>
                <a:gd name="T7" fmla="*/ 0 h 84"/>
                <a:gd name="T8" fmla="*/ 154 w 154"/>
                <a:gd name="T9" fmla="*/ 4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84">
                  <a:moveTo>
                    <a:pt x="154" y="42"/>
                  </a:moveTo>
                  <a:lnTo>
                    <a:pt x="126" y="84"/>
                  </a:lnTo>
                  <a:lnTo>
                    <a:pt x="0" y="42"/>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CA"/>
            </a:p>
          </p:txBody>
        </p:sp>
        <p:sp>
          <p:nvSpPr>
            <p:cNvPr id="15393" name="Line 33"/>
            <p:cNvSpPr>
              <a:spLocks noChangeShapeType="1"/>
            </p:cNvSpPr>
            <p:nvPr/>
          </p:nvSpPr>
          <p:spPr bwMode="auto">
            <a:xfrm flipH="1">
              <a:off x="1631" y="2219"/>
              <a:ext cx="4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grpSp>
    </p:spTree>
    <p:extLst>
      <p:ext uri="{BB962C8B-B14F-4D97-AF65-F5344CB8AC3E}">
        <p14:creationId xmlns:p14="http://schemas.microsoft.com/office/powerpoint/2010/main" val="2048304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CA" altLang="en-US" smtClean="0"/>
              <a:t>RMI</a:t>
            </a:r>
            <a:endParaRPr lang="en-US" altLang="en-US" smtClean="0"/>
          </a:p>
        </p:txBody>
      </p:sp>
      <p:sp>
        <p:nvSpPr>
          <p:cNvPr id="17411" name="Rectangle 4"/>
          <p:cNvSpPr>
            <a:spLocks noChangeArrowheads="1"/>
          </p:cNvSpPr>
          <p:nvPr/>
        </p:nvSpPr>
        <p:spPr bwMode="auto">
          <a:xfrm>
            <a:off x="539750" y="2276475"/>
            <a:ext cx="8135938" cy="30241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2" name="Oval 5"/>
          <p:cNvSpPr>
            <a:spLocks noChangeArrowheads="1"/>
          </p:cNvSpPr>
          <p:nvPr/>
        </p:nvSpPr>
        <p:spPr bwMode="auto">
          <a:xfrm>
            <a:off x="3348038" y="2708275"/>
            <a:ext cx="576262"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3" name="Oval 6"/>
          <p:cNvSpPr>
            <a:spLocks noChangeArrowheads="1"/>
          </p:cNvSpPr>
          <p:nvPr/>
        </p:nvSpPr>
        <p:spPr bwMode="auto">
          <a:xfrm>
            <a:off x="3348038" y="4076700"/>
            <a:ext cx="576262"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4" name="AutoShape 7"/>
          <p:cNvSpPr>
            <a:spLocks noChangeArrowheads="1"/>
          </p:cNvSpPr>
          <p:nvPr/>
        </p:nvSpPr>
        <p:spPr bwMode="auto">
          <a:xfrm>
            <a:off x="1403350" y="2852738"/>
            <a:ext cx="1152525" cy="5048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sz="1000"/>
              <a:t>Proxy for A</a:t>
            </a:r>
          </a:p>
          <a:p>
            <a:pPr algn="ctr" eaLnBrk="1" hangingPunct="1"/>
            <a:r>
              <a:rPr lang="en-CA" altLang="en-US" sz="1000"/>
              <a:t>   A’s client stubs</a:t>
            </a:r>
            <a:endParaRPr lang="en-US" altLang="en-US" sz="1000"/>
          </a:p>
        </p:txBody>
      </p:sp>
      <p:sp>
        <p:nvSpPr>
          <p:cNvPr id="17415" name="Oval 8"/>
          <p:cNvSpPr>
            <a:spLocks noChangeArrowheads="1"/>
          </p:cNvSpPr>
          <p:nvPr/>
        </p:nvSpPr>
        <p:spPr bwMode="auto">
          <a:xfrm>
            <a:off x="900113" y="3789363"/>
            <a:ext cx="576262"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X</a:t>
            </a:r>
            <a:endParaRPr lang="en-US" altLang="en-US"/>
          </a:p>
        </p:txBody>
      </p:sp>
      <p:sp>
        <p:nvSpPr>
          <p:cNvPr id="17416" name="Oval 9"/>
          <p:cNvSpPr>
            <a:spLocks noChangeArrowheads="1"/>
          </p:cNvSpPr>
          <p:nvPr/>
        </p:nvSpPr>
        <p:spPr bwMode="auto">
          <a:xfrm>
            <a:off x="6011863" y="2708275"/>
            <a:ext cx="576262"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7" name="Oval 10"/>
          <p:cNvSpPr>
            <a:spLocks noChangeArrowheads="1"/>
          </p:cNvSpPr>
          <p:nvPr/>
        </p:nvSpPr>
        <p:spPr bwMode="auto">
          <a:xfrm>
            <a:off x="6083300" y="4076700"/>
            <a:ext cx="576263"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8" name="AutoShape 11"/>
          <p:cNvSpPr>
            <a:spLocks noChangeArrowheads="1"/>
          </p:cNvSpPr>
          <p:nvPr/>
        </p:nvSpPr>
        <p:spPr bwMode="auto">
          <a:xfrm>
            <a:off x="7307263" y="2852738"/>
            <a:ext cx="1152525" cy="5048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sz="1000"/>
              <a:t>A’s skeleton</a:t>
            </a:r>
          </a:p>
          <a:p>
            <a:pPr algn="ctr" eaLnBrk="1" hangingPunct="1"/>
            <a:r>
              <a:rPr lang="en-CA" altLang="en-US" sz="1000"/>
              <a:t>A server stubs</a:t>
            </a:r>
            <a:endParaRPr lang="en-US" altLang="en-US" sz="1000"/>
          </a:p>
        </p:txBody>
      </p:sp>
      <p:sp>
        <p:nvSpPr>
          <p:cNvPr id="17419" name="Oval 12"/>
          <p:cNvSpPr>
            <a:spLocks noChangeArrowheads="1"/>
          </p:cNvSpPr>
          <p:nvPr/>
        </p:nvSpPr>
        <p:spPr bwMode="auto">
          <a:xfrm>
            <a:off x="7667625" y="3789363"/>
            <a:ext cx="57626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A</a:t>
            </a:r>
            <a:endParaRPr lang="en-US" altLang="en-US"/>
          </a:p>
        </p:txBody>
      </p:sp>
      <p:sp>
        <p:nvSpPr>
          <p:cNvPr id="17420" name="Line 13"/>
          <p:cNvSpPr>
            <a:spLocks noChangeShapeType="1"/>
          </p:cNvSpPr>
          <p:nvPr/>
        </p:nvSpPr>
        <p:spPr bwMode="auto">
          <a:xfrm flipH="1">
            <a:off x="7667625" y="4221163"/>
            <a:ext cx="21748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1" name="Line 14"/>
          <p:cNvSpPr>
            <a:spLocks noChangeShapeType="1"/>
          </p:cNvSpPr>
          <p:nvPr/>
        </p:nvSpPr>
        <p:spPr bwMode="auto">
          <a:xfrm>
            <a:off x="8101013" y="4221163"/>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2" name="Oval 15"/>
          <p:cNvSpPr>
            <a:spLocks noChangeArrowheads="1"/>
          </p:cNvSpPr>
          <p:nvPr/>
        </p:nvSpPr>
        <p:spPr bwMode="auto">
          <a:xfrm>
            <a:off x="7380288" y="4652963"/>
            <a:ext cx="576262"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B</a:t>
            </a:r>
            <a:endParaRPr lang="en-US" altLang="en-US"/>
          </a:p>
        </p:txBody>
      </p:sp>
      <p:sp>
        <p:nvSpPr>
          <p:cNvPr id="17423" name="Oval 16"/>
          <p:cNvSpPr>
            <a:spLocks noChangeArrowheads="1"/>
          </p:cNvSpPr>
          <p:nvPr/>
        </p:nvSpPr>
        <p:spPr bwMode="auto">
          <a:xfrm>
            <a:off x="8027988" y="4652963"/>
            <a:ext cx="576262"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C</a:t>
            </a:r>
            <a:endParaRPr lang="en-US" altLang="en-US"/>
          </a:p>
        </p:txBody>
      </p:sp>
      <p:sp>
        <p:nvSpPr>
          <p:cNvPr id="17424" name="AutoShape 17"/>
          <p:cNvSpPr>
            <a:spLocks noChangeArrowheads="1"/>
          </p:cNvSpPr>
          <p:nvPr/>
        </p:nvSpPr>
        <p:spPr bwMode="auto">
          <a:xfrm>
            <a:off x="6372225" y="2997200"/>
            <a:ext cx="720725" cy="28733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sz="1200"/>
              <a:t>dispatcher</a:t>
            </a:r>
            <a:endParaRPr lang="en-US" altLang="en-US" sz="1200"/>
          </a:p>
        </p:txBody>
      </p:sp>
      <p:sp>
        <p:nvSpPr>
          <p:cNvPr id="17425" name="Line 20"/>
          <p:cNvSpPr>
            <a:spLocks noChangeShapeType="1"/>
          </p:cNvSpPr>
          <p:nvPr/>
        </p:nvSpPr>
        <p:spPr bwMode="auto">
          <a:xfrm>
            <a:off x="2555875" y="3068638"/>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6" name="Line 21"/>
          <p:cNvSpPr>
            <a:spLocks noChangeShapeType="1"/>
          </p:cNvSpPr>
          <p:nvPr/>
        </p:nvSpPr>
        <p:spPr bwMode="auto">
          <a:xfrm>
            <a:off x="3924300" y="3068638"/>
            <a:ext cx="20875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cxnSp>
        <p:nvCxnSpPr>
          <p:cNvPr id="17427" name="AutoShape 22"/>
          <p:cNvCxnSpPr>
            <a:cxnSpLocks noChangeShapeType="1"/>
            <a:stCxn id="17424" idx="3"/>
            <a:endCxn id="17418" idx="0"/>
          </p:cNvCxnSpPr>
          <p:nvPr/>
        </p:nvCxnSpPr>
        <p:spPr bwMode="auto">
          <a:xfrm flipV="1">
            <a:off x="7092950" y="2852738"/>
            <a:ext cx="790575" cy="288925"/>
          </a:xfrm>
          <a:prstGeom prst="bentConnector4">
            <a:avLst>
              <a:gd name="adj1" fmla="val 13454"/>
              <a:gd name="adj2" fmla="val 1791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28" name="Line 23"/>
          <p:cNvSpPr>
            <a:spLocks noChangeShapeType="1"/>
          </p:cNvSpPr>
          <p:nvPr/>
        </p:nvSpPr>
        <p:spPr bwMode="auto">
          <a:xfrm>
            <a:off x="7956550" y="33575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9" name="Line 29"/>
          <p:cNvSpPr>
            <a:spLocks noChangeShapeType="1"/>
          </p:cNvSpPr>
          <p:nvPr/>
        </p:nvSpPr>
        <p:spPr bwMode="auto">
          <a:xfrm flipV="1">
            <a:off x="1258888" y="3213100"/>
            <a:ext cx="2889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0" name="Line 30"/>
          <p:cNvSpPr>
            <a:spLocks noChangeShapeType="1"/>
          </p:cNvSpPr>
          <p:nvPr/>
        </p:nvSpPr>
        <p:spPr bwMode="auto">
          <a:xfrm flipH="1">
            <a:off x="3924300" y="3357563"/>
            <a:ext cx="23034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1" name="Text Box 31"/>
          <p:cNvSpPr txBox="1">
            <a:spLocks noChangeArrowheads="1"/>
          </p:cNvSpPr>
          <p:nvPr/>
        </p:nvSpPr>
        <p:spPr bwMode="auto">
          <a:xfrm>
            <a:off x="3995738" y="1557338"/>
            <a:ext cx="183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Communication </a:t>
            </a:r>
          </a:p>
          <a:p>
            <a:pPr algn="ctr" eaLnBrk="1" hangingPunct="1"/>
            <a:r>
              <a:rPr lang="en-CA" altLang="en-US"/>
              <a:t>modules</a:t>
            </a:r>
            <a:endParaRPr lang="en-US" altLang="en-US"/>
          </a:p>
        </p:txBody>
      </p:sp>
      <p:sp>
        <p:nvSpPr>
          <p:cNvPr id="17432" name="Line 33"/>
          <p:cNvSpPr>
            <a:spLocks noChangeShapeType="1"/>
          </p:cNvSpPr>
          <p:nvPr/>
        </p:nvSpPr>
        <p:spPr bwMode="auto">
          <a:xfrm flipH="1">
            <a:off x="4067175" y="2133600"/>
            <a:ext cx="360363"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3" name="Line 34"/>
          <p:cNvSpPr>
            <a:spLocks noChangeShapeType="1"/>
          </p:cNvSpPr>
          <p:nvPr/>
        </p:nvSpPr>
        <p:spPr bwMode="auto">
          <a:xfrm>
            <a:off x="5508625" y="2133600"/>
            <a:ext cx="287338"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4" name="Text Box 35"/>
          <p:cNvSpPr txBox="1">
            <a:spLocks noChangeArrowheads="1"/>
          </p:cNvSpPr>
          <p:nvPr/>
        </p:nvSpPr>
        <p:spPr bwMode="auto">
          <a:xfrm>
            <a:off x="4389438" y="5380038"/>
            <a:ext cx="104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ROID </a:t>
            </a:r>
          </a:p>
          <a:p>
            <a:pPr algn="ctr" eaLnBrk="1" hangingPunct="1"/>
            <a:r>
              <a:rPr lang="en-CA" altLang="en-US"/>
              <a:t>modules</a:t>
            </a:r>
            <a:endParaRPr lang="en-US" altLang="en-US"/>
          </a:p>
        </p:txBody>
      </p:sp>
      <p:sp>
        <p:nvSpPr>
          <p:cNvPr id="17435" name="Line 36"/>
          <p:cNvSpPr>
            <a:spLocks noChangeShapeType="1"/>
          </p:cNvSpPr>
          <p:nvPr/>
        </p:nvSpPr>
        <p:spPr bwMode="auto">
          <a:xfrm flipH="1" flipV="1">
            <a:off x="4067175" y="4868863"/>
            <a:ext cx="433388"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6" name="Line 37"/>
          <p:cNvSpPr>
            <a:spLocks noChangeShapeType="1"/>
          </p:cNvSpPr>
          <p:nvPr/>
        </p:nvSpPr>
        <p:spPr bwMode="auto">
          <a:xfrm flipV="1">
            <a:off x="5292725" y="4868863"/>
            <a:ext cx="43180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7" name="Line 38"/>
          <p:cNvSpPr>
            <a:spLocks noChangeShapeType="1"/>
          </p:cNvSpPr>
          <p:nvPr/>
        </p:nvSpPr>
        <p:spPr bwMode="auto">
          <a:xfrm>
            <a:off x="4932363" y="2276475"/>
            <a:ext cx="0"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8" name="Line 39"/>
          <p:cNvSpPr>
            <a:spLocks noChangeShapeType="1"/>
          </p:cNvSpPr>
          <p:nvPr/>
        </p:nvSpPr>
        <p:spPr bwMode="auto">
          <a:xfrm>
            <a:off x="2484438" y="3357563"/>
            <a:ext cx="935037" cy="935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9" name="Line 40"/>
          <p:cNvSpPr>
            <a:spLocks noChangeShapeType="1"/>
          </p:cNvSpPr>
          <p:nvPr/>
        </p:nvSpPr>
        <p:spPr bwMode="auto">
          <a:xfrm flipV="1">
            <a:off x="6588125" y="3357563"/>
            <a:ext cx="86360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06954197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3238" y="381000"/>
            <a:ext cx="7772400" cy="1143000"/>
          </a:xfrm>
        </p:spPr>
        <p:txBody>
          <a:bodyPr/>
          <a:lstStyle/>
          <a:p>
            <a:pPr eaLnBrk="1" hangingPunct="1"/>
            <a:r>
              <a:rPr lang="en-US" altLang="en-US" sz="3600" dirty="0" smtClean="0"/>
              <a:t>CORBA Architecture</a:t>
            </a:r>
          </a:p>
        </p:txBody>
      </p:sp>
      <p:grpSp>
        <p:nvGrpSpPr>
          <p:cNvPr id="176131" name="Group 3"/>
          <p:cNvGrpSpPr>
            <a:grpSpLocks/>
          </p:cNvGrpSpPr>
          <p:nvPr/>
        </p:nvGrpSpPr>
        <p:grpSpPr bwMode="auto">
          <a:xfrm>
            <a:off x="350838" y="3763963"/>
            <a:ext cx="8609012" cy="2824162"/>
            <a:chOff x="221" y="2371"/>
            <a:chExt cx="5423" cy="1779"/>
          </a:xfrm>
        </p:grpSpPr>
        <p:grpSp>
          <p:nvGrpSpPr>
            <p:cNvPr id="18527" name="Group 4"/>
            <p:cNvGrpSpPr>
              <a:grpSpLocks/>
            </p:cNvGrpSpPr>
            <p:nvPr/>
          </p:nvGrpSpPr>
          <p:grpSpPr bwMode="auto">
            <a:xfrm>
              <a:off x="221" y="2371"/>
              <a:ext cx="5328" cy="960"/>
              <a:chOff x="221" y="2371"/>
              <a:chExt cx="5328" cy="960"/>
            </a:xfrm>
          </p:grpSpPr>
          <p:grpSp>
            <p:nvGrpSpPr>
              <p:cNvPr id="18531" name="Group 5"/>
              <p:cNvGrpSpPr>
                <a:grpSpLocks/>
              </p:cNvGrpSpPr>
              <p:nvPr/>
            </p:nvGrpSpPr>
            <p:grpSpPr bwMode="auto">
              <a:xfrm>
                <a:off x="221" y="2371"/>
                <a:ext cx="5328" cy="960"/>
                <a:chOff x="221" y="2371"/>
                <a:chExt cx="5328" cy="960"/>
              </a:xfrm>
            </p:grpSpPr>
            <p:sp>
              <p:nvSpPr>
                <p:cNvPr id="176134" name="AutoShape 6"/>
                <p:cNvSpPr>
                  <a:spLocks noChangeArrowheads="1"/>
                </p:cNvSpPr>
                <p:nvPr/>
              </p:nvSpPr>
              <p:spPr bwMode="auto">
                <a:xfrm>
                  <a:off x="557" y="2371"/>
                  <a:ext cx="4992" cy="960"/>
                </a:xfrm>
                <a:prstGeom prst="rightArrow">
                  <a:avLst>
                    <a:gd name="adj1" fmla="val 50000"/>
                    <a:gd name="adj2" fmla="val 35389"/>
                  </a:avLst>
                </a:prstGeom>
                <a:gradFill rotWithShape="0">
                  <a:gsLst>
                    <a:gs pos="0">
                      <a:schemeClr val="tx2">
                        <a:gamma/>
                        <a:shade val="69804"/>
                        <a:invGamma/>
                      </a:schemeClr>
                    </a:gs>
                    <a:gs pos="50000">
                      <a:schemeClr val="tx2"/>
                    </a:gs>
                    <a:gs pos="100000">
                      <a:schemeClr val="tx2">
                        <a:gamma/>
                        <a:shade val="69804"/>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76135" name="AutoShape 7"/>
                <p:cNvSpPr>
                  <a:spLocks noChangeArrowheads="1"/>
                </p:cNvSpPr>
                <p:nvPr/>
              </p:nvSpPr>
              <p:spPr bwMode="auto">
                <a:xfrm>
                  <a:off x="221" y="2371"/>
                  <a:ext cx="4992" cy="960"/>
                </a:xfrm>
                <a:prstGeom prst="leftArrow">
                  <a:avLst>
                    <a:gd name="adj1" fmla="val 50000"/>
                    <a:gd name="adj2" fmla="val 35341"/>
                  </a:avLst>
                </a:prstGeom>
                <a:gradFill rotWithShape="0">
                  <a:gsLst>
                    <a:gs pos="0">
                      <a:schemeClr val="tx2">
                        <a:gamma/>
                        <a:shade val="69804"/>
                        <a:invGamma/>
                      </a:schemeClr>
                    </a:gs>
                    <a:gs pos="50000">
                      <a:schemeClr val="tx2"/>
                    </a:gs>
                    <a:gs pos="100000">
                      <a:schemeClr val="tx2">
                        <a:gamma/>
                        <a:shade val="69804"/>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sp>
            <p:nvSpPr>
              <p:cNvPr id="18532" name="Rectangle 8"/>
              <p:cNvSpPr>
                <a:spLocks noChangeArrowheads="1"/>
              </p:cNvSpPr>
              <p:nvPr/>
            </p:nvSpPr>
            <p:spPr bwMode="auto">
              <a:xfrm>
                <a:off x="1556" y="2726"/>
                <a:ext cx="26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000" b="1">
                    <a:solidFill>
                      <a:schemeClr val="bg1"/>
                    </a:solidFill>
                    <a:latin typeface="Tahoma" pitchFamily="34" charset="0"/>
                  </a:rPr>
                  <a:t>Common Object Request Broker</a:t>
                </a:r>
              </a:p>
            </p:txBody>
          </p:sp>
        </p:grpSp>
        <p:sp>
          <p:nvSpPr>
            <p:cNvPr id="18528" name="Line 9"/>
            <p:cNvSpPr>
              <a:spLocks noChangeShapeType="1"/>
            </p:cNvSpPr>
            <p:nvPr/>
          </p:nvSpPr>
          <p:spPr bwMode="auto">
            <a:xfrm>
              <a:off x="3552" y="2909"/>
              <a:ext cx="960" cy="441"/>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529" name="Rectangle 10"/>
            <p:cNvSpPr>
              <a:spLocks noChangeArrowheads="1"/>
            </p:cNvSpPr>
            <p:nvPr/>
          </p:nvSpPr>
          <p:spPr bwMode="auto">
            <a:xfrm>
              <a:off x="4449" y="3389"/>
              <a:ext cx="1195" cy="7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30" name="Rectangle 11"/>
            <p:cNvSpPr>
              <a:spLocks noChangeArrowheads="1"/>
            </p:cNvSpPr>
            <p:nvPr/>
          </p:nvSpPr>
          <p:spPr bwMode="auto">
            <a:xfrm>
              <a:off x="4436" y="3447"/>
              <a:ext cx="110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i="1">
                  <a:latin typeface="Times New Roman" pitchFamily="18" charset="0"/>
                </a:rPr>
                <a:t>- </a:t>
              </a:r>
              <a:r>
                <a:rPr lang="en-US" altLang="en-US" sz="1200" i="1">
                  <a:latin typeface="Times New Roman" pitchFamily="18" charset="0"/>
                </a:rPr>
                <a:t>ORBIX - IONA</a:t>
              </a:r>
            </a:p>
            <a:p>
              <a:r>
                <a:rPr lang="en-US" altLang="en-US" sz="1200" i="1">
                  <a:latin typeface="Times New Roman" pitchFamily="18" charset="0"/>
                </a:rPr>
                <a:t>- Obj Broker BEA</a:t>
              </a:r>
            </a:p>
            <a:p>
              <a:r>
                <a:rPr lang="en-US" altLang="en-US" sz="1200" i="1">
                  <a:latin typeface="Times New Roman" pitchFamily="18" charset="0"/>
                </a:rPr>
                <a:t>- VisiBroker Borland</a:t>
              </a:r>
            </a:p>
            <a:p>
              <a:r>
                <a:rPr lang="en-US" altLang="en-US" sz="1200" i="1">
                  <a:latin typeface="Times New Roman" pitchFamily="18" charset="0"/>
                </a:rPr>
                <a:t>- Omni Orb  Olivetti</a:t>
              </a:r>
            </a:p>
            <a:p>
              <a:r>
                <a:rPr lang="en-US" altLang="en-US" sz="1200" i="1">
                  <a:latin typeface="Times New Roman" pitchFamily="18" charset="0"/>
                </a:rPr>
                <a:t>- Component Broker IBM</a:t>
              </a:r>
            </a:p>
          </p:txBody>
        </p:sp>
      </p:grpSp>
      <p:grpSp>
        <p:nvGrpSpPr>
          <p:cNvPr id="176140" name="Group 12"/>
          <p:cNvGrpSpPr>
            <a:grpSpLocks/>
          </p:cNvGrpSpPr>
          <p:nvPr/>
        </p:nvGrpSpPr>
        <p:grpSpPr bwMode="auto">
          <a:xfrm>
            <a:off x="1203325" y="4794250"/>
            <a:ext cx="5167313" cy="1973263"/>
            <a:chOff x="758" y="2995"/>
            <a:chExt cx="3255" cy="1129"/>
          </a:xfrm>
        </p:grpSpPr>
        <p:grpSp>
          <p:nvGrpSpPr>
            <p:cNvPr id="18501" name="Group 13"/>
            <p:cNvGrpSpPr>
              <a:grpSpLocks/>
            </p:cNvGrpSpPr>
            <p:nvPr/>
          </p:nvGrpSpPr>
          <p:grpSpPr bwMode="auto">
            <a:xfrm>
              <a:off x="758" y="2995"/>
              <a:ext cx="3255" cy="1129"/>
              <a:chOff x="758" y="2995"/>
              <a:chExt cx="3255" cy="1129"/>
            </a:xfrm>
          </p:grpSpPr>
          <p:grpSp>
            <p:nvGrpSpPr>
              <p:cNvPr id="18503" name="Group 14"/>
              <p:cNvGrpSpPr>
                <a:grpSpLocks/>
              </p:cNvGrpSpPr>
              <p:nvPr/>
            </p:nvGrpSpPr>
            <p:grpSpPr bwMode="auto">
              <a:xfrm>
                <a:off x="1661" y="2995"/>
                <a:ext cx="2352" cy="723"/>
                <a:chOff x="1661" y="2995"/>
                <a:chExt cx="2352" cy="723"/>
              </a:xfrm>
            </p:grpSpPr>
            <p:grpSp>
              <p:nvGrpSpPr>
                <p:cNvPr id="18506" name="Group 15"/>
                <p:cNvGrpSpPr>
                  <a:grpSpLocks/>
                </p:cNvGrpSpPr>
                <p:nvPr/>
              </p:nvGrpSpPr>
              <p:grpSpPr bwMode="auto">
                <a:xfrm>
                  <a:off x="1661" y="2995"/>
                  <a:ext cx="336" cy="384"/>
                  <a:chOff x="1661" y="2995"/>
                  <a:chExt cx="336" cy="384"/>
                </a:xfrm>
              </p:grpSpPr>
              <p:sp>
                <p:nvSpPr>
                  <p:cNvPr id="18524" name="Rectangle 16"/>
                  <p:cNvSpPr>
                    <a:spLocks noChangeArrowheads="1"/>
                  </p:cNvSpPr>
                  <p:nvPr/>
                </p:nvSpPr>
                <p:spPr bwMode="auto">
                  <a:xfrm>
                    <a:off x="1661" y="3091"/>
                    <a:ext cx="336" cy="2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25" name="Rectangle 17"/>
                  <p:cNvSpPr>
                    <a:spLocks noChangeArrowheads="1"/>
                  </p:cNvSpPr>
                  <p:nvPr/>
                </p:nvSpPr>
                <p:spPr bwMode="auto">
                  <a:xfrm>
                    <a:off x="1901"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26" name="Rectangle 18"/>
                  <p:cNvSpPr>
                    <a:spLocks noChangeArrowheads="1"/>
                  </p:cNvSpPr>
                  <p:nvPr/>
                </p:nvSpPr>
                <p:spPr bwMode="auto">
                  <a:xfrm>
                    <a:off x="1661"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507" name="Group 19"/>
                <p:cNvGrpSpPr>
                  <a:grpSpLocks/>
                </p:cNvGrpSpPr>
                <p:nvPr/>
              </p:nvGrpSpPr>
              <p:grpSpPr bwMode="auto">
                <a:xfrm>
                  <a:off x="2189" y="2995"/>
                  <a:ext cx="336" cy="384"/>
                  <a:chOff x="2189" y="2995"/>
                  <a:chExt cx="336" cy="384"/>
                </a:xfrm>
              </p:grpSpPr>
              <p:sp>
                <p:nvSpPr>
                  <p:cNvPr id="18521" name="Rectangle 20"/>
                  <p:cNvSpPr>
                    <a:spLocks noChangeArrowheads="1"/>
                  </p:cNvSpPr>
                  <p:nvPr/>
                </p:nvSpPr>
                <p:spPr bwMode="auto">
                  <a:xfrm>
                    <a:off x="2189" y="3091"/>
                    <a:ext cx="336" cy="2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22" name="Rectangle 21"/>
                  <p:cNvSpPr>
                    <a:spLocks noChangeArrowheads="1"/>
                  </p:cNvSpPr>
                  <p:nvPr/>
                </p:nvSpPr>
                <p:spPr bwMode="auto">
                  <a:xfrm>
                    <a:off x="2429"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23" name="Rectangle 22"/>
                  <p:cNvSpPr>
                    <a:spLocks noChangeArrowheads="1"/>
                  </p:cNvSpPr>
                  <p:nvPr/>
                </p:nvSpPr>
                <p:spPr bwMode="auto">
                  <a:xfrm>
                    <a:off x="2189"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508" name="Group 23"/>
                <p:cNvGrpSpPr>
                  <a:grpSpLocks/>
                </p:cNvGrpSpPr>
                <p:nvPr/>
              </p:nvGrpSpPr>
              <p:grpSpPr bwMode="auto">
                <a:xfrm>
                  <a:off x="2717" y="2995"/>
                  <a:ext cx="336" cy="384"/>
                  <a:chOff x="2717" y="2995"/>
                  <a:chExt cx="336" cy="384"/>
                </a:xfrm>
              </p:grpSpPr>
              <p:sp>
                <p:nvSpPr>
                  <p:cNvPr id="18518" name="Rectangle 24"/>
                  <p:cNvSpPr>
                    <a:spLocks noChangeArrowheads="1"/>
                  </p:cNvSpPr>
                  <p:nvPr/>
                </p:nvSpPr>
                <p:spPr bwMode="auto">
                  <a:xfrm>
                    <a:off x="2717" y="3091"/>
                    <a:ext cx="336" cy="2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19" name="Rectangle 25"/>
                  <p:cNvSpPr>
                    <a:spLocks noChangeArrowheads="1"/>
                  </p:cNvSpPr>
                  <p:nvPr/>
                </p:nvSpPr>
                <p:spPr bwMode="auto">
                  <a:xfrm>
                    <a:off x="2957"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20" name="Rectangle 26"/>
                  <p:cNvSpPr>
                    <a:spLocks noChangeArrowheads="1"/>
                  </p:cNvSpPr>
                  <p:nvPr/>
                </p:nvSpPr>
                <p:spPr bwMode="auto">
                  <a:xfrm>
                    <a:off x="2717"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509" name="Group 27"/>
                <p:cNvGrpSpPr>
                  <a:grpSpLocks/>
                </p:cNvGrpSpPr>
                <p:nvPr/>
              </p:nvGrpSpPr>
              <p:grpSpPr bwMode="auto">
                <a:xfrm>
                  <a:off x="3197" y="2995"/>
                  <a:ext cx="336" cy="384"/>
                  <a:chOff x="3197" y="2995"/>
                  <a:chExt cx="336" cy="384"/>
                </a:xfrm>
              </p:grpSpPr>
              <p:sp>
                <p:nvSpPr>
                  <p:cNvPr id="18515" name="Rectangle 28"/>
                  <p:cNvSpPr>
                    <a:spLocks noChangeArrowheads="1"/>
                  </p:cNvSpPr>
                  <p:nvPr/>
                </p:nvSpPr>
                <p:spPr bwMode="auto">
                  <a:xfrm>
                    <a:off x="3197" y="3091"/>
                    <a:ext cx="336" cy="2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16" name="Rectangle 29"/>
                  <p:cNvSpPr>
                    <a:spLocks noChangeArrowheads="1"/>
                  </p:cNvSpPr>
                  <p:nvPr/>
                </p:nvSpPr>
                <p:spPr bwMode="auto">
                  <a:xfrm>
                    <a:off x="3437"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17" name="Rectangle 30"/>
                  <p:cNvSpPr>
                    <a:spLocks noChangeArrowheads="1"/>
                  </p:cNvSpPr>
                  <p:nvPr/>
                </p:nvSpPr>
                <p:spPr bwMode="auto">
                  <a:xfrm>
                    <a:off x="3197"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510" name="Group 31"/>
                <p:cNvGrpSpPr>
                  <a:grpSpLocks/>
                </p:cNvGrpSpPr>
                <p:nvPr/>
              </p:nvGrpSpPr>
              <p:grpSpPr bwMode="auto">
                <a:xfrm>
                  <a:off x="3677" y="2995"/>
                  <a:ext cx="336" cy="384"/>
                  <a:chOff x="3677" y="2995"/>
                  <a:chExt cx="336" cy="384"/>
                </a:xfrm>
              </p:grpSpPr>
              <p:sp>
                <p:nvSpPr>
                  <p:cNvPr id="18512" name="Rectangle 32"/>
                  <p:cNvSpPr>
                    <a:spLocks noChangeArrowheads="1"/>
                  </p:cNvSpPr>
                  <p:nvPr/>
                </p:nvSpPr>
                <p:spPr bwMode="auto">
                  <a:xfrm>
                    <a:off x="3677" y="3091"/>
                    <a:ext cx="336" cy="2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13" name="Rectangle 33"/>
                  <p:cNvSpPr>
                    <a:spLocks noChangeArrowheads="1"/>
                  </p:cNvSpPr>
                  <p:nvPr/>
                </p:nvSpPr>
                <p:spPr bwMode="auto">
                  <a:xfrm>
                    <a:off x="3917"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14" name="Rectangle 34"/>
                  <p:cNvSpPr>
                    <a:spLocks noChangeArrowheads="1"/>
                  </p:cNvSpPr>
                  <p:nvPr/>
                </p:nvSpPr>
                <p:spPr bwMode="auto">
                  <a:xfrm>
                    <a:off x="3677" y="2995"/>
                    <a:ext cx="96"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sp>
              <p:nvSpPr>
                <p:cNvPr id="18511" name="Rectangle 35"/>
                <p:cNvSpPr>
                  <a:spLocks noChangeArrowheads="1"/>
                </p:cNvSpPr>
                <p:nvPr/>
              </p:nvSpPr>
              <p:spPr bwMode="auto">
                <a:xfrm>
                  <a:off x="2313" y="3508"/>
                  <a:ext cx="12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latin typeface="Tahoma" pitchFamily="34" charset="0"/>
                    </a:rPr>
                    <a:t>Object Services</a:t>
                  </a:r>
                </a:p>
              </p:txBody>
            </p:sp>
          </p:grpSp>
          <p:sp>
            <p:nvSpPr>
              <p:cNvPr id="18504" name="Rectangle 36"/>
              <p:cNvSpPr>
                <a:spLocks noChangeArrowheads="1"/>
              </p:cNvSpPr>
              <p:nvPr/>
            </p:nvSpPr>
            <p:spPr bwMode="auto">
              <a:xfrm>
                <a:off x="792" y="3361"/>
                <a:ext cx="932" cy="7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05" name="Rectangle 37"/>
              <p:cNvSpPr>
                <a:spLocks noChangeArrowheads="1"/>
              </p:cNvSpPr>
              <p:nvPr/>
            </p:nvSpPr>
            <p:spPr bwMode="auto">
              <a:xfrm>
                <a:off x="758" y="3428"/>
                <a:ext cx="97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i="1">
                    <a:latin typeface="Times New Roman" pitchFamily="18" charset="0"/>
                  </a:rPr>
                  <a:t>- </a:t>
                </a:r>
                <a:r>
                  <a:rPr lang="en-US" altLang="en-US" sz="1200" i="1">
                    <a:latin typeface="Times New Roman" pitchFamily="18" charset="0"/>
                  </a:rPr>
                  <a:t>Naming</a:t>
                </a:r>
              </a:p>
              <a:p>
                <a:r>
                  <a:rPr lang="en-US" altLang="en-US" sz="1200" i="1">
                    <a:latin typeface="Times New Roman" pitchFamily="18" charset="0"/>
                  </a:rPr>
                  <a:t>- Security (...ICL)</a:t>
                </a:r>
              </a:p>
              <a:p>
                <a:r>
                  <a:rPr lang="en-US" altLang="en-US" sz="1200" i="1">
                    <a:latin typeface="Times New Roman" pitchFamily="18" charset="0"/>
                  </a:rPr>
                  <a:t>- Transactions (..Bull)</a:t>
                </a:r>
              </a:p>
              <a:p>
                <a:r>
                  <a:rPr lang="en-US" altLang="en-US" sz="1200" i="1">
                    <a:latin typeface="Times New Roman" pitchFamily="18" charset="0"/>
                  </a:rPr>
                  <a:t>- Query Service</a:t>
                </a:r>
              </a:p>
              <a:p>
                <a:r>
                  <a:rPr lang="en-US" altLang="en-US" sz="1200" i="1">
                    <a:latin typeface="Times New Roman" pitchFamily="18" charset="0"/>
                  </a:rPr>
                  <a:t>- Persistence</a:t>
                </a:r>
              </a:p>
              <a:p>
                <a:r>
                  <a:rPr lang="en-US" altLang="en-US" sz="1200" i="1">
                    <a:latin typeface="Times New Roman" pitchFamily="18" charset="0"/>
                  </a:rPr>
                  <a:t>- Lifecycle</a:t>
                </a:r>
              </a:p>
            </p:txBody>
          </p:sp>
        </p:grpSp>
        <p:sp>
          <p:nvSpPr>
            <p:cNvPr id="18502" name="Line 38"/>
            <p:cNvSpPr>
              <a:spLocks noChangeShapeType="1"/>
            </p:cNvSpPr>
            <p:nvPr/>
          </p:nvSpPr>
          <p:spPr bwMode="auto">
            <a:xfrm flipH="1">
              <a:off x="1729" y="3686"/>
              <a:ext cx="1055" cy="24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76167" name="Group 39"/>
          <p:cNvGrpSpPr>
            <a:grpSpLocks/>
          </p:cNvGrpSpPr>
          <p:nvPr/>
        </p:nvGrpSpPr>
        <p:grpSpPr bwMode="auto">
          <a:xfrm>
            <a:off x="5605463" y="1638300"/>
            <a:ext cx="3360737" cy="2659063"/>
            <a:chOff x="3531" y="1032"/>
            <a:chExt cx="2117" cy="1675"/>
          </a:xfrm>
        </p:grpSpPr>
        <p:grpSp>
          <p:nvGrpSpPr>
            <p:cNvPr id="18484" name="Group 40"/>
            <p:cNvGrpSpPr>
              <a:grpSpLocks/>
            </p:cNvGrpSpPr>
            <p:nvPr/>
          </p:nvGrpSpPr>
          <p:grpSpPr bwMode="auto">
            <a:xfrm>
              <a:off x="3773" y="1972"/>
              <a:ext cx="1544" cy="735"/>
              <a:chOff x="3773" y="1972"/>
              <a:chExt cx="1544" cy="735"/>
            </a:xfrm>
          </p:grpSpPr>
          <p:grpSp>
            <p:nvGrpSpPr>
              <p:cNvPr id="18488" name="Group 41"/>
              <p:cNvGrpSpPr>
                <a:grpSpLocks/>
              </p:cNvGrpSpPr>
              <p:nvPr/>
            </p:nvGrpSpPr>
            <p:grpSpPr bwMode="auto">
              <a:xfrm>
                <a:off x="3773" y="2323"/>
                <a:ext cx="336" cy="384"/>
                <a:chOff x="3773" y="2323"/>
                <a:chExt cx="336" cy="384"/>
              </a:xfrm>
            </p:grpSpPr>
            <p:sp>
              <p:nvSpPr>
                <p:cNvPr id="18498" name="Rectangle 42"/>
                <p:cNvSpPr>
                  <a:spLocks noChangeArrowheads="1"/>
                </p:cNvSpPr>
                <p:nvPr/>
              </p:nvSpPr>
              <p:spPr bwMode="auto">
                <a:xfrm>
                  <a:off x="3773" y="2323"/>
                  <a:ext cx="336" cy="2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99" name="Rectangle 43"/>
                <p:cNvSpPr>
                  <a:spLocks noChangeArrowheads="1"/>
                </p:cNvSpPr>
                <p:nvPr/>
              </p:nvSpPr>
              <p:spPr bwMode="auto">
                <a:xfrm>
                  <a:off x="4013" y="2563"/>
                  <a:ext cx="96"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500" name="Rectangle 44"/>
                <p:cNvSpPr>
                  <a:spLocks noChangeArrowheads="1"/>
                </p:cNvSpPr>
                <p:nvPr/>
              </p:nvSpPr>
              <p:spPr bwMode="auto">
                <a:xfrm>
                  <a:off x="3773" y="2563"/>
                  <a:ext cx="96"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489" name="Group 45"/>
              <p:cNvGrpSpPr>
                <a:grpSpLocks/>
              </p:cNvGrpSpPr>
              <p:nvPr/>
            </p:nvGrpSpPr>
            <p:grpSpPr bwMode="auto">
              <a:xfrm>
                <a:off x="4253" y="2323"/>
                <a:ext cx="336" cy="384"/>
                <a:chOff x="4253" y="2323"/>
                <a:chExt cx="336" cy="384"/>
              </a:xfrm>
            </p:grpSpPr>
            <p:sp>
              <p:nvSpPr>
                <p:cNvPr id="18495" name="Rectangle 46"/>
                <p:cNvSpPr>
                  <a:spLocks noChangeArrowheads="1"/>
                </p:cNvSpPr>
                <p:nvPr/>
              </p:nvSpPr>
              <p:spPr bwMode="auto">
                <a:xfrm>
                  <a:off x="4253" y="2323"/>
                  <a:ext cx="336" cy="2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96" name="Rectangle 47"/>
                <p:cNvSpPr>
                  <a:spLocks noChangeArrowheads="1"/>
                </p:cNvSpPr>
                <p:nvPr/>
              </p:nvSpPr>
              <p:spPr bwMode="auto">
                <a:xfrm>
                  <a:off x="4493" y="2563"/>
                  <a:ext cx="96"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97" name="Rectangle 48"/>
                <p:cNvSpPr>
                  <a:spLocks noChangeArrowheads="1"/>
                </p:cNvSpPr>
                <p:nvPr/>
              </p:nvSpPr>
              <p:spPr bwMode="auto">
                <a:xfrm>
                  <a:off x="4253" y="2563"/>
                  <a:ext cx="96"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490" name="Group 49"/>
              <p:cNvGrpSpPr>
                <a:grpSpLocks/>
              </p:cNvGrpSpPr>
              <p:nvPr/>
            </p:nvGrpSpPr>
            <p:grpSpPr bwMode="auto">
              <a:xfrm>
                <a:off x="4733" y="2323"/>
                <a:ext cx="336" cy="384"/>
                <a:chOff x="4733" y="2323"/>
                <a:chExt cx="336" cy="384"/>
              </a:xfrm>
            </p:grpSpPr>
            <p:sp>
              <p:nvSpPr>
                <p:cNvPr id="18492" name="Rectangle 50"/>
                <p:cNvSpPr>
                  <a:spLocks noChangeArrowheads="1"/>
                </p:cNvSpPr>
                <p:nvPr/>
              </p:nvSpPr>
              <p:spPr bwMode="auto">
                <a:xfrm>
                  <a:off x="4733" y="2323"/>
                  <a:ext cx="336" cy="2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93" name="Rectangle 51"/>
                <p:cNvSpPr>
                  <a:spLocks noChangeArrowheads="1"/>
                </p:cNvSpPr>
                <p:nvPr/>
              </p:nvSpPr>
              <p:spPr bwMode="auto">
                <a:xfrm>
                  <a:off x="4973" y="2563"/>
                  <a:ext cx="96"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94" name="Rectangle 52"/>
                <p:cNvSpPr>
                  <a:spLocks noChangeArrowheads="1"/>
                </p:cNvSpPr>
                <p:nvPr/>
              </p:nvSpPr>
              <p:spPr bwMode="auto">
                <a:xfrm>
                  <a:off x="4733" y="2563"/>
                  <a:ext cx="96"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sp>
            <p:nvSpPr>
              <p:cNvPr id="18491" name="Rectangle 53"/>
              <p:cNvSpPr>
                <a:spLocks noChangeArrowheads="1"/>
              </p:cNvSpPr>
              <p:nvPr/>
            </p:nvSpPr>
            <p:spPr bwMode="auto">
              <a:xfrm>
                <a:off x="3881" y="1972"/>
                <a:ext cx="1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latin typeface="Tahoma" pitchFamily="34" charset="0"/>
                  </a:rPr>
                  <a:t>Common Facilities</a:t>
                </a:r>
              </a:p>
            </p:txBody>
          </p:sp>
        </p:grpSp>
        <p:sp>
          <p:nvSpPr>
            <p:cNvPr id="18485" name="Line 54"/>
            <p:cNvSpPr>
              <a:spLocks noChangeShapeType="1"/>
            </p:cNvSpPr>
            <p:nvPr/>
          </p:nvSpPr>
          <p:spPr bwMode="auto">
            <a:xfrm flipV="1">
              <a:off x="4568" y="1670"/>
              <a:ext cx="165" cy="288"/>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86" name="Rectangle 55"/>
            <p:cNvSpPr>
              <a:spLocks noChangeArrowheads="1"/>
            </p:cNvSpPr>
            <p:nvPr/>
          </p:nvSpPr>
          <p:spPr bwMode="auto">
            <a:xfrm>
              <a:off x="4017" y="1032"/>
              <a:ext cx="1627" cy="6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87" name="Rectangle 56"/>
            <p:cNvSpPr>
              <a:spLocks noChangeArrowheads="1"/>
            </p:cNvSpPr>
            <p:nvPr/>
          </p:nvSpPr>
          <p:spPr bwMode="auto">
            <a:xfrm>
              <a:off x="3531" y="1082"/>
              <a:ext cx="21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i="1"/>
                <a:t>	- Architecture guide and roadmap</a:t>
              </a:r>
            </a:p>
            <a:p>
              <a:r>
                <a:rPr lang="en-US" altLang="en-US" sz="1200" i="1"/>
                <a:t>	- Working on  Internet facilities.</a:t>
              </a:r>
            </a:p>
          </p:txBody>
        </p:sp>
      </p:grpSp>
      <p:grpSp>
        <p:nvGrpSpPr>
          <p:cNvPr id="176185" name="Group 57"/>
          <p:cNvGrpSpPr>
            <a:grpSpLocks/>
          </p:cNvGrpSpPr>
          <p:nvPr/>
        </p:nvGrpSpPr>
        <p:grpSpPr bwMode="auto">
          <a:xfrm>
            <a:off x="295275" y="1181100"/>
            <a:ext cx="5616575" cy="3116263"/>
            <a:chOff x="186" y="744"/>
            <a:chExt cx="3538" cy="1963"/>
          </a:xfrm>
        </p:grpSpPr>
        <p:grpSp>
          <p:nvGrpSpPr>
            <p:cNvPr id="18447" name="Group 58"/>
            <p:cNvGrpSpPr>
              <a:grpSpLocks/>
            </p:cNvGrpSpPr>
            <p:nvPr/>
          </p:nvGrpSpPr>
          <p:grpSpPr bwMode="auto">
            <a:xfrm>
              <a:off x="2141" y="1732"/>
              <a:ext cx="1583" cy="975"/>
              <a:chOff x="2141" y="1732"/>
              <a:chExt cx="1583" cy="975"/>
            </a:xfrm>
          </p:grpSpPr>
          <p:grpSp>
            <p:nvGrpSpPr>
              <p:cNvPr id="18451" name="Group 59"/>
              <p:cNvGrpSpPr>
                <a:grpSpLocks/>
              </p:cNvGrpSpPr>
              <p:nvPr/>
            </p:nvGrpSpPr>
            <p:grpSpPr bwMode="auto">
              <a:xfrm>
                <a:off x="2429" y="2035"/>
                <a:ext cx="336" cy="384"/>
                <a:chOff x="2429" y="2035"/>
                <a:chExt cx="336" cy="384"/>
              </a:xfrm>
            </p:grpSpPr>
            <p:sp>
              <p:nvSpPr>
                <p:cNvPr id="18481" name="Rectangle 60"/>
                <p:cNvSpPr>
                  <a:spLocks noChangeArrowheads="1"/>
                </p:cNvSpPr>
                <p:nvPr/>
              </p:nvSpPr>
              <p:spPr bwMode="auto">
                <a:xfrm>
                  <a:off x="2429" y="2035"/>
                  <a:ext cx="336" cy="28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82" name="Rectangle 61"/>
                <p:cNvSpPr>
                  <a:spLocks noChangeArrowheads="1"/>
                </p:cNvSpPr>
                <p:nvPr/>
              </p:nvSpPr>
              <p:spPr bwMode="auto">
                <a:xfrm>
                  <a:off x="2669" y="2275"/>
                  <a:ext cx="96" cy="144"/>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83" name="Rectangle 62"/>
                <p:cNvSpPr>
                  <a:spLocks noChangeArrowheads="1"/>
                </p:cNvSpPr>
                <p:nvPr/>
              </p:nvSpPr>
              <p:spPr bwMode="auto">
                <a:xfrm>
                  <a:off x="2429" y="2275"/>
                  <a:ext cx="96" cy="144"/>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452" name="Group 63"/>
              <p:cNvGrpSpPr>
                <a:grpSpLocks/>
              </p:cNvGrpSpPr>
              <p:nvPr/>
            </p:nvGrpSpPr>
            <p:grpSpPr bwMode="auto">
              <a:xfrm>
                <a:off x="2333" y="2131"/>
                <a:ext cx="336" cy="384"/>
                <a:chOff x="2333" y="2131"/>
                <a:chExt cx="336" cy="384"/>
              </a:xfrm>
            </p:grpSpPr>
            <p:sp>
              <p:nvSpPr>
                <p:cNvPr id="18478" name="Rectangle 64"/>
                <p:cNvSpPr>
                  <a:spLocks noChangeArrowheads="1"/>
                </p:cNvSpPr>
                <p:nvPr/>
              </p:nvSpPr>
              <p:spPr bwMode="auto">
                <a:xfrm>
                  <a:off x="2333" y="2131"/>
                  <a:ext cx="336" cy="288"/>
                </a:xfrm>
                <a:prstGeom prst="rect">
                  <a:avLst/>
                </a:prstGeom>
                <a:solidFill>
                  <a:srgbClr val="7777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79" name="Rectangle 65"/>
                <p:cNvSpPr>
                  <a:spLocks noChangeArrowheads="1"/>
                </p:cNvSpPr>
                <p:nvPr/>
              </p:nvSpPr>
              <p:spPr bwMode="auto">
                <a:xfrm>
                  <a:off x="2573" y="2371"/>
                  <a:ext cx="96" cy="144"/>
                </a:xfrm>
                <a:prstGeom prst="rect">
                  <a:avLst/>
                </a:prstGeom>
                <a:solidFill>
                  <a:srgbClr val="7777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80" name="Rectangle 66"/>
                <p:cNvSpPr>
                  <a:spLocks noChangeArrowheads="1"/>
                </p:cNvSpPr>
                <p:nvPr/>
              </p:nvSpPr>
              <p:spPr bwMode="auto">
                <a:xfrm>
                  <a:off x="2333" y="2371"/>
                  <a:ext cx="96" cy="144"/>
                </a:xfrm>
                <a:prstGeom prst="rect">
                  <a:avLst/>
                </a:prstGeom>
                <a:solidFill>
                  <a:srgbClr val="7777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453" name="Group 67"/>
              <p:cNvGrpSpPr>
                <a:grpSpLocks/>
              </p:cNvGrpSpPr>
              <p:nvPr/>
            </p:nvGrpSpPr>
            <p:grpSpPr bwMode="auto">
              <a:xfrm>
                <a:off x="2237" y="2227"/>
                <a:ext cx="336" cy="384"/>
                <a:chOff x="2237" y="2227"/>
                <a:chExt cx="336" cy="384"/>
              </a:xfrm>
            </p:grpSpPr>
            <p:sp>
              <p:nvSpPr>
                <p:cNvPr id="18475" name="Rectangle 68"/>
                <p:cNvSpPr>
                  <a:spLocks noChangeArrowheads="1"/>
                </p:cNvSpPr>
                <p:nvPr/>
              </p:nvSpPr>
              <p:spPr bwMode="auto">
                <a:xfrm>
                  <a:off x="2237" y="2227"/>
                  <a:ext cx="336" cy="288"/>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76" name="Rectangle 69"/>
                <p:cNvSpPr>
                  <a:spLocks noChangeArrowheads="1"/>
                </p:cNvSpPr>
                <p:nvPr/>
              </p:nvSpPr>
              <p:spPr bwMode="auto">
                <a:xfrm>
                  <a:off x="2477" y="2467"/>
                  <a:ext cx="96" cy="144"/>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77" name="Rectangle 70"/>
                <p:cNvSpPr>
                  <a:spLocks noChangeArrowheads="1"/>
                </p:cNvSpPr>
                <p:nvPr/>
              </p:nvSpPr>
              <p:spPr bwMode="auto">
                <a:xfrm>
                  <a:off x="2237" y="2467"/>
                  <a:ext cx="96" cy="144"/>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454" name="Group 71"/>
              <p:cNvGrpSpPr>
                <a:grpSpLocks/>
              </p:cNvGrpSpPr>
              <p:nvPr/>
            </p:nvGrpSpPr>
            <p:grpSpPr bwMode="auto">
              <a:xfrm>
                <a:off x="2141" y="2323"/>
                <a:ext cx="336" cy="384"/>
                <a:chOff x="2141" y="2323"/>
                <a:chExt cx="336" cy="384"/>
              </a:xfrm>
            </p:grpSpPr>
            <p:sp>
              <p:nvSpPr>
                <p:cNvPr id="18472" name="Rectangle 72"/>
                <p:cNvSpPr>
                  <a:spLocks noChangeArrowheads="1"/>
                </p:cNvSpPr>
                <p:nvPr/>
              </p:nvSpPr>
              <p:spPr bwMode="auto">
                <a:xfrm>
                  <a:off x="2141" y="2323"/>
                  <a:ext cx="336" cy="2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73" name="Rectangle 73"/>
                <p:cNvSpPr>
                  <a:spLocks noChangeArrowheads="1"/>
                </p:cNvSpPr>
                <p:nvPr/>
              </p:nvSpPr>
              <p:spPr bwMode="auto">
                <a:xfrm>
                  <a:off x="2381" y="2563"/>
                  <a:ext cx="96"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74" name="Rectangle 74"/>
                <p:cNvSpPr>
                  <a:spLocks noChangeArrowheads="1"/>
                </p:cNvSpPr>
                <p:nvPr/>
              </p:nvSpPr>
              <p:spPr bwMode="auto">
                <a:xfrm>
                  <a:off x="2141" y="2563"/>
                  <a:ext cx="96"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455" name="Group 75"/>
              <p:cNvGrpSpPr>
                <a:grpSpLocks/>
              </p:cNvGrpSpPr>
              <p:nvPr/>
            </p:nvGrpSpPr>
            <p:grpSpPr bwMode="auto">
              <a:xfrm>
                <a:off x="3149" y="2035"/>
                <a:ext cx="336" cy="384"/>
                <a:chOff x="3149" y="2035"/>
                <a:chExt cx="336" cy="384"/>
              </a:xfrm>
            </p:grpSpPr>
            <p:sp>
              <p:nvSpPr>
                <p:cNvPr id="18469" name="Rectangle 76"/>
                <p:cNvSpPr>
                  <a:spLocks noChangeArrowheads="1"/>
                </p:cNvSpPr>
                <p:nvPr/>
              </p:nvSpPr>
              <p:spPr bwMode="auto">
                <a:xfrm>
                  <a:off x="3149" y="2035"/>
                  <a:ext cx="336" cy="288"/>
                </a:xfrm>
                <a:prstGeom prst="rect">
                  <a:avLst/>
                </a:prstGeom>
                <a:solidFill>
                  <a:srgbClr val="99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70" name="Rectangle 77"/>
                <p:cNvSpPr>
                  <a:spLocks noChangeArrowheads="1"/>
                </p:cNvSpPr>
                <p:nvPr/>
              </p:nvSpPr>
              <p:spPr bwMode="auto">
                <a:xfrm>
                  <a:off x="3389" y="2275"/>
                  <a:ext cx="96" cy="144"/>
                </a:xfrm>
                <a:prstGeom prst="rect">
                  <a:avLst/>
                </a:prstGeom>
                <a:solidFill>
                  <a:srgbClr val="99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71" name="Rectangle 78"/>
                <p:cNvSpPr>
                  <a:spLocks noChangeArrowheads="1"/>
                </p:cNvSpPr>
                <p:nvPr/>
              </p:nvSpPr>
              <p:spPr bwMode="auto">
                <a:xfrm>
                  <a:off x="3149" y="2275"/>
                  <a:ext cx="96" cy="144"/>
                </a:xfrm>
                <a:prstGeom prst="rect">
                  <a:avLst/>
                </a:prstGeom>
                <a:solidFill>
                  <a:srgbClr val="99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456" name="Group 79"/>
              <p:cNvGrpSpPr>
                <a:grpSpLocks/>
              </p:cNvGrpSpPr>
              <p:nvPr/>
            </p:nvGrpSpPr>
            <p:grpSpPr bwMode="auto">
              <a:xfrm>
                <a:off x="3053" y="2131"/>
                <a:ext cx="336" cy="384"/>
                <a:chOff x="3053" y="2131"/>
                <a:chExt cx="336" cy="384"/>
              </a:xfrm>
            </p:grpSpPr>
            <p:sp>
              <p:nvSpPr>
                <p:cNvPr id="18466" name="Rectangle 80"/>
                <p:cNvSpPr>
                  <a:spLocks noChangeArrowheads="1"/>
                </p:cNvSpPr>
                <p:nvPr/>
              </p:nvSpPr>
              <p:spPr bwMode="auto">
                <a:xfrm>
                  <a:off x="3053" y="2131"/>
                  <a:ext cx="336" cy="288"/>
                </a:xfrm>
                <a:prstGeom prst="rect">
                  <a:avLst/>
                </a:prstGeom>
                <a:solidFill>
                  <a:srgbClr val="D6009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67" name="Rectangle 81"/>
                <p:cNvSpPr>
                  <a:spLocks noChangeArrowheads="1"/>
                </p:cNvSpPr>
                <p:nvPr/>
              </p:nvSpPr>
              <p:spPr bwMode="auto">
                <a:xfrm>
                  <a:off x="3293" y="2371"/>
                  <a:ext cx="96" cy="144"/>
                </a:xfrm>
                <a:prstGeom prst="rect">
                  <a:avLst/>
                </a:prstGeom>
                <a:solidFill>
                  <a:srgbClr val="D6009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68" name="Rectangle 82"/>
                <p:cNvSpPr>
                  <a:spLocks noChangeArrowheads="1"/>
                </p:cNvSpPr>
                <p:nvPr/>
              </p:nvSpPr>
              <p:spPr bwMode="auto">
                <a:xfrm>
                  <a:off x="3053" y="2371"/>
                  <a:ext cx="96" cy="144"/>
                </a:xfrm>
                <a:prstGeom prst="rect">
                  <a:avLst/>
                </a:prstGeom>
                <a:solidFill>
                  <a:srgbClr val="D6009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457" name="Group 83"/>
              <p:cNvGrpSpPr>
                <a:grpSpLocks/>
              </p:cNvGrpSpPr>
              <p:nvPr/>
            </p:nvGrpSpPr>
            <p:grpSpPr bwMode="auto">
              <a:xfrm>
                <a:off x="2957" y="2227"/>
                <a:ext cx="336" cy="384"/>
                <a:chOff x="2957" y="2227"/>
                <a:chExt cx="336" cy="384"/>
              </a:xfrm>
            </p:grpSpPr>
            <p:sp>
              <p:nvSpPr>
                <p:cNvPr id="18463" name="Rectangle 84"/>
                <p:cNvSpPr>
                  <a:spLocks noChangeArrowheads="1"/>
                </p:cNvSpPr>
                <p:nvPr/>
              </p:nvSpPr>
              <p:spPr bwMode="auto">
                <a:xfrm>
                  <a:off x="2957" y="2227"/>
                  <a:ext cx="336" cy="288"/>
                </a:xfrm>
                <a:prstGeom prst="rect">
                  <a:avLst/>
                </a:prstGeom>
                <a:solidFill>
                  <a:srgbClr val="FF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64" name="Rectangle 85"/>
                <p:cNvSpPr>
                  <a:spLocks noChangeArrowheads="1"/>
                </p:cNvSpPr>
                <p:nvPr/>
              </p:nvSpPr>
              <p:spPr bwMode="auto">
                <a:xfrm>
                  <a:off x="3197" y="2467"/>
                  <a:ext cx="96" cy="144"/>
                </a:xfrm>
                <a:prstGeom prst="rect">
                  <a:avLst/>
                </a:prstGeom>
                <a:solidFill>
                  <a:srgbClr val="FF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65" name="Rectangle 86"/>
                <p:cNvSpPr>
                  <a:spLocks noChangeArrowheads="1"/>
                </p:cNvSpPr>
                <p:nvPr/>
              </p:nvSpPr>
              <p:spPr bwMode="auto">
                <a:xfrm>
                  <a:off x="2957" y="2467"/>
                  <a:ext cx="96" cy="144"/>
                </a:xfrm>
                <a:prstGeom prst="rect">
                  <a:avLst/>
                </a:prstGeom>
                <a:solidFill>
                  <a:srgbClr val="FF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grpSp>
            <p:nvGrpSpPr>
              <p:cNvPr id="18458" name="Group 87"/>
              <p:cNvGrpSpPr>
                <a:grpSpLocks/>
              </p:cNvGrpSpPr>
              <p:nvPr/>
            </p:nvGrpSpPr>
            <p:grpSpPr bwMode="auto">
              <a:xfrm>
                <a:off x="2861" y="2323"/>
                <a:ext cx="336" cy="384"/>
                <a:chOff x="2861" y="2323"/>
                <a:chExt cx="336" cy="384"/>
              </a:xfrm>
            </p:grpSpPr>
            <p:sp>
              <p:nvSpPr>
                <p:cNvPr id="18460" name="Rectangle 88"/>
                <p:cNvSpPr>
                  <a:spLocks noChangeArrowheads="1"/>
                </p:cNvSpPr>
                <p:nvPr/>
              </p:nvSpPr>
              <p:spPr bwMode="auto">
                <a:xfrm>
                  <a:off x="2861" y="2323"/>
                  <a:ext cx="336" cy="288"/>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61" name="Rectangle 89"/>
                <p:cNvSpPr>
                  <a:spLocks noChangeArrowheads="1"/>
                </p:cNvSpPr>
                <p:nvPr/>
              </p:nvSpPr>
              <p:spPr bwMode="auto">
                <a:xfrm>
                  <a:off x="3101" y="2563"/>
                  <a:ext cx="96" cy="144"/>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62" name="Rectangle 90"/>
                <p:cNvSpPr>
                  <a:spLocks noChangeArrowheads="1"/>
                </p:cNvSpPr>
                <p:nvPr/>
              </p:nvSpPr>
              <p:spPr bwMode="auto">
                <a:xfrm>
                  <a:off x="2861" y="2563"/>
                  <a:ext cx="96" cy="144"/>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sp>
            <p:nvSpPr>
              <p:cNvPr id="18459" name="Rectangle 91"/>
              <p:cNvSpPr>
                <a:spLocks noChangeArrowheads="1"/>
              </p:cNvSpPr>
              <p:nvPr/>
            </p:nvSpPr>
            <p:spPr bwMode="auto">
              <a:xfrm>
                <a:off x="2189" y="1732"/>
                <a:ext cx="15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latin typeface="Tahoma" pitchFamily="34" charset="0"/>
                  </a:rPr>
                  <a:t>Domains Interfaces</a:t>
                </a:r>
              </a:p>
            </p:txBody>
          </p:sp>
        </p:grpSp>
        <p:sp>
          <p:nvSpPr>
            <p:cNvPr id="18448" name="Line 92"/>
            <p:cNvSpPr>
              <a:spLocks noChangeShapeType="1"/>
            </p:cNvSpPr>
            <p:nvPr/>
          </p:nvSpPr>
          <p:spPr bwMode="auto">
            <a:xfrm flipH="1" flipV="1">
              <a:off x="2227" y="1363"/>
              <a:ext cx="567" cy="374"/>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49" name="Rectangle 93"/>
            <p:cNvSpPr>
              <a:spLocks noChangeArrowheads="1"/>
            </p:cNvSpPr>
            <p:nvPr/>
          </p:nvSpPr>
          <p:spPr bwMode="auto">
            <a:xfrm>
              <a:off x="186" y="763"/>
              <a:ext cx="2047" cy="13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50" name="Rectangle 94"/>
            <p:cNvSpPr>
              <a:spLocks noChangeArrowheads="1"/>
            </p:cNvSpPr>
            <p:nvPr/>
          </p:nvSpPr>
          <p:spPr bwMode="auto">
            <a:xfrm>
              <a:off x="233" y="744"/>
              <a:ext cx="1371" cy="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400" b="1"/>
                <a:t>- Manufacturing:</a:t>
              </a:r>
              <a:endParaRPr lang="en-US" altLang="en-US" sz="1200" b="1"/>
            </a:p>
            <a:p>
              <a:r>
                <a:rPr lang="en-US" altLang="en-US" sz="1400" b="1"/>
                <a:t>- Electronic Commerce:</a:t>
              </a:r>
              <a:endParaRPr lang="en-US" altLang="en-US" sz="1200" b="1"/>
            </a:p>
            <a:p>
              <a:r>
                <a:rPr lang="en-US" altLang="en-US" sz="1200" i="1"/>
                <a:t>- </a:t>
              </a:r>
              <a:r>
                <a:rPr lang="en-US" altLang="en-US" sz="1400" b="1" i="1"/>
                <a:t>Healthcare:</a:t>
              </a:r>
              <a:endParaRPr lang="en-US" altLang="en-US" sz="1200" i="1"/>
            </a:p>
            <a:p>
              <a:r>
                <a:rPr lang="en-US" altLang="en-US" sz="1200" i="1"/>
                <a:t>-</a:t>
              </a:r>
              <a:r>
                <a:rPr lang="en-US" altLang="en-US" sz="1400" b="1" i="1"/>
                <a:t>Telecommunications:</a:t>
              </a:r>
              <a:endParaRPr lang="en-US" altLang="en-US" sz="1200" b="1" i="1"/>
            </a:p>
            <a:p>
              <a:r>
                <a:rPr lang="en-US" altLang="en-US" sz="1200" i="1"/>
                <a:t>- </a:t>
              </a:r>
              <a:r>
                <a:rPr lang="en-US" altLang="en-US" sz="1400" b="1" i="1"/>
                <a:t>Finance</a:t>
              </a:r>
            </a:p>
            <a:p>
              <a:r>
                <a:rPr lang="en-US" altLang="en-US" sz="1400" i="1"/>
                <a:t>-</a:t>
              </a:r>
              <a:r>
                <a:rPr lang="en-US" altLang="en-US" sz="1400" b="1" i="1"/>
                <a:t>Transportation</a:t>
              </a:r>
            </a:p>
            <a:p>
              <a:r>
                <a:rPr lang="en-US" altLang="en-US" sz="1400" i="1"/>
                <a:t>- …..</a:t>
              </a:r>
            </a:p>
          </p:txBody>
        </p:sp>
      </p:grpSp>
      <p:grpSp>
        <p:nvGrpSpPr>
          <p:cNvPr id="176223" name="Group 95"/>
          <p:cNvGrpSpPr>
            <a:grpSpLocks/>
          </p:cNvGrpSpPr>
          <p:nvPr/>
        </p:nvGrpSpPr>
        <p:grpSpPr bwMode="auto">
          <a:xfrm>
            <a:off x="431800" y="3343275"/>
            <a:ext cx="2727325" cy="954088"/>
            <a:chOff x="272" y="2106"/>
            <a:chExt cx="1718" cy="601"/>
          </a:xfrm>
        </p:grpSpPr>
        <p:sp>
          <p:nvSpPr>
            <p:cNvPr id="18440" name="Rectangle 96"/>
            <p:cNvSpPr>
              <a:spLocks noChangeArrowheads="1"/>
            </p:cNvSpPr>
            <p:nvPr/>
          </p:nvSpPr>
          <p:spPr bwMode="auto">
            <a:xfrm>
              <a:off x="701" y="2323"/>
              <a:ext cx="336" cy="288"/>
            </a:xfrm>
            <a:prstGeom prst="rect">
              <a:avLst/>
            </a:prstGeom>
            <a:solidFill>
              <a:srgbClr val="FF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41" name="Rectangle 97"/>
            <p:cNvSpPr>
              <a:spLocks noChangeArrowheads="1"/>
            </p:cNvSpPr>
            <p:nvPr/>
          </p:nvSpPr>
          <p:spPr bwMode="auto">
            <a:xfrm>
              <a:off x="797" y="2563"/>
              <a:ext cx="144" cy="144"/>
            </a:xfrm>
            <a:prstGeom prst="rect">
              <a:avLst/>
            </a:prstGeom>
            <a:solidFill>
              <a:srgbClr val="FF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nvGrpSpPr>
            <p:cNvPr id="18442" name="Group 98"/>
            <p:cNvGrpSpPr>
              <a:grpSpLocks/>
            </p:cNvGrpSpPr>
            <p:nvPr/>
          </p:nvGrpSpPr>
          <p:grpSpPr bwMode="auto">
            <a:xfrm>
              <a:off x="1229" y="2323"/>
              <a:ext cx="336" cy="384"/>
              <a:chOff x="1229" y="2323"/>
              <a:chExt cx="336" cy="384"/>
            </a:xfrm>
          </p:grpSpPr>
          <p:sp>
            <p:nvSpPr>
              <p:cNvPr id="18444" name="Rectangle 99"/>
              <p:cNvSpPr>
                <a:spLocks noChangeArrowheads="1"/>
              </p:cNvSpPr>
              <p:nvPr/>
            </p:nvSpPr>
            <p:spPr bwMode="auto">
              <a:xfrm>
                <a:off x="1229" y="2323"/>
                <a:ext cx="336" cy="288"/>
              </a:xfrm>
              <a:prstGeom prst="rect">
                <a:avLst/>
              </a:prstGeom>
              <a:solidFill>
                <a:srgbClr val="FF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45" name="Rectangle 100"/>
              <p:cNvSpPr>
                <a:spLocks noChangeArrowheads="1"/>
              </p:cNvSpPr>
              <p:nvPr/>
            </p:nvSpPr>
            <p:spPr bwMode="auto">
              <a:xfrm>
                <a:off x="1469" y="2563"/>
                <a:ext cx="96" cy="144"/>
              </a:xfrm>
              <a:prstGeom prst="rect">
                <a:avLst/>
              </a:prstGeom>
              <a:solidFill>
                <a:srgbClr val="FF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8446" name="Rectangle 101"/>
              <p:cNvSpPr>
                <a:spLocks noChangeArrowheads="1"/>
              </p:cNvSpPr>
              <p:nvPr/>
            </p:nvSpPr>
            <p:spPr bwMode="auto">
              <a:xfrm>
                <a:off x="1229" y="2563"/>
                <a:ext cx="96" cy="144"/>
              </a:xfrm>
              <a:prstGeom prst="rect">
                <a:avLst/>
              </a:prstGeom>
              <a:solidFill>
                <a:srgbClr val="FF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grpSp>
        <p:sp>
          <p:nvSpPr>
            <p:cNvPr id="18443" name="Rectangle 102"/>
            <p:cNvSpPr>
              <a:spLocks noChangeArrowheads="1"/>
            </p:cNvSpPr>
            <p:nvPr/>
          </p:nvSpPr>
          <p:spPr bwMode="auto">
            <a:xfrm>
              <a:off x="272" y="2106"/>
              <a:ext cx="17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latin typeface="Tahoma" pitchFamily="34" charset="0"/>
                </a:rPr>
                <a:t>Application Interfaces</a:t>
              </a:r>
            </a:p>
          </p:txBody>
        </p:sp>
      </p:grpSp>
    </p:spTree>
    <p:extLst>
      <p:ext uri="{BB962C8B-B14F-4D97-AF65-F5344CB8AC3E}">
        <p14:creationId xmlns:p14="http://schemas.microsoft.com/office/powerpoint/2010/main" val="33637309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6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61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6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61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6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0503AA2-93F6-49E8-AB84-78F72CEA2E8F}" type="slidenum">
              <a:rPr lang="en-CA" altLang="en-US"/>
              <a:pPr/>
              <a:t>23</a:t>
            </a:fld>
            <a:endParaRPr lang="en-CA" altLang="en-US"/>
          </a:p>
        </p:txBody>
      </p:sp>
      <p:sp>
        <p:nvSpPr>
          <p:cNvPr id="132098" name="Rectangle 2"/>
          <p:cNvSpPr>
            <a:spLocks noGrp="1" noChangeArrowheads="1"/>
          </p:cNvSpPr>
          <p:nvPr>
            <p:ph type="title"/>
          </p:nvPr>
        </p:nvSpPr>
        <p:spPr/>
        <p:txBody>
          <a:bodyPr/>
          <a:lstStyle/>
          <a:p>
            <a:r>
              <a:rPr lang="en-US" altLang="en-US"/>
              <a:t>Overview</a:t>
            </a:r>
            <a:endParaRPr lang="de-DE" altLang="en-US"/>
          </a:p>
        </p:txBody>
      </p:sp>
      <p:sp>
        <p:nvSpPr>
          <p:cNvPr id="132099" name="Rectangle 3"/>
          <p:cNvSpPr>
            <a:spLocks noGrp="1" noChangeArrowheads="1"/>
          </p:cNvSpPr>
          <p:nvPr>
            <p:ph type="body" idx="1"/>
          </p:nvPr>
        </p:nvSpPr>
        <p:spPr/>
        <p:txBody>
          <a:bodyPr/>
          <a:lstStyle/>
          <a:p>
            <a:pPr>
              <a:lnSpc>
                <a:spcPct val="90000"/>
              </a:lnSpc>
            </a:pPr>
            <a:r>
              <a:rPr lang="en-US" altLang="en-US" sz="2400"/>
              <a:t>Context</a:t>
            </a:r>
          </a:p>
          <a:p>
            <a:pPr>
              <a:lnSpc>
                <a:spcPct val="90000"/>
              </a:lnSpc>
            </a:pPr>
            <a:r>
              <a:rPr lang="en-US" altLang="en-US" sz="2400"/>
              <a:t>What is software architecture?</a:t>
            </a:r>
          </a:p>
          <a:p>
            <a:pPr>
              <a:lnSpc>
                <a:spcPct val="90000"/>
              </a:lnSpc>
            </a:pPr>
            <a:r>
              <a:rPr lang="en-US" altLang="en-US" sz="2400"/>
              <a:t>Example: Mobile Robotics</a:t>
            </a:r>
          </a:p>
          <a:p>
            <a:pPr>
              <a:lnSpc>
                <a:spcPct val="90000"/>
              </a:lnSpc>
            </a:pPr>
            <a:r>
              <a:rPr lang="en-US" altLang="en-US" sz="2400"/>
              <a:t>Architectural styles and patterns</a:t>
            </a:r>
          </a:p>
          <a:p>
            <a:pPr lvl="1">
              <a:lnSpc>
                <a:spcPct val="90000"/>
              </a:lnSpc>
            </a:pPr>
            <a:r>
              <a:rPr lang="en-CA" altLang="en-US" sz="2000"/>
              <a:t>Data flow</a:t>
            </a:r>
          </a:p>
          <a:p>
            <a:pPr lvl="1">
              <a:lnSpc>
                <a:spcPct val="90000"/>
              </a:lnSpc>
            </a:pPr>
            <a:r>
              <a:rPr lang="en-CA" altLang="en-US" sz="2000"/>
              <a:t>Call-and-return</a:t>
            </a:r>
          </a:p>
          <a:p>
            <a:pPr lvl="1">
              <a:lnSpc>
                <a:spcPct val="90000"/>
              </a:lnSpc>
            </a:pPr>
            <a:r>
              <a:rPr lang="en-CA" altLang="en-US" sz="2000"/>
              <a:t>Interacting processes</a:t>
            </a:r>
          </a:p>
          <a:p>
            <a:pPr lvl="1">
              <a:lnSpc>
                <a:spcPct val="90000"/>
              </a:lnSpc>
              <a:buFont typeface="Wingdings" pitchFamily="2" charset="2"/>
              <a:buChar char="è"/>
            </a:pPr>
            <a:r>
              <a:rPr lang="en-CA" altLang="en-US" sz="2000"/>
              <a:t>Data-oriented repository</a:t>
            </a:r>
          </a:p>
          <a:p>
            <a:pPr lvl="1">
              <a:lnSpc>
                <a:spcPct val="90000"/>
              </a:lnSpc>
            </a:pPr>
            <a:r>
              <a:rPr lang="en-CA" altLang="en-US" sz="2000"/>
              <a:t>Data-sharing</a:t>
            </a:r>
          </a:p>
          <a:p>
            <a:pPr lvl="1">
              <a:lnSpc>
                <a:spcPct val="90000"/>
              </a:lnSpc>
            </a:pPr>
            <a:r>
              <a:rPr lang="en-CA" altLang="en-US" sz="2000"/>
              <a:t>Hierarchical</a:t>
            </a:r>
          </a:p>
          <a:p>
            <a:pPr lvl="1">
              <a:lnSpc>
                <a:spcPct val="90000"/>
              </a:lnSpc>
            </a:pPr>
            <a:r>
              <a:rPr lang="en-CA" altLang="en-US" sz="2000"/>
              <a:t>Other</a:t>
            </a:r>
            <a:endParaRPr lang="en-US" altLang="en-US" sz="2000"/>
          </a:p>
          <a:p>
            <a:pPr>
              <a:lnSpc>
                <a:spcPct val="90000"/>
              </a:lnSpc>
            </a:pPr>
            <a:r>
              <a:rPr lang="en-US" altLang="en-US" sz="2400"/>
              <a:t>Heterogeneous architectures</a:t>
            </a:r>
          </a:p>
        </p:txBody>
      </p:sp>
    </p:spTree>
    <p:extLst>
      <p:ext uri="{BB962C8B-B14F-4D97-AF65-F5344CB8AC3E}">
        <p14:creationId xmlns:p14="http://schemas.microsoft.com/office/powerpoint/2010/main" val="1348405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EFD8E9-9BF3-47D3-8EF5-BAC278DB138A}" type="slidenum">
              <a:rPr lang="en-CA" altLang="en-US"/>
              <a:pPr/>
              <a:t>24</a:t>
            </a:fld>
            <a:endParaRPr lang="en-CA" altLang="en-US"/>
          </a:p>
        </p:txBody>
      </p:sp>
      <p:sp>
        <p:nvSpPr>
          <p:cNvPr id="23554" name="Rectangle 2"/>
          <p:cNvSpPr>
            <a:spLocks noGrp="1" noChangeArrowheads="1"/>
          </p:cNvSpPr>
          <p:nvPr>
            <p:ph type="title"/>
          </p:nvPr>
        </p:nvSpPr>
        <p:spPr/>
        <p:txBody>
          <a:bodyPr/>
          <a:lstStyle/>
          <a:p>
            <a:r>
              <a:rPr lang="en-CA" altLang="en-US"/>
              <a:t>Data-Oriented Repository</a:t>
            </a:r>
          </a:p>
        </p:txBody>
      </p:sp>
      <p:sp>
        <p:nvSpPr>
          <p:cNvPr id="23555" name="Rectangle 3"/>
          <p:cNvSpPr>
            <a:spLocks noGrp="1" noChangeArrowheads="1"/>
          </p:cNvSpPr>
          <p:nvPr>
            <p:ph type="body" idx="1"/>
          </p:nvPr>
        </p:nvSpPr>
        <p:spPr/>
        <p:txBody>
          <a:bodyPr/>
          <a:lstStyle/>
          <a:p>
            <a:r>
              <a:rPr lang="en-CA" altLang="en-US" sz="2800" dirty="0"/>
              <a:t>Transactional databases</a:t>
            </a:r>
          </a:p>
          <a:p>
            <a:pPr lvl="1"/>
            <a:r>
              <a:rPr lang="en-CA" altLang="en-US" sz="2400" dirty="0"/>
              <a:t>True </a:t>
            </a:r>
            <a:r>
              <a:rPr lang="en-CA" altLang="en-US" sz="2400" dirty="0" smtClean="0"/>
              <a:t>client/server</a:t>
            </a:r>
          </a:p>
          <a:p>
            <a:pPr lvl="1"/>
            <a:endParaRPr lang="en-CA" altLang="en-US" sz="2400" dirty="0"/>
          </a:p>
          <a:p>
            <a:r>
              <a:rPr lang="en-CA" altLang="en-US" sz="2800" dirty="0" smtClean="0"/>
              <a:t>Blackboard</a:t>
            </a:r>
          </a:p>
          <a:p>
            <a:endParaRPr lang="en-CA" altLang="en-US" sz="2800" dirty="0"/>
          </a:p>
          <a:p>
            <a:r>
              <a:rPr lang="en-CA" altLang="en-US" sz="2800" dirty="0"/>
              <a:t>Modern compiler</a:t>
            </a:r>
          </a:p>
        </p:txBody>
      </p:sp>
    </p:spTree>
    <p:extLst>
      <p:ext uri="{BB962C8B-B14F-4D97-AF65-F5344CB8AC3E}">
        <p14:creationId xmlns:p14="http://schemas.microsoft.com/office/powerpoint/2010/main" val="181370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571DF80-45E8-48AE-9895-D4DDBEA2FC97}" type="slidenum">
              <a:rPr lang="en-CA" altLang="en-US"/>
              <a:pPr/>
              <a:t>25</a:t>
            </a:fld>
            <a:endParaRPr lang="en-CA" altLang="en-US"/>
          </a:p>
        </p:txBody>
      </p:sp>
      <p:sp>
        <p:nvSpPr>
          <p:cNvPr id="65538" name="Rectangle 2"/>
          <p:cNvSpPr>
            <a:spLocks noGrp="1" noChangeArrowheads="1"/>
          </p:cNvSpPr>
          <p:nvPr>
            <p:ph type="title"/>
          </p:nvPr>
        </p:nvSpPr>
        <p:spPr/>
        <p:txBody>
          <a:bodyPr/>
          <a:lstStyle/>
          <a:p>
            <a:r>
              <a:rPr lang="en-CA" altLang="en-US"/>
              <a:t>Repositories / Data Centred</a:t>
            </a:r>
          </a:p>
        </p:txBody>
      </p:sp>
      <p:sp>
        <p:nvSpPr>
          <p:cNvPr id="65539" name="Rectangle 3"/>
          <p:cNvSpPr>
            <a:spLocks noGrp="1" noChangeArrowheads="1"/>
          </p:cNvSpPr>
          <p:nvPr>
            <p:ph type="body" idx="1"/>
          </p:nvPr>
        </p:nvSpPr>
        <p:spPr/>
        <p:txBody>
          <a:bodyPr/>
          <a:lstStyle/>
          <a:p>
            <a:pPr>
              <a:lnSpc>
                <a:spcPct val="90000"/>
              </a:lnSpc>
            </a:pPr>
            <a:r>
              <a:rPr lang="en-CA" altLang="en-US" sz="2400" dirty="0"/>
              <a:t>Characterised by a central data store component representing systems state and a collection of independent components that operate on the data store</a:t>
            </a:r>
            <a:r>
              <a:rPr lang="en-CA" altLang="en-US" sz="2400" dirty="0" smtClean="0"/>
              <a:t>.</a:t>
            </a:r>
          </a:p>
          <a:p>
            <a:pPr>
              <a:lnSpc>
                <a:spcPct val="90000"/>
              </a:lnSpc>
            </a:pPr>
            <a:endParaRPr lang="en-CA" altLang="en-US" sz="2400" dirty="0"/>
          </a:p>
          <a:p>
            <a:pPr>
              <a:lnSpc>
                <a:spcPct val="90000"/>
              </a:lnSpc>
            </a:pPr>
            <a:r>
              <a:rPr lang="en-CA" altLang="en-US" sz="2400" dirty="0"/>
              <a:t>Connections between data store and external components vary considerably in this style:</a:t>
            </a:r>
          </a:p>
          <a:p>
            <a:pPr lvl="1">
              <a:lnSpc>
                <a:spcPct val="90000"/>
              </a:lnSpc>
            </a:pPr>
            <a:r>
              <a:rPr lang="en-CA" altLang="en-US" sz="2000" i="1" dirty="0"/>
              <a:t>Transactional databases</a:t>
            </a:r>
            <a:r>
              <a:rPr lang="en-CA" altLang="en-US" sz="2000" dirty="0"/>
              <a:t>: Incoming stream of transactions trigger processes to act on data store. Passive.</a:t>
            </a:r>
          </a:p>
          <a:p>
            <a:pPr lvl="1">
              <a:lnSpc>
                <a:spcPct val="90000"/>
              </a:lnSpc>
            </a:pPr>
            <a:r>
              <a:rPr lang="en-CA" altLang="en-US" sz="2000" i="1" dirty="0"/>
              <a:t>Blackboard architecture</a:t>
            </a:r>
            <a:r>
              <a:rPr lang="en-CA" altLang="en-US" sz="2000" dirty="0"/>
              <a:t>: Current state of data store triggers processes. Active.</a:t>
            </a:r>
          </a:p>
        </p:txBody>
      </p:sp>
    </p:spTree>
    <p:extLst>
      <p:ext uri="{BB962C8B-B14F-4D97-AF65-F5344CB8AC3E}">
        <p14:creationId xmlns:p14="http://schemas.microsoft.com/office/powerpoint/2010/main" val="3034248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2CC2AA7E-FD73-4FB2-B8D2-F445ECB1AE43}" type="slidenum">
              <a:rPr lang="en-CA" altLang="en-US"/>
              <a:pPr/>
              <a:t>26</a:t>
            </a:fld>
            <a:endParaRPr lang="en-CA" altLang="en-US"/>
          </a:p>
        </p:txBody>
      </p:sp>
      <p:sp>
        <p:nvSpPr>
          <p:cNvPr id="79874" name="Rectangle 2"/>
          <p:cNvSpPr>
            <a:spLocks noGrp="1" noChangeArrowheads="1"/>
          </p:cNvSpPr>
          <p:nvPr>
            <p:ph type="title"/>
          </p:nvPr>
        </p:nvSpPr>
        <p:spPr/>
        <p:txBody>
          <a:bodyPr/>
          <a:lstStyle/>
          <a:p>
            <a:r>
              <a:rPr lang="en-CA" altLang="en-US"/>
              <a:t>Blackboard</a:t>
            </a:r>
          </a:p>
        </p:txBody>
      </p:sp>
      <p:sp>
        <p:nvSpPr>
          <p:cNvPr id="79875" name="Rectangle 3"/>
          <p:cNvSpPr>
            <a:spLocks noGrp="1" noChangeArrowheads="1"/>
          </p:cNvSpPr>
          <p:nvPr>
            <p:ph type="body" idx="1"/>
          </p:nvPr>
        </p:nvSpPr>
        <p:spPr>
          <a:xfrm>
            <a:off x="685800" y="1981200"/>
            <a:ext cx="7772400" cy="1220788"/>
          </a:xfrm>
        </p:spPr>
        <p:txBody>
          <a:bodyPr/>
          <a:lstStyle/>
          <a:p>
            <a:pPr>
              <a:lnSpc>
                <a:spcPct val="90000"/>
              </a:lnSpc>
            </a:pPr>
            <a:r>
              <a:rPr lang="en-CA" altLang="en-US" sz="2000" dirty="0"/>
              <a:t>Characteristics: cooperating ‘partial solution solvers’ collaborating but not following a pre-defined strategy.</a:t>
            </a:r>
          </a:p>
          <a:p>
            <a:pPr>
              <a:lnSpc>
                <a:spcPct val="90000"/>
              </a:lnSpc>
            </a:pPr>
            <a:r>
              <a:rPr lang="en-CA" altLang="en-US" sz="2000" dirty="0"/>
              <a:t>Current state of the solution stored in the blackboard.</a:t>
            </a:r>
          </a:p>
          <a:p>
            <a:pPr>
              <a:lnSpc>
                <a:spcPct val="90000"/>
              </a:lnSpc>
            </a:pPr>
            <a:r>
              <a:rPr lang="en-CA" altLang="en-US" sz="2000" dirty="0"/>
              <a:t>Processing triggered by the state of the blackboard.</a:t>
            </a:r>
          </a:p>
        </p:txBody>
      </p:sp>
      <p:sp>
        <p:nvSpPr>
          <p:cNvPr id="79876" name="Text Box 4"/>
          <p:cNvSpPr txBox="1">
            <a:spLocks noChangeArrowheads="1"/>
          </p:cNvSpPr>
          <p:nvPr/>
        </p:nvSpPr>
        <p:spPr bwMode="auto">
          <a:xfrm>
            <a:off x="3705385" y="4622800"/>
            <a:ext cx="1247456" cy="5232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CA" altLang="en-US" sz="1400"/>
              <a:t>Blackboard</a:t>
            </a:r>
          </a:p>
          <a:p>
            <a:pPr algn="ctr"/>
            <a:r>
              <a:rPr lang="en-CA" altLang="en-US" sz="1400"/>
              <a:t>(shared data)</a:t>
            </a:r>
          </a:p>
        </p:txBody>
      </p:sp>
      <p:sp>
        <p:nvSpPr>
          <p:cNvPr id="79877" name="Oval 5"/>
          <p:cNvSpPr>
            <a:spLocks noChangeArrowheads="1"/>
          </p:cNvSpPr>
          <p:nvPr/>
        </p:nvSpPr>
        <p:spPr bwMode="auto">
          <a:xfrm>
            <a:off x="2070100" y="3709988"/>
            <a:ext cx="1004888" cy="9572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6</a:t>
            </a:r>
          </a:p>
        </p:txBody>
      </p:sp>
      <p:sp>
        <p:nvSpPr>
          <p:cNvPr id="79878" name="Oval 6"/>
          <p:cNvSpPr>
            <a:spLocks noChangeArrowheads="1"/>
          </p:cNvSpPr>
          <p:nvPr/>
        </p:nvSpPr>
        <p:spPr bwMode="auto">
          <a:xfrm>
            <a:off x="1771650" y="5173663"/>
            <a:ext cx="1004888" cy="9572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5</a:t>
            </a:r>
          </a:p>
        </p:txBody>
      </p:sp>
      <p:sp>
        <p:nvSpPr>
          <p:cNvPr id="79879" name="Oval 7"/>
          <p:cNvSpPr>
            <a:spLocks noChangeArrowheads="1"/>
          </p:cNvSpPr>
          <p:nvPr/>
        </p:nvSpPr>
        <p:spPr bwMode="auto">
          <a:xfrm>
            <a:off x="3725863" y="5813425"/>
            <a:ext cx="1004887" cy="957263"/>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4</a:t>
            </a:r>
          </a:p>
        </p:txBody>
      </p:sp>
      <p:sp>
        <p:nvSpPr>
          <p:cNvPr id="79880" name="Oval 8"/>
          <p:cNvSpPr>
            <a:spLocks noChangeArrowheads="1"/>
          </p:cNvSpPr>
          <p:nvPr/>
        </p:nvSpPr>
        <p:spPr bwMode="auto">
          <a:xfrm>
            <a:off x="5740400" y="5399088"/>
            <a:ext cx="1004888" cy="9572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3</a:t>
            </a:r>
          </a:p>
        </p:txBody>
      </p:sp>
      <p:sp>
        <p:nvSpPr>
          <p:cNvPr id="79881" name="Oval 9"/>
          <p:cNvSpPr>
            <a:spLocks noChangeArrowheads="1"/>
          </p:cNvSpPr>
          <p:nvPr/>
        </p:nvSpPr>
        <p:spPr bwMode="auto">
          <a:xfrm>
            <a:off x="5791200" y="3821113"/>
            <a:ext cx="1004888" cy="9572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dirty="0"/>
              <a:t>Knowledge</a:t>
            </a:r>
          </a:p>
          <a:p>
            <a:pPr algn="ctr"/>
            <a:r>
              <a:rPr lang="en-CA" altLang="en-US" sz="1200" dirty="0"/>
              <a:t>Source 2</a:t>
            </a:r>
          </a:p>
        </p:txBody>
      </p:sp>
      <p:sp>
        <p:nvSpPr>
          <p:cNvPr id="79882" name="Oval 10"/>
          <p:cNvSpPr>
            <a:spLocks noChangeArrowheads="1"/>
          </p:cNvSpPr>
          <p:nvPr/>
        </p:nvSpPr>
        <p:spPr bwMode="auto">
          <a:xfrm>
            <a:off x="4265613" y="3508375"/>
            <a:ext cx="1004887" cy="957263"/>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1</a:t>
            </a:r>
          </a:p>
        </p:txBody>
      </p:sp>
      <p:cxnSp>
        <p:nvCxnSpPr>
          <p:cNvPr id="79883" name="AutoShape 11"/>
          <p:cNvCxnSpPr>
            <a:cxnSpLocks noChangeShapeType="1"/>
            <a:stCxn id="79877" idx="5"/>
            <a:endCxn id="79876" idx="1"/>
          </p:cNvCxnSpPr>
          <p:nvPr/>
        </p:nvCxnSpPr>
        <p:spPr bwMode="auto">
          <a:xfrm>
            <a:off x="2927826" y="4527062"/>
            <a:ext cx="777559" cy="357348"/>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4" name="AutoShape 12"/>
          <p:cNvCxnSpPr>
            <a:cxnSpLocks noChangeShapeType="1"/>
            <a:stCxn id="79882" idx="4"/>
            <a:endCxn id="79876" idx="0"/>
          </p:cNvCxnSpPr>
          <p:nvPr/>
        </p:nvCxnSpPr>
        <p:spPr bwMode="auto">
          <a:xfrm flipH="1">
            <a:off x="4329113" y="4465638"/>
            <a:ext cx="438944" cy="157162"/>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5" name="AutoShape 13"/>
          <p:cNvCxnSpPr>
            <a:cxnSpLocks noChangeShapeType="1"/>
            <a:stCxn id="79878" idx="6"/>
          </p:cNvCxnSpPr>
          <p:nvPr/>
        </p:nvCxnSpPr>
        <p:spPr bwMode="auto">
          <a:xfrm flipV="1">
            <a:off x="2789238" y="5302250"/>
            <a:ext cx="666750" cy="350838"/>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6" name="AutoShape 14"/>
          <p:cNvCxnSpPr>
            <a:cxnSpLocks noChangeShapeType="1"/>
          </p:cNvCxnSpPr>
          <p:nvPr/>
        </p:nvCxnSpPr>
        <p:spPr bwMode="auto">
          <a:xfrm flipV="1">
            <a:off x="5218113" y="4513263"/>
            <a:ext cx="666750" cy="350837"/>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7" name="AutoShape 15"/>
          <p:cNvCxnSpPr>
            <a:cxnSpLocks noChangeShapeType="1"/>
            <a:stCxn id="79879" idx="0"/>
            <a:endCxn id="79876" idx="2"/>
          </p:cNvCxnSpPr>
          <p:nvPr/>
        </p:nvCxnSpPr>
        <p:spPr bwMode="auto">
          <a:xfrm flipV="1">
            <a:off x="4228307" y="5146020"/>
            <a:ext cx="100806" cy="667405"/>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8" name="AutoShape 16"/>
          <p:cNvCxnSpPr>
            <a:cxnSpLocks noChangeShapeType="1"/>
            <a:endCxn id="79880" idx="1"/>
          </p:cNvCxnSpPr>
          <p:nvPr/>
        </p:nvCxnSpPr>
        <p:spPr bwMode="auto">
          <a:xfrm>
            <a:off x="5203825" y="5303838"/>
            <a:ext cx="684213" cy="222250"/>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43290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title"/>
          </p:nvPr>
        </p:nvSpPr>
        <p:spPr/>
        <p:txBody>
          <a:bodyPr/>
          <a:lstStyle/>
          <a:p>
            <a:pPr eaLnBrk="1" hangingPunct="1"/>
            <a:r>
              <a:rPr lang="en-CA" altLang="en-US" sz="3600" dirty="0" smtClean="0"/>
              <a:t>Blackboard Architectural Style Example</a:t>
            </a:r>
            <a:endParaRPr lang="en-US" altLang="en-US" sz="3600" dirty="0" smtClean="0"/>
          </a:p>
        </p:txBody>
      </p:sp>
      <p:pic>
        <p:nvPicPr>
          <p:cNvPr id="24579" name="Picture 4" descr="bb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3" y="1773238"/>
            <a:ext cx="5719762" cy="353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0" name="Text Box 7"/>
          <p:cNvSpPr txBox="1">
            <a:spLocks noChangeArrowheads="1"/>
          </p:cNvSpPr>
          <p:nvPr/>
        </p:nvSpPr>
        <p:spPr bwMode="auto">
          <a:xfrm>
            <a:off x="3508375" y="6013450"/>
            <a:ext cx="2940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a:t>Knowledge Sources</a:t>
            </a:r>
            <a:r>
              <a:rPr lang="el-GR" altLang="en-US"/>
              <a:t> /</a:t>
            </a:r>
            <a:endParaRPr lang="en-CA" altLang="en-US"/>
          </a:p>
          <a:p>
            <a:pPr eaLnBrk="1" hangingPunct="1"/>
            <a:r>
              <a:rPr lang="en-CA" altLang="en-US"/>
              <a:t>Problem Solving Strategies</a:t>
            </a:r>
            <a:endParaRPr lang="en-US" altLang="en-US"/>
          </a:p>
        </p:txBody>
      </p:sp>
      <p:sp>
        <p:nvSpPr>
          <p:cNvPr id="24581" name="Line 8"/>
          <p:cNvSpPr>
            <a:spLocks noChangeShapeType="1"/>
          </p:cNvSpPr>
          <p:nvPr/>
        </p:nvSpPr>
        <p:spPr bwMode="auto">
          <a:xfrm flipH="1" flipV="1">
            <a:off x="2700338" y="5588000"/>
            <a:ext cx="136683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82" name="Line 9"/>
          <p:cNvSpPr>
            <a:spLocks noChangeShapeType="1"/>
          </p:cNvSpPr>
          <p:nvPr/>
        </p:nvSpPr>
        <p:spPr bwMode="auto">
          <a:xfrm flipV="1">
            <a:off x="5219700" y="5516563"/>
            <a:ext cx="1296988"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83" name="Text Box 10"/>
          <p:cNvSpPr txBox="1">
            <a:spLocks noChangeArrowheads="1"/>
          </p:cNvSpPr>
          <p:nvPr/>
        </p:nvSpPr>
        <p:spPr bwMode="auto">
          <a:xfrm>
            <a:off x="3903663" y="5535613"/>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a:t>…………….</a:t>
            </a:r>
            <a:endParaRPr lang="en-US" altLang="en-US"/>
          </a:p>
        </p:txBody>
      </p:sp>
      <p:sp>
        <p:nvSpPr>
          <p:cNvPr id="24584" name="Text Box 11"/>
          <p:cNvSpPr txBox="1">
            <a:spLocks noChangeArrowheads="1"/>
          </p:cNvSpPr>
          <p:nvPr/>
        </p:nvSpPr>
        <p:spPr bwMode="auto">
          <a:xfrm>
            <a:off x="231775" y="6402388"/>
            <a:ext cx="26146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http://www.nb.net/~javadoug/bb.htm</a:t>
            </a:r>
          </a:p>
        </p:txBody>
      </p:sp>
    </p:spTree>
    <p:extLst>
      <p:ext uri="{BB962C8B-B14F-4D97-AF65-F5344CB8AC3E}">
        <p14:creationId xmlns:p14="http://schemas.microsoft.com/office/powerpoint/2010/main" val="3592790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DB504F-7916-43BF-9675-C39FD2A8F676}" type="slidenum">
              <a:rPr lang="en-CA" altLang="en-US"/>
              <a:pPr/>
              <a:t>28</a:t>
            </a:fld>
            <a:endParaRPr lang="en-CA" altLang="en-US"/>
          </a:p>
        </p:txBody>
      </p:sp>
      <p:sp>
        <p:nvSpPr>
          <p:cNvPr id="78850" name="Rectangle 2"/>
          <p:cNvSpPr>
            <a:spLocks noGrp="1" noChangeArrowheads="1"/>
          </p:cNvSpPr>
          <p:nvPr>
            <p:ph type="title"/>
          </p:nvPr>
        </p:nvSpPr>
        <p:spPr/>
        <p:txBody>
          <a:bodyPr/>
          <a:lstStyle/>
          <a:p>
            <a:r>
              <a:rPr lang="en-CA" altLang="en-US"/>
              <a:t>Examples of Blackboard Architectures</a:t>
            </a:r>
          </a:p>
        </p:txBody>
      </p:sp>
      <p:sp>
        <p:nvSpPr>
          <p:cNvPr id="78851" name="Rectangle 3"/>
          <p:cNvSpPr>
            <a:spLocks noGrp="1" noChangeArrowheads="1"/>
          </p:cNvSpPr>
          <p:nvPr>
            <p:ph type="body" idx="1"/>
          </p:nvPr>
        </p:nvSpPr>
        <p:spPr/>
        <p:txBody>
          <a:bodyPr/>
          <a:lstStyle/>
          <a:p>
            <a:r>
              <a:rPr lang="en-CA" altLang="en-US" sz="2400" dirty="0"/>
              <a:t>Problems for which no deterministic solution strategy is known, but many different approaches (often alternative ones) exist and are used to build a partial or approximate solution.</a:t>
            </a:r>
          </a:p>
          <a:p>
            <a:pPr lvl="1"/>
            <a:r>
              <a:rPr lang="en-CA" altLang="en-US" sz="2000" dirty="0"/>
              <a:t>AI: vision, speech and pattern </a:t>
            </a:r>
            <a:r>
              <a:rPr lang="en-CA" altLang="en-US" sz="2000" dirty="0" smtClean="0"/>
              <a:t>recognition</a:t>
            </a:r>
            <a:endParaRPr lang="en-CA" altLang="en-US" sz="2000" dirty="0"/>
          </a:p>
          <a:p>
            <a:pPr lvl="1"/>
            <a:r>
              <a:rPr lang="en-CA" altLang="en-US" sz="2000" dirty="0"/>
              <a:t>Modern compilers act on shared data: symbol table, abstract syntax </a:t>
            </a:r>
            <a:r>
              <a:rPr lang="en-CA" altLang="en-US" sz="2000" dirty="0" smtClean="0"/>
              <a:t>tree</a:t>
            </a:r>
            <a:endParaRPr lang="en-CA" altLang="en-US" sz="2000" dirty="0"/>
          </a:p>
          <a:p>
            <a:endParaRPr lang="en-CA" altLang="en-US" sz="2800" dirty="0"/>
          </a:p>
        </p:txBody>
      </p:sp>
    </p:spTree>
    <p:extLst>
      <p:ext uri="{BB962C8B-B14F-4D97-AF65-F5344CB8AC3E}">
        <p14:creationId xmlns:p14="http://schemas.microsoft.com/office/powerpoint/2010/main" val="750525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62C023D-60A7-450D-B7DC-069E4509A334}" type="slidenum">
              <a:rPr lang="en-CA" altLang="en-US"/>
              <a:pPr/>
              <a:t>29</a:t>
            </a:fld>
            <a:endParaRPr lang="en-CA" altLang="en-US"/>
          </a:p>
        </p:txBody>
      </p:sp>
      <p:sp>
        <p:nvSpPr>
          <p:cNvPr id="136194" name="Rectangle 2"/>
          <p:cNvSpPr>
            <a:spLocks noGrp="1" noChangeArrowheads="1"/>
          </p:cNvSpPr>
          <p:nvPr>
            <p:ph type="title"/>
          </p:nvPr>
        </p:nvSpPr>
        <p:spPr/>
        <p:txBody>
          <a:bodyPr/>
          <a:lstStyle/>
          <a:p>
            <a:r>
              <a:rPr lang="en-US" altLang="en-US"/>
              <a:t>Overview</a:t>
            </a:r>
            <a:endParaRPr lang="de-DE" altLang="en-US"/>
          </a:p>
        </p:txBody>
      </p:sp>
      <p:sp>
        <p:nvSpPr>
          <p:cNvPr id="136195" name="Rectangle 3"/>
          <p:cNvSpPr>
            <a:spLocks noGrp="1" noChangeArrowheads="1"/>
          </p:cNvSpPr>
          <p:nvPr>
            <p:ph type="body" idx="1"/>
          </p:nvPr>
        </p:nvSpPr>
        <p:spPr/>
        <p:txBody>
          <a:bodyPr/>
          <a:lstStyle/>
          <a:p>
            <a:pPr>
              <a:lnSpc>
                <a:spcPct val="90000"/>
              </a:lnSpc>
            </a:pPr>
            <a:r>
              <a:rPr lang="en-US" altLang="en-US" sz="2400"/>
              <a:t>Context</a:t>
            </a:r>
          </a:p>
          <a:p>
            <a:pPr>
              <a:lnSpc>
                <a:spcPct val="90000"/>
              </a:lnSpc>
            </a:pPr>
            <a:r>
              <a:rPr lang="en-US" altLang="en-US" sz="2400"/>
              <a:t>What is software architecture?</a:t>
            </a:r>
          </a:p>
          <a:p>
            <a:pPr>
              <a:lnSpc>
                <a:spcPct val="90000"/>
              </a:lnSpc>
            </a:pPr>
            <a:r>
              <a:rPr lang="en-US" altLang="en-US" sz="2400"/>
              <a:t>Example: Mobile Robotics</a:t>
            </a:r>
          </a:p>
          <a:p>
            <a:pPr>
              <a:lnSpc>
                <a:spcPct val="90000"/>
              </a:lnSpc>
            </a:pPr>
            <a:r>
              <a:rPr lang="en-US" altLang="en-US" sz="2400"/>
              <a:t>Architectural styles and patterns</a:t>
            </a:r>
          </a:p>
          <a:p>
            <a:pPr lvl="1">
              <a:lnSpc>
                <a:spcPct val="90000"/>
              </a:lnSpc>
            </a:pPr>
            <a:r>
              <a:rPr lang="en-CA" altLang="en-US" sz="2000"/>
              <a:t>Data flow</a:t>
            </a:r>
          </a:p>
          <a:p>
            <a:pPr lvl="1">
              <a:lnSpc>
                <a:spcPct val="90000"/>
              </a:lnSpc>
            </a:pPr>
            <a:r>
              <a:rPr lang="en-CA" altLang="en-US" sz="2000"/>
              <a:t>Call-and-return</a:t>
            </a:r>
          </a:p>
          <a:p>
            <a:pPr lvl="1">
              <a:lnSpc>
                <a:spcPct val="90000"/>
              </a:lnSpc>
            </a:pPr>
            <a:r>
              <a:rPr lang="en-CA" altLang="en-US" sz="2000"/>
              <a:t>Interacting processes</a:t>
            </a:r>
          </a:p>
          <a:p>
            <a:pPr lvl="1">
              <a:lnSpc>
                <a:spcPct val="90000"/>
              </a:lnSpc>
            </a:pPr>
            <a:r>
              <a:rPr lang="en-CA" altLang="en-US" sz="2000"/>
              <a:t>Data-oriented repository</a:t>
            </a:r>
          </a:p>
          <a:p>
            <a:pPr lvl="1">
              <a:lnSpc>
                <a:spcPct val="90000"/>
              </a:lnSpc>
              <a:buFont typeface="Wingdings" pitchFamily="2" charset="2"/>
              <a:buChar char="è"/>
            </a:pPr>
            <a:r>
              <a:rPr lang="en-CA" altLang="en-US" sz="2000"/>
              <a:t>Data-sharing</a:t>
            </a:r>
          </a:p>
          <a:p>
            <a:pPr lvl="1">
              <a:lnSpc>
                <a:spcPct val="90000"/>
              </a:lnSpc>
            </a:pPr>
            <a:r>
              <a:rPr lang="en-CA" altLang="en-US" sz="2000"/>
              <a:t>Hierarchical</a:t>
            </a:r>
          </a:p>
          <a:p>
            <a:pPr lvl="1">
              <a:lnSpc>
                <a:spcPct val="90000"/>
              </a:lnSpc>
            </a:pPr>
            <a:r>
              <a:rPr lang="en-CA" altLang="en-US" sz="2000"/>
              <a:t>Other</a:t>
            </a:r>
            <a:endParaRPr lang="en-US" altLang="en-US" sz="2000"/>
          </a:p>
          <a:p>
            <a:pPr>
              <a:lnSpc>
                <a:spcPct val="90000"/>
              </a:lnSpc>
            </a:pPr>
            <a:r>
              <a:rPr lang="en-US" altLang="en-US" sz="2400"/>
              <a:t>Heterogeneous architectures</a:t>
            </a:r>
          </a:p>
        </p:txBody>
      </p:sp>
    </p:spTree>
    <p:extLst>
      <p:ext uri="{BB962C8B-B14F-4D97-AF65-F5344CB8AC3E}">
        <p14:creationId xmlns:p14="http://schemas.microsoft.com/office/powerpoint/2010/main" val="284624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D2E19D-6098-4C07-995C-99345F3C713C}" type="slidenum">
              <a:rPr lang="en-CA" altLang="en-US"/>
              <a:pPr/>
              <a:t>3</a:t>
            </a:fld>
            <a:endParaRPr lang="en-CA" altLang="en-US"/>
          </a:p>
        </p:txBody>
      </p:sp>
      <p:sp>
        <p:nvSpPr>
          <p:cNvPr id="21506" name="Rectangle 2"/>
          <p:cNvSpPr>
            <a:spLocks noGrp="1" noChangeArrowheads="1"/>
          </p:cNvSpPr>
          <p:nvPr>
            <p:ph type="title"/>
          </p:nvPr>
        </p:nvSpPr>
        <p:spPr/>
        <p:txBody>
          <a:bodyPr/>
          <a:lstStyle/>
          <a:p>
            <a:r>
              <a:rPr lang="en-CA" altLang="en-US"/>
              <a:t>Call-and-return</a:t>
            </a:r>
          </a:p>
        </p:txBody>
      </p:sp>
      <p:sp>
        <p:nvSpPr>
          <p:cNvPr id="21507" name="Rectangle 3"/>
          <p:cNvSpPr>
            <a:spLocks noGrp="1" noChangeArrowheads="1"/>
          </p:cNvSpPr>
          <p:nvPr>
            <p:ph type="body" idx="1"/>
          </p:nvPr>
        </p:nvSpPr>
        <p:spPr/>
        <p:txBody>
          <a:bodyPr/>
          <a:lstStyle/>
          <a:p>
            <a:r>
              <a:rPr lang="en-CA" altLang="en-US"/>
              <a:t>Main program/subroutines</a:t>
            </a:r>
          </a:p>
          <a:p>
            <a:r>
              <a:rPr lang="en-CA" altLang="en-US"/>
              <a:t>Information hiding</a:t>
            </a:r>
          </a:p>
          <a:p>
            <a:pPr lvl="1"/>
            <a:r>
              <a:rPr lang="en-CA" altLang="en-US"/>
              <a:t>ADT, object, naive client/server</a:t>
            </a:r>
          </a:p>
        </p:txBody>
      </p:sp>
    </p:spTree>
    <p:extLst>
      <p:ext uri="{BB962C8B-B14F-4D97-AF65-F5344CB8AC3E}">
        <p14:creationId xmlns:p14="http://schemas.microsoft.com/office/powerpoint/2010/main" val="1208698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FD346C-FC01-4529-B696-9FB10BBF3367}" type="slidenum">
              <a:rPr lang="en-CA" altLang="en-US"/>
              <a:pPr/>
              <a:t>30</a:t>
            </a:fld>
            <a:endParaRPr lang="en-CA" altLang="en-US"/>
          </a:p>
        </p:txBody>
      </p:sp>
      <p:sp>
        <p:nvSpPr>
          <p:cNvPr id="24578" name="Rectangle 2"/>
          <p:cNvSpPr>
            <a:spLocks noGrp="1" noChangeArrowheads="1"/>
          </p:cNvSpPr>
          <p:nvPr>
            <p:ph type="title"/>
          </p:nvPr>
        </p:nvSpPr>
        <p:spPr/>
        <p:txBody>
          <a:bodyPr/>
          <a:lstStyle/>
          <a:p>
            <a:r>
              <a:rPr lang="en-CA" altLang="en-US"/>
              <a:t>Data-sharing</a:t>
            </a:r>
          </a:p>
        </p:txBody>
      </p:sp>
      <p:sp>
        <p:nvSpPr>
          <p:cNvPr id="24579" name="Rectangle 3"/>
          <p:cNvSpPr>
            <a:spLocks noGrp="1" noChangeArrowheads="1"/>
          </p:cNvSpPr>
          <p:nvPr>
            <p:ph type="body" idx="1"/>
          </p:nvPr>
        </p:nvSpPr>
        <p:spPr/>
        <p:txBody>
          <a:bodyPr/>
          <a:lstStyle/>
          <a:p>
            <a:r>
              <a:rPr lang="en-CA" altLang="en-US"/>
              <a:t>Compound documents</a:t>
            </a:r>
          </a:p>
          <a:p>
            <a:r>
              <a:rPr lang="en-CA" altLang="en-US"/>
              <a:t>Hypertext</a:t>
            </a:r>
          </a:p>
          <a:p>
            <a:r>
              <a:rPr lang="en-CA" altLang="en-US"/>
              <a:t>Fortran COMMON</a:t>
            </a:r>
          </a:p>
          <a:p>
            <a:r>
              <a:rPr lang="en-CA" altLang="en-US"/>
              <a:t>LW processes</a:t>
            </a:r>
          </a:p>
        </p:txBody>
      </p:sp>
    </p:spTree>
    <p:extLst>
      <p:ext uri="{BB962C8B-B14F-4D97-AF65-F5344CB8AC3E}">
        <p14:creationId xmlns:p14="http://schemas.microsoft.com/office/powerpoint/2010/main" val="128438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F53D9EC-1AE1-4330-9B16-2614309A5F3A}" type="slidenum">
              <a:rPr lang="en-CA" altLang="en-US"/>
              <a:pPr/>
              <a:t>31</a:t>
            </a:fld>
            <a:endParaRPr lang="en-CA" altLang="en-US"/>
          </a:p>
        </p:txBody>
      </p:sp>
      <p:sp>
        <p:nvSpPr>
          <p:cNvPr id="133122" name="Rectangle 2"/>
          <p:cNvSpPr>
            <a:spLocks noGrp="1" noChangeArrowheads="1"/>
          </p:cNvSpPr>
          <p:nvPr>
            <p:ph type="title"/>
          </p:nvPr>
        </p:nvSpPr>
        <p:spPr/>
        <p:txBody>
          <a:bodyPr/>
          <a:lstStyle/>
          <a:p>
            <a:r>
              <a:rPr lang="en-US" altLang="en-US"/>
              <a:t>Overview</a:t>
            </a:r>
            <a:endParaRPr lang="de-DE" altLang="en-US"/>
          </a:p>
        </p:txBody>
      </p:sp>
      <p:sp>
        <p:nvSpPr>
          <p:cNvPr id="133123" name="Rectangle 3"/>
          <p:cNvSpPr>
            <a:spLocks noGrp="1" noChangeArrowheads="1"/>
          </p:cNvSpPr>
          <p:nvPr>
            <p:ph type="body" idx="1"/>
          </p:nvPr>
        </p:nvSpPr>
        <p:spPr/>
        <p:txBody>
          <a:bodyPr/>
          <a:lstStyle/>
          <a:p>
            <a:pPr>
              <a:lnSpc>
                <a:spcPct val="90000"/>
              </a:lnSpc>
            </a:pPr>
            <a:r>
              <a:rPr lang="en-US" altLang="en-US" sz="2400"/>
              <a:t>Context</a:t>
            </a:r>
          </a:p>
          <a:p>
            <a:pPr>
              <a:lnSpc>
                <a:spcPct val="90000"/>
              </a:lnSpc>
            </a:pPr>
            <a:r>
              <a:rPr lang="en-US" altLang="en-US" sz="2400"/>
              <a:t>What is software architecture?</a:t>
            </a:r>
          </a:p>
          <a:p>
            <a:pPr>
              <a:lnSpc>
                <a:spcPct val="90000"/>
              </a:lnSpc>
            </a:pPr>
            <a:r>
              <a:rPr lang="en-US" altLang="en-US" sz="2400"/>
              <a:t>Example: Mobile Robotics</a:t>
            </a:r>
          </a:p>
          <a:p>
            <a:pPr>
              <a:lnSpc>
                <a:spcPct val="90000"/>
              </a:lnSpc>
            </a:pPr>
            <a:r>
              <a:rPr lang="en-US" altLang="en-US" sz="2400"/>
              <a:t>Architectural styles and patterns</a:t>
            </a:r>
          </a:p>
          <a:p>
            <a:pPr lvl="1">
              <a:lnSpc>
                <a:spcPct val="90000"/>
              </a:lnSpc>
            </a:pPr>
            <a:r>
              <a:rPr lang="en-CA" altLang="en-US" sz="2000"/>
              <a:t>Data flow</a:t>
            </a:r>
          </a:p>
          <a:p>
            <a:pPr lvl="1">
              <a:lnSpc>
                <a:spcPct val="90000"/>
              </a:lnSpc>
            </a:pPr>
            <a:r>
              <a:rPr lang="en-CA" altLang="en-US" sz="2000"/>
              <a:t>Call-and-return</a:t>
            </a:r>
          </a:p>
          <a:p>
            <a:pPr lvl="1">
              <a:lnSpc>
                <a:spcPct val="90000"/>
              </a:lnSpc>
            </a:pPr>
            <a:r>
              <a:rPr lang="en-CA" altLang="en-US" sz="2000"/>
              <a:t>Interacting processes</a:t>
            </a:r>
          </a:p>
          <a:p>
            <a:pPr lvl="1">
              <a:lnSpc>
                <a:spcPct val="90000"/>
              </a:lnSpc>
            </a:pPr>
            <a:r>
              <a:rPr lang="en-CA" altLang="en-US" sz="2000"/>
              <a:t>Data-oriented repository</a:t>
            </a:r>
          </a:p>
          <a:p>
            <a:pPr lvl="1">
              <a:lnSpc>
                <a:spcPct val="90000"/>
              </a:lnSpc>
            </a:pPr>
            <a:r>
              <a:rPr lang="en-CA" altLang="en-US" sz="2000"/>
              <a:t>Data-sharing</a:t>
            </a:r>
          </a:p>
          <a:p>
            <a:pPr lvl="1">
              <a:lnSpc>
                <a:spcPct val="90000"/>
              </a:lnSpc>
              <a:buFont typeface="Wingdings" pitchFamily="2" charset="2"/>
              <a:buChar char="è"/>
            </a:pPr>
            <a:r>
              <a:rPr lang="en-CA" altLang="en-US" sz="2000"/>
              <a:t>Hierarchical</a:t>
            </a:r>
          </a:p>
          <a:p>
            <a:pPr lvl="1">
              <a:lnSpc>
                <a:spcPct val="90000"/>
              </a:lnSpc>
            </a:pPr>
            <a:r>
              <a:rPr lang="en-CA" altLang="en-US" sz="2000"/>
              <a:t>Other</a:t>
            </a:r>
            <a:endParaRPr lang="en-US" altLang="en-US" sz="2000"/>
          </a:p>
          <a:p>
            <a:pPr>
              <a:lnSpc>
                <a:spcPct val="90000"/>
              </a:lnSpc>
            </a:pPr>
            <a:r>
              <a:rPr lang="en-US" altLang="en-US" sz="2400"/>
              <a:t>Heterogeneous architectures</a:t>
            </a:r>
          </a:p>
        </p:txBody>
      </p:sp>
    </p:spTree>
    <p:extLst>
      <p:ext uri="{BB962C8B-B14F-4D97-AF65-F5344CB8AC3E}">
        <p14:creationId xmlns:p14="http://schemas.microsoft.com/office/powerpoint/2010/main" val="1330739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6AE207E-21D2-41AE-8573-55832EC77C91}" type="slidenum">
              <a:rPr lang="en-CA" altLang="en-US"/>
              <a:pPr/>
              <a:t>32</a:t>
            </a:fld>
            <a:endParaRPr lang="en-CA" altLang="en-US"/>
          </a:p>
        </p:txBody>
      </p:sp>
      <p:sp>
        <p:nvSpPr>
          <p:cNvPr id="25602" name="Rectangle 2"/>
          <p:cNvSpPr>
            <a:spLocks noGrp="1" noChangeArrowheads="1"/>
          </p:cNvSpPr>
          <p:nvPr>
            <p:ph type="title"/>
          </p:nvPr>
        </p:nvSpPr>
        <p:spPr/>
        <p:txBody>
          <a:bodyPr/>
          <a:lstStyle/>
          <a:p>
            <a:r>
              <a:rPr lang="en-CA" altLang="en-US"/>
              <a:t>Hierarchical</a:t>
            </a:r>
          </a:p>
        </p:txBody>
      </p:sp>
      <p:sp>
        <p:nvSpPr>
          <p:cNvPr id="25603" name="Rectangle 3"/>
          <p:cNvSpPr>
            <a:spLocks noGrp="1" noChangeArrowheads="1"/>
          </p:cNvSpPr>
          <p:nvPr>
            <p:ph type="body" idx="1"/>
          </p:nvPr>
        </p:nvSpPr>
        <p:spPr/>
        <p:txBody>
          <a:bodyPr/>
          <a:lstStyle/>
          <a:p>
            <a:r>
              <a:rPr lang="en-CA" altLang="en-US"/>
              <a:t>Layered</a:t>
            </a:r>
          </a:p>
          <a:p>
            <a:pPr lvl="1"/>
            <a:r>
              <a:rPr lang="en-CA" altLang="en-US"/>
              <a:t>Interpreter</a:t>
            </a:r>
          </a:p>
          <a:p>
            <a:pPr lvl="1"/>
            <a:r>
              <a:rPr lang="en-CA" altLang="en-US"/>
              <a:t>Tiered</a:t>
            </a:r>
          </a:p>
        </p:txBody>
      </p:sp>
    </p:spTree>
    <p:extLst>
      <p:ext uri="{BB962C8B-B14F-4D97-AF65-F5344CB8AC3E}">
        <p14:creationId xmlns:p14="http://schemas.microsoft.com/office/powerpoint/2010/main" val="2042924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E3A028D-F5F4-4C22-9228-986D06A7B216}" type="slidenum">
              <a:rPr lang="en-CA" altLang="en-US"/>
              <a:pPr/>
              <a:t>33</a:t>
            </a:fld>
            <a:endParaRPr lang="en-CA" altLang="en-US"/>
          </a:p>
        </p:txBody>
      </p:sp>
      <p:sp>
        <p:nvSpPr>
          <p:cNvPr id="61442" name="Rectangle 2"/>
          <p:cNvSpPr>
            <a:spLocks noGrp="1" noChangeArrowheads="1"/>
          </p:cNvSpPr>
          <p:nvPr>
            <p:ph type="title"/>
          </p:nvPr>
        </p:nvSpPr>
        <p:spPr/>
        <p:txBody>
          <a:bodyPr/>
          <a:lstStyle/>
          <a:p>
            <a:r>
              <a:rPr lang="en-CA" altLang="en-US"/>
              <a:t>Layered Systems</a:t>
            </a:r>
          </a:p>
        </p:txBody>
      </p:sp>
      <p:sp>
        <p:nvSpPr>
          <p:cNvPr id="61443" name="Rectangle 3"/>
          <p:cNvSpPr>
            <a:spLocks noGrp="1" noChangeArrowheads="1"/>
          </p:cNvSpPr>
          <p:nvPr>
            <p:ph type="body" idx="1"/>
          </p:nvPr>
        </p:nvSpPr>
        <p:spPr/>
        <p:txBody>
          <a:bodyPr/>
          <a:lstStyle/>
          <a:p>
            <a:pPr>
              <a:lnSpc>
                <a:spcPct val="90000"/>
              </a:lnSpc>
            </a:pPr>
            <a:r>
              <a:rPr lang="en-CA" altLang="en-US" sz="2400" dirty="0"/>
              <a:t>“A layered system is organised hierarchically, each layer providing service to the layer above it and serving as a client to the layer below.” (</a:t>
            </a:r>
            <a:r>
              <a:rPr lang="en-CA" altLang="en-US" sz="2400" dirty="0" err="1"/>
              <a:t>Garlan</a:t>
            </a:r>
            <a:r>
              <a:rPr lang="en-CA" altLang="en-US" sz="2400" dirty="0"/>
              <a:t> and Shaw</a:t>
            </a:r>
            <a:r>
              <a:rPr lang="en-CA" altLang="en-US" sz="2400" dirty="0" smtClean="0"/>
              <a:t>)</a:t>
            </a:r>
          </a:p>
          <a:p>
            <a:pPr>
              <a:lnSpc>
                <a:spcPct val="90000"/>
              </a:lnSpc>
            </a:pPr>
            <a:endParaRPr lang="en-CA" altLang="en-US" sz="2400" dirty="0"/>
          </a:p>
          <a:p>
            <a:pPr>
              <a:lnSpc>
                <a:spcPct val="90000"/>
              </a:lnSpc>
            </a:pPr>
            <a:r>
              <a:rPr lang="en-CA" altLang="en-US" sz="2400" dirty="0"/>
              <a:t>Each layer collects services at a particular level of abstraction</a:t>
            </a:r>
            <a:r>
              <a:rPr lang="en-CA" altLang="en-US" sz="2400" dirty="0" smtClean="0"/>
              <a:t>.</a:t>
            </a:r>
          </a:p>
          <a:p>
            <a:pPr>
              <a:lnSpc>
                <a:spcPct val="90000"/>
              </a:lnSpc>
            </a:pPr>
            <a:endParaRPr lang="en-CA" altLang="en-US" sz="2400" dirty="0"/>
          </a:p>
          <a:p>
            <a:pPr>
              <a:lnSpc>
                <a:spcPct val="90000"/>
              </a:lnSpc>
            </a:pPr>
            <a:r>
              <a:rPr lang="en-CA" altLang="en-US" sz="2400" dirty="0"/>
              <a:t>In a pure layered system: Layers are hidden to all except adjacent layers.</a:t>
            </a:r>
          </a:p>
        </p:txBody>
      </p:sp>
    </p:spTree>
    <p:extLst>
      <p:ext uri="{BB962C8B-B14F-4D97-AF65-F5344CB8AC3E}">
        <p14:creationId xmlns:p14="http://schemas.microsoft.com/office/powerpoint/2010/main" val="284585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6"/>
          <p:cNvSpPr>
            <a:spLocks noGrp="1"/>
          </p:cNvSpPr>
          <p:nvPr>
            <p:ph type="sldNum" sz="quarter" idx="12"/>
          </p:nvPr>
        </p:nvSpPr>
        <p:spPr/>
        <p:txBody>
          <a:bodyPr/>
          <a:lstStyle/>
          <a:p>
            <a:fld id="{25593648-52BC-4FF7-82B1-524304DD67C7}" type="slidenum">
              <a:rPr lang="en-CA" altLang="en-US"/>
              <a:pPr/>
              <a:t>34</a:t>
            </a:fld>
            <a:endParaRPr lang="en-CA" altLang="en-US"/>
          </a:p>
        </p:txBody>
      </p:sp>
      <p:sp>
        <p:nvSpPr>
          <p:cNvPr id="89090" name="Rectangle 2"/>
          <p:cNvSpPr>
            <a:spLocks noGrp="1" noChangeArrowheads="1"/>
          </p:cNvSpPr>
          <p:nvPr>
            <p:ph type="title"/>
          </p:nvPr>
        </p:nvSpPr>
        <p:spPr/>
        <p:txBody>
          <a:bodyPr/>
          <a:lstStyle/>
          <a:p>
            <a:r>
              <a:rPr lang="en-CA" altLang="en-US"/>
              <a:t>Layered Systems</a:t>
            </a:r>
          </a:p>
        </p:txBody>
      </p:sp>
      <p:sp>
        <p:nvSpPr>
          <p:cNvPr id="89092" name="Rectangle 4"/>
          <p:cNvSpPr>
            <a:spLocks noGrp="1" noChangeArrowheads="1"/>
          </p:cNvSpPr>
          <p:nvPr>
            <p:ph type="body" sz="half" idx="2"/>
          </p:nvPr>
        </p:nvSpPr>
        <p:spPr/>
        <p:txBody>
          <a:bodyPr/>
          <a:lstStyle/>
          <a:p>
            <a:r>
              <a:rPr lang="en-CA" altLang="en-US" sz="2800"/>
              <a:t>“Onion Skin model”…</a:t>
            </a:r>
          </a:p>
          <a:p>
            <a:endParaRPr lang="en-CA" altLang="en-US" sz="2800"/>
          </a:p>
          <a:p>
            <a:endParaRPr lang="en-CA" altLang="en-US" sz="2800"/>
          </a:p>
          <a:p>
            <a:endParaRPr lang="en-CA" altLang="en-US" sz="2800"/>
          </a:p>
          <a:p>
            <a:endParaRPr lang="en-CA" altLang="en-US" sz="2800"/>
          </a:p>
          <a:p>
            <a:endParaRPr lang="en-CA" altLang="en-US" sz="2800"/>
          </a:p>
          <a:p>
            <a:r>
              <a:rPr lang="en-CA" altLang="en-US" sz="2800"/>
              <a:t>corresponds to a stack of layers.</a:t>
            </a:r>
          </a:p>
        </p:txBody>
      </p:sp>
      <p:sp>
        <p:nvSpPr>
          <p:cNvPr id="89100" name="Text Box 12"/>
          <p:cNvSpPr txBox="1">
            <a:spLocks noChangeArrowheads="1"/>
          </p:cNvSpPr>
          <p:nvPr/>
        </p:nvSpPr>
        <p:spPr bwMode="auto">
          <a:xfrm>
            <a:off x="304800" y="1743075"/>
            <a:ext cx="156051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Components</a:t>
            </a:r>
          </a:p>
          <a:p>
            <a:r>
              <a:rPr lang="en-CA" altLang="en-US" sz="1600"/>
              <a:t>Composites of</a:t>
            </a:r>
          </a:p>
          <a:p>
            <a:r>
              <a:rPr lang="en-CA" altLang="en-US" sz="1600"/>
              <a:t>various elements</a:t>
            </a:r>
          </a:p>
        </p:txBody>
      </p:sp>
      <p:sp>
        <p:nvSpPr>
          <p:cNvPr id="89101" name="Text Box 13"/>
          <p:cNvSpPr txBox="1">
            <a:spLocks noChangeArrowheads="1"/>
          </p:cNvSpPr>
          <p:nvPr/>
        </p:nvSpPr>
        <p:spPr bwMode="auto">
          <a:xfrm>
            <a:off x="368300" y="3397250"/>
            <a:ext cx="13398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Connectors</a:t>
            </a:r>
          </a:p>
          <a:p>
            <a:r>
              <a:rPr lang="en-CA" altLang="en-US" sz="1600"/>
              <a:t>Usually</a:t>
            </a:r>
          </a:p>
          <a:p>
            <a:r>
              <a:rPr lang="en-CA" altLang="en-US" sz="1600"/>
              <a:t>procedure</a:t>
            </a:r>
          </a:p>
          <a:p>
            <a:r>
              <a:rPr lang="en-CA" altLang="en-US" sz="1600"/>
              <a:t>calls</a:t>
            </a:r>
          </a:p>
        </p:txBody>
      </p:sp>
      <p:grpSp>
        <p:nvGrpSpPr>
          <p:cNvPr id="89131" name="Group 43"/>
          <p:cNvGrpSpPr>
            <a:grpSpLocks/>
          </p:cNvGrpSpPr>
          <p:nvPr/>
        </p:nvGrpSpPr>
        <p:grpSpPr bwMode="auto">
          <a:xfrm>
            <a:off x="2435225" y="5065713"/>
            <a:ext cx="1352550" cy="993775"/>
            <a:chOff x="253" y="3242"/>
            <a:chExt cx="1159" cy="852"/>
          </a:xfrm>
        </p:grpSpPr>
        <p:sp>
          <p:nvSpPr>
            <p:cNvPr id="89116" name="Rectangle 28"/>
            <p:cNvSpPr>
              <a:spLocks noChangeArrowheads="1"/>
            </p:cNvSpPr>
            <p:nvPr/>
          </p:nvSpPr>
          <p:spPr bwMode="auto">
            <a:xfrm>
              <a:off x="253" y="3242"/>
              <a:ext cx="1159" cy="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600"/>
                <a:t>Useful Systems</a:t>
              </a:r>
            </a:p>
          </p:txBody>
        </p:sp>
        <p:sp>
          <p:nvSpPr>
            <p:cNvPr id="89123" name="Rectangle 35"/>
            <p:cNvSpPr>
              <a:spLocks noChangeArrowheads="1"/>
            </p:cNvSpPr>
            <p:nvPr/>
          </p:nvSpPr>
          <p:spPr bwMode="auto">
            <a:xfrm>
              <a:off x="253" y="3526"/>
              <a:ext cx="1159" cy="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600"/>
                <a:t>Basic Utilities</a:t>
              </a:r>
            </a:p>
          </p:txBody>
        </p:sp>
        <p:sp>
          <p:nvSpPr>
            <p:cNvPr id="89124" name="Rectangle 36"/>
            <p:cNvSpPr>
              <a:spLocks noChangeArrowheads="1"/>
            </p:cNvSpPr>
            <p:nvPr/>
          </p:nvSpPr>
          <p:spPr bwMode="auto">
            <a:xfrm>
              <a:off x="253" y="3810"/>
              <a:ext cx="1159" cy="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600"/>
                <a:t>Core Level</a:t>
              </a:r>
            </a:p>
          </p:txBody>
        </p:sp>
      </p:grpSp>
      <p:grpSp>
        <p:nvGrpSpPr>
          <p:cNvPr id="89134" name="Group 46"/>
          <p:cNvGrpSpPr>
            <a:grpSpLocks/>
          </p:cNvGrpSpPr>
          <p:nvPr/>
        </p:nvGrpSpPr>
        <p:grpSpPr bwMode="auto">
          <a:xfrm>
            <a:off x="1730375" y="1851025"/>
            <a:ext cx="2593975" cy="2593975"/>
            <a:chOff x="898" y="974"/>
            <a:chExt cx="1634" cy="1634"/>
          </a:xfrm>
        </p:grpSpPr>
        <p:sp>
          <p:nvSpPr>
            <p:cNvPr id="89093" name="Oval 5"/>
            <p:cNvSpPr>
              <a:spLocks noChangeArrowheads="1"/>
            </p:cNvSpPr>
            <p:nvPr/>
          </p:nvSpPr>
          <p:spPr bwMode="auto">
            <a:xfrm>
              <a:off x="1111" y="1172"/>
              <a:ext cx="1208" cy="120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094" name="Oval 6"/>
            <p:cNvSpPr>
              <a:spLocks noChangeArrowheads="1"/>
            </p:cNvSpPr>
            <p:nvPr/>
          </p:nvSpPr>
          <p:spPr bwMode="auto">
            <a:xfrm>
              <a:off x="1349" y="1386"/>
              <a:ext cx="734" cy="73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095" name="Oval 7"/>
            <p:cNvSpPr>
              <a:spLocks noChangeArrowheads="1"/>
            </p:cNvSpPr>
            <p:nvPr/>
          </p:nvSpPr>
          <p:spPr bwMode="auto">
            <a:xfrm>
              <a:off x="898" y="974"/>
              <a:ext cx="1634" cy="163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096" name="Text Box 8"/>
            <p:cNvSpPr txBox="1">
              <a:spLocks noChangeArrowheads="1"/>
            </p:cNvSpPr>
            <p:nvPr/>
          </p:nvSpPr>
          <p:spPr bwMode="auto">
            <a:xfrm>
              <a:off x="1450" y="1517"/>
              <a:ext cx="4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CA" altLang="en-US" sz="1800"/>
                <a:t>Core</a:t>
              </a:r>
            </a:p>
            <a:p>
              <a:pPr algn="ctr"/>
              <a:r>
                <a:rPr lang="en-CA" altLang="en-US" sz="1800"/>
                <a:t>Level</a:t>
              </a:r>
            </a:p>
          </p:txBody>
        </p:sp>
        <p:sp>
          <p:nvSpPr>
            <p:cNvPr id="89097" name="Text Box 9"/>
            <p:cNvSpPr txBox="1">
              <a:spLocks noChangeArrowheads="1"/>
            </p:cNvSpPr>
            <p:nvPr/>
          </p:nvSpPr>
          <p:spPr bwMode="auto">
            <a:xfrm>
              <a:off x="1417" y="1186"/>
              <a:ext cx="9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a:t>Basic Utilities</a:t>
              </a:r>
            </a:p>
          </p:txBody>
        </p:sp>
        <p:sp>
          <p:nvSpPr>
            <p:cNvPr id="89098" name="Text Box 10"/>
            <p:cNvSpPr txBox="1">
              <a:spLocks noChangeArrowheads="1"/>
            </p:cNvSpPr>
            <p:nvPr/>
          </p:nvSpPr>
          <p:spPr bwMode="auto">
            <a:xfrm>
              <a:off x="1385" y="980"/>
              <a:ext cx="1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a:t>Useful Systems</a:t>
              </a:r>
            </a:p>
          </p:txBody>
        </p:sp>
      </p:grpSp>
      <p:sp>
        <p:nvSpPr>
          <p:cNvPr id="89125" name="Line 37"/>
          <p:cNvSpPr>
            <a:spLocks noChangeShapeType="1"/>
          </p:cNvSpPr>
          <p:nvPr/>
        </p:nvSpPr>
        <p:spPr bwMode="auto">
          <a:xfrm>
            <a:off x="1693863" y="2279650"/>
            <a:ext cx="452437" cy="188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26" name="Line 38"/>
          <p:cNvSpPr>
            <a:spLocks noChangeShapeType="1"/>
          </p:cNvSpPr>
          <p:nvPr/>
        </p:nvSpPr>
        <p:spPr bwMode="auto">
          <a:xfrm>
            <a:off x="1393825" y="2571750"/>
            <a:ext cx="939800" cy="301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27" name="Line 39"/>
          <p:cNvSpPr>
            <a:spLocks noChangeShapeType="1"/>
          </p:cNvSpPr>
          <p:nvPr/>
        </p:nvSpPr>
        <p:spPr bwMode="auto">
          <a:xfrm>
            <a:off x="1055688" y="2647950"/>
            <a:ext cx="1579562"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28" name="Line 40"/>
          <p:cNvSpPr>
            <a:spLocks noChangeShapeType="1"/>
          </p:cNvSpPr>
          <p:nvPr/>
        </p:nvSpPr>
        <p:spPr bwMode="auto">
          <a:xfrm flipV="1">
            <a:off x="1344613" y="3640138"/>
            <a:ext cx="527050" cy="187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29" name="Line 41"/>
          <p:cNvSpPr>
            <a:spLocks noChangeShapeType="1"/>
          </p:cNvSpPr>
          <p:nvPr/>
        </p:nvSpPr>
        <p:spPr bwMode="auto">
          <a:xfrm flipV="1">
            <a:off x="1270000" y="3624263"/>
            <a:ext cx="938213" cy="338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30" name="Line 42"/>
          <p:cNvSpPr>
            <a:spLocks noChangeShapeType="1"/>
          </p:cNvSpPr>
          <p:nvPr/>
        </p:nvSpPr>
        <p:spPr bwMode="auto">
          <a:xfrm flipV="1">
            <a:off x="1308100" y="3587750"/>
            <a:ext cx="1389063"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143286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fld id="{54EBA190-B3C3-45DE-A3B6-EC7813EB399B}" type="slidenum">
              <a:rPr lang="en-CA" altLang="en-US"/>
              <a:pPr/>
              <a:t>35</a:t>
            </a:fld>
            <a:endParaRPr lang="en-CA" altLang="en-US"/>
          </a:p>
        </p:txBody>
      </p:sp>
      <p:sp>
        <p:nvSpPr>
          <p:cNvPr id="100354" name="Rectangle 1026"/>
          <p:cNvSpPr>
            <a:spLocks noGrp="1" noChangeArrowheads="1"/>
          </p:cNvSpPr>
          <p:nvPr>
            <p:ph type="title"/>
          </p:nvPr>
        </p:nvSpPr>
        <p:spPr/>
        <p:txBody>
          <a:bodyPr/>
          <a:lstStyle/>
          <a:p>
            <a:r>
              <a:rPr lang="en-CA" altLang="en-US"/>
              <a:t>Hierarchical systems</a:t>
            </a:r>
          </a:p>
        </p:txBody>
      </p:sp>
      <p:sp>
        <p:nvSpPr>
          <p:cNvPr id="100356" name="Rectangle 1028"/>
          <p:cNvSpPr>
            <a:spLocks noGrp="1" noChangeArrowheads="1"/>
          </p:cNvSpPr>
          <p:nvPr>
            <p:ph type="body" sz="half" idx="2"/>
          </p:nvPr>
        </p:nvSpPr>
        <p:spPr/>
        <p:txBody>
          <a:bodyPr/>
          <a:lstStyle/>
          <a:p>
            <a:r>
              <a:rPr lang="en-CA" altLang="en-US" sz="2800"/>
              <a:t>Hierarchical systems can be tree-like in general</a:t>
            </a:r>
          </a:p>
        </p:txBody>
      </p:sp>
      <p:grpSp>
        <p:nvGrpSpPr>
          <p:cNvPr id="100357" name="Group 1029"/>
          <p:cNvGrpSpPr>
            <a:grpSpLocks/>
          </p:cNvGrpSpPr>
          <p:nvPr/>
        </p:nvGrpSpPr>
        <p:grpSpPr bwMode="auto">
          <a:xfrm>
            <a:off x="1819275" y="5054600"/>
            <a:ext cx="1497013" cy="976313"/>
            <a:chOff x="1531" y="3242"/>
            <a:chExt cx="1161" cy="757"/>
          </a:xfrm>
        </p:grpSpPr>
        <p:sp>
          <p:nvSpPr>
            <p:cNvPr id="100358" name="Rectangle 1030"/>
            <p:cNvSpPr>
              <a:spLocks noChangeArrowheads="1"/>
            </p:cNvSpPr>
            <p:nvPr/>
          </p:nvSpPr>
          <p:spPr bwMode="auto">
            <a:xfrm>
              <a:off x="1531" y="3242"/>
              <a:ext cx="1159" cy="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59" name="Rectangle 1031"/>
            <p:cNvSpPr>
              <a:spLocks noChangeArrowheads="1"/>
            </p:cNvSpPr>
            <p:nvPr/>
          </p:nvSpPr>
          <p:spPr bwMode="auto">
            <a:xfrm>
              <a:off x="1531" y="352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0" name="Rectangle 1032"/>
            <p:cNvSpPr>
              <a:spLocks noChangeArrowheads="1"/>
            </p:cNvSpPr>
            <p:nvPr/>
          </p:nvSpPr>
          <p:spPr bwMode="auto">
            <a:xfrm>
              <a:off x="2075" y="3526"/>
              <a:ext cx="615"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1" name="Rectangle 1033"/>
            <p:cNvSpPr>
              <a:spLocks noChangeArrowheads="1"/>
            </p:cNvSpPr>
            <p:nvPr/>
          </p:nvSpPr>
          <p:spPr bwMode="auto">
            <a:xfrm>
              <a:off x="1531" y="3762"/>
              <a:ext cx="28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2" name="Rectangle 1034"/>
            <p:cNvSpPr>
              <a:spLocks noChangeArrowheads="1"/>
            </p:cNvSpPr>
            <p:nvPr/>
          </p:nvSpPr>
          <p:spPr bwMode="auto">
            <a:xfrm>
              <a:off x="1815" y="3762"/>
              <a:ext cx="261"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3" name="Rectangle 1035"/>
            <p:cNvSpPr>
              <a:spLocks noChangeArrowheads="1"/>
            </p:cNvSpPr>
            <p:nvPr/>
          </p:nvSpPr>
          <p:spPr bwMode="auto">
            <a:xfrm>
              <a:off x="2076" y="3762"/>
              <a:ext cx="43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4" name="Rectangle 1036"/>
            <p:cNvSpPr>
              <a:spLocks noChangeArrowheads="1"/>
            </p:cNvSpPr>
            <p:nvPr/>
          </p:nvSpPr>
          <p:spPr bwMode="auto">
            <a:xfrm>
              <a:off x="2360" y="3762"/>
              <a:ext cx="33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0366" name="Oval 1038"/>
          <p:cNvSpPr>
            <a:spLocks noChangeArrowheads="1"/>
          </p:cNvSpPr>
          <p:nvPr/>
        </p:nvSpPr>
        <p:spPr bwMode="auto">
          <a:xfrm>
            <a:off x="1573213" y="2165350"/>
            <a:ext cx="1054100" cy="10541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7" name="Oval 1039"/>
          <p:cNvSpPr>
            <a:spLocks noChangeArrowheads="1"/>
          </p:cNvSpPr>
          <p:nvPr/>
        </p:nvSpPr>
        <p:spPr bwMode="auto">
          <a:xfrm>
            <a:off x="1951038" y="2314575"/>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8" name="Oval 1040"/>
          <p:cNvSpPr>
            <a:spLocks noChangeArrowheads="1"/>
          </p:cNvSpPr>
          <p:nvPr/>
        </p:nvSpPr>
        <p:spPr bwMode="auto">
          <a:xfrm>
            <a:off x="1171575" y="1851025"/>
            <a:ext cx="2593975" cy="259397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7" name="Oval 1049"/>
          <p:cNvSpPr>
            <a:spLocks noChangeArrowheads="1"/>
          </p:cNvSpPr>
          <p:nvPr/>
        </p:nvSpPr>
        <p:spPr bwMode="auto">
          <a:xfrm>
            <a:off x="1912938" y="2728913"/>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8" name="Oval 1050"/>
          <p:cNvSpPr>
            <a:spLocks noChangeArrowheads="1"/>
          </p:cNvSpPr>
          <p:nvPr/>
        </p:nvSpPr>
        <p:spPr bwMode="auto">
          <a:xfrm>
            <a:off x="2362200" y="3028950"/>
            <a:ext cx="1054100" cy="10541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9" name="Oval 1051"/>
          <p:cNvSpPr>
            <a:spLocks noChangeArrowheads="1"/>
          </p:cNvSpPr>
          <p:nvPr/>
        </p:nvSpPr>
        <p:spPr bwMode="auto">
          <a:xfrm>
            <a:off x="2765425" y="3203575"/>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80" name="Oval 1052"/>
          <p:cNvSpPr>
            <a:spLocks noChangeArrowheads="1"/>
          </p:cNvSpPr>
          <p:nvPr/>
        </p:nvSpPr>
        <p:spPr bwMode="auto">
          <a:xfrm>
            <a:off x="2540000" y="3505200"/>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81" name="Oval 1053"/>
          <p:cNvSpPr>
            <a:spLocks noChangeArrowheads="1"/>
          </p:cNvSpPr>
          <p:nvPr/>
        </p:nvSpPr>
        <p:spPr bwMode="auto">
          <a:xfrm>
            <a:off x="2952750" y="3541713"/>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717983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5593811-829B-4EC5-964B-72F493D191D5}" type="slidenum">
              <a:rPr lang="en-CA" altLang="en-US"/>
              <a:pPr/>
              <a:t>36</a:t>
            </a:fld>
            <a:endParaRPr lang="en-CA" altLang="en-US"/>
          </a:p>
        </p:txBody>
      </p:sp>
      <p:sp>
        <p:nvSpPr>
          <p:cNvPr id="62466" name="Rectangle 2"/>
          <p:cNvSpPr>
            <a:spLocks noGrp="1" noChangeArrowheads="1"/>
          </p:cNvSpPr>
          <p:nvPr>
            <p:ph type="title"/>
          </p:nvPr>
        </p:nvSpPr>
        <p:spPr/>
        <p:txBody>
          <a:bodyPr/>
          <a:lstStyle/>
          <a:p>
            <a:r>
              <a:rPr lang="en-CA" altLang="en-US"/>
              <a:t>Layered Systems</a:t>
            </a:r>
          </a:p>
        </p:txBody>
      </p:sp>
      <p:sp>
        <p:nvSpPr>
          <p:cNvPr id="62467" name="Rectangle 3"/>
          <p:cNvSpPr>
            <a:spLocks noGrp="1" noChangeArrowheads="1"/>
          </p:cNvSpPr>
          <p:nvPr>
            <p:ph type="body" idx="1"/>
          </p:nvPr>
        </p:nvSpPr>
        <p:spPr/>
        <p:txBody>
          <a:bodyPr/>
          <a:lstStyle/>
          <a:p>
            <a:pPr>
              <a:lnSpc>
                <a:spcPct val="90000"/>
              </a:lnSpc>
            </a:pPr>
            <a:r>
              <a:rPr lang="en-CA" altLang="en-US" sz="2400" dirty="0"/>
              <a:t>Applicability</a:t>
            </a:r>
          </a:p>
          <a:p>
            <a:pPr lvl="1">
              <a:lnSpc>
                <a:spcPct val="90000"/>
              </a:lnSpc>
            </a:pPr>
            <a:r>
              <a:rPr lang="en-CA" altLang="en-US" sz="2000" dirty="0"/>
              <a:t>A large system that is characterised by a mix of high and low level issues, where high level issues depend on lower level ones</a:t>
            </a:r>
            <a:r>
              <a:rPr lang="en-CA" altLang="en-US" sz="2000" dirty="0" smtClean="0"/>
              <a:t>.</a:t>
            </a:r>
          </a:p>
          <a:p>
            <a:pPr lvl="1">
              <a:lnSpc>
                <a:spcPct val="90000"/>
              </a:lnSpc>
            </a:pPr>
            <a:endParaRPr lang="en-CA" altLang="en-US" sz="2000" dirty="0"/>
          </a:p>
          <a:p>
            <a:pPr>
              <a:lnSpc>
                <a:spcPct val="90000"/>
              </a:lnSpc>
            </a:pPr>
            <a:r>
              <a:rPr lang="en-CA" altLang="en-US" sz="2400" dirty="0"/>
              <a:t>Components</a:t>
            </a:r>
          </a:p>
          <a:p>
            <a:pPr lvl="1">
              <a:lnSpc>
                <a:spcPct val="90000"/>
              </a:lnSpc>
            </a:pPr>
            <a:r>
              <a:rPr lang="en-CA" altLang="en-US" sz="2000" dirty="0"/>
              <a:t>Group of subtasks which implement a ‘virtual machine’ at some layer in the </a:t>
            </a:r>
            <a:r>
              <a:rPr lang="en-CA" altLang="en-US" sz="2000" dirty="0" smtClean="0"/>
              <a:t>hierarchy</a:t>
            </a:r>
          </a:p>
          <a:p>
            <a:pPr lvl="1">
              <a:lnSpc>
                <a:spcPct val="90000"/>
              </a:lnSpc>
            </a:pPr>
            <a:endParaRPr lang="en-CA" altLang="en-US" sz="2000" dirty="0"/>
          </a:p>
          <a:p>
            <a:pPr>
              <a:lnSpc>
                <a:spcPct val="90000"/>
              </a:lnSpc>
            </a:pPr>
            <a:r>
              <a:rPr lang="en-CA" altLang="en-US" sz="2400" dirty="0"/>
              <a:t>Connectors</a:t>
            </a:r>
          </a:p>
          <a:p>
            <a:pPr lvl="1">
              <a:lnSpc>
                <a:spcPct val="90000"/>
              </a:lnSpc>
            </a:pPr>
            <a:r>
              <a:rPr lang="en-CA" altLang="en-US" sz="2000" dirty="0"/>
              <a:t>Protocols / interface that define how the layers will interact</a:t>
            </a:r>
          </a:p>
        </p:txBody>
      </p:sp>
    </p:spTree>
    <p:extLst>
      <p:ext uri="{BB962C8B-B14F-4D97-AF65-F5344CB8AC3E}">
        <p14:creationId xmlns:p14="http://schemas.microsoft.com/office/powerpoint/2010/main" val="1847682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2416832-C8B5-40F2-B26D-071B899C9F74}" type="slidenum">
              <a:rPr lang="en-CA" altLang="en-US"/>
              <a:pPr/>
              <a:t>37</a:t>
            </a:fld>
            <a:endParaRPr lang="en-CA" altLang="en-US"/>
          </a:p>
        </p:txBody>
      </p:sp>
      <p:sp>
        <p:nvSpPr>
          <p:cNvPr id="80898" name="Rectangle 2"/>
          <p:cNvSpPr>
            <a:spLocks noGrp="1" noChangeArrowheads="1"/>
          </p:cNvSpPr>
          <p:nvPr>
            <p:ph type="title"/>
          </p:nvPr>
        </p:nvSpPr>
        <p:spPr/>
        <p:txBody>
          <a:bodyPr/>
          <a:lstStyle/>
          <a:p>
            <a:r>
              <a:rPr lang="en-CA" altLang="en-US"/>
              <a:t>Layered Systems</a:t>
            </a:r>
          </a:p>
        </p:txBody>
      </p:sp>
      <p:sp>
        <p:nvSpPr>
          <p:cNvPr id="80899" name="Rectangle 3"/>
          <p:cNvSpPr>
            <a:spLocks noGrp="1" noChangeArrowheads="1"/>
          </p:cNvSpPr>
          <p:nvPr>
            <p:ph type="body" idx="1"/>
          </p:nvPr>
        </p:nvSpPr>
        <p:spPr/>
        <p:txBody>
          <a:bodyPr/>
          <a:lstStyle/>
          <a:p>
            <a:pPr>
              <a:lnSpc>
                <a:spcPct val="90000"/>
              </a:lnSpc>
            </a:pPr>
            <a:r>
              <a:rPr lang="en-CA" altLang="en-US" sz="2400" dirty="0"/>
              <a:t>Invariants</a:t>
            </a:r>
          </a:p>
          <a:p>
            <a:pPr lvl="1">
              <a:lnSpc>
                <a:spcPct val="90000"/>
              </a:lnSpc>
            </a:pPr>
            <a:r>
              <a:rPr lang="en-CA" altLang="en-US" sz="2000" dirty="0"/>
              <a:t>Limit layer (component) interactions to adjacent layers (in practice this may be relaxed for efficiency reasons</a:t>
            </a:r>
            <a:r>
              <a:rPr lang="en-CA" altLang="en-US" sz="2000" dirty="0" smtClean="0"/>
              <a:t>)</a:t>
            </a:r>
          </a:p>
          <a:p>
            <a:pPr lvl="1">
              <a:lnSpc>
                <a:spcPct val="90000"/>
              </a:lnSpc>
            </a:pPr>
            <a:endParaRPr lang="en-CA" altLang="en-US" sz="2000" dirty="0"/>
          </a:p>
          <a:p>
            <a:pPr>
              <a:lnSpc>
                <a:spcPct val="90000"/>
              </a:lnSpc>
            </a:pPr>
            <a:r>
              <a:rPr lang="en-CA" altLang="en-US" sz="2400" dirty="0"/>
              <a:t>Typical variant relaxing the pure style</a:t>
            </a:r>
          </a:p>
          <a:p>
            <a:pPr lvl="1">
              <a:lnSpc>
                <a:spcPct val="90000"/>
              </a:lnSpc>
            </a:pPr>
            <a:r>
              <a:rPr lang="en-CA" altLang="en-US" sz="2000" dirty="0"/>
              <a:t>A layer may access services of all layers below </a:t>
            </a:r>
            <a:r>
              <a:rPr lang="en-CA" altLang="en-US" sz="2000" dirty="0" smtClean="0"/>
              <a:t>it</a:t>
            </a:r>
          </a:p>
          <a:p>
            <a:pPr lvl="1">
              <a:lnSpc>
                <a:spcPct val="90000"/>
              </a:lnSpc>
            </a:pPr>
            <a:endParaRPr lang="en-CA" altLang="en-US" sz="2000" dirty="0"/>
          </a:p>
          <a:p>
            <a:pPr>
              <a:lnSpc>
                <a:spcPct val="90000"/>
              </a:lnSpc>
            </a:pPr>
            <a:r>
              <a:rPr lang="en-CA" altLang="en-US" sz="2400" dirty="0"/>
              <a:t>Common Examples</a:t>
            </a:r>
          </a:p>
          <a:p>
            <a:pPr lvl="1">
              <a:lnSpc>
                <a:spcPct val="90000"/>
              </a:lnSpc>
            </a:pPr>
            <a:r>
              <a:rPr lang="en-CA" altLang="en-US" sz="2000" dirty="0"/>
              <a:t>Communication protocols: each level supports communication at a level of abstraction, lower levels provide lower levels of communication, the lowest level being hardware communications.</a:t>
            </a:r>
          </a:p>
          <a:p>
            <a:pPr>
              <a:lnSpc>
                <a:spcPct val="90000"/>
              </a:lnSpc>
            </a:pPr>
            <a:endParaRPr lang="en-CA" altLang="en-US" sz="2800" dirty="0"/>
          </a:p>
        </p:txBody>
      </p:sp>
    </p:spTree>
    <p:extLst>
      <p:ext uri="{BB962C8B-B14F-4D97-AF65-F5344CB8AC3E}">
        <p14:creationId xmlns:p14="http://schemas.microsoft.com/office/powerpoint/2010/main" val="2701637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B6BBEF4-A5D8-44E8-B3B5-5C78FEFF710E}" type="slidenum">
              <a:rPr lang="en-CA" altLang="en-US"/>
              <a:pPr/>
              <a:t>38</a:t>
            </a:fld>
            <a:endParaRPr lang="en-CA" altLang="en-US"/>
          </a:p>
        </p:txBody>
      </p:sp>
      <p:sp>
        <p:nvSpPr>
          <p:cNvPr id="63490" name="Rectangle 2"/>
          <p:cNvSpPr>
            <a:spLocks noGrp="1" noChangeArrowheads="1"/>
          </p:cNvSpPr>
          <p:nvPr>
            <p:ph type="title"/>
          </p:nvPr>
        </p:nvSpPr>
        <p:spPr/>
        <p:txBody>
          <a:bodyPr/>
          <a:lstStyle/>
          <a:p>
            <a:r>
              <a:rPr lang="en-CA" altLang="en-US"/>
              <a:t>Layered System Examples</a:t>
            </a:r>
          </a:p>
        </p:txBody>
      </p:sp>
      <p:sp>
        <p:nvSpPr>
          <p:cNvPr id="63491" name="Rectangle 3"/>
          <p:cNvSpPr>
            <a:spLocks noGrp="1" noChangeArrowheads="1"/>
          </p:cNvSpPr>
          <p:nvPr>
            <p:ph type="body" idx="1"/>
          </p:nvPr>
        </p:nvSpPr>
        <p:spPr/>
        <p:txBody>
          <a:bodyPr/>
          <a:lstStyle/>
          <a:p>
            <a:pPr>
              <a:lnSpc>
                <a:spcPct val="90000"/>
              </a:lnSpc>
            </a:pPr>
            <a:r>
              <a:rPr lang="en-CA" altLang="en-US" sz="2000" dirty="0"/>
              <a:t>Example 1: ISO defined the OSI 7-layer architectural model with layers: Application, Presentation, …, Data, Physical.</a:t>
            </a:r>
          </a:p>
          <a:p>
            <a:pPr lvl="1">
              <a:lnSpc>
                <a:spcPct val="90000"/>
              </a:lnSpc>
            </a:pPr>
            <a:r>
              <a:rPr lang="en-CA" altLang="en-US" sz="1800" dirty="0"/>
              <a:t>Protocol specifies behaviour at each level of abstraction (layer).</a:t>
            </a:r>
          </a:p>
          <a:p>
            <a:pPr lvl="1">
              <a:lnSpc>
                <a:spcPct val="90000"/>
              </a:lnSpc>
            </a:pPr>
            <a:r>
              <a:rPr lang="en-CA" altLang="en-US" sz="1800" dirty="0"/>
              <a:t>Each layer deals with specific level of communication and uses services of the next lower level</a:t>
            </a:r>
            <a:r>
              <a:rPr lang="en-CA" altLang="en-US" sz="1800" dirty="0" smtClean="0"/>
              <a:t>.</a:t>
            </a:r>
          </a:p>
          <a:p>
            <a:pPr lvl="1">
              <a:lnSpc>
                <a:spcPct val="90000"/>
              </a:lnSpc>
            </a:pPr>
            <a:endParaRPr lang="en-CA" altLang="en-US" sz="1800" dirty="0"/>
          </a:p>
          <a:p>
            <a:pPr>
              <a:lnSpc>
                <a:spcPct val="90000"/>
              </a:lnSpc>
            </a:pPr>
            <a:r>
              <a:rPr lang="en-CA" altLang="en-US" sz="2000" dirty="0"/>
              <a:t>Example 2: TCP/IP is the basic communications protocol used on the internet. POSA book describes 4 layers: ftp, </a:t>
            </a:r>
            <a:r>
              <a:rPr lang="en-CA" altLang="en-US" sz="2000" dirty="0" err="1"/>
              <a:t>tcp</a:t>
            </a:r>
            <a:r>
              <a:rPr lang="en-CA" altLang="en-US" sz="2000" dirty="0"/>
              <a:t>, </a:t>
            </a:r>
            <a:r>
              <a:rPr lang="en-CA" altLang="en-US" sz="2000" dirty="0" err="1"/>
              <a:t>ip</a:t>
            </a:r>
            <a:r>
              <a:rPr lang="en-CA" altLang="en-US" sz="2000" dirty="0"/>
              <a:t>, Ethernet. The same layers in a network communicate ‘virtually</a:t>
            </a:r>
            <a:r>
              <a:rPr lang="en-CA" altLang="en-US" sz="2000" dirty="0" smtClean="0"/>
              <a:t>’.</a:t>
            </a:r>
          </a:p>
          <a:p>
            <a:pPr>
              <a:lnSpc>
                <a:spcPct val="90000"/>
              </a:lnSpc>
            </a:pPr>
            <a:endParaRPr lang="en-CA" altLang="en-US" sz="2000" dirty="0"/>
          </a:p>
          <a:p>
            <a:pPr>
              <a:lnSpc>
                <a:spcPct val="90000"/>
              </a:lnSpc>
            </a:pPr>
            <a:r>
              <a:rPr lang="en-CA" altLang="en-US" sz="2000" dirty="0"/>
              <a:t>Example 3: Operating systems e.g. hardware layer, …, kernel, resource management, … user level “Onion Skin model”.</a:t>
            </a:r>
          </a:p>
          <a:p>
            <a:pPr>
              <a:lnSpc>
                <a:spcPct val="90000"/>
              </a:lnSpc>
            </a:pPr>
            <a:r>
              <a:rPr lang="en-CA" altLang="en-US" sz="2000" dirty="0"/>
              <a:t>...</a:t>
            </a:r>
          </a:p>
        </p:txBody>
      </p:sp>
    </p:spTree>
    <p:extLst>
      <p:ext uri="{BB962C8B-B14F-4D97-AF65-F5344CB8AC3E}">
        <p14:creationId xmlns:p14="http://schemas.microsoft.com/office/powerpoint/2010/main" val="3285392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D562501-68DA-4536-9438-7CFBE49D686D}" type="slidenum">
              <a:rPr lang="en-CA" altLang="en-US"/>
              <a:pPr/>
              <a:t>39</a:t>
            </a:fld>
            <a:endParaRPr lang="en-CA" altLang="en-US"/>
          </a:p>
        </p:txBody>
      </p:sp>
      <p:sp>
        <p:nvSpPr>
          <p:cNvPr id="64514" name="Rectangle 2"/>
          <p:cNvSpPr>
            <a:spLocks noGrp="1" noChangeArrowheads="1"/>
          </p:cNvSpPr>
          <p:nvPr>
            <p:ph type="title"/>
          </p:nvPr>
        </p:nvSpPr>
        <p:spPr/>
        <p:txBody>
          <a:bodyPr/>
          <a:lstStyle/>
          <a:p>
            <a:r>
              <a:rPr lang="en-CA" altLang="en-US"/>
              <a:t>Layered Systems</a:t>
            </a:r>
          </a:p>
        </p:txBody>
      </p:sp>
      <p:sp>
        <p:nvSpPr>
          <p:cNvPr id="64515" name="Rectangle 3"/>
          <p:cNvSpPr>
            <a:spLocks noGrp="1" noChangeArrowheads="1"/>
          </p:cNvSpPr>
          <p:nvPr>
            <p:ph type="body" idx="1"/>
          </p:nvPr>
        </p:nvSpPr>
        <p:spPr/>
        <p:txBody>
          <a:bodyPr/>
          <a:lstStyle/>
          <a:p>
            <a:pPr>
              <a:lnSpc>
                <a:spcPct val="90000"/>
              </a:lnSpc>
            </a:pPr>
            <a:r>
              <a:rPr lang="en-CA" altLang="en-US" dirty="0"/>
              <a:t>Strengths</a:t>
            </a:r>
          </a:p>
          <a:p>
            <a:pPr lvl="1">
              <a:lnSpc>
                <a:spcPct val="90000"/>
              </a:lnSpc>
            </a:pPr>
            <a:r>
              <a:rPr lang="en-CA" altLang="en-US" sz="2000" dirty="0"/>
              <a:t>Increasing levels of abstraction as we move up through layers – partitions complex </a:t>
            </a:r>
            <a:r>
              <a:rPr lang="en-CA" altLang="en-US" sz="2000" dirty="0" smtClean="0"/>
              <a:t>problems</a:t>
            </a:r>
          </a:p>
          <a:p>
            <a:pPr lvl="1">
              <a:lnSpc>
                <a:spcPct val="90000"/>
              </a:lnSpc>
            </a:pPr>
            <a:endParaRPr lang="en-CA" altLang="en-US" sz="2000" dirty="0"/>
          </a:p>
          <a:p>
            <a:pPr lvl="1">
              <a:lnSpc>
                <a:spcPct val="90000"/>
              </a:lnSpc>
            </a:pPr>
            <a:r>
              <a:rPr lang="en-CA" altLang="en-US" sz="2000" dirty="0"/>
              <a:t>Maintenance - in theory, a layer only interacts with layers above and below. Change has minimum effect</a:t>
            </a:r>
            <a:r>
              <a:rPr lang="en-CA" altLang="en-US" sz="2000" dirty="0" smtClean="0"/>
              <a:t>.</a:t>
            </a:r>
          </a:p>
          <a:p>
            <a:pPr lvl="1">
              <a:lnSpc>
                <a:spcPct val="90000"/>
              </a:lnSpc>
            </a:pPr>
            <a:endParaRPr lang="en-CA" altLang="en-US" sz="2000" dirty="0"/>
          </a:p>
          <a:p>
            <a:pPr lvl="1">
              <a:lnSpc>
                <a:spcPct val="90000"/>
              </a:lnSpc>
            </a:pPr>
            <a:r>
              <a:rPr lang="en-CA" altLang="en-US" sz="2000" dirty="0"/>
              <a:t>Reuse - different implementations of the same level can be </a:t>
            </a:r>
            <a:r>
              <a:rPr lang="en-CA" altLang="en-US" sz="2000" dirty="0" smtClean="0"/>
              <a:t>interchanged</a:t>
            </a:r>
          </a:p>
          <a:p>
            <a:pPr lvl="1">
              <a:lnSpc>
                <a:spcPct val="90000"/>
              </a:lnSpc>
            </a:pPr>
            <a:endParaRPr lang="en-CA" altLang="en-US" sz="2000" dirty="0"/>
          </a:p>
          <a:p>
            <a:pPr lvl="1">
              <a:lnSpc>
                <a:spcPct val="90000"/>
              </a:lnSpc>
            </a:pPr>
            <a:r>
              <a:rPr lang="en-CA" altLang="en-US" sz="2000" dirty="0"/>
              <a:t>Standardisation based on layers e.g. OSI</a:t>
            </a:r>
          </a:p>
        </p:txBody>
      </p:sp>
    </p:spTree>
    <p:extLst>
      <p:ext uri="{BB962C8B-B14F-4D97-AF65-F5344CB8AC3E}">
        <p14:creationId xmlns:p14="http://schemas.microsoft.com/office/powerpoint/2010/main" val="41733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B5F398-63FD-4F98-B3A3-AAFBA4F5CDF2}" type="slidenum">
              <a:rPr lang="en-CA" altLang="en-US"/>
              <a:pPr/>
              <a:t>4</a:t>
            </a:fld>
            <a:endParaRPr lang="en-CA" altLang="en-US"/>
          </a:p>
        </p:txBody>
      </p:sp>
      <p:sp>
        <p:nvSpPr>
          <p:cNvPr id="67586" name="Rectangle 1026"/>
          <p:cNvSpPr>
            <a:spLocks noGrp="1" noChangeArrowheads="1"/>
          </p:cNvSpPr>
          <p:nvPr>
            <p:ph type="title"/>
          </p:nvPr>
        </p:nvSpPr>
        <p:spPr/>
        <p:txBody>
          <a:bodyPr/>
          <a:lstStyle/>
          <a:p>
            <a:r>
              <a:rPr lang="en-CA" altLang="en-US" sz="4000"/>
              <a:t>Main Program + Subroutine Architecture</a:t>
            </a:r>
          </a:p>
        </p:txBody>
      </p:sp>
      <p:sp>
        <p:nvSpPr>
          <p:cNvPr id="67587" name="Rectangle 1027"/>
          <p:cNvSpPr>
            <a:spLocks noGrp="1" noChangeArrowheads="1"/>
          </p:cNvSpPr>
          <p:nvPr>
            <p:ph type="body" idx="1"/>
          </p:nvPr>
        </p:nvSpPr>
        <p:spPr/>
        <p:txBody>
          <a:bodyPr/>
          <a:lstStyle/>
          <a:p>
            <a:r>
              <a:rPr lang="en-CA" altLang="en-US" sz="2400" dirty="0"/>
              <a:t>Classic style since 60s - pre-OO.</a:t>
            </a:r>
          </a:p>
          <a:p>
            <a:r>
              <a:rPr lang="en-CA" altLang="en-US" sz="2400" dirty="0"/>
              <a:t>Hierarchical decomposition into subroutines (Components) each solving a well defined task/function.</a:t>
            </a:r>
          </a:p>
          <a:p>
            <a:r>
              <a:rPr lang="en-CA" altLang="en-US" sz="2400" dirty="0"/>
              <a:t>Data passed around as parameters.</a:t>
            </a:r>
          </a:p>
          <a:p>
            <a:r>
              <a:rPr lang="en-CA" altLang="en-US" sz="2400" dirty="0"/>
              <a:t>Main driver provides a control loop for sequencing through subroutines.</a:t>
            </a:r>
          </a:p>
        </p:txBody>
      </p:sp>
    </p:spTree>
    <p:extLst>
      <p:ext uri="{BB962C8B-B14F-4D97-AF65-F5344CB8AC3E}">
        <p14:creationId xmlns:p14="http://schemas.microsoft.com/office/powerpoint/2010/main" val="1164304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71860A1-6690-4499-A034-75B3C236BC57}" type="slidenum">
              <a:rPr lang="en-CA" altLang="en-US"/>
              <a:pPr/>
              <a:t>40</a:t>
            </a:fld>
            <a:endParaRPr lang="en-CA" altLang="en-US"/>
          </a:p>
        </p:txBody>
      </p:sp>
      <p:sp>
        <p:nvSpPr>
          <p:cNvPr id="82946" name="Rectangle 2"/>
          <p:cNvSpPr>
            <a:spLocks noGrp="1" noChangeArrowheads="1"/>
          </p:cNvSpPr>
          <p:nvPr>
            <p:ph type="title"/>
          </p:nvPr>
        </p:nvSpPr>
        <p:spPr/>
        <p:txBody>
          <a:bodyPr/>
          <a:lstStyle/>
          <a:p>
            <a:r>
              <a:rPr lang="en-CA" altLang="en-US"/>
              <a:t>Layered Systems</a:t>
            </a:r>
          </a:p>
        </p:txBody>
      </p:sp>
      <p:sp>
        <p:nvSpPr>
          <p:cNvPr id="82947" name="Rectangle 3"/>
          <p:cNvSpPr>
            <a:spLocks noGrp="1" noChangeArrowheads="1"/>
          </p:cNvSpPr>
          <p:nvPr>
            <p:ph type="body" idx="1"/>
          </p:nvPr>
        </p:nvSpPr>
        <p:spPr/>
        <p:txBody>
          <a:bodyPr/>
          <a:lstStyle/>
          <a:p>
            <a:pPr>
              <a:lnSpc>
                <a:spcPct val="90000"/>
              </a:lnSpc>
            </a:pPr>
            <a:r>
              <a:rPr lang="en-CA" altLang="en-US" sz="2400"/>
              <a:t>Weaknesses</a:t>
            </a:r>
          </a:p>
          <a:p>
            <a:pPr lvl="1">
              <a:lnSpc>
                <a:spcPct val="90000"/>
              </a:lnSpc>
            </a:pPr>
            <a:r>
              <a:rPr lang="en-CA" altLang="en-US" sz="2000"/>
              <a:t>Not all systems are easily structured in layers (e.g., mobile robotics)</a:t>
            </a:r>
          </a:p>
          <a:p>
            <a:pPr lvl="1">
              <a:lnSpc>
                <a:spcPct val="90000"/>
              </a:lnSpc>
            </a:pPr>
            <a:r>
              <a:rPr lang="en-CA" altLang="en-US" sz="2000"/>
              <a:t>Performance - communicating down through layers and back up, hence bypassing may occur for efficiency reasons</a:t>
            </a:r>
          </a:p>
          <a:p>
            <a:pPr>
              <a:lnSpc>
                <a:spcPct val="90000"/>
              </a:lnSpc>
            </a:pPr>
            <a:r>
              <a:rPr lang="en-CA" altLang="en-US" sz="2400"/>
              <a:t>Similar strengths to data abstraction / OO but with multiple levels of abstraction (e.g. well-defined interfaces, implementation hidden).</a:t>
            </a:r>
          </a:p>
          <a:p>
            <a:pPr>
              <a:lnSpc>
                <a:spcPct val="90000"/>
              </a:lnSpc>
            </a:pPr>
            <a:r>
              <a:rPr lang="en-CA" altLang="en-US" sz="2400"/>
              <a:t>Similar to pipelines, e.g., communication with at most one component at either side, but with richer form of communication.</a:t>
            </a:r>
          </a:p>
          <a:p>
            <a:pPr>
              <a:lnSpc>
                <a:spcPct val="90000"/>
              </a:lnSpc>
            </a:pPr>
            <a:r>
              <a:rPr lang="en-CA" altLang="en-US" sz="2400"/>
              <a:t>A layer can be viewed as aka “virtual machine” providing a standardized interface to the one above it</a:t>
            </a:r>
          </a:p>
        </p:txBody>
      </p:sp>
    </p:spTree>
    <p:extLst>
      <p:ext uri="{BB962C8B-B14F-4D97-AF65-F5344CB8AC3E}">
        <p14:creationId xmlns:p14="http://schemas.microsoft.com/office/powerpoint/2010/main" val="2704563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2DCDB23-D1A0-4269-8A09-F85115BBDCEB}" type="slidenum">
              <a:rPr lang="en-CA" altLang="en-US"/>
              <a:pPr/>
              <a:t>41</a:t>
            </a:fld>
            <a:endParaRPr lang="en-CA" altLang="en-US"/>
          </a:p>
        </p:txBody>
      </p:sp>
      <p:sp>
        <p:nvSpPr>
          <p:cNvPr id="66562" name="Rectangle 2"/>
          <p:cNvSpPr>
            <a:spLocks noGrp="1" noChangeArrowheads="1"/>
          </p:cNvSpPr>
          <p:nvPr>
            <p:ph type="title"/>
          </p:nvPr>
        </p:nvSpPr>
        <p:spPr/>
        <p:txBody>
          <a:bodyPr/>
          <a:lstStyle/>
          <a:p>
            <a:r>
              <a:rPr lang="en-CA" altLang="en-US"/>
              <a:t>Interpreter</a:t>
            </a:r>
          </a:p>
        </p:txBody>
      </p:sp>
      <p:sp>
        <p:nvSpPr>
          <p:cNvPr id="66563" name="Rectangle 3"/>
          <p:cNvSpPr>
            <a:spLocks noGrp="1" noChangeArrowheads="1"/>
          </p:cNvSpPr>
          <p:nvPr>
            <p:ph type="body" idx="1"/>
          </p:nvPr>
        </p:nvSpPr>
        <p:spPr/>
        <p:txBody>
          <a:bodyPr/>
          <a:lstStyle/>
          <a:p>
            <a:pPr>
              <a:lnSpc>
                <a:spcPct val="90000"/>
              </a:lnSpc>
            </a:pPr>
            <a:r>
              <a:rPr lang="en-CA" altLang="en-US" sz="2800"/>
              <a:t>Architecture is based on a virtual machine produced in software.</a:t>
            </a:r>
          </a:p>
          <a:p>
            <a:pPr>
              <a:lnSpc>
                <a:spcPct val="90000"/>
              </a:lnSpc>
            </a:pPr>
            <a:r>
              <a:rPr lang="en-CA" altLang="en-US" sz="2800"/>
              <a:t>Special kind of a layered architecture where a layer is implemented as a true language interpreter.</a:t>
            </a:r>
          </a:p>
          <a:p>
            <a:pPr>
              <a:lnSpc>
                <a:spcPct val="90000"/>
              </a:lnSpc>
            </a:pPr>
            <a:r>
              <a:rPr lang="en-CA" altLang="en-US" sz="2800"/>
              <a:t>Components are ‘program’ being executed, its data, the interpretation engine and its state.</a:t>
            </a:r>
          </a:p>
          <a:p>
            <a:pPr>
              <a:lnSpc>
                <a:spcPct val="90000"/>
              </a:lnSpc>
            </a:pPr>
            <a:r>
              <a:rPr lang="en-CA" altLang="en-US" sz="2800"/>
              <a:t>Example: Java Virtual Machine. Java code translated to platform independent bytecodes. JVM is platform specific and interprets (or compiles - JIT) the bytecodes.</a:t>
            </a:r>
          </a:p>
        </p:txBody>
      </p:sp>
    </p:spTree>
    <p:extLst>
      <p:ext uri="{BB962C8B-B14F-4D97-AF65-F5344CB8AC3E}">
        <p14:creationId xmlns:p14="http://schemas.microsoft.com/office/powerpoint/2010/main" val="2164353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C835DB4-222F-4B6B-AAC1-AA653D72AAF5}" type="slidenum">
              <a:rPr lang="en-CA" altLang="en-US"/>
              <a:pPr/>
              <a:t>42</a:t>
            </a:fld>
            <a:endParaRPr lang="en-CA" altLang="en-US"/>
          </a:p>
        </p:txBody>
      </p:sp>
      <p:sp>
        <p:nvSpPr>
          <p:cNvPr id="81922" name="Rectangle 2"/>
          <p:cNvSpPr>
            <a:spLocks noGrp="1" noChangeArrowheads="1"/>
          </p:cNvSpPr>
          <p:nvPr>
            <p:ph type="title"/>
          </p:nvPr>
        </p:nvSpPr>
        <p:spPr/>
        <p:txBody>
          <a:bodyPr/>
          <a:lstStyle/>
          <a:p>
            <a:r>
              <a:rPr lang="en-CA" altLang="en-US"/>
              <a:t>Tiered Architectures</a:t>
            </a:r>
          </a:p>
        </p:txBody>
      </p:sp>
      <p:sp>
        <p:nvSpPr>
          <p:cNvPr id="81923" name="Rectangle 3"/>
          <p:cNvSpPr>
            <a:spLocks noGrp="1" noChangeArrowheads="1"/>
          </p:cNvSpPr>
          <p:nvPr>
            <p:ph type="body" idx="1"/>
          </p:nvPr>
        </p:nvSpPr>
        <p:spPr/>
        <p:txBody>
          <a:bodyPr/>
          <a:lstStyle/>
          <a:p>
            <a:r>
              <a:rPr lang="de-DE" altLang="en-US"/>
              <a:t>Special kind of layered architecture for enterprise applications</a:t>
            </a:r>
          </a:p>
          <a:p>
            <a:r>
              <a:rPr lang="de-DE" altLang="en-US"/>
              <a:t>Evolution</a:t>
            </a:r>
          </a:p>
          <a:p>
            <a:pPr lvl="1"/>
            <a:r>
              <a:rPr lang="de-DE" altLang="en-US"/>
              <a:t>Two Tier</a:t>
            </a:r>
          </a:p>
          <a:p>
            <a:pPr lvl="1"/>
            <a:r>
              <a:rPr lang="de-DE" altLang="en-US"/>
              <a:t>Three Tier</a:t>
            </a:r>
          </a:p>
          <a:p>
            <a:pPr lvl="1"/>
            <a:r>
              <a:rPr lang="de-DE" altLang="en-US"/>
              <a:t>Multi Tier</a:t>
            </a:r>
            <a:endParaRPr lang="en-CA" altLang="en-US"/>
          </a:p>
        </p:txBody>
      </p:sp>
    </p:spTree>
    <p:extLst>
      <p:ext uri="{BB962C8B-B14F-4D97-AF65-F5344CB8AC3E}">
        <p14:creationId xmlns:p14="http://schemas.microsoft.com/office/powerpoint/2010/main" val="3273740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fld id="{EEBDB543-2307-4A1F-A167-239D5368AF30}" type="slidenum">
              <a:rPr lang="en-CA" altLang="en-US"/>
              <a:pPr/>
              <a:t>43</a:t>
            </a:fld>
            <a:endParaRPr lang="en-CA" altLang="en-US"/>
          </a:p>
        </p:txBody>
      </p:sp>
      <p:sp>
        <p:nvSpPr>
          <p:cNvPr id="91138" name="Rectangle 2"/>
          <p:cNvSpPr>
            <a:spLocks noGrp="1" noChangeArrowheads="1"/>
          </p:cNvSpPr>
          <p:nvPr>
            <p:ph type="title"/>
          </p:nvPr>
        </p:nvSpPr>
        <p:spPr/>
        <p:txBody>
          <a:bodyPr/>
          <a:lstStyle/>
          <a:p>
            <a:r>
              <a:rPr lang="en-CA" altLang="en-US" sz="3600"/>
              <a:t>Two Tier Client Server Architecture Design</a:t>
            </a:r>
          </a:p>
        </p:txBody>
      </p:sp>
      <p:sp>
        <p:nvSpPr>
          <p:cNvPr id="91139" name="Rectangle 3"/>
          <p:cNvSpPr>
            <a:spLocks noGrp="1" noChangeArrowheads="1"/>
          </p:cNvSpPr>
          <p:nvPr>
            <p:ph type="body" sz="half" idx="1"/>
          </p:nvPr>
        </p:nvSpPr>
        <p:spPr/>
        <p:txBody>
          <a:bodyPr/>
          <a:lstStyle/>
          <a:p>
            <a:pPr>
              <a:lnSpc>
                <a:spcPct val="90000"/>
              </a:lnSpc>
            </a:pPr>
            <a:r>
              <a:rPr lang="en-CA" altLang="en-US" sz="2400"/>
              <a:t>Developed in the 1980s to decouple (typically form/based</a:t>
            </a:r>
            <a:r>
              <a:rPr lang="de-DE" altLang="en-US" sz="2400"/>
              <a:t>) </a:t>
            </a:r>
            <a:r>
              <a:rPr lang="en-CA" altLang="en-US" sz="2400"/>
              <a:t>user interface from the storage of data.</a:t>
            </a:r>
          </a:p>
          <a:p>
            <a:pPr>
              <a:lnSpc>
                <a:spcPct val="90000"/>
              </a:lnSpc>
            </a:pPr>
            <a:r>
              <a:rPr lang="en-CA" altLang="en-US" sz="2400"/>
              <a:t>Improved maintainability (changes to UI and database can be made independently); Scales up to 100 users</a:t>
            </a:r>
          </a:p>
          <a:p>
            <a:pPr>
              <a:lnSpc>
                <a:spcPct val="90000"/>
              </a:lnSpc>
            </a:pPr>
            <a:r>
              <a:rPr lang="en-CA" altLang="en-US" sz="2400"/>
              <a:t>See </a:t>
            </a:r>
            <a:r>
              <a:rPr lang="en-CA" altLang="en-US" sz="1800"/>
              <a:t>http://www.sei.cmu.edu/str/descriptions/twotier.html#512860</a:t>
            </a:r>
          </a:p>
          <a:p>
            <a:pPr>
              <a:lnSpc>
                <a:spcPct val="90000"/>
              </a:lnSpc>
            </a:pPr>
            <a:endParaRPr lang="en-CA" altLang="en-US" sz="2400"/>
          </a:p>
        </p:txBody>
      </p:sp>
      <p:sp>
        <p:nvSpPr>
          <p:cNvPr id="91144" name="Text Box 8"/>
          <p:cNvSpPr txBox="1">
            <a:spLocks noChangeArrowheads="1"/>
          </p:cNvSpPr>
          <p:nvPr/>
        </p:nvSpPr>
        <p:spPr bwMode="auto">
          <a:xfrm>
            <a:off x="1174750" y="3805238"/>
            <a:ext cx="2216150" cy="12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Client tier</a:t>
            </a:r>
          </a:p>
          <a:p>
            <a:r>
              <a:rPr lang="de-DE" altLang="en-US" sz="1800"/>
              <a:t>User System Interface</a:t>
            </a:r>
          </a:p>
          <a:p>
            <a:r>
              <a:rPr lang="de-DE" altLang="en-US" sz="1800"/>
              <a:t>+ Some Processing</a:t>
            </a:r>
          </a:p>
          <a:p>
            <a:r>
              <a:rPr lang="de-DE" altLang="en-US" sz="1800"/>
              <a:t>Management</a:t>
            </a:r>
            <a:endParaRPr lang="en-CA" altLang="en-US" sz="1800"/>
          </a:p>
        </p:txBody>
      </p:sp>
      <p:sp>
        <p:nvSpPr>
          <p:cNvPr id="91145" name="Text Box 9"/>
          <p:cNvSpPr txBox="1">
            <a:spLocks noChangeArrowheads="1"/>
          </p:cNvSpPr>
          <p:nvPr/>
        </p:nvSpPr>
        <p:spPr bwMode="auto">
          <a:xfrm>
            <a:off x="1185863" y="5197475"/>
            <a:ext cx="22733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Server tier</a:t>
            </a:r>
          </a:p>
          <a:p>
            <a:r>
              <a:rPr lang="de-DE" altLang="en-US" sz="1800"/>
              <a:t>Database Management</a:t>
            </a:r>
          </a:p>
          <a:p>
            <a:r>
              <a:rPr lang="de-DE" altLang="en-US" sz="1800"/>
              <a:t>+ Some Processing</a:t>
            </a:r>
          </a:p>
          <a:p>
            <a:r>
              <a:rPr lang="de-DE" altLang="en-US" sz="1800"/>
              <a:t>Management</a:t>
            </a:r>
            <a:endParaRPr lang="en-CA" altLang="en-US" sz="2000"/>
          </a:p>
        </p:txBody>
      </p:sp>
      <p:sp>
        <p:nvSpPr>
          <p:cNvPr id="91146" name="AutoShape 10"/>
          <p:cNvSpPr>
            <a:spLocks noChangeArrowheads="1"/>
          </p:cNvSpPr>
          <p:nvPr/>
        </p:nvSpPr>
        <p:spPr bwMode="auto">
          <a:xfrm>
            <a:off x="3795713" y="41084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47" name="AutoShape 11"/>
          <p:cNvSpPr>
            <a:spLocks noChangeArrowheads="1"/>
          </p:cNvSpPr>
          <p:nvPr/>
        </p:nvSpPr>
        <p:spPr bwMode="auto">
          <a:xfrm>
            <a:off x="3770313" y="54022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48" name="AutoShape 12"/>
          <p:cNvSpPr>
            <a:spLocks noChangeArrowheads="1"/>
          </p:cNvSpPr>
          <p:nvPr/>
        </p:nvSpPr>
        <p:spPr bwMode="auto">
          <a:xfrm>
            <a:off x="4960938" y="41084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49" name="AutoShape 13"/>
          <p:cNvSpPr>
            <a:spLocks noChangeArrowheads="1"/>
          </p:cNvSpPr>
          <p:nvPr/>
        </p:nvSpPr>
        <p:spPr bwMode="auto">
          <a:xfrm>
            <a:off x="6049963" y="41084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50" name="AutoShape 14"/>
          <p:cNvSpPr>
            <a:spLocks noChangeArrowheads="1"/>
          </p:cNvSpPr>
          <p:nvPr/>
        </p:nvSpPr>
        <p:spPr bwMode="auto">
          <a:xfrm>
            <a:off x="7140575" y="4108450"/>
            <a:ext cx="601663"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51" name="AutoShape 15"/>
          <p:cNvSpPr>
            <a:spLocks noChangeArrowheads="1"/>
          </p:cNvSpPr>
          <p:nvPr/>
        </p:nvSpPr>
        <p:spPr bwMode="auto">
          <a:xfrm>
            <a:off x="4960938" y="54022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52" name="AutoShape 16"/>
          <p:cNvSpPr>
            <a:spLocks noChangeArrowheads="1"/>
          </p:cNvSpPr>
          <p:nvPr/>
        </p:nvSpPr>
        <p:spPr bwMode="auto">
          <a:xfrm>
            <a:off x="6049963" y="54022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53" name="AutoShape 17"/>
          <p:cNvSpPr>
            <a:spLocks noChangeArrowheads="1"/>
          </p:cNvSpPr>
          <p:nvPr/>
        </p:nvSpPr>
        <p:spPr bwMode="auto">
          <a:xfrm>
            <a:off x="7115175" y="5402263"/>
            <a:ext cx="639763"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91154" name="AutoShape 18"/>
          <p:cNvCxnSpPr>
            <a:cxnSpLocks noChangeShapeType="1"/>
            <a:stCxn id="91146" idx="2"/>
            <a:endCxn id="91147" idx="1"/>
          </p:cNvCxnSpPr>
          <p:nvPr/>
        </p:nvCxnSpPr>
        <p:spPr bwMode="auto">
          <a:xfrm flipH="1">
            <a:off x="4090988" y="4605338"/>
            <a:ext cx="6350"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5" name="AutoShape 19"/>
          <p:cNvCxnSpPr>
            <a:cxnSpLocks noChangeShapeType="1"/>
            <a:stCxn id="91148" idx="2"/>
            <a:endCxn id="91147" idx="1"/>
          </p:cNvCxnSpPr>
          <p:nvPr/>
        </p:nvCxnSpPr>
        <p:spPr bwMode="auto">
          <a:xfrm flipH="1">
            <a:off x="4090988" y="4605338"/>
            <a:ext cx="1171575"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6" name="AutoShape 20"/>
          <p:cNvCxnSpPr>
            <a:cxnSpLocks noChangeShapeType="1"/>
            <a:stCxn id="91148" idx="2"/>
            <a:endCxn id="91152" idx="1"/>
          </p:cNvCxnSpPr>
          <p:nvPr/>
        </p:nvCxnSpPr>
        <p:spPr bwMode="auto">
          <a:xfrm>
            <a:off x="5262563" y="4605338"/>
            <a:ext cx="1108075"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7" name="AutoShape 21"/>
          <p:cNvCxnSpPr>
            <a:cxnSpLocks noChangeShapeType="1"/>
            <a:stCxn id="91149" idx="2"/>
            <a:endCxn id="91151" idx="1"/>
          </p:cNvCxnSpPr>
          <p:nvPr/>
        </p:nvCxnSpPr>
        <p:spPr bwMode="auto">
          <a:xfrm flipH="1">
            <a:off x="5281613" y="4605338"/>
            <a:ext cx="1069975"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8" name="AutoShape 22"/>
          <p:cNvCxnSpPr>
            <a:cxnSpLocks noChangeShapeType="1"/>
            <a:stCxn id="91150" idx="2"/>
            <a:endCxn id="91152" idx="1"/>
          </p:cNvCxnSpPr>
          <p:nvPr/>
        </p:nvCxnSpPr>
        <p:spPr bwMode="auto">
          <a:xfrm flipH="1">
            <a:off x="6370638" y="4605338"/>
            <a:ext cx="1071562"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9" name="AutoShape 23"/>
          <p:cNvCxnSpPr>
            <a:cxnSpLocks noChangeShapeType="1"/>
            <a:stCxn id="91150" idx="2"/>
            <a:endCxn id="91153" idx="1"/>
          </p:cNvCxnSpPr>
          <p:nvPr/>
        </p:nvCxnSpPr>
        <p:spPr bwMode="auto">
          <a:xfrm flipH="1">
            <a:off x="7435850" y="4605338"/>
            <a:ext cx="6350"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3138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C5FB8EDF-F5C6-46C6-8410-05DD9EB5E316}" type="slidenum">
              <a:rPr lang="en-CA" altLang="en-US"/>
              <a:pPr/>
              <a:t>44</a:t>
            </a:fld>
            <a:endParaRPr lang="en-CA" altLang="en-US"/>
          </a:p>
        </p:txBody>
      </p:sp>
      <p:sp>
        <p:nvSpPr>
          <p:cNvPr id="92162" name="Rectangle 2"/>
          <p:cNvSpPr>
            <a:spLocks noGrp="1" noChangeArrowheads="1"/>
          </p:cNvSpPr>
          <p:nvPr>
            <p:ph type="title"/>
          </p:nvPr>
        </p:nvSpPr>
        <p:spPr/>
        <p:txBody>
          <a:bodyPr/>
          <a:lstStyle/>
          <a:p>
            <a:r>
              <a:rPr lang="en-CA" altLang="en-US" sz="3600"/>
              <a:t>Three Tier Client Server Architecture Design</a:t>
            </a:r>
          </a:p>
        </p:txBody>
      </p:sp>
      <p:sp>
        <p:nvSpPr>
          <p:cNvPr id="92163" name="Rectangle 3"/>
          <p:cNvSpPr>
            <a:spLocks noGrp="1" noChangeArrowheads="1"/>
          </p:cNvSpPr>
          <p:nvPr>
            <p:ph type="body" sz="half" idx="1"/>
          </p:nvPr>
        </p:nvSpPr>
        <p:spPr/>
        <p:txBody>
          <a:bodyPr/>
          <a:lstStyle/>
          <a:p>
            <a:pPr>
              <a:lnSpc>
                <a:spcPct val="90000"/>
              </a:lnSpc>
            </a:pPr>
            <a:r>
              <a:rPr lang="en-CA" altLang="en-US" sz="2400"/>
              <a:t>Emerged in the 1990s to overcome the limitations of the two tier architecture by adding an additional middle tier.</a:t>
            </a:r>
          </a:p>
          <a:p>
            <a:pPr>
              <a:lnSpc>
                <a:spcPct val="90000"/>
              </a:lnSpc>
            </a:pPr>
            <a:r>
              <a:rPr lang="en-CA" altLang="en-US" sz="2400"/>
              <a:t>This middle tier provides process management where business logic and rules are executed and can accommodate hundreds of users by providing generic services such as queuing, application execution, and database staging.</a:t>
            </a:r>
          </a:p>
          <a:p>
            <a:pPr>
              <a:lnSpc>
                <a:spcPct val="90000"/>
              </a:lnSpc>
            </a:pPr>
            <a:r>
              <a:rPr lang="en-CA" altLang="en-US" sz="2400"/>
              <a:t>An effective distributed client/server design that provides increased performance, flexibility, maintainability, reusability, and scalability, while hiding the complexity of distributed processing from the user.</a:t>
            </a:r>
          </a:p>
          <a:p>
            <a:pPr>
              <a:lnSpc>
                <a:spcPct val="90000"/>
              </a:lnSpc>
            </a:pPr>
            <a:r>
              <a:rPr lang="en-CA" altLang="en-US" sz="2400"/>
              <a:t>See </a:t>
            </a:r>
            <a:r>
              <a:rPr lang="en-CA" altLang="en-US" sz="1800"/>
              <a:t>http://www.sei.cmu.edu/str/descriptions/threetier.html</a:t>
            </a:r>
          </a:p>
        </p:txBody>
      </p:sp>
    </p:spTree>
    <p:extLst>
      <p:ext uri="{BB962C8B-B14F-4D97-AF65-F5344CB8AC3E}">
        <p14:creationId xmlns:p14="http://schemas.microsoft.com/office/powerpoint/2010/main" val="2948645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45CA9830-2500-479C-B576-63A847EABE6F}" type="slidenum">
              <a:rPr lang="en-CA" altLang="en-US"/>
              <a:pPr/>
              <a:t>45</a:t>
            </a:fld>
            <a:endParaRPr lang="en-CA" altLang="en-US"/>
          </a:p>
        </p:txBody>
      </p:sp>
      <p:sp>
        <p:nvSpPr>
          <p:cNvPr id="94210" name="Rectangle 2"/>
          <p:cNvSpPr>
            <a:spLocks noGrp="1" noChangeArrowheads="1"/>
          </p:cNvSpPr>
          <p:nvPr>
            <p:ph type="title"/>
          </p:nvPr>
        </p:nvSpPr>
        <p:spPr/>
        <p:txBody>
          <a:bodyPr/>
          <a:lstStyle/>
          <a:p>
            <a:r>
              <a:rPr lang="en-CA" altLang="en-US" sz="3600"/>
              <a:t>Three Tier Client Server Architecture Design</a:t>
            </a:r>
          </a:p>
        </p:txBody>
      </p:sp>
      <p:sp>
        <p:nvSpPr>
          <p:cNvPr id="94227" name="Text Box 19"/>
          <p:cNvSpPr txBox="1">
            <a:spLocks noChangeArrowheads="1"/>
          </p:cNvSpPr>
          <p:nvPr/>
        </p:nvSpPr>
        <p:spPr bwMode="auto">
          <a:xfrm>
            <a:off x="615950" y="2649538"/>
            <a:ext cx="2579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User System Interface</a:t>
            </a:r>
          </a:p>
        </p:txBody>
      </p:sp>
      <p:sp>
        <p:nvSpPr>
          <p:cNvPr id="94228" name="Text Box 20"/>
          <p:cNvSpPr txBox="1">
            <a:spLocks noChangeArrowheads="1"/>
          </p:cNvSpPr>
          <p:nvPr/>
        </p:nvSpPr>
        <p:spPr bwMode="auto">
          <a:xfrm>
            <a:off x="576263" y="5222875"/>
            <a:ext cx="2673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Database Management</a:t>
            </a:r>
          </a:p>
        </p:txBody>
      </p:sp>
      <p:sp>
        <p:nvSpPr>
          <p:cNvPr id="94229" name="AutoShape 21"/>
          <p:cNvSpPr>
            <a:spLocks noChangeArrowheads="1"/>
          </p:cNvSpPr>
          <p:nvPr/>
        </p:nvSpPr>
        <p:spPr bwMode="auto">
          <a:xfrm>
            <a:off x="3795713" y="26352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0" name="AutoShape 22"/>
          <p:cNvSpPr>
            <a:spLocks noChangeArrowheads="1"/>
          </p:cNvSpPr>
          <p:nvPr/>
        </p:nvSpPr>
        <p:spPr bwMode="auto">
          <a:xfrm>
            <a:off x="3643313" y="51228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1" name="AutoShape 23"/>
          <p:cNvSpPr>
            <a:spLocks noChangeArrowheads="1"/>
          </p:cNvSpPr>
          <p:nvPr/>
        </p:nvSpPr>
        <p:spPr bwMode="auto">
          <a:xfrm>
            <a:off x="4960938" y="26352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2" name="AutoShape 24"/>
          <p:cNvSpPr>
            <a:spLocks noChangeArrowheads="1"/>
          </p:cNvSpPr>
          <p:nvPr/>
        </p:nvSpPr>
        <p:spPr bwMode="auto">
          <a:xfrm>
            <a:off x="6049963" y="26352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3" name="AutoShape 25"/>
          <p:cNvSpPr>
            <a:spLocks noChangeArrowheads="1"/>
          </p:cNvSpPr>
          <p:nvPr/>
        </p:nvSpPr>
        <p:spPr bwMode="auto">
          <a:xfrm>
            <a:off x="7140575" y="2635250"/>
            <a:ext cx="601663"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4" name="AutoShape 26"/>
          <p:cNvSpPr>
            <a:spLocks noChangeArrowheads="1"/>
          </p:cNvSpPr>
          <p:nvPr/>
        </p:nvSpPr>
        <p:spPr bwMode="auto">
          <a:xfrm>
            <a:off x="4745038" y="51228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5" name="AutoShape 27"/>
          <p:cNvSpPr>
            <a:spLocks noChangeArrowheads="1"/>
          </p:cNvSpPr>
          <p:nvPr/>
        </p:nvSpPr>
        <p:spPr bwMode="auto">
          <a:xfrm>
            <a:off x="5897563" y="51228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6" name="AutoShape 28"/>
          <p:cNvSpPr>
            <a:spLocks noChangeArrowheads="1"/>
          </p:cNvSpPr>
          <p:nvPr/>
        </p:nvSpPr>
        <p:spPr bwMode="auto">
          <a:xfrm>
            <a:off x="6988175" y="5122863"/>
            <a:ext cx="639763"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94237" name="AutoShape 29"/>
          <p:cNvCxnSpPr>
            <a:cxnSpLocks noChangeShapeType="1"/>
            <a:stCxn id="94229" idx="2"/>
            <a:endCxn id="94243" idx="0"/>
          </p:cNvCxnSpPr>
          <p:nvPr/>
        </p:nvCxnSpPr>
        <p:spPr bwMode="auto">
          <a:xfrm flipH="1">
            <a:off x="4090988" y="3132138"/>
            <a:ext cx="6350"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38" name="AutoShape 30"/>
          <p:cNvCxnSpPr>
            <a:cxnSpLocks noChangeShapeType="1"/>
            <a:stCxn id="94231" idx="2"/>
            <a:endCxn id="94243" idx="0"/>
          </p:cNvCxnSpPr>
          <p:nvPr/>
        </p:nvCxnSpPr>
        <p:spPr bwMode="auto">
          <a:xfrm flipH="1">
            <a:off x="4090988" y="3132138"/>
            <a:ext cx="1171575"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39" name="AutoShape 31"/>
          <p:cNvCxnSpPr>
            <a:cxnSpLocks noChangeShapeType="1"/>
            <a:stCxn id="94231" idx="2"/>
            <a:endCxn id="94245" idx="0"/>
          </p:cNvCxnSpPr>
          <p:nvPr/>
        </p:nvCxnSpPr>
        <p:spPr bwMode="auto">
          <a:xfrm>
            <a:off x="5262563" y="3132138"/>
            <a:ext cx="1082675"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0" name="AutoShape 32"/>
          <p:cNvCxnSpPr>
            <a:cxnSpLocks noChangeShapeType="1"/>
            <a:stCxn id="94232" idx="2"/>
            <a:endCxn id="94244" idx="0"/>
          </p:cNvCxnSpPr>
          <p:nvPr/>
        </p:nvCxnSpPr>
        <p:spPr bwMode="auto">
          <a:xfrm flipH="1">
            <a:off x="5192713" y="3132138"/>
            <a:ext cx="1158875"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1" name="AutoShape 33"/>
          <p:cNvCxnSpPr>
            <a:cxnSpLocks noChangeShapeType="1"/>
            <a:stCxn id="94233" idx="2"/>
            <a:endCxn id="94245" idx="0"/>
          </p:cNvCxnSpPr>
          <p:nvPr/>
        </p:nvCxnSpPr>
        <p:spPr bwMode="auto">
          <a:xfrm flipH="1">
            <a:off x="6345238" y="3132138"/>
            <a:ext cx="1096962"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2" name="AutoShape 34"/>
          <p:cNvCxnSpPr>
            <a:cxnSpLocks noChangeShapeType="1"/>
            <a:stCxn id="94233" idx="2"/>
            <a:endCxn id="94246" idx="0"/>
          </p:cNvCxnSpPr>
          <p:nvPr/>
        </p:nvCxnSpPr>
        <p:spPr bwMode="auto">
          <a:xfrm flipH="1">
            <a:off x="7435850" y="3132138"/>
            <a:ext cx="6350"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43" name="AutoShape 35"/>
          <p:cNvSpPr>
            <a:spLocks noChangeArrowheads="1"/>
          </p:cNvSpPr>
          <p:nvPr/>
        </p:nvSpPr>
        <p:spPr bwMode="auto">
          <a:xfrm>
            <a:off x="3705225" y="3795713"/>
            <a:ext cx="639763" cy="525462"/>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44" name="AutoShape 36"/>
          <p:cNvSpPr>
            <a:spLocks noChangeArrowheads="1"/>
          </p:cNvSpPr>
          <p:nvPr/>
        </p:nvSpPr>
        <p:spPr bwMode="auto">
          <a:xfrm>
            <a:off x="4806950" y="3795713"/>
            <a:ext cx="639763" cy="525462"/>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45" name="AutoShape 37"/>
          <p:cNvSpPr>
            <a:spLocks noChangeArrowheads="1"/>
          </p:cNvSpPr>
          <p:nvPr/>
        </p:nvSpPr>
        <p:spPr bwMode="auto">
          <a:xfrm>
            <a:off x="5959475" y="3795713"/>
            <a:ext cx="639763" cy="525462"/>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46" name="AutoShape 38"/>
          <p:cNvSpPr>
            <a:spLocks noChangeArrowheads="1"/>
          </p:cNvSpPr>
          <p:nvPr/>
        </p:nvSpPr>
        <p:spPr bwMode="auto">
          <a:xfrm>
            <a:off x="7050088" y="3795713"/>
            <a:ext cx="639762" cy="525462"/>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94247" name="AutoShape 39"/>
          <p:cNvCxnSpPr>
            <a:cxnSpLocks noChangeShapeType="1"/>
            <a:stCxn id="94243" idx="3"/>
            <a:endCxn id="94230" idx="1"/>
          </p:cNvCxnSpPr>
          <p:nvPr/>
        </p:nvCxnSpPr>
        <p:spPr bwMode="auto">
          <a:xfrm>
            <a:off x="3959225" y="4321175"/>
            <a:ext cx="4763" cy="80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8" name="AutoShape 40"/>
          <p:cNvCxnSpPr>
            <a:cxnSpLocks noChangeShapeType="1"/>
            <a:stCxn id="94244" idx="3"/>
            <a:endCxn id="94234" idx="1"/>
          </p:cNvCxnSpPr>
          <p:nvPr/>
        </p:nvCxnSpPr>
        <p:spPr bwMode="auto">
          <a:xfrm>
            <a:off x="5060950" y="4321175"/>
            <a:ext cx="4763" cy="80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9" name="AutoShape 41"/>
          <p:cNvCxnSpPr>
            <a:cxnSpLocks noChangeShapeType="1"/>
            <a:stCxn id="94245" idx="3"/>
            <a:endCxn id="94235" idx="1"/>
          </p:cNvCxnSpPr>
          <p:nvPr/>
        </p:nvCxnSpPr>
        <p:spPr bwMode="auto">
          <a:xfrm>
            <a:off x="6213475" y="4321175"/>
            <a:ext cx="4763" cy="80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50" name="AutoShape 42"/>
          <p:cNvCxnSpPr>
            <a:cxnSpLocks noChangeShapeType="1"/>
            <a:stCxn id="94246" idx="3"/>
            <a:endCxn id="94236" idx="1"/>
          </p:cNvCxnSpPr>
          <p:nvPr/>
        </p:nvCxnSpPr>
        <p:spPr bwMode="auto">
          <a:xfrm>
            <a:off x="7304088" y="4321175"/>
            <a:ext cx="4762" cy="80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51" name="Text Box 43"/>
          <p:cNvSpPr txBox="1">
            <a:spLocks noChangeArrowheads="1"/>
          </p:cNvSpPr>
          <p:nvPr/>
        </p:nvSpPr>
        <p:spPr bwMode="auto">
          <a:xfrm>
            <a:off x="615950" y="3838575"/>
            <a:ext cx="282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Processing Management</a:t>
            </a:r>
            <a:endParaRPr lang="en-CA" altLang="en-US" sz="2000" b="1"/>
          </a:p>
        </p:txBody>
      </p:sp>
    </p:spTree>
    <p:extLst>
      <p:ext uri="{BB962C8B-B14F-4D97-AF65-F5344CB8AC3E}">
        <p14:creationId xmlns:p14="http://schemas.microsoft.com/office/powerpoint/2010/main" val="3010250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127AE50-973D-44C8-A2FD-ED019F33D12E}" type="slidenum">
              <a:rPr lang="en-CA" altLang="en-US"/>
              <a:pPr/>
              <a:t>46</a:t>
            </a:fld>
            <a:endParaRPr lang="en-CA" altLang="en-US"/>
          </a:p>
        </p:txBody>
      </p:sp>
      <p:sp>
        <p:nvSpPr>
          <p:cNvPr id="96258" name="Rectangle 2"/>
          <p:cNvSpPr>
            <a:spLocks noGrp="1" noChangeArrowheads="1"/>
          </p:cNvSpPr>
          <p:nvPr>
            <p:ph type="title"/>
          </p:nvPr>
        </p:nvSpPr>
        <p:spPr/>
        <p:txBody>
          <a:bodyPr/>
          <a:lstStyle/>
          <a:p>
            <a:r>
              <a:rPr lang="de-DE" altLang="en-US" sz="3200"/>
              <a:t>Example of a Multi Tier Architecture: Java 2 Platform, Enterprise Edition (J2EE)</a:t>
            </a:r>
            <a:endParaRPr lang="en-CA" altLang="en-US" sz="3200"/>
          </a:p>
        </p:txBody>
      </p:sp>
      <p:pic>
        <p:nvPicPr>
          <p:cNvPr id="96261" name="Picture 5" descr="C:\krzysiek\new\projects\waterloo\ECE355\new\2003winter\lecture\j2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1787525"/>
            <a:ext cx="6935787" cy="487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725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F954C9-070C-4F8B-9CC0-C3D179F7C886}" type="slidenum">
              <a:rPr lang="en-CA" altLang="en-US"/>
              <a:pPr/>
              <a:t>47</a:t>
            </a:fld>
            <a:endParaRPr lang="en-CA" altLang="en-US"/>
          </a:p>
        </p:txBody>
      </p:sp>
      <p:sp>
        <p:nvSpPr>
          <p:cNvPr id="134146" name="Rectangle 2"/>
          <p:cNvSpPr>
            <a:spLocks noGrp="1" noChangeArrowheads="1"/>
          </p:cNvSpPr>
          <p:nvPr>
            <p:ph type="title"/>
          </p:nvPr>
        </p:nvSpPr>
        <p:spPr/>
        <p:txBody>
          <a:bodyPr/>
          <a:lstStyle/>
          <a:p>
            <a:r>
              <a:rPr lang="en-US" altLang="en-US"/>
              <a:t>Overview</a:t>
            </a:r>
            <a:endParaRPr lang="de-DE" altLang="en-US"/>
          </a:p>
        </p:txBody>
      </p:sp>
      <p:sp>
        <p:nvSpPr>
          <p:cNvPr id="134147" name="Rectangle 3"/>
          <p:cNvSpPr>
            <a:spLocks noGrp="1" noChangeArrowheads="1"/>
          </p:cNvSpPr>
          <p:nvPr>
            <p:ph type="body" idx="1"/>
          </p:nvPr>
        </p:nvSpPr>
        <p:spPr/>
        <p:txBody>
          <a:bodyPr/>
          <a:lstStyle/>
          <a:p>
            <a:pPr>
              <a:lnSpc>
                <a:spcPct val="90000"/>
              </a:lnSpc>
            </a:pPr>
            <a:r>
              <a:rPr lang="en-US" altLang="en-US" sz="2400"/>
              <a:t>Context</a:t>
            </a:r>
          </a:p>
          <a:p>
            <a:pPr>
              <a:lnSpc>
                <a:spcPct val="90000"/>
              </a:lnSpc>
            </a:pPr>
            <a:r>
              <a:rPr lang="en-US" altLang="en-US" sz="2400"/>
              <a:t>What is software architecture?</a:t>
            </a:r>
          </a:p>
          <a:p>
            <a:pPr>
              <a:lnSpc>
                <a:spcPct val="90000"/>
              </a:lnSpc>
            </a:pPr>
            <a:r>
              <a:rPr lang="en-US" altLang="en-US" sz="2400"/>
              <a:t>Example: Mobile Robotics</a:t>
            </a:r>
          </a:p>
          <a:p>
            <a:pPr>
              <a:lnSpc>
                <a:spcPct val="90000"/>
              </a:lnSpc>
            </a:pPr>
            <a:r>
              <a:rPr lang="en-US" altLang="en-US" sz="2400"/>
              <a:t>Architectural styles and patterns</a:t>
            </a:r>
          </a:p>
          <a:p>
            <a:pPr lvl="1">
              <a:lnSpc>
                <a:spcPct val="90000"/>
              </a:lnSpc>
            </a:pPr>
            <a:r>
              <a:rPr lang="en-CA" altLang="en-US" sz="2000"/>
              <a:t>Data flow</a:t>
            </a:r>
          </a:p>
          <a:p>
            <a:pPr lvl="1">
              <a:lnSpc>
                <a:spcPct val="90000"/>
              </a:lnSpc>
            </a:pPr>
            <a:r>
              <a:rPr lang="en-CA" altLang="en-US" sz="2000"/>
              <a:t>Call-and-return</a:t>
            </a:r>
          </a:p>
          <a:p>
            <a:pPr lvl="1">
              <a:lnSpc>
                <a:spcPct val="90000"/>
              </a:lnSpc>
            </a:pPr>
            <a:r>
              <a:rPr lang="en-CA" altLang="en-US" sz="2000"/>
              <a:t>Interacting processes</a:t>
            </a:r>
          </a:p>
          <a:p>
            <a:pPr lvl="1">
              <a:lnSpc>
                <a:spcPct val="90000"/>
              </a:lnSpc>
            </a:pPr>
            <a:r>
              <a:rPr lang="en-CA" altLang="en-US" sz="2000"/>
              <a:t>Data-oriented repository</a:t>
            </a:r>
          </a:p>
          <a:p>
            <a:pPr lvl="1">
              <a:lnSpc>
                <a:spcPct val="90000"/>
              </a:lnSpc>
            </a:pPr>
            <a:r>
              <a:rPr lang="en-CA" altLang="en-US" sz="2000"/>
              <a:t>Data-sharing</a:t>
            </a:r>
          </a:p>
          <a:p>
            <a:pPr lvl="1">
              <a:lnSpc>
                <a:spcPct val="90000"/>
              </a:lnSpc>
            </a:pPr>
            <a:r>
              <a:rPr lang="en-CA" altLang="en-US" sz="2000"/>
              <a:t>Hierarchical</a:t>
            </a:r>
          </a:p>
          <a:p>
            <a:pPr lvl="1">
              <a:lnSpc>
                <a:spcPct val="90000"/>
              </a:lnSpc>
            </a:pPr>
            <a:r>
              <a:rPr lang="en-CA" altLang="en-US" sz="2000"/>
              <a:t>Other</a:t>
            </a:r>
            <a:endParaRPr lang="en-US" altLang="en-US" sz="2000"/>
          </a:p>
          <a:p>
            <a:pPr>
              <a:lnSpc>
                <a:spcPct val="90000"/>
              </a:lnSpc>
              <a:buFont typeface="Wingdings" pitchFamily="2" charset="2"/>
              <a:buChar char="è"/>
            </a:pPr>
            <a:r>
              <a:rPr lang="en-US" altLang="en-US" sz="2400"/>
              <a:t>Heterogeneous architectures</a:t>
            </a:r>
          </a:p>
        </p:txBody>
      </p:sp>
    </p:spTree>
    <p:extLst>
      <p:ext uri="{BB962C8B-B14F-4D97-AF65-F5344CB8AC3E}">
        <p14:creationId xmlns:p14="http://schemas.microsoft.com/office/powerpoint/2010/main" val="3398975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6D54DB-8695-4B14-B0F4-D757350DEEB1}" type="slidenum">
              <a:rPr lang="en-CA" altLang="en-US"/>
              <a:pPr/>
              <a:t>48</a:t>
            </a:fld>
            <a:endParaRPr lang="en-CA" altLang="en-US"/>
          </a:p>
        </p:txBody>
      </p:sp>
      <p:sp>
        <p:nvSpPr>
          <p:cNvPr id="69634" name="Rectangle 2"/>
          <p:cNvSpPr>
            <a:spLocks noGrp="1" noChangeArrowheads="1"/>
          </p:cNvSpPr>
          <p:nvPr>
            <p:ph type="title"/>
          </p:nvPr>
        </p:nvSpPr>
        <p:spPr/>
        <p:txBody>
          <a:bodyPr/>
          <a:lstStyle/>
          <a:p>
            <a:r>
              <a:rPr lang="en-CA" altLang="en-US"/>
              <a:t>Heterogeneous Architectures</a:t>
            </a:r>
          </a:p>
        </p:txBody>
      </p:sp>
      <p:sp>
        <p:nvSpPr>
          <p:cNvPr id="69635" name="Rectangle 3"/>
          <p:cNvSpPr>
            <a:spLocks noGrp="1" noChangeArrowheads="1"/>
          </p:cNvSpPr>
          <p:nvPr>
            <p:ph type="body" idx="1"/>
          </p:nvPr>
        </p:nvSpPr>
        <p:spPr/>
        <p:txBody>
          <a:bodyPr/>
          <a:lstStyle/>
          <a:p>
            <a:pPr>
              <a:lnSpc>
                <a:spcPct val="90000"/>
              </a:lnSpc>
            </a:pPr>
            <a:r>
              <a:rPr lang="en-CA" altLang="en-US" sz="2400"/>
              <a:t>In practice the architecture of large-scale system is a combination of architectural styles:</a:t>
            </a:r>
          </a:p>
          <a:p>
            <a:pPr lvl="1">
              <a:lnSpc>
                <a:spcPct val="90000"/>
              </a:lnSpc>
            </a:pPr>
            <a:r>
              <a:rPr lang="en-CA" altLang="en-US" sz="2000"/>
              <a:t>(‘Hierarchical heterogeneous’) A Component in one style may have an internal style developed in a completely different style (e.g, pipe component developed in OO style, implicit invocation module with a layered internal structure, etc.) </a:t>
            </a:r>
          </a:p>
          <a:p>
            <a:pPr lvl="1">
              <a:lnSpc>
                <a:spcPct val="90000"/>
              </a:lnSpc>
            </a:pPr>
            <a:r>
              <a:rPr lang="en-CA" altLang="en-US" sz="2000"/>
              <a:t>(‘Locational heterogeneous’) Overall architecture at same level is a combination of different styles (e.g., repository (database) and mainprogram-subroutine, etc.)</a:t>
            </a:r>
            <a:br>
              <a:rPr lang="en-CA" altLang="en-US" sz="2000"/>
            </a:br>
            <a:r>
              <a:rPr lang="en-CA" altLang="en-US" sz="2000"/>
              <a:t>Here individual components may connect using a mixture of architectural connectors - message invocation and implicit invocation.</a:t>
            </a:r>
          </a:p>
          <a:p>
            <a:pPr lvl="1">
              <a:lnSpc>
                <a:spcPct val="90000"/>
              </a:lnSpc>
            </a:pPr>
            <a:r>
              <a:rPr lang="en-CA" altLang="en-US" sz="2000"/>
              <a:t>(‘Perspective heterogeneous’) Different architecture in different perspectives (e.g., structure of the logical view, structure of the physical view, etc.)</a:t>
            </a:r>
          </a:p>
        </p:txBody>
      </p:sp>
    </p:spTree>
    <p:extLst>
      <p:ext uri="{BB962C8B-B14F-4D97-AF65-F5344CB8AC3E}">
        <p14:creationId xmlns:p14="http://schemas.microsoft.com/office/powerpoint/2010/main" val="533709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7BD3890-9638-4998-9EF6-9341BB28B7B7}" type="slidenum">
              <a:rPr lang="en-CA" altLang="en-US"/>
              <a:pPr/>
              <a:t>49</a:t>
            </a:fld>
            <a:endParaRPr lang="en-CA" altLang="en-US"/>
          </a:p>
        </p:txBody>
      </p:sp>
      <p:sp>
        <p:nvSpPr>
          <p:cNvPr id="90114" name="Rectangle 2"/>
          <p:cNvSpPr>
            <a:spLocks noGrp="1" noChangeArrowheads="1"/>
          </p:cNvSpPr>
          <p:nvPr>
            <p:ph type="title"/>
          </p:nvPr>
        </p:nvSpPr>
        <p:spPr/>
        <p:txBody>
          <a:bodyPr/>
          <a:lstStyle/>
          <a:p>
            <a:r>
              <a:rPr lang="en-CA" altLang="en-US" sz="3600"/>
              <a:t>Example of Heterogeneous Architectures: Enterprise Architectures</a:t>
            </a:r>
          </a:p>
        </p:txBody>
      </p:sp>
      <p:sp>
        <p:nvSpPr>
          <p:cNvPr id="90115" name="Rectangle 3"/>
          <p:cNvSpPr>
            <a:spLocks noGrp="1" noChangeArrowheads="1"/>
          </p:cNvSpPr>
          <p:nvPr>
            <p:ph type="body" sz="half" idx="1"/>
          </p:nvPr>
        </p:nvSpPr>
        <p:spPr/>
        <p:txBody>
          <a:bodyPr/>
          <a:lstStyle/>
          <a:p>
            <a:r>
              <a:rPr lang="en-CA" altLang="en-US" sz="2000"/>
              <a:t>Multi tier (at the highest level), distributed (including broker pattern), transactional databases, event-based communication, implicit invocation, object-oriented, MVC (e.g., for presentation in the client), dataflow for workflow, etc.</a:t>
            </a:r>
          </a:p>
        </p:txBody>
      </p:sp>
      <p:pic>
        <p:nvPicPr>
          <p:cNvPr id="90118" name="Picture 6" descr="C:\krzysiek\new\projects\waterloo\ECE355\new\2003winter\lecture\multiti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075" y="3219450"/>
            <a:ext cx="6129338"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99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D521FA-61CC-4E5F-B69F-975A3B8670F5}" type="slidenum">
              <a:rPr lang="en-CA" altLang="en-US"/>
              <a:pPr/>
              <a:t>5</a:t>
            </a:fld>
            <a:endParaRPr lang="en-CA" altLang="en-US"/>
          </a:p>
        </p:txBody>
      </p:sp>
      <p:sp>
        <p:nvSpPr>
          <p:cNvPr id="55298" name="Rectangle 2"/>
          <p:cNvSpPr>
            <a:spLocks noGrp="1" noChangeArrowheads="1"/>
          </p:cNvSpPr>
          <p:nvPr>
            <p:ph type="title"/>
          </p:nvPr>
        </p:nvSpPr>
        <p:spPr/>
        <p:txBody>
          <a:bodyPr/>
          <a:lstStyle/>
          <a:p>
            <a:r>
              <a:rPr lang="en-CA" altLang="en-US"/>
              <a:t>Data Abstraction / Object Oriented</a:t>
            </a:r>
          </a:p>
        </p:txBody>
      </p:sp>
      <p:sp>
        <p:nvSpPr>
          <p:cNvPr id="55299" name="Rectangle 3"/>
          <p:cNvSpPr>
            <a:spLocks noGrp="1" noChangeArrowheads="1"/>
          </p:cNvSpPr>
          <p:nvPr>
            <p:ph type="body" idx="1"/>
          </p:nvPr>
        </p:nvSpPr>
        <p:spPr/>
        <p:txBody>
          <a:bodyPr/>
          <a:lstStyle/>
          <a:p>
            <a:pPr>
              <a:lnSpc>
                <a:spcPct val="90000"/>
              </a:lnSpc>
            </a:pPr>
            <a:r>
              <a:rPr lang="en-CA" altLang="en-US" sz="1800" dirty="0"/>
              <a:t>Widely used architectural style</a:t>
            </a:r>
          </a:p>
          <a:p>
            <a:pPr>
              <a:lnSpc>
                <a:spcPct val="90000"/>
              </a:lnSpc>
            </a:pPr>
            <a:r>
              <a:rPr lang="en-CA" altLang="en-US" sz="1800" dirty="0"/>
              <a:t>Components:</a:t>
            </a:r>
          </a:p>
          <a:p>
            <a:pPr lvl="1">
              <a:lnSpc>
                <a:spcPct val="90000"/>
              </a:lnSpc>
            </a:pPr>
            <a:r>
              <a:rPr lang="en-CA" altLang="en-US" sz="1600" dirty="0"/>
              <a:t>Objects or abstract data types</a:t>
            </a:r>
          </a:p>
          <a:p>
            <a:pPr>
              <a:lnSpc>
                <a:spcPct val="90000"/>
              </a:lnSpc>
            </a:pPr>
            <a:r>
              <a:rPr lang="en-CA" altLang="en-US" sz="1800" dirty="0"/>
              <a:t>Connections:</a:t>
            </a:r>
          </a:p>
          <a:p>
            <a:pPr lvl="1">
              <a:lnSpc>
                <a:spcPct val="90000"/>
              </a:lnSpc>
            </a:pPr>
            <a:r>
              <a:rPr lang="en-CA" altLang="en-US" sz="1600" dirty="0"/>
              <a:t>Messages or function/procedure invocations</a:t>
            </a:r>
          </a:p>
          <a:p>
            <a:pPr>
              <a:lnSpc>
                <a:spcPct val="90000"/>
              </a:lnSpc>
            </a:pPr>
            <a:r>
              <a:rPr lang="en-CA" altLang="en-US" sz="1800" dirty="0"/>
              <a:t>Key aspects:</a:t>
            </a:r>
          </a:p>
          <a:p>
            <a:pPr lvl="1">
              <a:lnSpc>
                <a:spcPct val="90000"/>
              </a:lnSpc>
            </a:pPr>
            <a:r>
              <a:rPr lang="en-CA" altLang="en-US" sz="1600" dirty="0"/>
              <a:t>Object preserves integrity of representation - no direct access</a:t>
            </a:r>
          </a:p>
          <a:p>
            <a:pPr lvl="1">
              <a:lnSpc>
                <a:spcPct val="90000"/>
              </a:lnSpc>
            </a:pPr>
            <a:r>
              <a:rPr lang="en-CA" altLang="en-US" sz="1600" dirty="0"/>
              <a:t>Representation is hidden from objects</a:t>
            </a:r>
          </a:p>
          <a:p>
            <a:pPr>
              <a:lnSpc>
                <a:spcPct val="90000"/>
              </a:lnSpc>
            </a:pPr>
            <a:r>
              <a:rPr lang="en-CA" altLang="en-US" sz="1800" dirty="0"/>
              <a:t>Variations:</a:t>
            </a:r>
          </a:p>
          <a:p>
            <a:pPr lvl="1">
              <a:lnSpc>
                <a:spcPct val="90000"/>
              </a:lnSpc>
            </a:pPr>
            <a:r>
              <a:rPr lang="en-CA" altLang="en-US" sz="1600" dirty="0"/>
              <a:t>Objects as concurrent tasks</a:t>
            </a:r>
          </a:p>
          <a:p>
            <a:pPr lvl="1">
              <a:lnSpc>
                <a:spcPct val="90000"/>
              </a:lnSpc>
            </a:pPr>
            <a:r>
              <a:rPr lang="en-CA" altLang="en-US" sz="1600" dirty="0"/>
              <a:t>Multiple interfaces for objects for objects (Java !)</a:t>
            </a:r>
          </a:p>
          <a:p>
            <a:pPr>
              <a:lnSpc>
                <a:spcPct val="90000"/>
              </a:lnSpc>
            </a:pPr>
            <a:r>
              <a:rPr lang="en-CA" altLang="en-US" sz="1800" b="1" dirty="0"/>
              <a:t>Note that Data Abstraction is different from Object-Oriented - no inheritance</a:t>
            </a:r>
            <a:r>
              <a:rPr lang="en-CA" altLang="en-US" sz="1800" dirty="0"/>
              <a:t>.</a:t>
            </a:r>
          </a:p>
        </p:txBody>
      </p:sp>
    </p:spTree>
    <p:extLst>
      <p:ext uri="{BB962C8B-B14F-4D97-AF65-F5344CB8AC3E}">
        <p14:creationId xmlns:p14="http://schemas.microsoft.com/office/powerpoint/2010/main" val="283611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Links to Supporting Material</a:t>
            </a:r>
            <a:endParaRPr lang="en-CA" dirty="0"/>
          </a:p>
        </p:txBody>
      </p:sp>
      <p:sp>
        <p:nvSpPr>
          <p:cNvPr id="3" name="Content Placeholder 2"/>
          <p:cNvSpPr>
            <a:spLocks noGrp="1"/>
          </p:cNvSpPr>
          <p:nvPr>
            <p:ph idx="1"/>
          </p:nvPr>
        </p:nvSpPr>
        <p:spPr>
          <a:xfrm>
            <a:off x="381000" y="1524000"/>
            <a:ext cx="8382000" cy="4114800"/>
          </a:xfrm>
        </p:spPr>
        <p:txBody>
          <a:bodyPr/>
          <a:lstStyle/>
          <a:p>
            <a:pPr marL="0" indent="0">
              <a:buNone/>
            </a:pPr>
            <a:r>
              <a:rPr lang="en-CA" sz="2000" dirty="0">
                <a:hlinkClick r:id="rId2"/>
              </a:rPr>
              <a:t>https://</a:t>
            </a:r>
            <a:r>
              <a:rPr lang="en-CA" sz="2000" dirty="0" smtClean="0">
                <a:hlinkClick r:id="rId2"/>
              </a:rPr>
              <a:t>en.wikipedia.org/wiki/Software_architecture</a:t>
            </a:r>
          </a:p>
          <a:p>
            <a:pPr marL="0" indent="0">
              <a:buNone/>
            </a:pPr>
            <a:endParaRPr lang="en-CA" sz="2000" dirty="0">
              <a:hlinkClick r:id="rId2"/>
            </a:endParaRPr>
          </a:p>
          <a:p>
            <a:pPr marL="0" indent="0">
              <a:buNone/>
            </a:pPr>
            <a:r>
              <a:rPr lang="en-CA" sz="2000" dirty="0" smtClean="0">
                <a:hlinkClick r:id="rId2"/>
              </a:rPr>
              <a:t>https</a:t>
            </a:r>
            <a:r>
              <a:rPr lang="en-CA" sz="2000" dirty="0">
                <a:hlinkClick r:id="rId2"/>
              </a:rPr>
              <a:t>://</a:t>
            </a:r>
            <a:r>
              <a:rPr lang="en-CA" sz="2000" dirty="0" smtClean="0">
                <a:hlinkClick r:id="rId2"/>
              </a:rPr>
              <a:t>en.wikipedia.org/wiki/List_of_software_architecture_styles_and_patterns </a:t>
            </a:r>
          </a:p>
          <a:p>
            <a:pPr marL="0" indent="0">
              <a:buNone/>
            </a:pPr>
            <a:endParaRPr lang="en-CA" sz="2000" dirty="0">
              <a:hlinkClick r:id="rId2"/>
            </a:endParaRPr>
          </a:p>
          <a:p>
            <a:pPr marL="0" indent="0">
              <a:buNone/>
            </a:pPr>
            <a:r>
              <a:rPr lang="en-CA" sz="2000" dirty="0">
                <a:hlinkClick r:id="rId2"/>
              </a:rPr>
              <a:t>https://herbertograca.com/2017/07/28/architectural-styles-vs-architectural-patterns-vs-design-patterns</a:t>
            </a:r>
            <a:r>
              <a:rPr lang="en-CA" sz="2000" dirty="0" smtClean="0">
                <a:hlinkClick r:id="rId2"/>
              </a:rPr>
              <a:t>/</a:t>
            </a:r>
          </a:p>
          <a:p>
            <a:pPr marL="0" indent="0">
              <a:buNone/>
            </a:pPr>
            <a:endParaRPr lang="en-CA" sz="2000" dirty="0">
              <a:hlinkClick r:id="rId2"/>
            </a:endParaRPr>
          </a:p>
          <a:p>
            <a:pPr marL="0" indent="0">
              <a:buNone/>
            </a:pPr>
            <a:r>
              <a:rPr lang="en-CA" sz="2000" dirty="0">
                <a:hlinkClick r:id="rId2"/>
              </a:rPr>
              <a:t>https://www.win.tue.nl/~aserebre/2IW80/2013-2014/A3%20-%</a:t>
            </a:r>
            <a:r>
              <a:rPr lang="en-CA" sz="2000" dirty="0" smtClean="0">
                <a:hlinkClick r:id="rId2"/>
              </a:rPr>
              <a:t>20Arch%20Styles.pdf</a:t>
            </a:r>
          </a:p>
          <a:p>
            <a:pPr marL="0" indent="0">
              <a:buNone/>
            </a:pPr>
            <a:endParaRPr lang="en-CA" sz="2000" dirty="0">
              <a:hlinkClick r:id="rId2"/>
            </a:endParaRPr>
          </a:p>
          <a:p>
            <a:pPr marL="0" indent="0">
              <a:buNone/>
            </a:pPr>
            <a:r>
              <a:rPr lang="en-CA" sz="2000" dirty="0">
                <a:hlinkClick r:id="rId2"/>
              </a:rPr>
              <a:t>https://</a:t>
            </a:r>
            <a:r>
              <a:rPr lang="en-CA" sz="2000" dirty="0" smtClean="0">
                <a:hlinkClick r:id="rId2"/>
              </a:rPr>
              <a:t>www.sciencedirect.com/science/article/pii/S187705091503183X</a:t>
            </a:r>
          </a:p>
          <a:p>
            <a:pPr marL="0" indent="0">
              <a:buNone/>
            </a:pPr>
            <a:endParaRPr lang="en-CA" sz="2000" dirty="0">
              <a:hlinkClick r:id="rId2"/>
            </a:endParaRPr>
          </a:p>
          <a:p>
            <a:pPr marL="0" indent="0">
              <a:buNone/>
            </a:pPr>
            <a:r>
              <a:rPr lang="en-CA" sz="2000" dirty="0">
                <a:hlinkClick r:id="rId2"/>
              </a:rPr>
              <a:t>http://</a:t>
            </a:r>
            <a:r>
              <a:rPr lang="en-CA" sz="2000" dirty="0" smtClean="0">
                <a:hlinkClick r:id="rId2"/>
              </a:rPr>
              <a:t>csse.usc.edu/classes/cs578_2013/Styles.ppt</a:t>
            </a:r>
            <a:endParaRPr lang="en-CA" sz="2000" dirty="0">
              <a:hlinkClick r:id="rId2"/>
            </a:endParaRPr>
          </a:p>
          <a:p>
            <a:pPr marL="0" indent="0">
              <a:buNone/>
            </a:pPr>
            <a:endParaRPr lang="en-CA" sz="2000" dirty="0" smtClean="0">
              <a:hlinkClick r:id="rId2"/>
            </a:endParaRPr>
          </a:p>
          <a:p>
            <a:pPr marL="0" indent="0">
              <a:buNone/>
            </a:pPr>
            <a:endParaRPr lang="en-CA" sz="2000" dirty="0">
              <a:hlinkClick r:id="rId2"/>
            </a:endParaRPr>
          </a:p>
          <a:p>
            <a:pPr marL="0" indent="0">
              <a:buNone/>
            </a:pPr>
            <a:endParaRPr lang="en-CA" sz="2000" dirty="0" smtClean="0"/>
          </a:p>
          <a:p>
            <a:pPr marL="0" indent="0">
              <a:buNone/>
            </a:pPr>
            <a:endParaRPr lang="en-CA" sz="2000" dirty="0"/>
          </a:p>
          <a:p>
            <a:pPr marL="0" indent="0">
              <a:buNone/>
            </a:pPr>
            <a:endParaRPr lang="en-CA" sz="2000" dirty="0"/>
          </a:p>
        </p:txBody>
      </p:sp>
    </p:spTree>
    <p:extLst>
      <p:ext uri="{BB962C8B-B14F-4D97-AF65-F5344CB8AC3E}">
        <p14:creationId xmlns:p14="http://schemas.microsoft.com/office/powerpoint/2010/main" val="318216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15500E1-F993-4611-B524-087575D9305F}" type="slidenum">
              <a:rPr lang="en-CA" altLang="en-US"/>
              <a:pPr/>
              <a:t>6</a:t>
            </a:fld>
            <a:endParaRPr lang="en-CA" altLang="en-US"/>
          </a:p>
        </p:txBody>
      </p:sp>
      <p:sp>
        <p:nvSpPr>
          <p:cNvPr id="56322" name="Rectangle 2"/>
          <p:cNvSpPr>
            <a:spLocks noGrp="1" noChangeArrowheads="1"/>
          </p:cNvSpPr>
          <p:nvPr>
            <p:ph type="title"/>
          </p:nvPr>
        </p:nvSpPr>
        <p:spPr/>
        <p:txBody>
          <a:bodyPr/>
          <a:lstStyle/>
          <a:p>
            <a:r>
              <a:rPr lang="en-CA" altLang="en-US"/>
              <a:t>Object-Oriented Strengths/Weaknesses</a:t>
            </a:r>
          </a:p>
        </p:txBody>
      </p:sp>
      <p:sp>
        <p:nvSpPr>
          <p:cNvPr id="56323" name="Rectangle 3"/>
          <p:cNvSpPr>
            <a:spLocks noGrp="1" noChangeArrowheads="1"/>
          </p:cNvSpPr>
          <p:nvPr>
            <p:ph type="body" idx="1"/>
          </p:nvPr>
        </p:nvSpPr>
        <p:spPr/>
        <p:txBody>
          <a:bodyPr/>
          <a:lstStyle/>
          <a:p>
            <a:pPr>
              <a:lnSpc>
                <a:spcPct val="90000"/>
              </a:lnSpc>
            </a:pPr>
            <a:r>
              <a:rPr lang="en-CA" altLang="en-US" sz="2000" dirty="0"/>
              <a:t>Strengths:</a:t>
            </a:r>
          </a:p>
          <a:p>
            <a:pPr lvl="1">
              <a:lnSpc>
                <a:spcPct val="90000"/>
              </a:lnSpc>
            </a:pPr>
            <a:r>
              <a:rPr lang="en-CA" altLang="en-US" sz="1800" dirty="0"/>
              <a:t>Change implementation without affecting clients (assuming interface doesn’t change)</a:t>
            </a:r>
          </a:p>
          <a:p>
            <a:pPr lvl="1">
              <a:lnSpc>
                <a:spcPct val="90000"/>
              </a:lnSpc>
            </a:pPr>
            <a:r>
              <a:rPr lang="en-CA" altLang="en-US" sz="1800" dirty="0"/>
              <a:t>Can break problems into interacting agents (distributed across multiple machine / networks</a:t>
            </a:r>
            <a:r>
              <a:rPr lang="en-CA" altLang="en-US" sz="1800" dirty="0" smtClean="0"/>
              <a:t>).</a:t>
            </a:r>
          </a:p>
          <a:p>
            <a:pPr lvl="1">
              <a:lnSpc>
                <a:spcPct val="90000"/>
              </a:lnSpc>
            </a:pPr>
            <a:endParaRPr lang="en-CA" altLang="en-US" sz="1800" dirty="0"/>
          </a:p>
          <a:p>
            <a:pPr>
              <a:lnSpc>
                <a:spcPct val="90000"/>
              </a:lnSpc>
            </a:pPr>
            <a:r>
              <a:rPr lang="en-CA" altLang="en-US" sz="2000" dirty="0"/>
              <a:t>Weaknesses:</a:t>
            </a:r>
          </a:p>
          <a:p>
            <a:pPr lvl="1">
              <a:lnSpc>
                <a:spcPct val="90000"/>
              </a:lnSpc>
            </a:pPr>
            <a:r>
              <a:rPr lang="en-CA" altLang="en-US" sz="1800" dirty="0"/>
              <a:t>To interact objects must know each other’s identity (in contrast to Pipe and Filter).</a:t>
            </a:r>
          </a:p>
          <a:p>
            <a:pPr lvl="1">
              <a:lnSpc>
                <a:spcPct val="90000"/>
              </a:lnSpc>
            </a:pPr>
            <a:r>
              <a:rPr lang="en-CA" altLang="en-US" sz="1800" dirty="0"/>
              <a:t>When identity changes, objects that explicitly invoke it must change (Java interfaces help though).</a:t>
            </a:r>
          </a:p>
          <a:p>
            <a:pPr lvl="1">
              <a:lnSpc>
                <a:spcPct val="90000"/>
              </a:lnSpc>
            </a:pPr>
            <a:r>
              <a:rPr lang="en-CA" altLang="en-US" sz="1800" dirty="0"/>
              <a:t>Side effect problems: if A uses B and C uses B, then C effects on B can be unexpected to A (and vice-versa).</a:t>
            </a:r>
          </a:p>
          <a:p>
            <a:pPr lvl="1">
              <a:lnSpc>
                <a:spcPct val="90000"/>
              </a:lnSpc>
            </a:pPr>
            <a:r>
              <a:rPr lang="en-CA" altLang="en-US" sz="1800" dirty="0"/>
              <a:t>Complex dynamic interactions – distributed functionality.</a:t>
            </a:r>
          </a:p>
        </p:txBody>
      </p:sp>
    </p:spTree>
    <p:extLst>
      <p:ext uri="{BB962C8B-B14F-4D97-AF65-F5344CB8AC3E}">
        <p14:creationId xmlns:p14="http://schemas.microsoft.com/office/powerpoint/2010/main" val="92032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80BB3E7-793F-4EB8-97BD-6DFEB4BCEDA9}" type="slidenum">
              <a:rPr lang="en-CA" altLang="en-US"/>
              <a:pPr/>
              <a:t>7</a:t>
            </a:fld>
            <a:endParaRPr lang="en-CA" altLang="en-US"/>
          </a:p>
        </p:txBody>
      </p:sp>
      <p:sp>
        <p:nvSpPr>
          <p:cNvPr id="131074" name="Rectangle 2"/>
          <p:cNvSpPr>
            <a:spLocks noGrp="1" noChangeArrowheads="1"/>
          </p:cNvSpPr>
          <p:nvPr>
            <p:ph type="title"/>
          </p:nvPr>
        </p:nvSpPr>
        <p:spPr/>
        <p:txBody>
          <a:bodyPr/>
          <a:lstStyle/>
          <a:p>
            <a:r>
              <a:rPr lang="en-US" altLang="en-US"/>
              <a:t>Overview</a:t>
            </a:r>
            <a:endParaRPr lang="de-DE" altLang="en-US"/>
          </a:p>
        </p:txBody>
      </p:sp>
      <p:sp>
        <p:nvSpPr>
          <p:cNvPr id="131075" name="Rectangle 3"/>
          <p:cNvSpPr>
            <a:spLocks noGrp="1" noChangeArrowheads="1"/>
          </p:cNvSpPr>
          <p:nvPr>
            <p:ph type="body" idx="1"/>
          </p:nvPr>
        </p:nvSpPr>
        <p:spPr/>
        <p:txBody>
          <a:bodyPr/>
          <a:lstStyle/>
          <a:p>
            <a:pPr>
              <a:lnSpc>
                <a:spcPct val="90000"/>
              </a:lnSpc>
            </a:pPr>
            <a:r>
              <a:rPr lang="en-US" altLang="en-US" sz="2400"/>
              <a:t>Context</a:t>
            </a:r>
          </a:p>
          <a:p>
            <a:pPr>
              <a:lnSpc>
                <a:spcPct val="90000"/>
              </a:lnSpc>
            </a:pPr>
            <a:r>
              <a:rPr lang="en-US" altLang="en-US" sz="2400"/>
              <a:t>What is software architecture?</a:t>
            </a:r>
          </a:p>
          <a:p>
            <a:pPr>
              <a:lnSpc>
                <a:spcPct val="90000"/>
              </a:lnSpc>
            </a:pPr>
            <a:r>
              <a:rPr lang="en-US" altLang="en-US" sz="2400"/>
              <a:t>Example: Mobile Robotics</a:t>
            </a:r>
          </a:p>
          <a:p>
            <a:pPr>
              <a:lnSpc>
                <a:spcPct val="90000"/>
              </a:lnSpc>
            </a:pPr>
            <a:r>
              <a:rPr lang="en-US" altLang="en-US" sz="2400"/>
              <a:t>Architectural styles and patterns</a:t>
            </a:r>
          </a:p>
          <a:p>
            <a:pPr lvl="1">
              <a:lnSpc>
                <a:spcPct val="90000"/>
              </a:lnSpc>
            </a:pPr>
            <a:r>
              <a:rPr lang="en-CA" altLang="en-US" sz="2000"/>
              <a:t>Data flow</a:t>
            </a:r>
          </a:p>
          <a:p>
            <a:pPr lvl="1">
              <a:lnSpc>
                <a:spcPct val="90000"/>
              </a:lnSpc>
            </a:pPr>
            <a:r>
              <a:rPr lang="en-CA" altLang="en-US" sz="2000"/>
              <a:t>Call-and-return</a:t>
            </a:r>
          </a:p>
          <a:p>
            <a:pPr lvl="1">
              <a:lnSpc>
                <a:spcPct val="90000"/>
              </a:lnSpc>
              <a:buFont typeface="Wingdings" pitchFamily="2" charset="2"/>
              <a:buChar char="è"/>
            </a:pPr>
            <a:r>
              <a:rPr lang="en-CA" altLang="en-US" sz="2000"/>
              <a:t>Interacting processes</a:t>
            </a:r>
          </a:p>
          <a:p>
            <a:pPr lvl="1">
              <a:lnSpc>
                <a:spcPct val="90000"/>
              </a:lnSpc>
            </a:pPr>
            <a:r>
              <a:rPr lang="en-CA" altLang="en-US" sz="2000"/>
              <a:t>Data-oriented repository</a:t>
            </a:r>
          </a:p>
          <a:p>
            <a:pPr lvl="1">
              <a:lnSpc>
                <a:spcPct val="90000"/>
              </a:lnSpc>
            </a:pPr>
            <a:r>
              <a:rPr lang="en-CA" altLang="en-US" sz="2000"/>
              <a:t>Data-sharing</a:t>
            </a:r>
          </a:p>
          <a:p>
            <a:pPr lvl="1">
              <a:lnSpc>
                <a:spcPct val="90000"/>
              </a:lnSpc>
            </a:pPr>
            <a:r>
              <a:rPr lang="en-CA" altLang="en-US" sz="2000"/>
              <a:t>Hierarchical</a:t>
            </a:r>
          </a:p>
          <a:p>
            <a:pPr lvl="1">
              <a:lnSpc>
                <a:spcPct val="90000"/>
              </a:lnSpc>
            </a:pPr>
            <a:r>
              <a:rPr lang="en-CA" altLang="en-US" sz="2000"/>
              <a:t>Other</a:t>
            </a:r>
            <a:endParaRPr lang="en-US" altLang="en-US" sz="2000"/>
          </a:p>
          <a:p>
            <a:pPr>
              <a:lnSpc>
                <a:spcPct val="90000"/>
              </a:lnSpc>
            </a:pPr>
            <a:r>
              <a:rPr lang="en-US" altLang="en-US" sz="2400"/>
              <a:t>Heterogeneous architectures</a:t>
            </a:r>
          </a:p>
        </p:txBody>
      </p:sp>
    </p:spTree>
    <p:extLst>
      <p:ext uri="{BB962C8B-B14F-4D97-AF65-F5344CB8AC3E}">
        <p14:creationId xmlns:p14="http://schemas.microsoft.com/office/powerpoint/2010/main" val="175169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1F59B09-7A70-40B8-9843-5A62A901F224}" type="slidenum">
              <a:rPr lang="en-CA" altLang="en-US"/>
              <a:pPr/>
              <a:t>8</a:t>
            </a:fld>
            <a:endParaRPr lang="en-CA" altLang="en-US"/>
          </a:p>
        </p:txBody>
      </p:sp>
      <p:sp>
        <p:nvSpPr>
          <p:cNvPr id="22530" name="Rectangle 2"/>
          <p:cNvSpPr>
            <a:spLocks noGrp="1" noChangeArrowheads="1"/>
          </p:cNvSpPr>
          <p:nvPr>
            <p:ph type="title"/>
          </p:nvPr>
        </p:nvSpPr>
        <p:spPr/>
        <p:txBody>
          <a:bodyPr/>
          <a:lstStyle/>
          <a:p>
            <a:r>
              <a:rPr lang="en-CA" altLang="en-US"/>
              <a:t>Interacting processes</a:t>
            </a:r>
          </a:p>
        </p:txBody>
      </p:sp>
      <p:sp>
        <p:nvSpPr>
          <p:cNvPr id="22531" name="Rectangle 3"/>
          <p:cNvSpPr>
            <a:spLocks noGrp="1" noChangeArrowheads="1"/>
          </p:cNvSpPr>
          <p:nvPr>
            <p:ph type="body" idx="1"/>
          </p:nvPr>
        </p:nvSpPr>
        <p:spPr/>
        <p:txBody>
          <a:bodyPr/>
          <a:lstStyle/>
          <a:p>
            <a:r>
              <a:rPr lang="en-CA" altLang="en-US" sz="2800" dirty="0"/>
              <a:t>Communicating processes</a:t>
            </a:r>
          </a:p>
          <a:p>
            <a:pPr lvl="1"/>
            <a:r>
              <a:rPr lang="en-CA" altLang="en-US" sz="2400" dirty="0"/>
              <a:t>LW processes, distributed objects, </a:t>
            </a:r>
            <a:r>
              <a:rPr lang="en-CA" altLang="en-US" sz="2400" dirty="0" smtClean="0"/>
              <a:t>…</a:t>
            </a:r>
          </a:p>
          <a:p>
            <a:pPr lvl="1"/>
            <a:endParaRPr lang="en-CA" altLang="en-US" sz="2400" dirty="0"/>
          </a:p>
          <a:p>
            <a:r>
              <a:rPr lang="en-CA" altLang="en-US" sz="2800" dirty="0"/>
              <a:t>Event systems</a:t>
            </a:r>
          </a:p>
          <a:p>
            <a:pPr lvl="1"/>
            <a:r>
              <a:rPr lang="en-CA" altLang="en-US" sz="2400" dirty="0"/>
              <a:t>implicit invocation, pure events, …</a:t>
            </a:r>
          </a:p>
        </p:txBody>
      </p:sp>
    </p:spTree>
    <p:extLst>
      <p:ext uri="{BB962C8B-B14F-4D97-AF65-F5344CB8AC3E}">
        <p14:creationId xmlns:p14="http://schemas.microsoft.com/office/powerpoint/2010/main" val="103631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814DEA-2CA4-473A-877D-0A84FE9DA36B}" type="slidenum">
              <a:rPr lang="en-CA" altLang="en-US"/>
              <a:pPr/>
              <a:t>9</a:t>
            </a:fld>
            <a:endParaRPr lang="en-CA" altLang="en-US"/>
          </a:p>
        </p:txBody>
      </p:sp>
      <p:sp>
        <p:nvSpPr>
          <p:cNvPr id="57346" name="Rectangle 2"/>
          <p:cNvSpPr>
            <a:spLocks noGrp="1" noChangeArrowheads="1"/>
          </p:cNvSpPr>
          <p:nvPr>
            <p:ph type="title"/>
          </p:nvPr>
        </p:nvSpPr>
        <p:spPr/>
        <p:txBody>
          <a:bodyPr/>
          <a:lstStyle/>
          <a:p>
            <a:r>
              <a:rPr lang="en-CA" altLang="en-US"/>
              <a:t>Event-Based, Implicit Invocation</a:t>
            </a:r>
          </a:p>
        </p:txBody>
      </p:sp>
      <p:sp>
        <p:nvSpPr>
          <p:cNvPr id="57347" name="Rectangle 3"/>
          <p:cNvSpPr>
            <a:spLocks noGrp="1" noChangeArrowheads="1"/>
          </p:cNvSpPr>
          <p:nvPr>
            <p:ph type="body" idx="1"/>
          </p:nvPr>
        </p:nvSpPr>
        <p:spPr/>
        <p:txBody>
          <a:bodyPr/>
          <a:lstStyle/>
          <a:p>
            <a:r>
              <a:rPr lang="en-CA" altLang="en-US" sz="2000" dirty="0"/>
              <a:t>This architectural style (pattern) is characterised by the style of communication between components:</a:t>
            </a:r>
          </a:p>
          <a:p>
            <a:pPr lvl="1"/>
            <a:r>
              <a:rPr lang="en-CA" altLang="en-US" sz="1800" dirty="0"/>
              <a:t>Rather than invoking a procedure directly or sending a message a component announces, or broadcasts, one or more events</a:t>
            </a:r>
            <a:r>
              <a:rPr lang="en-CA" altLang="en-US" sz="1800" dirty="0" smtClean="0"/>
              <a:t>.</a:t>
            </a:r>
          </a:p>
          <a:p>
            <a:pPr lvl="1"/>
            <a:endParaRPr lang="en-CA" altLang="en-US" sz="1800" dirty="0" smtClean="0"/>
          </a:p>
          <a:p>
            <a:r>
              <a:rPr lang="en-CA" altLang="en-US" sz="2000" dirty="0" smtClean="0"/>
              <a:t>Basically</a:t>
            </a:r>
            <a:r>
              <a:rPr lang="en-CA" altLang="en-US" sz="2000" dirty="0"/>
              <a:t>, components communicate using a generalised Observer Design Pattern style of communication</a:t>
            </a:r>
            <a:r>
              <a:rPr lang="en-CA" altLang="en-US" sz="2000" dirty="0" smtClean="0"/>
              <a:t>.</a:t>
            </a:r>
          </a:p>
          <a:p>
            <a:endParaRPr lang="en-CA" altLang="en-US" sz="2000" dirty="0"/>
          </a:p>
          <a:p>
            <a:r>
              <a:rPr lang="en-CA" altLang="en-US" sz="2000" dirty="0"/>
              <a:t>BUT this is a different architectural style from Object-Oriented</a:t>
            </a:r>
          </a:p>
          <a:p>
            <a:pPr lvl="1"/>
            <a:r>
              <a:rPr lang="en-CA" altLang="en-US" sz="1800" dirty="0"/>
              <a:t>Communications are broadcast-based and components are not necessarily objects.</a:t>
            </a:r>
          </a:p>
        </p:txBody>
      </p:sp>
    </p:spTree>
    <p:extLst>
      <p:ext uri="{BB962C8B-B14F-4D97-AF65-F5344CB8AC3E}">
        <p14:creationId xmlns:p14="http://schemas.microsoft.com/office/powerpoint/2010/main" val="2937735734"/>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1958</TotalTime>
  <Words>2440</Words>
  <Application>Microsoft Office PowerPoint</Application>
  <PresentationFormat>On-screen Show (4:3)</PresentationFormat>
  <Paragraphs>484</Paragraphs>
  <Slides>50</Slides>
  <Notes>5</Notes>
  <HiddenSlides>2</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Wrox 24-Hour Trainer</vt:lpstr>
      <vt:lpstr>CS 2212B</vt:lpstr>
      <vt:lpstr>Overview</vt:lpstr>
      <vt:lpstr>Call-and-return</vt:lpstr>
      <vt:lpstr>Main Program + Subroutine Architecture</vt:lpstr>
      <vt:lpstr>Data Abstraction / Object Oriented</vt:lpstr>
      <vt:lpstr>Object-Oriented Strengths/Weaknesses</vt:lpstr>
      <vt:lpstr>Overview</vt:lpstr>
      <vt:lpstr>Interacting processes</vt:lpstr>
      <vt:lpstr>Event-Based, Implicit Invocation</vt:lpstr>
      <vt:lpstr>Implicit Invocation Example</vt:lpstr>
      <vt:lpstr>Implicit Invocation Example</vt:lpstr>
      <vt:lpstr>Implicit Invocation</vt:lpstr>
      <vt:lpstr>Implicit Invocation</vt:lpstr>
      <vt:lpstr>Implicit Invocation</vt:lpstr>
      <vt:lpstr>Implicit Invocation</vt:lpstr>
      <vt:lpstr>Model-View-Controller</vt:lpstr>
      <vt:lpstr>Model-View-Controller</vt:lpstr>
      <vt:lpstr>Model-View-Controller</vt:lpstr>
      <vt:lpstr>Model/View/Controller (MVC)</vt:lpstr>
      <vt:lpstr>Communication Diagram MVC</vt:lpstr>
      <vt:lpstr>RMI</vt:lpstr>
      <vt:lpstr>CORBA Architecture</vt:lpstr>
      <vt:lpstr>Overview</vt:lpstr>
      <vt:lpstr>Data-Oriented Repository</vt:lpstr>
      <vt:lpstr>Repositories / Data Centred</vt:lpstr>
      <vt:lpstr>Blackboard</vt:lpstr>
      <vt:lpstr>Blackboard Architectural Style Example</vt:lpstr>
      <vt:lpstr>Examples of Blackboard Architectures</vt:lpstr>
      <vt:lpstr>Overview</vt:lpstr>
      <vt:lpstr>Data-sharing</vt:lpstr>
      <vt:lpstr>Overview</vt:lpstr>
      <vt:lpstr>Hierarchical</vt:lpstr>
      <vt:lpstr>Layered Systems</vt:lpstr>
      <vt:lpstr>Layered Systems</vt:lpstr>
      <vt:lpstr>Hierarchical systems</vt:lpstr>
      <vt:lpstr>Layered Systems</vt:lpstr>
      <vt:lpstr>Layered Systems</vt:lpstr>
      <vt:lpstr>Layered System Examples</vt:lpstr>
      <vt:lpstr>Layered Systems</vt:lpstr>
      <vt:lpstr>Layered Systems</vt:lpstr>
      <vt:lpstr>Interpreter</vt:lpstr>
      <vt:lpstr>Tiered Architectures</vt:lpstr>
      <vt:lpstr>Two Tier Client Server Architecture Design</vt:lpstr>
      <vt:lpstr>Three Tier Client Server Architecture Design</vt:lpstr>
      <vt:lpstr>Three Tier Client Server Architecture Design</vt:lpstr>
      <vt:lpstr>Example of a Multi Tier Architecture: Java 2 Platform, Enterprise Edition (J2EE)</vt:lpstr>
      <vt:lpstr>Overview</vt:lpstr>
      <vt:lpstr>Heterogeneous Architectures</vt:lpstr>
      <vt:lpstr>Example of Heterogeneous Architectures: Enterprise Architectures</vt:lpstr>
      <vt:lpstr>Links to Supporting Material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245</cp:revision>
  <dcterms:created xsi:type="dcterms:W3CDTF">2015-03-16T16:55:38Z</dcterms:created>
  <dcterms:modified xsi:type="dcterms:W3CDTF">2018-04-04T14:12:46Z</dcterms:modified>
</cp:coreProperties>
</file>