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68" r:id="rId2"/>
    <p:sldId id="545" r:id="rId3"/>
    <p:sldId id="577" r:id="rId4"/>
    <p:sldId id="578" r:id="rId5"/>
    <p:sldId id="579" r:id="rId6"/>
    <p:sldId id="580" r:id="rId7"/>
    <p:sldId id="581" r:id="rId8"/>
    <p:sldId id="583" r:id="rId9"/>
    <p:sldId id="584" r:id="rId10"/>
    <p:sldId id="585" r:id="rId11"/>
    <p:sldId id="586" r:id="rId12"/>
    <p:sldId id="587" r:id="rId13"/>
    <p:sldId id="594" r:id="rId14"/>
    <p:sldId id="595" r:id="rId15"/>
    <p:sldId id="551" r:id="rId16"/>
    <p:sldId id="552" r:id="rId17"/>
    <p:sldId id="592" r:id="rId18"/>
    <p:sldId id="593" r:id="rId19"/>
    <p:sldId id="554" r:id="rId20"/>
    <p:sldId id="555" r:id="rId21"/>
    <p:sldId id="556" r:id="rId22"/>
    <p:sldId id="589" r:id="rId23"/>
    <p:sldId id="590" r:id="rId24"/>
    <p:sldId id="591" r:id="rId25"/>
    <p:sldId id="559" r:id="rId26"/>
    <p:sldId id="560" r:id="rId27"/>
    <p:sldId id="562" r:id="rId28"/>
    <p:sldId id="563" r:id="rId29"/>
    <p:sldId id="564" r:id="rId30"/>
    <p:sldId id="565" r:id="rId31"/>
    <p:sldId id="566" r:id="rId32"/>
    <p:sldId id="567" r:id="rId33"/>
    <p:sldId id="568" r:id="rId34"/>
    <p:sldId id="569" r:id="rId35"/>
    <p:sldId id="570" r:id="rId36"/>
    <p:sldId id="571" r:id="rId37"/>
    <p:sldId id="572" r:id="rId38"/>
    <p:sldId id="573" r:id="rId39"/>
    <p:sldId id="574" r:id="rId40"/>
    <p:sldId id="575" r:id="rId41"/>
    <p:sldId id="576" r:id="rId42"/>
    <p:sldId id="596" r:id="rId43"/>
    <p:sldId id="597" r:id="rId44"/>
    <p:sldId id="598" r:id="rId45"/>
    <p:sldId id="599" r:id="rId46"/>
    <p:sldId id="600" r:id="rId47"/>
    <p:sldId id="601" r:id="rId48"/>
    <p:sldId id="602" r:id="rId49"/>
    <p:sldId id="603" r:id="rId50"/>
    <p:sldId id="604" r:id="rId51"/>
    <p:sldId id="605" r:id="rId52"/>
    <p:sldId id="588"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352" autoAdjust="0"/>
  </p:normalViewPr>
  <p:slideViewPr>
    <p:cSldViewPr>
      <p:cViewPr>
        <p:scale>
          <a:sx n="80" d="100"/>
          <a:sy n="80" d="100"/>
        </p:scale>
        <p:origin x="-1512"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1/31/2019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DE13A2C5-D977-4F43-8DA7-CABCF81A1938}" type="slidenum">
              <a:rPr lang="en-CA" altLang="en-US" sz="1200"/>
              <a:pPr eaLnBrk="1" hangingPunct="1"/>
              <a:t>2</a:t>
            </a:fld>
            <a:endParaRPr lang="en-CA"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2C74D019-514E-4E0C-807A-6FCF16037F2C}" type="slidenum">
              <a:rPr lang="en-CA" altLang="en-US" sz="1200"/>
              <a:pPr eaLnBrk="1" hangingPunct="1"/>
              <a:t>28</a:t>
            </a:fld>
            <a:endParaRPr lang="en-CA" altLang="en-US"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9ADCE14D-6740-4DC1-B367-2477E275B83C}" type="slidenum">
              <a:rPr lang="en-CA" altLang="en-US" sz="1200"/>
              <a:pPr eaLnBrk="1" hangingPunct="1"/>
              <a:t>29</a:t>
            </a:fld>
            <a:endParaRPr lang="en-CA" altLang="en-US"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1A449BA1-7513-4D46-8ADB-5F02C1541A35}" type="slidenum">
              <a:rPr lang="en-CA" altLang="en-US" sz="1200"/>
              <a:pPr eaLnBrk="1" hangingPunct="1"/>
              <a:t>30</a:t>
            </a:fld>
            <a:endParaRPr lang="en-CA" altLang="en-US" sz="12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5F441530-60F8-4393-A662-07656C9AB6E8}" type="slidenum">
              <a:rPr lang="en-CA" altLang="en-US" sz="1200"/>
              <a:pPr eaLnBrk="1" hangingPunct="1"/>
              <a:t>31</a:t>
            </a:fld>
            <a:endParaRPr lang="en-CA" altLang="en-US" sz="12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DF1CF3F1-5067-4A28-8BF7-A9118308563E}" type="slidenum">
              <a:rPr lang="en-CA" altLang="en-US" sz="1200"/>
              <a:pPr eaLnBrk="1" hangingPunct="1"/>
              <a:t>32</a:t>
            </a:fld>
            <a:endParaRPr lang="en-CA" altLang="en-US" sz="12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484E0796-8280-4192-AE51-DA7BAD546E12}" type="slidenum">
              <a:rPr lang="en-CA" altLang="en-US" sz="1200"/>
              <a:pPr eaLnBrk="1" hangingPunct="1"/>
              <a:t>33</a:t>
            </a:fld>
            <a:endParaRPr lang="en-CA" alt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9FB28614-D3A2-4788-A972-A32FC165C7C2}" type="slidenum">
              <a:rPr lang="en-CA" altLang="en-US" sz="1200"/>
              <a:pPr eaLnBrk="1" hangingPunct="1"/>
              <a:t>34</a:t>
            </a:fld>
            <a:endParaRPr lang="en-CA" alt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71514743-F117-4F51-B88F-93770DC19762}" type="slidenum">
              <a:rPr lang="en-CA" altLang="en-US" sz="1200"/>
              <a:pPr eaLnBrk="1" hangingPunct="1"/>
              <a:t>35</a:t>
            </a:fld>
            <a:endParaRPr lang="en-CA" altLang="en-US"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46B18A5D-FE4E-4EAB-B209-46338702EE8D}" type="slidenum">
              <a:rPr lang="en-CA" altLang="en-US" sz="1200"/>
              <a:pPr eaLnBrk="1" hangingPunct="1"/>
              <a:t>36</a:t>
            </a:fld>
            <a:endParaRPr lang="en-CA" altLang="en-US"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DF9B2982-CF5A-4D35-B908-BB44DF17872E}" type="slidenum">
              <a:rPr lang="en-CA" altLang="en-US" sz="1200"/>
              <a:pPr eaLnBrk="1" hangingPunct="1"/>
              <a:t>37</a:t>
            </a:fld>
            <a:endParaRPr lang="en-CA" alt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5F88C3DE-B83F-4C06-A89C-1E027A78549C}" type="slidenum">
              <a:rPr lang="en-CA" altLang="en-US" sz="1200"/>
              <a:pPr eaLnBrk="1" hangingPunct="1"/>
              <a:t>15</a:t>
            </a:fld>
            <a:endParaRPr lang="en-CA" altLang="en-US"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05755EEC-D52E-4AD0-84BD-48D4372D1BC7}" type="slidenum">
              <a:rPr lang="en-CA" altLang="en-US" sz="1200"/>
              <a:pPr eaLnBrk="1" hangingPunct="1"/>
              <a:t>38</a:t>
            </a:fld>
            <a:endParaRPr lang="en-CA" altLang="en-US"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06061AB2-B295-4B06-A12E-AEAD31DAC2EC}" type="slidenum">
              <a:rPr lang="en-CA" altLang="en-US" sz="1200"/>
              <a:pPr eaLnBrk="1" hangingPunct="1"/>
              <a:t>39</a:t>
            </a:fld>
            <a:endParaRPr lang="en-CA" altLang="en-US" sz="12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6D913F69-DF71-48D3-8C95-CCD7D0584844}" type="slidenum">
              <a:rPr lang="en-CA" altLang="en-US" sz="1200"/>
              <a:pPr eaLnBrk="1" hangingPunct="1"/>
              <a:t>40</a:t>
            </a:fld>
            <a:endParaRPr lang="en-CA" altLang="en-US" sz="12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5A3ED2EC-854F-47EA-A181-9BBBCD7F00A3}" type="slidenum">
              <a:rPr lang="en-CA" altLang="en-US" sz="1200"/>
              <a:pPr eaLnBrk="1" hangingPunct="1"/>
              <a:t>41</a:t>
            </a:fld>
            <a:endParaRPr lang="en-CA" altLang="en-US" sz="12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4D07A-E659-48E9-8259-06CCF5DE9BBA}" type="slidenum">
              <a:rPr lang="en-CA" altLang="en-US"/>
              <a:pPr/>
              <a:t>42</a:t>
            </a:fld>
            <a:endParaRPr lang="en-CA" altLang="en-US"/>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F0B777-C5D1-4228-B8E8-74D8D01F3DB4}" type="slidenum">
              <a:rPr lang="en-CA" altLang="en-US"/>
              <a:pPr/>
              <a:t>43</a:t>
            </a:fld>
            <a:endParaRPr lang="en-CA" altLang="en-US"/>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380E78-9F40-45EB-A1E3-86EA0C512825}" type="slidenum">
              <a:rPr lang="en-CA" altLang="en-US"/>
              <a:pPr/>
              <a:t>44</a:t>
            </a:fld>
            <a:endParaRPr lang="en-CA" altLang="en-US"/>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CDD648-199E-4EC1-90CD-4F5F5232CA9C}" type="slidenum">
              <a:rPr lang="en-CA" altLang="en-US"/>
              <a:pPr/>
              <a:t>45</a:t>
            </a:fld>
            <a:endParaRPr lang="en-CA" altLang="en-US"/>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5157F0-ABD2-49C0-9368-28E01709C3BC}" type="slidenum">
              <a:rPr lang="en-CA" altLang="en-US"/>
              <a:pPr/>
              <a:t>46</a:t>
            </a:fld>
            <a:endParaRPr lang="en-CA" altLang="en-US"/>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8356A9-5C2C-4AA6-A938-4C260AB0B7EF}" type="slidenum">
              <a:rPr lang="en-CA" altLang="en-US"/>
              <a:pPr/>
              <a:t>47</a:t>
            </a:fld>
            <a:endParaRPr lang="en-CA" altLang="en-US"/>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5DD25D66-3731-4C2B-B52C-98EFCB481B7B}" type="slidenum">
              <a:rPr lang="en-CA" altLang="en-US" sz="1200"/>
              <a:pPr eaLnBrk="1" hangingPunct="1"/>
              <a:t>16</a:t>
            </a:fld>
            <a:endParaRPr lang="en-CA" alt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D69037-C52B-4248-861B-37173FCE251F}" type="slidenum">
              <a:rPr lang="en-CA" altLang="en-US"/>
              <a:pPr/>
              <a:t>48</a:t>
            </a:fld>
            <a:endParaRPr lang="en-CA" alt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7C79B2-007E-41E8-B60D-06BA835BF6E5}" type="slidenum">
              <a:rPr lang="en-CA" altLang="en-US"/>
              <a:pPr/>
              <a:t>49</a:t>
            </a:fld>
            <a:endParaRPr lang="en-CA" alt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293DD7-CC6F-48EC-8150-49E7298B8353}" type="slidenum">
              <a:rPr lang="en-CA" altLang="en-US"/>
              <a:pPr/>
              <a:t>50</a:t>
            </a:fld>
            <a:endParaRPr lang="en-CA" altLang="en-US"/>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9AF70A-2811-4292-8541-A66C86A11396}" type="slidenum">
              <a:rPr lang="en-CA" altLang="en-US"/>
              <a:pPr/>
              <a:t>51</a:t>
            </a:fld>
            <a:endParaRPr lang="en-CA" altLang="en-US"/>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DF2806B8-749F-4AB0-A57B-BACF03EDE4AF}" type="slidenum">
              <a:rPr lang="en-CA" altLang="en-US" sz="1200"/>
              <a:pPr eaLnBrk="1" hangingPunct="1"/>
              <a:t>19</a:t>
            </a:fld>
            <a:endParaRPr lang="en-CA" alt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C7458432-63EF-4DAE-BA38-76C165614987}" type="slidenum">
              <a:rPr lang="en-CA" altLang="en-US" sz="1200"/>
              <a:pPr eaLnBrk="1" hangingPunct="1"/>
              <a:t>20</a:t>
            </a:fld>
            <a:endParaRPr lang="en-CA" altLang="en-US"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1F6AD42F-FAC9-41FE-BFBE-C05C4527AEDA}" type="slidenum">
              <a:rPr lang="en-CA" altLang="en-US" sz="1200"/>
              <a:pPr eaLnBrk="1" hangingPunct="1"/>
              <a:t>21</a:t>
            </a:fld>
            <a:endParaRPr lang="en-CA" alt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901D60C0-A634-43C7-9776-E741FFE61775}" type="slidenum">
              <a:rPr lang="en-CA" altLang="en-US" sz="1200"/>
              <a:pPr eaLnBrk="1" hangingPunct="1"/>
              <a:t>25</a:t>
            </a:fld>
            <a:endParaRPr lang="en-CA" altLang="en-US" sz="12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CC736D28-308C-49F4-BF69-8E1E74D455AD}" type="slidenum">
              <a:rPr lang="en-CA" altLang="en-US" sz="1200"/>
              <a:pPr eaLnBrk="1" hangingPunct="1"/>
              <a:t>26</a:t>
            </a:fld>
            <a:endParaRPr lang="en-CA" altLang="en-US"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D39E06FB-C7AD-467B-8474-B6CAF3165379}" type="slidenum">
              <a:rPr lang="en-CA" altLang="en-US" sz="1200"/>
              <a:pPr eaLnBrk="1" hangingPunct="1"/>
              <a:t>27</a:t>
            </a:fld>
            <a:endParaRPr lang="en-CA"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1/31/2019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1/31/2019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1/31/2019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smtClean="0"/>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9452438-700B-47C7-B66F-B9FD0D879271}" type="slidenum">
              <a:rPr lang="en-US" altLang="en-US"/>
              <a:pPr/>
              <a:t>‹#›</a:t>
            </a:fld>
            <a:endParaRPr lang="en-US" altLang="en-US"/>
          </a:p>
        </p:txBody>
      </p:sp>
    </p:spTree>
    <p:extLst>
      <p:ext uri="{BB962C8B-B14F-4D97-AF65-F5344CB8AC3E}">
        <p14:creationId xmlns:p14="http://schemas.microsoft.com/office/powerpoint/2010/main" val="3000974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457200" y="1600200"/>
            <a:ext cx="8229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57200" y="3938588"/>
            <a:ext cx="8229600"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457F653-965B-4EA3-AB85-BC81B93BF6E1}" type="slidenum">
              <a:rPr lang="en-US" altLang="en-US"/>
              <a:pPr>
                <a:defRPr/>
              </a:pPr>
              <a:t>‹#›</a:t>
            </a:fld>
            <a:endParaRPr lang="en-US" altLang="en-US"/>
          </a:p>
        </p:txBody>
      </p:sp>
    </p:spTree>
    <p:extLst>
      <p:ext uri="{BB962C8B-B14F-4D97-AF65-F5344CB8AC3E}">
        <p14:creationId xmlns:p14="http://schemas.microsoft.com/office/powerpoint/2010/main" val="389861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1/31/2019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1/31/2019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smtClean="0"/>
              <a:t>Title</a:t>
            </a:r>
            <a:endParaRPr lang="en-US" dirty="0"/>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smtClean="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1/31/2019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1/31/2019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1/31/2019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1/31/2019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1/31/2019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1/31/2019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1/31/2019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5"/>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smtClean="0">
                <a:solidFill>
                  <a:schemeClr val="bg1"/>
                </a:solidFill>
              </a:rPr>
              <a:t>CS2212B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 id="2147483722" r:id="rId13"/>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9.wmf"/><Relationship Id="rId4" Type="http://schemas.openxmlformats.org/officeDocument/2006/relationships/oleObject" Target="../embeddings/oleObject5.bin"/></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hyperlink" Target="http://www.oodesign.com/" TargetMode="External"/><Relationship Id="rId2" Type="http://schemas.openxmlformats.org/officeDocument/2006/relationships/hyperlink" Target="https://www.tutorialspoint.com/design_pattern/index.htm" TargetMode="External"/><Relationship Id="rId1" Type="http://schemas.openxmlformats.org/officeDocument/2006/relationships/slideLayout" Target="../slideLayouts/slideLayout12.xml"/><Relationship Id="rId6" Type="http://schemas.openxmlformats.org/officeDocument/2006/relationships/hyperlink" Target="http://www.vincehuston.org/dp/patterns_quiz.html" TargetMode="External"/><Relationship Id="rId5" Type="http://schemas.openxmlformats.org/officeDocument/2006/relationships/hyperlink" Target="https://www.proprofs.com/quiz-school/story.php?title=quiz-gof-design-patterns-1" TargetMode="External"/><Relationship Id="rId4" Type="http://schemas.openxmlformats.org/officeDocument/2006/relationships/hyperlink" Target="https://www.javatpoint.com/design-patterns-in-jav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CS 2212B</a:t>
            </a:r>
            <a:endParaRPr lang="en-CA" dirty="0"/>
          </a:p>
        </p:txBody>
      </p:sp>
      <p:sp>
        <p:nvSpPr>
          <p:cNvPr id="3" name="Text Placeholder 2"/>
          <p:cNvSpPr>
            <a:spLocks noGrp="1"/>
          </p:cNvSpPr>
          <p:nvPr>
            <p:ph type="body" idx="1"/>
          </p:nvPr>
        </p:nvSpPr>
        <p:spPr>
          <a:xfrm>
            <a:off x="685800" y="2819401"/>
            <a:ext cx="7772400" cy="990600"/>
          </a:xfrm>
        </p:spPr>
        <p:txBody>
          <a:bodyPr/>
          <a:lstStyle/>
          <a:p>
            <a:r>
              <a:rPr lang="en-CA" dirty="0" smtClean="0"/>
              <a:t>Introduction to Software Engineering</a:t>
            </a:r>
            <a:endParaRPr lang="en-CA" dirty="0"/>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smtClean="0"/>
              <a:t>Kostas Kontogiannis</a:t>
            </a:r>
          </a:p>
        </p:txBody>
      </p:sp>
      <p:sp>
        <p:nvSpPr>
          <p:cNvPr id="5" name="Text Placeholder 2"/>
          <p:cNvSpPr txBox="1">
            <a:spLocks/>
          </p:cNvSpPr>
          <p:nvPr/>
        </p:nvSpPr>
        <p:spPr>
          <a:xfrm>
            <a:off x="685800" y="584835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sz="1800" dirty="0" smtClean="0"/>
              <a:t>Lecture 12: Design Patterns </a:t>
            </a:r>
            <a:endParaRPr lang="en-CA" sz="1800" dirty="0"/>
          </a:p>
        </p:txBody>
      </p:sp>
    </p:spTree>
    <p:extLst>
      <p:ext uri="{BB962C8B-B14F-4D97-AF65-F5344CB8AC3E}">
        <p14:creationId xmlns:p14="http://schemas.microsoft.com/office/powerpoint/2010/main" val="2121579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fld id="{24214A83-0529-4C4D-83BB-1ED438105184}" type="slidenum">
              <a:rPr lang="en-CA" altLang="en-US"/>
              <a:pPr/>
              <a:t>10</a:t>
            </a:fld>
            <a:endParaRPr lang="en-CA" altLang="en-US"/>
          </a:p>
        </p:txBody>
      </p:sp>
      <p:sp>
        <p:nvSpPr>
          <p:cNvPr id="44034" name="Rectangle 2"/>
          <p:cNvSpPr>
            <a:spLocks noGrp="1" noChangeArrowheads="1"/>
          </p:cNvSpPr>
          <p:nvPr>
            <p:ph type="title"/>
          </p:nvPr>
        </p:nvSpPr>
        <p:spPr/>
        <p:txBody>
          <a:bodyPr/>
          <a:lstStyle/>
          <a:p>
            <a:r>
              <a:rPr lang="en-CA" altLang="en-US" sz="4000"/>
              <a:t>Classification of GoF Design Pattern</a:t>
            </a:r>
          </a:p>
        </p:txBody>
      </p:sp>
      <p:graphicFrame>
        <p:nvGraphicFramePr>
          <p:cNvPr id="44059" name="Group 27"/>
          <p:cNvGraphicFramePr>
            <a:graphicFrameLocks noGrp="1"/>
          </p:cNvGraphicFramePr>
          <p:nvPr/>
        </p:nvGraphicFramePr>
        <p:xfrm>
          <a:off x="1524000" y="1722438"/>
          <a:ext cx="6096000" cy="4790440"/>
        </p:xfrm>
        <a:graphic>
          <a:graphicData uri="http://schemas.openxmlformats.org/drawingml/2006/table">
            <a:tbl>
              <a:tblPr/>
              <a:tblGrid>
                <a:gridCol w="2032000"/>
                <a:gridCol w="2032000"/>
                <a:gridCol w="2032000"/>
              </a:tblGrid>
              <a:tr h="431800">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smtClean="0">
                          <a:ln>
                            <a:noFill/>
                          </a:ln>
                          <a:solidFill>
                            <a:schemeClr val="tx1"/>
                          </a:solidFill>
                          <a:effectLst/>
                          <a:latin typeface="Times New Roman" pitchFamily="18" charset="0"/>
                        </a:rPr>
                        <a:t>Creational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smtClean="0">
                          <a:ln>
                            <a:noFill/>
                          </a:ln>
                          <a:solidFill>
                            <a:schemeClr val="tx1"/>
                          </a:solidFill>
                          <a:effectLst/>
                          <a:latin typeface="Times New Roman" pitchFamily="18" charset="0"/>
                        </a:rPr>
                        <a:t>Structural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smtClean="0">
                          <a:ln>
                            <a:noFill/>
                          </a:ln>
                          <a:solidFill>
                            <a:schemeClr val="tx1"/>
                          </a:solidFill>
                          <a:effectLst/>
                          <a:latin typeface="Times New Roman" pitchFamily="18" charset="0"/>
                        </a:rPr>
                        <a:t>Behavioral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0">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smtClean="0">
                          <a:ln>
                            <a:noFill/>
                          </a:ln>
                          <a:solidFill>
                            <a:schemeClr val="tx1"/>
                          </a:solidFill>
                          <a:effectLst/>
                          <a:latin typeface="Times New Roman" pitchFamily="18" charset="0"/>
                        </a:rPr>
                        <a:t>Factory Method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smtClean="0">
                          <a:ln>
                            <a:noFill/>
                          </a:ln>
                          <a:solidFill>
                            <a:schemeClr val="tx1"/>
                          </a:solidFill>
                          <a:effectLst/>
                          <a:latin typeface="Times New Roman" pitchFamily="18" charset="0"/>
                        </a:rPr>
                        <a:t>Abstract Factory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smtClean="0">
                          <a:ln>
                            <a:noFill/>
                          </a:ln>
                          <a:solidFill>
                            <a:schemeClr val="tx1"/>
                          </a:solidFill>
                          <a:effectLst/>
                          <a:latin typeface="Times New Roman" pitchFamily="18" charset="0"/>
                        </a:rPr>
                        <a:t>Builder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smtClean="0">
                          <a:ln>
                            <a:noFill/>
                          </a:ln>
                          <a:solidFill>
                            <a:schemeClr val="tx1"/>
                          </a:solidFill>
                          <a:effectLst/>
                          <a:latin typeface="Times New Roman" pitchFamily="18" charset="0"/>
                        </a:rPr>
                        <a:t>Prototype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smtClean="0">
                          <a:ln>
                            <a:noFill/>
                          </a:ln>
                          <a:solidFill>
                            <a:schemeClr val="tx1"/>
                          </a:solidFill>
                          <a:effectLst/>
                          <a:latin typeface="Times New Roman" pitchFamily="18" charset="0"/>
                        </a:rPr>
                        <a:t>Singleton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smtClean="0">
                          <a:ln>
                            <a:noFill/>
                          </a:ln>
                          <a:solidFill>
                            <a:schemeClr val="tx1"/>
                          </a:solidFill>
                          <a:effectLst/>
                          <a:latin typeface="Times New Roman" pitchFamily="18" charset="0"/>
                        </a:rPr>
                        <a:t>Adapter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smtClean="0">
                          <a:ln>
                            <a:noFill/>
                          </a:ln>
                          <a:solidFill>
                            <a:schemeClr val="tx1"/>
                          </a:solidFill>
                          <a:effectLst/>
                          <a:latin typeface="Times New Roman" pitchFamily="18" charset="0"/>
                        </a:rPr>
                        <a:t>Bridge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smtClean="0">
                          <a:ln>
                            <a:noFill/>
                          </a:ln>
                          <a:solidFill>
                            <a:schemeClr val="tx1"/>
                          </a:solidFill>
                          <a:effectLst/>
                          <a:latin typeface="Times New Roman" pitchFamily="18" charset="0"/>
                        </a:rPr>
                        <a:t>Composite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smtClean="0">
                          <a:ln>
                            <a:noFill/>
                          </a:ln>
                          <a:solidFill>
                            <a:schemeClr val="tx1"/>
                          </a:solidFill>
                          <a:effectLst/>
                          <a:latin typeface="Times New Roman" pitchFamily="18" charset="0"/>
                        </a:rPr>
                        <a:t>Decorator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smtClean="0">
                          <a:ln>
                            <a:noFill/>
                          </a:ln>
                          <a:solidFill>
                            <a:schemeClr val="tx1"/>
                          </a:solidFill>
                          <a:effectLst/>
                          <a:latin typeface="Times New Roman" pitchFamily="18" charset="0"/>
                        </a:rPr>
                        <a:t>Flyweight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smtClean="0">
                          <a:ln>
                            <a:noFill/>
                          </a:ln>
                          <a:solidFill>
                            <a:schemeClr val="tx1"/>
                          </a:solidFill>
                          <a:effectLst/>
                          <a:latin typeface="Times New Roman" pitchFamily="18" charset="0"/>
                        </a:rPr>
                        <a:t>Facade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smtClean="0">
                          <a:ln>
                            <a:noFill/>
                          </a:ln>
                          <a:solidFill>
                            <a:schemeClr val="tx1"/>
                          </a:solidFill>
                          <a:effectLst/>
                          <a:latin typeface="Times New Roman" pitchFamily="18" charset="0"/>
                        </a:rPr>
                        <a:t>Proxy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smtClean="0">
                          <a:ln>
                            <a:noFill/>
                          </a:ln>
                          <a:solidFill>
                            <a:schemeClr val="tx1"/>
                          </a:solidFill>
                          <a:effectLst/>
                          <a:latin typeface="Times New Roman" pitchFamily="18" charset="0"/>
                        </a:rPr>
                        <a:t>Interpreter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smtClean="0">
                          <a:ln>
                            <a:noFill/>
                          </a:ln>
                          <a:solidFill>
                            <a:schemeClr val="tx1"/>
                          </a:solidFill>
                          <a:effectLst/>
                          <a:latin typeface="Times New Roman" pitchFamily="18" charset="0"/>
                        </a:rPr>
                        <a:t>Template Method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smtClean="0">
                          <a:ln>
                            <a:noFill/>
                          </a:ln>
                          <a:solidFill>
                            <a:schemeClr val="tx1"/>
                          </a:solidFill>
                          <a:effectLst/>
                          <a:latin typeface="Times New Roman" pitchFamily="18" charset="0"/>
                        </a:rPr>
                        <a:t>Chain of Responsibility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smtClean="0">
                          <a:ln>
                            <a:noFill/>
                          </a:ln>
                          <a:solidFill>
                            <a:schemeClr val="tx1"/>
                          </a:solidFill>
                          <a:effectLst/>
                          <a:latin typeface="Times New Roman" pitchFamily="18" charset="0"/>
                        </a:rPr>
                        <a:t>Command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smtClean="0">
                          <a:ln>
                            <a:noFill/>
                          </a:ln>
                          <a:solidFill>
                            <a:schemeClr val="tx1"/>
                          </a:solidFill>
                          <a:effectLst/>
                          <a:latin typeface="Times New Roman" pitchFamily="18" charset="0"/>
                        </a:rPr>
                        <a:t>Iterator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smtClean="0">
                          <a:ln>
                            <a:noFill/>
                          </a:ln>
                          <a:solidFill>
                            <a:schemeClr val="tx1"/>
                          </a:solidFill>
                          <a:effectLst/>
                          <a:latin typeface="Times New Roman" pitchFamily="18" charset="0"/>
                        </a:rPr>
                        <a:t>Mediator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smtClean="0">
                          <a:ln>
                            <a:noFill/>
                          </a:ln>
                          <a:solidFill>
                            <a:schemeClr val="tx1"/>
                          </a:solidFill>
                          <a:effectLst/>
                          <a:latin typeface="Times New Roman" pitchFamily="18" charset="0"/>
                        </a:rPr>
                        <a:t>Memento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smtClean="0">
                          <a:ln>
                            <a:noFill/>
                          </a:ln>
                          <a:solidFill>
                            <a:schemeClr val="tx1"/>
                          </a:solidFill>
                          <a:effectLst/>
                          <a:latin typeface="Times New Roman" pitchFamily="18" charset="0"/>
                        </a:rPr>
                        <a:t>Observer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smtClean="0">
                          <a:ln>
                            <a:noFill/>
                          </a:ln>
                          <a:solidFill>
                            <a:schemeClr val="tx1"/>
                          </a:solidFill>
                          <a:effectLst/>
                          <a:latin typeface="Times New Roman" pitchFamily="18" charset="0"/>
                        </a:rPr>
                        <a:t>State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smtClean="0">
                          <a:ln>
                            <a:noFill/>
                          </a:ln>
                          <a:solidFill>
                            <a:schemeClr val="tx1"/>
                          </a:solidFill>
                          <a:effectLst/>
                          <a:latin typeface="Times New Roman" pitchFamily="18" charset="0"/>
                        </a:rPr>
                        <a:t>Strategy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smtClean="0">
                          <a:ln>
                            <a:noFill/>
                          </a:ln>
                          <a:solidFill>
                            <a:schemeClr val="tx1"/>
                          </a:solidFill>
                          <a:effectLst/>
                          <a:latin typeface="Times New Roman" pitchFamily="18" charset="0"/>
                        </a:rPr>
                        <a:t>Visitor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060" name="Text Box 28"/>
          <p:cNvSpPr txBox="1">
            <a:spLocks noChangeArrowheads="1"/>
          </p:cNvSpPr>
          <p:nvPr/>
        </p:nvSpPr>
        <p:spPr bwMode="auto">
          <a:xfrm rot="-5400000">
            <a:off x="-1678781" y="4787106"/>
            <a:ext cx="37226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000">
                <a:cs typeface="Times New Roman" pitchFamily="18" charset="0"/>
              </a:rPr>
              <a:t>© </a:t>
            </a:r>
            <a:r>
              <a:rPr lang="en-CA" altLang="en-US" sz="1000"/>
              <a:t>E. Gamma, R. Helm, R. Johnson, J. Vlissides and Addison-Wesley</a:t>
            </a:r>
          </a:p>
        </p:txBody>
      </p:sp>
    </p:spTree>
    <p:extLst>
      <p:ext uri="{BB962C8B-B14F-4D97-AF65-F5344CB8AC3E}">
        <p14:creationId xmlns:p14="http://schemas.microsoft.com/office/powerpoint/2010/main" val="1792081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52FE4DD-6B3F-4F53-9E4B-8A7252F6FED2}" type="slidenum">
              <a:rPr lang="en-CA" altLang="en-US"/>
              <a:pPr/>
              <a:t>11</a:t>
            </a:fld>
            <a:endParaRPr lang="en-CA" altLang="en-US"/>
          </a:p>
        </p:txBody>
      </p:sp>
      <p:sp>
        <p:nvSpPr>
          <p:cNvPr id="8194" name="Rectangle 2"/>
          <p:cNvSpPr>
            <a:spLocks noGrp="1" noChangeArrowheads="1"/>
          </p:cNvSpPr>
          <p:nvPr>
            <p:ph type="title"/>
          </p:nvPr>
        </p:nvSpPr>
        <p:spPr/>
        <p:txBody>
          <a:bodyPr/>
          <a:lstStyle/>
          <a:p>
            <a:r>
              <a:rPr lang="en-CA" altLang="en-US" sz="3600"/>
              <a:t>Design Pattern Template (First Half )</a:t>
            </a:r>
          </a:p>
        </p:txBody>
      </p:sp>
      <p:sp>
        <p:nvSpPr>
          <p:cNvPr id="8195" name="Rectangle 3"/>
          <p:cNvSpPr>
            <a:spLocks noGrp="1" noChangeArrowheads="1"/>
          </p:cNvSpPr>
          <p:nvPr>
            <p:ph type="body" idx="1"/>
          </p:nvPr>
        </p:nvSpPr>
        <p:spPr/>
        <p:txBody>
          <a:bodyPr/>
          <a:lstStyle/>
          <a:p>
            <a:pPr>
              <a:lnSpc>
                <a:spcPct val="90000"/>
              </a:lnSpc>
            </a:pPr>
            <a:r>
              <a:rPr lang="en-CA" altLang="en-US" sz="2000"/>
              <a:t>Name (and classification)</a:t>
            </a:r>
          </a:p>
          <a:p>
            <a:pPr>
              <a:lnSpc>
                <a:spcPct val="90000"/>
              </a:lnSpc>
            </a:pPr>
            <a:r>
              <a:rPr lang="en-CA" altLang="en-US" sz="2000"/>
              <a:t>Intent</a:t>
            </a:r>
          </a:p>
          <a:p>
            <a:pPr lvl="1">
              <a:lnSpc>
                <a:spcPct val="90000"/>
              </a:lnSpc>
            </a:pPr>
            <a:r>
              <a:rPr lang="en-CA" altLang="en-US" sz="1800"/>
              <a:t>Short description of pattern and its purpose</a:t>
            </a:r>
          </a:p>
          <a:p>
            <a:pPr>
              <a:lnSpc>
                <a:spcPct val="90000"/>
              </a:lnSpc>
            </a:pPr>
            <a:r>
              <a:rPr lang="en-CA" altLang="en-US" sz="2000"/>
              <a:t>Also known as</a:t>
            </a:r>
          </a:p>
          <a:p>
            <a:pPr lvl="1">
              <a:lnSpc>
                <a:spcPct val="90000"/>
              </a:lnSpc>
            </a:pPr>
            <a:r>
              <a:rPr lang="en-CA" altLang="en-US" sz="1800"/>
              <a:t>Other names that people have for the pattern</a:t>
            </a:r>
          </a:p>
          <a:p>
            <a:pPr>
              <a:lnSpc>
                <a:spcPct val="90000"/>
              </a:lnSpc>
            </a:pPr>
            <a:r>
              <a:rPr lang="en-CA" altLang="en-US" sz="2000"/>
              <a:t>Motivation</a:t>
            </a:r>
          </a:p>
          <a:p>
            <a:pPr lvl="1">
              <a:lnSpc>
                <a:spcPct val="90000"/>
              </a:lnSpc>
            </a:pPr>
            <a:r>
              <a:rPr lang="en-CA" altLang="en-US" sz="1800"/>
              <a:t>Motivating scenario demonstrating pattern's use</a:t>
            </a:r>
          </a:p>
          <a:p>
            <a:pPr>
              <a:lnSpc>
                <a:spcPct val="90000"/>
              </a:lnSpc>
            </a:pPr>
            <a:r>
              <a:rPr lang="en-CA" altLang="en-US" sz="2000"/>
              <a:t>Applicability</a:t>
            </a:r>
          </a:p>
          <a:p>
            <a:pPr lvl="1">
              <a:lnSpc>
                <a:spcPct val="90000"/>
              </a:lnSpc>
            </a:pPr>
            <a:r>
              <a:rPr lang="en-CA" altLang="en-US" sz="1800"/>
              <a:t>Circumstances in which pattern applies</a:t>
            </a:r>
          </a:p>
          <a:p>
            <a:pPr>
              <a:lnSpc>
                <a:spcPct val="90000"/>
              </a:lnSpc>
            </a:pPr>
            <a:r>
              <a:rPr lang="en-CA" altLang="en-US" sz="2000"/>
              <a:t>Structure</a:t>
            </a:r>
          </a:p>
          <a:p>
            <a:pPr lvl="1">
              <a:lnSpc>
                <a:spcPct val="90000"/>
              </a:lnSpc>
            </a:pPr>
            <a:r>
              <a:rPr lang="en-CA" altLang="en-US" sz="1800"/>
              <a:t>Graphical representation of the pattern</a:t>
            </a:r>
          </a:p>
          <a:p>
            <a:pPr lvl="1">
              <a:lnSpc>
                <a:spcPct val="90000"/>
              </a:lnSpc>
            </a:pPr>
            <a:r>
              <a:rPr lang="en-CA" altLang="en-US" sz="1800"/>
              <a:t>GoF used OMT and interaction diagrams (a precursor to UML)</a:t>
            </a:r>
          </a:p>
          <a:p>
            <a:pPr>
              <a:lnSpc>
                <a:spcPct val="90000"/>
              </a:lnSpc>
            </a:pPr>
            <a:r>
              <a:rPr lang="en-CA" altLang="en-US" sz="2000"/>
              <a:t>Participants</a:t>
            </a:r>
          </a:p>
          <a:p>
            <a:pPr lvl="1">
              <a:lnSpc>
                <a:spcPct val="90000"/>
              </a:lnSpc>
            </a:pPr>
            <a:r>
              <a:rPr lang="en-CA" altLang="en-US" sz="1800"/>
              <a:t>Participating classes and/or objects and their responsibilities</a:t>
            </a:r>
          </a:p>
          <a:p>
            <a:pPr>
              <a:lnSpc>
                <a:spcPct val="90000"/>
              </a:lnSpc>
            </a:pPr>
            <a:r>
              <a:rPr lang="en-CA" altLang="en-US" sz="2000"/>
              <a:t>...</a:t>
            </a:r>
          </a:p>
        </p:txBody>
      </p:sp>
      <p:sp>
        <p:nvSpPr>
          <p:cNvPr id="8196" name="Text Box 4"/>
          <p:cNvSpPr txBox="1">
            <a:spLocks noChangeArrowheads="1"/>
          </p:cNvSpPr>
          <p:nvPr/>
        </p:nvSpPr>
        <p:spPr bwMode="auto">
          <a:xfrm rot="-5400000">
            <a:off x="-1678781" y="4787106"/>
            <a:ext cx="37226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000">
                <a:cs typeface="Times New Roman" pitchFamily="18" charset="0"/>
              </a:rPr>
              <a:t>© </a:t>
            </a:r>
            <a:r>
              <a:rPr lang="en-CA" altLang="en-US" sz="1000"/>
              <a:t>E. Gamma, R. Helm, R. Johnson, J. Vlissides and Addison-Wesley</a:t>
            </a:r>
          </a:p>
        </p:txBody>
      </p:sp>
    </p:spTree>
    <p:extLst>
      <p:ext uri="{BB962C8B-B14F-4D97-AF65-F5344CB8AC3E}">
        <p14:creationId xmlns:p14="http://schemas.microsoft.com/office/powerpoint/2010/main" val="3334404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3321587-E88B-4FDA-B06F-8673957F3BEF}" type="slidenum">
              <a:rPr lang="en-CA" altLang="en-US"/>
              <a:pPr/>
              <a:t>12</a:t>
            </a:fld>
            <a:endParaRPr lang="en-CA" altLang="en-US"/>
          </a:p>
        </p:txBody>
      </p:sp>
      <p:sp>
        <p:nvSpPr>
          <p:cNvPr id="9218" name="Rectangle 2"/>
          <p:cNvSpPr>
            <a:spLocks noGrp="1" noChangeArrowheads="1"/>
          </p:cNvSpPr>
          <p:nvPr>
            <p:ph type="title"/>
          </p:nvPr>
        </p:nvSpPr>
        <p:spPr/>
        <p:txBody>
          <a:bodyPr/>
          <a:lstStyle/>
          <a:p>
            <a:r>
              <a:rPr lang="en-CA" altLang="en-US" sz="3600"/>
              <a:t>Design Pattern Template (Second Half )</a:t>
            </a:r>
          </a:p>
        </p:txBody>
      </p:sp>
      <p:sp>
        <p:nvSpPr>
          <p:cNvPr id="9219" name="Rectangle 3"/>
          <p:cNvSpPr>
            <a:spLocks noGrp="1" noChangeArrowheads="1"/>
          </p:cNvSpPr>
          <p:nvPr>
            <p:ph type="body" idx="1"/>
          </p:nvPr>
        </p:nvSpPr>
        <p:spPr/>
        <p:txBody>
          <a:bodyPr/>
          <a:lstStyle/>
          <a:p>
            <a:pPr>
              <a:lnSpc>
                <a:spcPct val="90000"/>
              </a:lnSpc>
            </a:pPr>
            <a:r>
              <a:rPr lang="en-CA" altLang="en-US" sz="2000"/>
              <a:t>...</a:t>
            </a:r>
          </a:p>
          <a:p>
            <a:pPr>
              <a:lnSpc>
                <a:spcPct val="90000"/>
              </a:lnSpc>
            </a:pPr>
            <a:r>
              <a:rPr lang="en-CA" altLang="en-US" sz="2000"/>
              <a:t>Collaborations</a:t>
            </a:r>
          </a:p>
          <a:p>
            <a:pPr lvl="1">
              <a:lnSpc>
                <a:spcPct val="90000"/>
              </a:lnSpc>
            </a:pPr>
            <a:r>
              <a:rPr lang="en-CA" altLang="en-US" sz="1800"/>
              <a:t>How participants cooperate to carry out their responsibilities</a:t>
            </a:r>
          </a:p>
          <a:p>
            <a:pPr>
              <a:lnSpc>
                <a:spcPct val="90000"/>
              </a:lnSpc>
            </a:pPr>
            <a:r>
              <a:rPr lang="en-CA" altLang="en-US" sz="2000"/>
              <a:t>Consequences</a:t>
            </a:r>
          </a:p>
          <a:p>
            <a:pPr lvl="1">
              <a:lnSpc>
                <a:spcPct val="90000"/>
              </a:lnSpc>
            </a:pPr>
            <a:r>
              <a:rPr lang="en-CA" altLang="en-US" sz="1800"/>
              <a:t>The results of application, benefits, liabilities</a:t>
            </a:r>
          </a:p>
          <a:p>
            <a:pPr>
              <a:lnSpc>
                <a:spcPct val="90000"/>
              </a:lnSpc>
            </a:pPr>
            <a:r>
              <a:rPr lang="en-CA" altLang="en-US" sz="2000"/>
              <a:t>Implementation</a:t>
            </a:r>
          </a:p>
          <a:p>
            <a:pPr lvl="1">
              <a:lnSpc>
                <a:spcPct val="90000"/>
              </a:lnSpc>
            </a:pPr>
            <a:r>
              <a:rPr lang="en-CA" altLang="en-US" sz="1800"/>
              <a:t>Implementation pitfalls, hints, or techniques, plus any language-dependent issues</a:t>
            </a:r>
          </a:p>
          <a:p>
            <a:pPr>
              <a:lnSpc>
                <a:spcPct val="90000"/>
              </a:lnSpc>
            </a:pPr>
            <a:r>
              <a:rPr lang="en-CA" altLang="en-US" sz="2000"/>
              <a:t>Sample code</a:t>
            </a:r>
          </a:p>
          <a:p>
            <a:pPr lvl="1">
              <a:lnSpc>
                <a:spcPct val="90000"/>
              </a:lnSpc>
            </a:pPr>
            <a:r>
              <a:rPr lang="en-CA" altLang="en-US" sz="1800"/>
              <a:t>Sample implementations in C++, Java, C#, Smalltalk, etc.</a:t>
            </a:r>
          </a:p>
          <a:p>
            <a:pPr>
              <a:lnSpc>
                <a:spcPct val="90000"/>
              </a:lnSpc>
            </a:pPr>
            <a:r>
              <a:rPr lang="en-CA" altLang="en-US" sz="2000"/>
              <a:t>Known uses</a:t>
            </a:r>
          </a:p>
          <a:p>
            <a:pPr lvl="1">
              <a:lnSpc>
                <a:spcPct val="90000"/>
              </a:lnSpc>
            </a:pPr>
            <a:r>
              <a:rPr lang="en-CA" altLang="en-US" sz="1800"/>
              <a:t>Examples drawn from existing systems</a:t>
            </a:r>
          </a:p>
          <a:p>
            <a:pPr>
              <a:lnSpc>
                <a:spcPct val="90000"/>
              </a:lnSpc>
            </a:pPr>
            <a:r>
              <a:rPr lang="en-CA" altLang="en-US" sz="2000"/>
              <a:t>Related patterns</a:t>
            </a:r>
          </a:p>
          <a:p>
            <a:pPr lvl="1">
              <a:lnSpc>
                <a:spcPct val="90000"/>
              </a:lnSpc>
            </a:pPr>
            <a:r>
              <a:rPr lang="en-CA" altLang="en-US" sz="1800"/>
              <a:t>Discussion of other patterns that relate to this one</a:t>
            </a:r>
          </a:p>
        </p:txBody>
      </p:sp>
      <p:sp>
        <p:nvSpPr>
          <p:cNvPr id="9220" name="Text Box 4"/>
          <p:cNvSpPr txBox="1">
            <a:spLocks noChangeArrowheads="1"/>
          </p:cNvSpPr>
          <p:nvPr/>
        </p:nvSpPr>
        <p:spPr bwMode="auto">
          <a:xfrm rot="-5400000">
            <a:off x="-1678781" y="4787106"/>
            <a:ext cx="37226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000">
                <a:cs typeface="Times New Roman" pitchFamily="18" charset="0"/>
              </a:rPr>
              <a:t>© </a:t>
            </a:r>
            <a:r>
              <a:rPr lang="en-CA" altLang="en-US" sz="1000"/>
              <a:t>E. Gamma, R. Helm, R. Johnson, J. Vlissides and Addison-Wesley</a:t>
            </a:r>
          </a:p>
        </p:txBody>
      </p:sp>
    </p:spTree>
    <p:extLst>
      <p:ext uri="{BB962C8B-B14F-4D97-AF65-F5344CB8AC3E}">
        <p14:creationId xmlns:p14="http://schemas.microsoft.com/office/powerpoint/2010/main" val="780404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510AB496-75C1-4D1B-AF7E-8802054056EF}" type="slidenum">
              <a:rPr lang="en-CA" altLang="en-US"/>
              <a:pPr/>
              <a:t>13</a:t>
            </a:fld>
            <a:endParaRPr lang="en-CA" altLang="en-US"/>
          </a:p>
        </p:txBody>
      </p:sp>
      <p:sp>
        <p:nvSpPr>
          <p:cNvPr id="65538" name="Rectangle 2"/>
          <p:cNvSpPr>
            <a:spLocks noGrp="1" noChangeArrowheads="1"/>
          </p:cNvSpPr>
          <p:nvPr>
            <p:ph type="title"/>
          </p:nvPr>
        </p:nvSpPr>
        <p:spPr/>
        <p:txBody>
          <a:bodyPr/>
          <a:lstStyle/>
          <a:p>
            <a:r>
              <a:rPr lang="en-CA" altLang="en-US"/>
              <a:t>Visitor (</a:t>
            </a:r>
            <a:r>
              <a:rPr lang="en-CA" altLang="en-US" i="1"/>
              <a:t>Behavioral</a:t>
            </a:r>
            <a:r>
              <a:rPr lang="en-CA" altLang="en-US"/>
              <a:t>)</a:t>
            </a:r>
          </a:p>
        </p:txBody>
      </p:sp>
      <p:sp>
        <p:nvSpPr>
          <p:cNvPr id="65539" name="Rectangle 3"/>
          <p:cNvSpPr>
            <a:spLocks noGrp="1" noChangeArrowheads="1"/>
          </p:cNvSpPr>
          <p:nvPr>
            <p:ph type="body" idx="1"/>
          </p:nvPr>
        </p:nvSpPr>
        <p:spPr/>
        <p:txBody>
          <a:bodyPr/>
          <a:lstStyle/>
          <a:p>
            <a:pPr>
              <a:lnSpc>
                <a:spcPct val="90000"/>
              </a:lnSpc>
            </a:pPr>
            <a:r>
              <a:rPr lang="en-CA" altLang="en-US" sz="2800"/>
              <a:t>Intent</a:t>
            </a:r>
          </a:p>
          <a:p>
            <a:pPr lvl="1">
              <a:lnSpc>
                <a:spcPct val="90000"/>
              </a:lnSpc>
            </a:pPr>
            <a:r>
              <a:rPr lang="en-CA" altLang="en-US" sz="2400"/>
              <a:t>Centralize operations on an object structure so that they can vary independently but still behave polymorphically</a:t>
            </a:r>
          </a:p>
          <a:p>
            <a:pPr>
              <a:lnSpc>
                <a:spcPct val="90000"/>
              </a:lnSpc>
            </a:pPr>
            <a:r>
              <a:rPr lang="en-CA" altLang="en-US" sz="2800"/>
              <a:t>Applicability</a:t>
            </a:r>
          </a:p>
          <a:p>
            <a:pPr lvl="1">
              <a:lnSpc>
                <a:spcPct val="90000"/>
              </a:lnSpc>
            </a:pPr>
            <a:r>
              <a:rPr lang="en-CA" altLang="en-US" sz="2400"/>
              <a:t>When classes define many unrelated operations</a:t>
            </a:r>
          </a:p>
          <a:p>
            <a:pPr lvl="1">
              <a:lnSpc>
                <a:spcPct val="90000"/>
              </a:lnSpc>
            </a:pPr>
            <a:r>
              <a:rPr lang="en-CA" altLang="en-US" sz="2400"/>
              <a:t>Class relationships of objects in the structure rarely change, but the operations on them change often</a:t>
            </a:r>
          </a:p>
          <a:p>
            <a:pPr lvl="1">
              <a:lnSpc>
                <a:spcPct val="90000"/>
              </a:lnSpc>
            </a:pPr>
            <a:r>
              <a:rPr lang="en-CA" altLang="en-US" sz="2400"/>
              <a:t>Algorithms over the structure maintain state that's updated during traversal</a:t>
            </a:r>
          </a:p>
        </p:txBody>
      </p:sp>
      <p:sp>
        <p:nvSpPr>
          <p:cNvPr id="65540" name="Text Box 4"/>
          <p:cNvSpPr txBox="1">
            <a:spLocks noChangeArrowheads="1"/>
          </p:cNvSpPr>
          <p:nvPr/>
        </p:nvSpPr>
        <p:spPr bwMode="auto">
          <a:xfrm rot="-5400000">
            <a:off x="-1678781" y="4787106"/>
            <a:ext cx="37226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000">
                <a:cs typeface="Times New Roman" pitchFamily="18" charset="0"/>
              </a:rPr>
              <a:t>© </a:t>
            </a:r>
            <a:r>
              <a:rPr lang="en-CA" altLang="en-US" sz="1000"/>
              <a:t>E. Gamma, R. Helm, R. Johnson, J. Vlissides and Addison-Wesley</a:t>
            </a:r>
          </a:p>
        </p:txBody>
      </p:sp>
    </p:spTree>
    <p:extLst>
      <p:ext uri="{BB962C8B-B14F-4D97-AF65-F5344CB8AC3E}">
        <p14:creationId xmlns:p14="http://schemas.microsoft.com/office/powerpoint/2010/main" val="1842655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9398D29A-C48D-46EB-AB8E-F52AD15C7C68}" type="slidenum">
              <a:rPr lang="en-CA" altLang="en-US"/>
              <a:pPr/>
              <a:t>14</a:t>
            </a:fld>
            <a:endParaRPr lang="en-CA" altLang="en-US"/>
          </a:p>
        </p:txBody>
      </p:sp>
      <p:sp>
        <p:nvSpPr>
          <p:cNvPr id="66562" name="Rectangle 2"/>
          <p:cNvSpPr>
            <a:spLocks noGrp="1" noChangeArrowheads="1"/>
          </p:cNvSpPr>
          <p:nvPr>
            <p:ph type="title"/>
          </p:nvPr>
        </p:nvSpPr>
        <p:spPr/>
        <p:txBody>
          <a:bodyPr/>
          <a:lstStyle/>
          <a:p>
            <a:r>
              <a:rPr lang="en-CA" altLang="en-US"/>
              <a:t>Visitor (cont'd)</a:t>
            </a:r>
          </a:p>
        </p:txBody>
      </p:sp>
      <p:sp>
        <p:nvSpPr>
          <p:cNvPr id="66563" name="Rectangle 3"/>
          <p:cNvSpPr>
            <a:spLocks noGrp="1" noChangeArrowheads="1"/>
          </p:cNvSpPr>
          <p:nvPr>
            <p:ph type="body" idx="1"/>
          </p:nvPr>
        </p:nvSpPr>
        <p:spPr/>
        <p:txBody>
          <a:bodyPr/>
          <a:lstStyle/>
          <a:p>
            <a:pPr>
              <a:lnSpc>
                <a:spcPct val="90000"/>
              </a:lnSpc>
            </a:pPr>
            <a:r>
              <a:rPr lang="en-CA" altLang="en-US" sz="2400"/>
              <a:t>Consequences</a:t>
            </a:r>
          </a:p>
          <a:p>
            <a:pPr lvl="1">
              <a:lnSpc>
                <a:spcPct val="90000"/>
              </a:lnSpc>
              <a:buFontTx/>
              <a:buChar char="+"/>
            </a:pPr>
            <a:r>
              <a:rPr lang="en-CA" altLang="en-US" sz="2000"/>
              <a:t>Flexibility: visitor and object structure are independent</a:t>
            </a:r>
          </a:p>
          <a:p>
            <a:pPr lvl="1">
              <a:lnSpc>
                <a:spcPct val="90000"/>
              </a:lnSpc>
              <a:buFontTx/>
              <a:buChar char="+"/>
            </a:pPr>
            <a:r>
              <a:rPr lang="en-CA" altLang="en-US" sz="2000"/>
              <a:t>Localized functionality</a:t>
            </a:r>
          </a:p>
          <a:p>
            <a:pPr lvl="1">
              <a:lnSpc>
                <a:spcPct val="90000"/>
              </a:lnSpc>
            </a:pPr>
            <a:r>
              <a:rPr lang="en-CA" altLang="en-US" sz="2000"/>
              <a:t>Circular dependency between Visitor and Element interfaces</a:t>
            </a:r>
          </a:p>
          <a:p>
            <a:pPr lvl="1">
              <a:lnSpc>
                <a:spcPct val="90000"/>
              </a:lnSpc>
            </a:pPr>
            <a:r>
              <a:rPr lang="en-CA" altLang="en-US" sz="2000"/>
              <a:t>Visitor brittle to new ConcreteElement classes</a:t>
            </a:r>
          </a:p>
          <a:p>
            <a:pPr>
              <a:lnSpc>
                <a:spcPct val="90000"/>
              </a:lnSpc>
            </a:pPr>
            <a:r>
              <a:rPr lang="en-CA" altLang="en-US" sz="2400"/>
              <a:t>Implementation</a:t>
            </a:r>
          </a:p>
          <a:p>
            <a:pPr lvl="1">
              <a:lnSpc>
                <a:spcPct val="90000"/>
              </a:lnSpc>
            </a:pPr>
            <a:r>
              <a:rPr lang="en-CA" altLang="en-US" sz="2000"/>
              <a:t>Double dispatch</a:t>
            </a:r>
          </a:p>
          <a:p>
            <a:pPr lvl="1">
              <a:lnSpc>
                <a:spcPct val="90000"/>
              </a:lnSpc>
            </a:pPr>
            <a:r>
              <a:rPr lang="en-CA" altLang="en-US" sz="2000"/>
              <a:t>Overloading visit operations</a:t>
            </a:r>
          </a:p>
          <a:p>
            <a:pPr lvl="1">
              <a:lnSpc>
                <a:spcPct val="90000"/>
              </a:lnSpc>
            </a:pPr>
            <a:r>
              <a:rPr lang="en-CA" altLang="en-US" sz="2000"/>
              <a:t>Catch-all operation</a:t>
            </a:r>
          </a:p>
          <a:p>
            <a:pPr lvl="1">
              <a:lnSpc>
                <a:spcPct val="90000"/>
              </a:lnSpc>
            </a:pPr>
            <a:r>
              <a:rPr lang="en-CA" altLang="en-US" sz="2000"/>
              <a:t>General interface to elements of object structure</a:t>
            </a:r>
          </a:p>
          <a:p>
            <a:pPr>
              <a:lnSpc>
                <a:spcPct val="90000"/>
              </a:lnSpc>
            </a:pPr>
            <a:r>
              <a:rPr lang="en-CA" altLang="en-US" sz="2400"/>
              <a:t>Known Uses</a:t>
            </a:r>
          </a:p>
          <a:p>
            <a:pPr lvl="1">
              <a:lnSpc>
                <a:spcPct val="90000"/>
              </a:lnSpc>
            </a:pPr>
            <a:r>
              <a:rPr lang="en-CA" altLang="en-US" sz="2000"/>
              <a:t>ProgramNodeEnumerator in Smalltalk-80 compiler</a:t>
            </a:r>
          </a:p>
          <a:p>
            <a:pPr lvl="1">
              <a:lnSpc>
                <a:spcPct val="90000"/>
              </a:lnSpc>
            </a:pPr>
            <a:r>
              <a:rPr lang="en-CA" altLang="en-US" sz="2000"/>
              <a:t>IRIS Inventor scene rendering</a:t>
            </a:r>
          </a:p>
        </p:txBody>
      </p:sp>
      <p:sp>
        <p:nvSpPr>
          <p:cNvPr id="66564" name="Text Box 4"/>
          <p:cNvSpPr txBox="1">
            <a:spLocks noChangeArrowheads="1"/>
          </p:cNvSpPr>
          <p:nvPr/>
        </p:nvSpPr>
        <p:spPr bwMode="auto">
          <a:xfrm rot="-5400000">
            <a:off x="-1678781" y="4787106"/>
            <a:ext cx="37226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000">
                <a:cs typeface="Times New Roman" pitchFamily="18" charset="0"/>
              </a:rPr>
              <a:t>© </a:t>
            </a:r>
            <a:r>
              <a:rPr lang="en-CA" altLang="en-US" sz="1000"/>
              <a:t>E. Gamma, R. Helm, R. Johnson, J. Vlissides and Addison-Wesley</a:t>
            </a:r>
          </a:p>
        </p:txBody>
      </p:sp>
    </p:spTree>
    <p:extLst>
      <p:ext uri="{BB962C8B-B14F-4D97-AF65-F5344CB8AC3E}">
        <p14:creationId xmlns:p14="http://schemas.microsoft.com/office/powerpoint/2010/main" val="1543121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7155959-96AC-462E-A9E0-53673454169A}" type="slidenum">
              <a:rPr lang="en-CA" altLang="en-US" sz="1400"/>
              <a:pPr eaLnBrk="1" hangingPunct="1"/>
              <a:t>15</a:t>
            </a:fld>
            <a:endParaRPr lang="en-CA" altLang="en-US" sz="1400"/>
          </a:p>
        </p:txBody>
      </p:sp>
      <p:sp>
        <p:nvSpPr>
          <p:cNvPr id="9219" name="Rectangle 2"/>
          <p:cNvSpPr>
            <a:spLocks noGrp="1" noChangeArrowheads="1"/>
          </p:cNvSpPr>
          <p:nvPr>
            <p:ph type="title"/>
          </p:nvPr>
        </p:nvSpPr>
        <p:spPr>
          <a:xfrm>
            <a:off x="685800" y="188913"/>
            <a:ext cx="7772400" cy="1143000"/>
          </a:xfrm>
        </p:spPr>
        <p:txBody>
          <a:bodyPr/>
          <a:lstStyle/>
          <a:p>
            <a:pPr eaLnBrk="1" hangingPunct="1"/>
            <a:r>
              <a:rPr lang="en-CA" altLang="en-US" dirty="0" smtClean="0"/>
              <a:t>Visitor </a:t>
            </a:r>
            <a:r>
              <a:rPr lang="el-GR" altLang="en-US" dirty="0" smtClean="0"/>
              <a:t>– </a:t>
            </a:r>
            <a:r>
              <a:rPr lang="en-CA" altLang="en-US" dirty="0" smtClean="0"/>
              <a:t>Class Diagram</a:t>
            </a:r>
          </a:p>
        </p:txBody>
      </p:sp>
      <p:graphicFrame>
        <p:nvGraphicFramePr>
          <p:cNvPr id="9220" name="Object 4"/>
          <p:cNvGraphicFramePr>
            <a:graphicFrameLocks noChangeAspect="1"/>
          </p:cNvGraphicFramePr>
          <p:nvPr/>
        </p:nvGraphicFramePr>
        <p:xfrm>
          <a:off x="685800" y="2590800"/>
          <a:ext cx="8229600" cy="3467100"/>
        </p:xfrm>
        <a:graphic>
          <a:graphicData uri="http://schemas.openxmlformats.org/presentationml/2006/ole">
            <mc:AlternateContent xmlns:mc="http://schemas.openxmlformats.org/markup-compatibility/2006">
              <mc:Choice xmlns:v="urn:schemas-microsoft-com:vml" Requires="v">
                <p:oleObj spid="_x0000_s1035" name="Visio" r:id="rId4" imgW="6329942" imgH="2666719" progId="Visio.Drawing.6">
                  <p:embed/>
                </p:oleObj>
              </mc:Choice>
              <mc:Fallback>
                <p:oleObj name="Visio" r:id="rId4" imgW="6329942" imgH="2666719"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590800"/>
                        <a:ext cx="8229600"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1" name="Text Box 6"/>
          <p:cNvSpPr txBox="1">
            <a:spLocks noChangeArrowheads="1"/>
          </p:cNvSpPr>
          <p:nvPr/>
        </p:nvSpPr>
        <p:spPr bwMode="auto">
          <a:xfrm>
            <a:off x="7000875" y="1722438"/>
            <a:ext cx="696913"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l-GR" altLang="en-US" sz="1800"/>
              <a:t>Δομή</a:t>
            </a:r>
            <a:endParaRPr lang="en-US" altLang="en-US" sz="1800"/>
          </a:p>
        </p:txBody>
      </p:sp>
      <p:sp>
        <p:nvSpPr>
          <p:cNvPr id="9222" name="Line 7"/>
          <p:cNvSpPr>
            <a:spLocks noChangeShapeType="1"/>
          </p:cNvSpPr>
          <p:nvPr/>
        </p:nvSpPr>
        <p:spPr bwMode="auto">
          <a:xfrm flipH="1">
            <a:off x="7235825" y="2276475"/>
            <a:ext cx="73025"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23" name="Text Box 8"/>
          <p:cNvSpPr txBox="1">
            <a:spLocks noChangeArrowheads="1"/>
          </p:cNvSpPr>
          <p:nvPr/>
        </p:nvSpPr>
        <p:spPr bwMode="auto">
          <a:xfrm>
            <a:off x="4505325" y="1557338"/>
            <a:ext cx="1146175"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l-GR" altLang="en-US" sz="1800"/>
              <a:t>Στοιχεία </a:t>
            </a:r>
          </a:p>
          <a:p>
            <a:pPr eaLnBrk="1" hangingPunct="1"/>
            <a:r>
              <a:rPr lang="el-GR" altLang="en-US" sz="1800"/>
              <a:t>της Δομής</a:t>
            </a:r>
            <a:endParaRPr lang="en-US" altLang="en-US" sz="1800"/>
          </a:p>
        </p:txBody>
      </p:sp>
      <p:sp>
        <p:nvSpPr>
          <p:cNvPr id="9224" name="Line 9"/>
          <p:cNvSpPr>
            <a:spLocks noChangeShapeType="1"/>
          </p:cNvSpPr>
          <p:nvPr/>
        </p:nvSpPr>
        <p:spPr bwMode="auto">
          <a:xfrm flipH="1">
            <a:off x="4643438" y="2349500"/>
            <a:ext cx="144462" cy="142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31254110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A66EA32-D718-4507-A275-3CDC5A567D7C}" type="slidenum">
              <a:rPr lang="en-CA" altLang="en-US" sz="1400"/>
              <a:pPr eaLnBrk="1" hangingPunct="1"/>
              <a:t>16</a:t>
            </a:fld>
            <a:endParaRPr lang="en-CA" altLang="en-US" sz="1400"/>
          </a:p>
        </p:txBody>
      </p:sp>
      <p:sp>
        <p:nvSpPr>
          <p:cNvPr id="10243" name="Rectangle 2"/>
          <p:cNvSpPr>
            <a:spLocks noGrp="1" noChangeArrowheads="1"/>
          </p:cNvSpPr>
          <p:nvPr>
            <p:ph type="title"/>
          </p:nvPr>
        </p:nvSpPr>
        <p:spPr>
          <a:xfrm>
            <a:off x="685800" y="457200"/>
            <a:ext cx="7772400" cy="1143000"/>
          </a:xfrm>
        </p:spPr>
        <p:txBody>
          <a:bodyPr/>
          <a:lstStyle/>
          <a:p>
            <a:pPr eaLnBrk="1" hangingPunct="1">
              <a:tabLst>
                <a:tab pos="7542213" algn="r"/>
              </a:tabLst>
            </a:pPr>
            <a:r>
              <a:rPr lang="en-CA" altLang="en-US" sz="3600" dirty="0" smtClean="0"/>
              <a:t>Visitor Design Pattern </a:t>
            </a:r>
            <a:r>
              <a:rPr lang="el-GR" altLang="en-US" sz="3600" dirty="0" smtClean="0"/>
              <a:t>- </a:t>
            </a:r>
            <a:r>
              <a:rPr lang="en-CA" altLang="en-US" sz="3600" dirty="0" smtClean="0"/>
              <a:t>Example</a:t>
            </a:r>
            <a:endParaRPr lang="en-US" altLang="en-US" sz="3600" dirty="0" smtClean="0"/>
          </a:p>
        </p:txBody>
      </p:sp>
      <p:sp>
        <p:nvSpPr>
          <p:cNvPr id="10244" name="Rectangle 3"/>
          <p:cNvSpPr>
            <a:spLocks noGrp="1" noChangeArrowheads="1"/>
          </p:cNvSpPr>
          <p:nvPr>
            <p:ph type="body" idx="1"/>
          </p:nvPr>
        </p:nvSpPr>
        <p:spPr>
          <a:xfrm>
            <a:off x="685800" y="1600200"/>
            <a:ext cx="7772400" cy="4724400"/>
          </a:xfrm>
        </p:spPr>
        <p:txBody>
          <a:bodyPr/>
          <a:lstStyle/>
          <a:p>
            <a:pPr marL="0" indent="0" eaLnBrk="1" hangingPunct="1">
              <a:buFontTx/>
              <a:buNone/>
            </a:pPr>
            <a:r>
              <a:rPr lang="en-US" altLang="en-US" sz="1400" dirty="0" smtClean="0">
                <a:solidFill>
                  <a:srgbClr val="0000FF"/>
                </a:solidFill>
                <a:latin typeface="Courier New" pitchFamily="49" charset="0"/>
              </a:rPr>
              <a:t>public class </a:t>
            </a:r>
            <a:r>
              <a:rPr lang="en-US" altLang="en-US" sz="1400" b="1" dirty="0" err="1" smtClean="0">
                <a:solidFill>
                  <a:srgbClr val="0000FF"/>
                </a:solidFill>
                <a:latin typeface="Courier New" pitchFamily="49" charset="0"/>
              </a:rPr>
              <a:t>SomeContainer</a:t>
            </a:r>
            <a:r>
              <a:rPr lang="en-US" altLang="en-US" sz="1400" dirty="0" smtClean="0">
                <a:solidFill>
                  <a:srgbClr val="0000FF"/>
                </a:solidFill>
                <a:latin typeface="Courier New" pitchFamily="49" charset="0"/>
              </a:rPr>
              <a:t> implements Container {</a:t>
            </a:r>
            <a:br>
              <a:rPr lang="en-US" altLang="en-US" sz="1400" dirty="0" smtClean="0">
                <a:solidFill>
                  <a:srgbClr val="0000FF"/>
                </a:solidFill>
                <a:latin typeface="Courier New" pitchFamily="49" charset="0"/>
              </a:rPr>
            </a:br>
            <a:r>
              <a:rPr lang="en-US" altLang="en-US" sz="1400" dirty="0" smtClean="0">
                <a:solidFill>
                  <a:srgbClr val="0000FF"/>
                </a:solidFill>
                <a:latin typeface="Courier New" pitchFamily="49" charset="0"/>
              </a:rPr>
              <a:t>  public void </a:t>
            </a:r>
            <a:r>
              <a:rPr lang="en-US" altLang="en-US" sz="1400" b="1" dirty="0" smtClean="0">
                <a:solidFill>
                  <a:srgbClr val="0000FF"/>
                </a:solidFill>
                <a:latin typeface="Courier New" pitchFamily="49" charset="0"/>
              </a:rPr>
              <a:t>accept</a:t>
            </a:r>
            <a:r>
              <a:rPr lang="en-US" altLang="en-US" sz="1400" dirty="0" smtClean="0">
                <a:solidFill>
                  <a:srgbClr val="0000FF"/>
                </a:solidFill>
                <a:latin typeface="Courier New" pitchFamily="49" charset="0"/>
              </a:rPr>
              <a:t> (Visitor visitor) {</a:t>
            </a:r>
          </a:p>
          <a:p>
            <a:pPr marL="0" indent="0" eaLnBrk="1" hangingPunct="1">
              <a:buFontTx/>
              <a:buNone/>
            </a:pPr>
            <a:r>
              <a:rPr lang="en-US" altLang="en-US" sz="1400" dirty="0" smtClean="0">
                <a:solidFill>
                  <a:srgbClr val="0000FF"/>
                </a:solidFill>
                <a:latin typeface="Courier New" pitchFamily="49" charset="0"/>
              </a:rPr>
              <a:t>    for each Object </a:t>
            </a:r>
            <a:r>
              <a:rPr lang="en-US" altLang="en-US" sz="1400" dirty="0" err="1" smtClean="0">
                <a:solidFill>
                  <a:srgbClr val="0000FF"/>
                </a:solidFill>
                <a:latin typeface="Courier New" pitchFamily="49" charset="0"/>
              </a:rPr>
              <a:t>i</a:t>
            </a:r>
            <a:r>
              <a:rPr lang="en-US" altLang="en-US" sz="1400" dirty="0" smtClean="0">
                <a:solidFill>
                  <a:srgbClr val="0000FF"/>
                </a:solidFill>
                <a:latin typeface="Courier New" pitchFamily="49" charset="0"/>
              </a:rPr>
              <a:t> in this container{</a:t>
            </a:r>
            <a:br>
              <a:rPr lang="en-US" altLang="en-US" sz="1400" dirty="0" smtClean="0">
                <a:solidFill>
                  <a:srgbClr val="0000FF"/>
                </a:solidFill>
                <a:latin typeface="Courier New" pitchFamily="49" charset="0"/>
              </a:rPr>
            </a:br>
            <a:r>
              <a:rPr lang="en-US" altLang="en-US" sz="1400" dirty="0" smtClean="0">
                <a:solidFill>
                  <a:srgbClr val="0000FF"/>
                </a:solidFill>
                <a:latin typeface="Courier New" pitchFamily="49" charset="0"/>
              </a:rPr>
              <a:t>      </a:t>
            </a:r>
            <a:r>
              <a:rPr lang="en-US" altLang="en-US" sz="1400" dirty="0" err="1" smtClean="0">
                <a:solidFill>
                  <a:srgbClr val="0000FF"/>
                </a:solidFill>
                <a:latin typeface="Courier New" pitchFamily="49" charset="0"/>
              </a:rPr>
              <a:t>visitor.visit</a:t>
            </a:r>
            <a:r>
              <a:rPr lang="en-US" altLang="en-US" sz="1400" dirty="0" smtClean="0">
                <a:solidFill>
                  <a:srgbClr val="0000FF"/>
                </a:solidFill>
                <a:latin typeface="Courier New" pitchFamily="49" charset="0"/>
              </a:rPr>
              <a:t> (</a:t>
            </a:r>
            <a:r>
              <a:rPr lang="en-US" altLang="en-US" sz="1400" dirty="0" err="1" smtClean="0">
                <a:solidFill>
                  <a:srgbClr val="0000FF"/>
                </a:solidFill>
                <a:latin typeface="Courier New" pitchFamily="49" charset="0"/>
              </a:rPr>
              <a:t>i</a:t>
            </a:r>
            <a:r>
              <a:rPr lang="en-US" altLang="en-US" sz="1400" dirty="0" smtClean="0">
                <a:solidFill>
                  <a:srgbClr val="0000FF"/>
                </a:solidFill>
                <a:latin typeface="Courier New" pitchFamily="49" charset="0"/>
              </a:rPr>
              <a:t>);</a:t>
            </a:r>
            <a:br>
              <a:rPr lang="en-US" altLang="en-US" sz="1400" dirty="0" smtClean="0">
                <a:solidFill>
                  <a:srgbClr val="0000FF"/>
                </a:solidFill>
                <a:latin typeface="Courier New" pitchFamily="49" charset="0"/>
              </a:rPr>
            </a:br>
            <a:r>
              <a:rPr lang="en-US" altLang="en-US" sz="1400" dirty="0" smtClean="0">
                <a:solidFill>
                  <a:srgbClr val="0000FF"/>
                </a:solidFill>
                <a:latin typeface="Courier New" pitchFamily="49" charset="0"/>
              </a:rPr>
              <a:t>      if (</a:t>
            </a:r>
            <a:r>
              <a:rPr lang="en-US" altLang="en-US" sz="1400" dirty="0" err="1" smtClean="0">
                <a:solidFill>
                  <a:srgbClr val="0000FF"/>
                </a:solidFill>
                <a:latin typeface="Courier New" pitchFamily="49" charset="0"/>
              </a:rPr>
              <a:t>visitor.isDone</a:t>
            </a:r>
            <a:r>
              <a:rPr lang="en-US" altLang="en-US" sz="1400" dirty="0" smtClean="0">
                <a:solidFill>
                  <a:srgbClr val="0000FF"/>
                </a:solidFill>
                <a:latin typeface="Courier New" pitchFamily="49" charset="0"/>
              </a:rPr>
              <a:t>(this)) break;</a:t>
            </a:r>
            <a:br>
              <a:rPr lang="en-US" altLang="en-US" sz="1400" dirty="0" smtClean="0">
                <a:solidFill>
                  <a:srgbClr val="0000FF"/>
                </a:solidFill>
                <a:latin typeface="Courier New" pitchFamily="49" charset="0"/>
              </a:rPr>
            </a:br>
            <a:r>
              <a:rPr lang="en-US" altLang="en-US" sz="1400" dirty="0" smtClean="0">
                <a:solidFill>
                  <a:srgbClr val="0000FF"/>
                </a:solidFill>
                <a:latin typeface="Courier New" pitchFamily="49" charset="0"/>
              </a:rPr>
              <a:t>    }</a:t>
            </a:r>
            <a:br>
              <a:rPr lang="en-US" altLang="en-US" sz="1400" dirty="0" smtClean="0">
                <a:solidFill>
                  <a:srgbClr val="0000FF"/>
                </a:solidFill>
                <a:latin typeface="Courier New" pitchFamily="49" charset="0"/>
              </a:rPr>
            </a:br>
            <a:r>
              <a:rPr lang="en-US" altLang="en-US" sz="1400" dirty="0" smtClean="0">
                <a:solidFill>
                  <a:srgbClr val="0000FF"/>
                </a:solidFill>
                <a:latin typeface="Courier New" pitchFamily="49" charset="0"/>
              </a:rPr>
              <a:t>  }</a:t>
            </a:r>
            <a:br>
              <a:rPr lang="en-US" altLang="en-US" sz="1400" dirty="0" smtClean="0">
                <a:solidFill>
                  <a:srgbClr val="0000FF"/>
                </a:solidFill>
                <a:latin typeface="Courier New" pitchFamily="49" charset="0"/>
              </a:rPr>
            </a:br>
            <a:r>
              <a:rPr lang="en-US" altLang="en-US" sz="1400" dirty="0" smtClean="0">
                <a:solidFill>
                  <a:srgbClr val="0000FF"/>
                </a:solidFill>
                <a:latin typeface="Courier New" pitchFamily="49" charset="0"/>
              </a:rPr>
              <a:t>  // ...</a:t>
            </a:r>
            <a:br>
              <a:rPr lang="en-US" altLang="en-US" sz="1400" dirty="0" smtClean="0">
                <a:solidFill>
                  <a:srgbClr val="0000FF"/>
                </a:solidFill>
                <a:latin typeface="Courier New" pitchFamily="49" charset="0"/>
              </a:rPr>
            </a:br>
            <a:r>
              <a:rPr lang="en-US" altLang="en-US" sz="1400" dirty="0" smtClean="0">
                <a:solidFill>
                  <a:srgbClr val="0000FF"/>
                </a:solidFill>
                <a:latin typeface="Courier New" pitchFamily="49" charset="0"/>
              </a:rPr>
              <a:t>}</a:t>
            </a:r>
          </a:p>
          <a:p>
            <a:pPr marL="0" indent="0" eaLnBrk="1" hangingPunct="1">
              <a:buFontTx/>
              <a:buNone/>
            </a:pPr>
            <a:r>
              <a:rPr lang="en-US" altLang="en-US" sz="1400" dirty="0" smtClean="0">
                <a:latin typeface="Courier New" pitchFamily="49" charset="0"/>
              </a:rPr>
              <a:t>public class </a:t>
            </a:r>
            <a:r>
              <a:rPr lang="en-US" altLang="en-US" sz="1400" dirty="0" err="1" smtClean="0">
                <a:latin typeface="Courier New" pitchFamily="49" charset="0"/>
              </a:rPr>
              <a:t>PrintingVisitor</a:t>
            </a:r>
            <a:r>
              <a:rPr lang="en-US" altLang="en-US" sz="1400" dirty="0" smtClean="0">
                <a:latin typeface="Courier New" pitchFamily="49" charset="0"/>
              </a:rPr>
              <a:t> extends</a:t>
            </a:r>
            <a:br>
              <a:rPr lang="en-US" altLang="en-US" sz="1400" dirty="0" smtClean="0">
                <a:latin typeface="Courier New" pitchFamily="49" charset="0"/>
              </a:rPr>
            </a:br>
            <a:r>
              <a:rPr lang="en-US" altLang="en-US" sz="1400" dirty="0" smtClean="0">
                <a:latin typeface="Courier New" pitchFamily="49" charset="0"/>
              </a:rPr>
              <a:t>  </a:t>
            </a:r>
            <a:r>
              <a:rPr lang="en-US" altLang="en-US" sz="1400" dirty="0" err="1" smtClean="0">
                <a:latin typeface="Courier New" pitchFamily="49" charset="0"/>
              </a:rPr>
              <a:t>AbstractVisitor</a:t>
            </a:r>
            <a:r>
              <a:rPr lang="en-US" altLang="en-US" sz="1400" dirty="0" smtClean="0">
                <a:latin typeface="Courier New" pitchFamily="49" charset="0"/>
              </a:rPr>
              <a:t>  {</a:t>
            </a:r>
            <a:br>
              <a:rPr lang="en-US" altLang="en-US" sz="1400" dirty="0" smtClean="0">
                <a:latin typeface="Courier New" pitchFamily="49" charset="0"/>
              </a:rPr>
            </a:br>
            <a:r>
              <a:rPr lang="en-US" altLang="en-US" sz="1400" dirty="0" smtClean="0">
                <a:latin typeface="Courier New" pitchFamily="49" charset="0"/>
              </a:rPr>
              <a:t>  public void visit (Object object) { </a:t>
            </a:r>
            <a:br>
              <a:rPr lang="en-US" altLang="en-US" sz="1400" dirty="0" smtClean="0">
                <a:latin typeface="Courier New" pitchFamily="49" charset="0"/>
              </a:rPr>
            </a:br>
            <a:r>
              <a:rPr lang="en-US" altLang="en-US" sz="1400" dirty="0" smtClean="0">
                <a:latin typeface="Courier New" pitchFamily="49" charset="0"/>
              </a:rPr>
              <a:t>    </a:t>
            </a:r>
            <a:r>
              <a:rPr lang="en-US" altLang="en-US" sz="1400" dirty="0" err="1" smtClean="0">
                <a:latin typeface="Courier New" pitchFamily="49" charset="0"/>
              </a:rPr>
              <a:t>System.out.println</a:t>
            </a:r>
            <a:r>
              <a:rPr lang="en-US" altLang="en-US" sz="1400" dirty="0" smtClean="0">
                <a:latin typeface="Courier New" pitchFamily="49" charset="0"/>
              </a:rPr>
              <a:t> (object); </a:t>
            </a:r>
            <a:br>
              <a:rPr lang="en-US" altLang="en-US" sz="1400" dirty="0" smtClean="0">
                <a:latin typeface="Courier New" pitchFamily="49" charset="0"/>
              </a:rPr>
            </a:br>
            <a:r>
              <a:rPr lang="en-US" altLang="en-US" sz="1400" dirty="0" smtClean="0">
                <a:latin typeface="Courier New" pitchFamily="49" charset="0"/>
              </a:rPr>
              <a:t>  }</a:t>
            </a:r>
            <a:br>
              <a:rPr lang="en-US" altLang="en-US" sz="1400" dirty="0" smtClean="0">
                <a:latin typeface="Courier New" pitchFamily="49" charset="0"/>
              </a:rPr>
            </a:br>
            <a:r>
              <a:rPr lang="en-US" altLang="en-US" sz="1400" dirty="0" smtClean="0">
                <a:latin typeface="Courier New" pitchFamily="49" charset="0"/>
              </a:rPr>
              <a:t>  // ...</a:t>
            </a:r>
            <a:br>
              <a:rPr lang="en-US" altLang="en-US" sz="1400" dirty="0" smtClean="0">
                <a:latin typeface="Courier New" pitchFamily="49" charset="0"/>
              </a:rPr>
            </a:br>
            <a:r>
              <a:rPr lang="en-US" altLang="en-US" sz="1400" dirty="0" smtClean="0">
                <a:latin typeface="Courier New" pitchFamily="49" charset="0"/>
              </a:rPr>
              <a:t>}</a:t>
            </a:r>
            <a:br>
              <a:rPr lang="en-US" altLang="en-US" sz="1400" dirty="0" smtClean="0">
                <a:latin typeface="Courier New" pitchFamily="49" charset="0"/>
              </a:rPr>
            </a:br>
            <a:r>
              <a:rPr lang="en-US" altLang="en-US" sz="1400" dirty="0" smtClean="0">
                <a:latin typeface="Courier New" pitchFamily="49" charset="0"/>
              </a:rPr>
              <a:t>//</a:t>
            </a:r>
            <a:br>
              <a:rPr lang="en-US" altLang="en-US" sz="1400" dirty="0" smtClean="0">
                <a:latin typeface="Courier New" pitchFamily="49" charset="0"/>
              </a:rPr>
            </a:br>
            <a:r>
              <a:rPr lang="en-US" altLang="en-US" sz="1400" dirty="0" smtClean="0">
                <a:latin typeface="Courier New" pitchFamily="49" charset="0"/>
              </a:rPr>
              <a:t>// in another class...</a:t>
            </a:r>
            <a:br>
              <a:rPr lang="en-US" altLang="en-US" sz="1400" dirty="0" smtClean="0">
                <a:latin typeface="Courier New" pitchFamily="49" charset="0"/>
              </a:rPr>
            </a:br>
            <a:r>
              <a:rPr lang="en-US" altLang="en-US" sz="1400" dirty="0" smtClean="0">
                <a:latin typeface="Courier New" pitchFamily="49" charset="0"/>
              </a:rPr>
              <a:t>Container c = new </a:t>
            </a:r>
            <a:r>
              <a:rPr lang="en-US" altLang="en-US" sz="1400" dirty="0" err="1" smtClean="0">
                <a:latin typeface="Courier New" pitchFamily="49" charset="0"/>
              </a:rPr>
              <a:t>SomeContainer</a:t>
            </a:r>
            <a:r>
              <a:rPr lang="en-US" altLang="en-US" sz="1400" dirty="0" smtClean="0">
                <a:latin typeface="Courier New" pitchFamily="49" charset="0"/>
              </a:rPr>
              <a:t> ();</a:t>
            </a:r>
            <a:br>
              <a:rPr lang="en-US" altLang="en-US" sz="1400" dirty="0" smtClean="0">
                <a:latin typeface="Courier New" pitchFamily="49" charset="0"/>
              </a:rPr>
            </a:br>
            <a:r>
              <a:rPr lang="en-US" altLang="en-US" sz="1400" dirty="0" smtClean="0">
                <a:latin typeface="Courier New" pitchFamily="49" charset="0"/>
              </a:rPr>
              <a:t>// ...</a:t>
            </a:r>
            <a:br>
              <a:rPr lang="en-US" altLang="en-US" sz="1400" dirty="0" smtClean="0">
                <a:latin typeface="Courier New" pitchFamily="49" charset="0"/>
              </a:rPr>
            </a:br>
            <a:r>
              <a:rPr lang="en-US" altLang="en-US" sz="1400" dirty="0" err="1" smtClean="0">
                <a:latin typeface="Courier New" pitchFamily="49" charset="0"/>
              </a:rPr>
              <a:t>c.accept</a:t>
            </a:r>
            <a:r>
              <a:rPr lang="en-US" altLang="en-US" sz="1400" dirty="0" smtClean="0">
                <a:latin typeface="Courier New" pitchFamily="49" charset="0"/>
              </a:rPr>
              <a:t> (new </a:t>
            </a:r>
            <a:r>
              <a:rPr lang="en-US" altLang="en-US" sz="1400" dirty="0" err="1" smtClean="0">
                <a:latin typeface="Courier New" pitchFamily="49" charset="0"/>
              </a:rPr>
              <a:t>PrintingVisitor</a:t>
            </a:r>
            <a:r>
              <a:rPr lang="en-US" altLang="en-US" sz="1400" dirty="0" smtClean="0">
                <a:latin typeface="Courier New" pitchFamily="49" charset="0"/>
              </a:rPr>
              <a:t> ());</a:t>
            </a:r>
          </a:p>
        </p:txBody>
      </p:sp>
      <p:sp>
        <p:nvSpPr>
          <p:cNvPr id="10245" name="Text Box 4"/>
          <p:cNvSpPr txBox="1">
            <a:spLocks noChangeArrowheads="1"/>
          </p:cNvSpPr>
          <p:nvPr/>
        </p:nvSpPr>
        <p:spPr bwMode="auto">
          <a:xfrm>
            <a:off x="5522913" y="4652963"/>
            <a:ext cx="2001837" cy="7889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CA" altLang="en-US" sz="1800" dirty="0" smtClean="0">
                <a:latin typeface="Arial" charset="0"/>
              </a:rPr>
              <a:t>Use of the</a:t>
            </a:r>
            <a:r>
              <a:rPr lang="el-GR" altLang="en-US" sz="1800" dirty="0" smtClean="0">
                <a:latin typeface="Arial" charset="0"/>
              </a:rPr>
              <a:t> </a:t>
            </a:r>
            <a:r>
              <a:rPr lang="en-US" altLang="en-US" sz="1800" dirty="0">
                <a:latin typeface="Arial" charset="0"/>
              </a:rPr>
              <a:t>visitor</a:t>
            </a:r>
            <a:r>
              <a:rPr lang="el-GR" altLang="en-US" sz="1800" dirty="0">
                <a:latin typeface="Arial" charset="0"/>
              </a:rPr>
              <a:t> </a:t>
            </a:r>
          </a:p>
          <a:p>
            <a:pPr algn="ctr" eaLnBrk="1" hangingPunct="1">
              <a:spcBef>
                <a:spcPct val="50000"/>
              </a:spcBef>
            </a:pPr>
            <a:r>
              <a:rPr lang="el-GR" altLang="en-US" sz="1800" dirty="0" smtClean="0">
                <a:latin typeface="Arial" charset="0"/>
              </a:rPr>
              <a:t>(</a:t>
            </a:r>
            <a:r>
              <a:rPr lang="en-CA" altLang="en-US" sz="1800" dirty="0" smtClean="0">
                <a:latin typeface="Arial" charset="0"/>
              </a:rPr>
              <a:t>client code</a:t>
            </a:r>
            <a:r>
              <a:rPr lang="el-GR" altLang="en-US" sz="1800" dirty="0" smtClean="0">
                <a:latin typeface="Arial" charset="0"/>
              </a:rPr>
              <a:t>)</a:t>
            </a:r>
            <a:endParaRPr lang="en-US" altLang="en-US" sz="1800" dirty="0">
              <a:latin typeface="Arial" charset="0"/>
            </a:endParaRPr>
          </a:p>
        </p:txBody>
      </p:sp>
      <p:sp>
        <p:nvSpPr>
          <p:cNvPr id="10246" name="Line 5"/>
          <p:cNvSpPr>
            <a:spLocks noChangeShapeType="1"/>
          </p:cNvSpPr>
          <p:nvPr/>
        </p:nvSpPr>
        <p:spPr bwMode="auto">
          <a:xfrm flipH="1">
            <a:off x="4191000" y="5029200"/>
            <a:ext cx="1219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0247" name="Text Box 6"/>
          <p:cNvSpPr txBox="1">
            <a:spLocks noChangeArrowheads="1"/>
          </p:cNvSpPr>
          <p:nvPr/>
        </p:nvSpPr>
        <p:spPr bwMode="auto">
          <a:xfrm>
            <a:off x="5980412" y="2209800"/>
            <a:ext cx="2531463"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CA" altLang="en-US" sz="1800" dirty="0" smtClean="0">
                <a:latin typeface="Arial" charset="0"/>
              </a:rPr>
              <a:t>Definition of the</a:t>
            </a:r>
            <a:r>
              <a:rPr lang="el-GR" altLang="en-US" sz="1800" dirty="0" smtClean="0">
                <a:latin typeface="Arial" charset="0"/>
              </a:rPr>
              <a:t> </a:t>
            </a:r>
            <a:endParaRPr lang="el-GR" altLang="en-US" sz="1800" dirty="0">
              <a:latin typeface="Arial" charset="0"/>
            </a:endParaRPr>
          </a:p>
          <a:p>
            <a:pPr algn="ctr" eaLnBrk="1" hangingPunct="1">
              <a:spcBef>
                <a:spcPct val="50000"/>
              </a:spcBef>
            </a:pPr>
            <a:r>
              <a:rPr lang="en-US" altLang="en-US" sz="1800" i="1" dirty="0" err="1" smtClean="0">
                <a:latin typeface="Arial" charset="0"/>
              </a:rPr>
              <a:t>SomeContainer</a:t>
            </a:r>
            <a:r>
              <a:rPr lang="en-US" altLang="en-US" sz="1800" dirty="0" smtClean="0">
                <a:latin typeface="Arial" charset="0"/>
              </a:rPr>
              <a:t> class</a:t>
            </a:r>
            <a:endParaRPr lang="en-US" altLang="en-US" sz="1800" dirty="0">
              <a:latin typeface="Arial" charset="0"/>
            </a:endParaRPr>
          </a:p>
          <a:p>
            <a:pPr algn="ctr" eaLnBrk="1" hangingPunct="1">
              <a:spcBef>
                <a:spcPct val="50000"/>
              </a:spcBef>
            </a:pPr>
            <a:r>
              <a:rPr lang="en-CA" altLang="en-US" sz="1800" dirty="0">
                <a:latin typeface="Arial" charset="0"/>
              </a:rPr>
              <a:t>a</a:t>
            </a:r>
            <a:r>
              <a:rPr lang="en-CA" altLang="en-US" sz="1800" dirty="0" smtClean="0">
                <a:latin typeface="Arial" charset="0"/>
              </a:rPr>
              <a:t>nd the</a:t>
            </a:r>
            <a:r>
              <a:rPr lang="el-GR" altLang="en-US" sz="1800" dirty="0" smtClean="0">
                <a:latin typeface="Arial" charset="0"/>
              </a:rPr>
              <a:t> </a:t>
            </a:r>
            <a:r>
              <a:rPr lang="en-US" altLang="en-US" sz="1800" i="1" dirty="0" smtClean="0">
                <a:latin typeface="Arial" charset="0"/>
              </a:rPr>
              <a:t>accept</a:t>
            </a:r>
            <a:r>
              <a:rPr lang="en-US" altLang="en-US" sz="1800" dirty="0" smtClean="0">
                <a:latin typeface="Arial" charset="0"/>
              </a:rPr>
              <a:t> method</a:t>
            </a:r>
            <a:endParaRPr lang="en-US" altLang="en-US" sz="1800" dirty="0">
              <a:latin typeface="Arial" charset="0"/>
            </a:endParaRPr>
          </a:p>
        </p:txBody>
      </p:sp>
      <p:sp>
        <p:nvSpPr>
          <p:cNvPr id="10248" name="Line 7"/>
          <p:cNvSpPr>
            <a:spLocks noChangeShapeType="1"/>
          </p:cNvSpPr>
          <p:nvPr/>
        </p:nvSpPr>
        <p:spPr bwMode="auto">
          <a:xfrm flipH="1" flipV="1">
            <a:off x="5105400" y="1905000"/>
            <a:ext cx="838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CA"/>
          </a:p>
        </p:txBody>
      </p:sp>
    </p:spTree>
    <p:extLst>
      <p:ext uri="{BB962C8B-B14F-4D97-AF65-F5344CB8AC3E}">
        <p14:creationId xmlns:p14="http://schemas.microsoft.com/office/powerpoint/2010/main" val="7939257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DB07600E-4A74-4FB8-B345-D2C39FF32FCA}" type="slidenum">
              <a:rPr lang="en-CA" altLang="en-US"/>
              <a:pPr/>
              <a:t>17</a:t>
            </a:fld>
            <a:endParaRPr lang="en-CA" altLang="en-US"/>
          </a:p>
        </p:txBody>
      </p:sp>
      <p:sp>
        <p:nvSpPr>
          <p:cNvPr id="57346" name="Rectangle 2"/>
          <p:cNvSpPr>
            <a:spLocks noGrp="1" noChangeArrowheads="1"/>
          </p:cNvSpPr>
          <p:nvPr>
            <p:ph type="title"/>
          </p:nvPr>
        </p:nvSpPr>
        <p:spPr/>
        <p:txBody>
          <a:bodyPr/>
          <a:lstStyle/>
          <a:p>
            <a:r>
              <a:rPr lang="en-CA" altLang="en-US"/>
              <a:t>Iterator (</a:t>
            </a:r>
            <a:r>
              <a:rPr lang="en-CA" altLang="en-US" i="1"/>
              <a:t>Behavioral</a:t>
            </a:r>
            <a:r>
              <a:rPr lang="en-CA" altLang="en-US"/>
              <a:t>)</a:t>
            </a:r>
          </a:p>
        </p:txBody>
      </p:sp>
      <p:sp>
        <p:nvSpPr>
          <p:cNvPr id="57347" name="Rectangle 3"/>
          <p:cNvSpPr>
            <a:spLocks noGrp="1" noChangeArrowheads="1"/>
          </p:cNvSpPr>
          <p:nvPr>
            <p:ph type="body" idx="1"/>
          </p:nvPr>
        </p:nvSpPr>
        <p:spPr/>
        <p:txBody>
          <a:bodyPr/>
          <a:lstStyle/>
          <a:p>
            <a:r>
              <a:rPr lang="en-CA" altLang="en-US" sz="2800"/>
              <a:t>Intent</a:t>
            </a:r>
          </a:p>
          <a:p>
            <a:pPr lvl="1"/>
            <a:r>
              <a:rPr lang="en-CA" altLang="en-US" sz="2400"/>
              <a:t>Access elements of an aggregate sequentially without exposing its representation</a:t>
            </a:r>
          </a:p>
          <a:p>
            <a:r>
              <a:rPr lang="en-CA" altLang="en-US" sz="2800"/>
              <a:t>Applicability</a:t>
            </a:r>
          </a:p>
          <a:p>
            <a:pPr lvl="1"/>
            <a:r>
              <a:rPr lang="en-CA" altLang="en-US" sz="2400"/>
              <a:t>Require multiple traversal algorithms over an aggregate</a:t>
            </a:r>
          </a:p>
          <a:p>
            <a:pPr lvl="1"/>
            <a:r>
              <a:rPr lang="en-CA" altLang="en-US" sz="2400"/>
              <a:t>Require a uniform traversal interface over different aggregates</a:t>
            </a:r>
          </a:p>
          <a:p>
            <a:pPr lvl="1"/>
            <a:r>
              <a:rPr lang="en-CA" altLang="en-US" sz="2400"/>
              <a:t>When aggregate classes and traversal algorithm must vary independently</a:t>
            </a:r>
          </a:p>
        </p:txBody>
      </p:sp>
      <p:sp>
        <p:nvSpPr>
          <p:cNvPr id="57348" name="Text Box 4"/>
          <p:cNvSpPr txBox="1">
            <a:spLocks noChangeArrowheads="1"/>
          </p:cNvSpPr>
          <p:nvPr/>
        </p:nvSpPr>
        <p:spPr bwMode="auto">
          <a:xfrm rot="-5400000">
            <a:off x="-1678781" y="4787106"/>
            <a:ext cx="37226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000">
                <a:cs typeface="Times New Roman" pitchFamily="18" charset="0"/>
              </a:rPr>
              <a:t>© </a:t>
            </a:r>
            <a:r>
              <a:rPr lang="en-CA" altLang="en-US" sz="1000"/>
              <a:t>E. Gamma, R. Helm, R. Johnson, J. Vlissides and Addison-Wesley</a:t>
            </a:r>
          </a:p>
        </p:txBody>
      </p:sp>
    </p:spTree>
    <p:extLst>
      <p:ext uri="{BB962C8B-B14F-4D97-AF65-F5344CB8AC3E}">
        <p14:creationId xmlns:p14="http://schemas.microsoft.com/office/powerpoint/2010/main" val="2532674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611975CE-7259-49B7-A32C-2B634B2EE14B}" type="slidenum">
              <a:rPr lang="en-CA" altLang="en-US"/>
              <a:pPr/>
              <a:t>18</a:t>
            </a:fld>
            <a:endParaRPr lang="en-CA" altLang="en-US"/>
          </a:p>
        </p:txBody>
      </p:sp>
      <p:sp>
        <p:nvSpPr>
          <p:cNvPr id="58370" name="Rectangle 2"/>
          <p:cNvSpPr>
            <a:spLocks noGrp="1" noChangeArrowheads="1"/>
          </p:cNvSpPr>
          <p:nvPr>
            <p:ph type="title"/>
          </p:nvPr>
        </p:nvSpPr>
        <p:spPr/>
        <p:txBody>
          <a:bodyPr/>
          <a:lstStyle/>
          <a:p>
            <a:r>
              <a:rPr lang="en-CA" altLang="en-US"/>
              <a:t>Iterator (cont'd)</a:t>
            </a:r>
          </a:p>
        </p:txBody>
      </p:sp>
      <p:sp>
        <p:nvSpPr>
          <p:cNvPr id="58371" name="Rectangle 3"/>
          <p:cNvSpPr>
            <a:spLocks noGrp="1" noChangeArrowheads="1"/>
          </p:cNvSpPr>
          <p:nvPr>
            <p:ph type="body" idx="1"/>
          </p:nvPr>
        </p:nvSpPr>
        <p:spPr/>
        <p:txBody>
          <a:bodyPr/>
          <a:lstStyle/>
          <a:p>
            <a:pPr>
              <a:lnSpc>
                <a:spcPct val="90000"/>
              </a:lnSpc>
            </a:pPr>
            <a:r>
              <a:rPr lang="en-CA" altLang="en-US" sz="2400"/>
              <a:t>Consequences</a:t>
            </a:r>
          </a:p>
          <a:p>
            <a:pPr lvl="1">
              <a:lnSpc>
                <a:spcPct val="90000"/>
              </a:lnSpc>
              <a:buFontTx/>
              <a:buChar char="+"/>
            </a:pPr>
            <a:r>
              <a:rPr lang="en-CA" altLang="en-US" sz="2000"/>
              <a:t>Flexibility: aggregate and traversal are independent</a:t>
            </a:r>
          </a:p>
          <a:p>
            <a:pPr lvl="1">
              <a:lnSpc>
                <a:spcPct val="90000"/>
              </a:lnSpc>
              <a:buFontTx/>
              <a:buChar char="+"/>
            </a:pPr>
            <a:r>
              <a:rPr lang="en-CA" altLang="en-US" sz="2000"/>
              <a:t>Multiple iterators </a:t>
            </a:r>
            <a:r>
              <a:rPr lang="en-CA" altLang="en-US" sz="2000">
                <a:sym typeface="Symbol" pitchFamily="18" charset="2"/>
              </a:rPr>
              <a:t></a:t>
            </a:r>
            <a:r>
              <a:rPr lang="en-CA" altLang="en-US" sz="2000"/>
              <a:t> multiple traversal algorithms</a:t>
            </a:r>
          </a:p>
          <a:p>
            <a:pPr lvl="1">
              <a:lnSpc>
                <a:spcPct val="90000"/>
              </a:lnSpc>
            </a:pPr>
            <a:r>
              <a:rPr lang="en-CA" altLang="en-US" sz="2000"/>
              <a:t>Additional communication overhead between iterator and aggregate</a:t>
            </a:r>
          </a:p>
          <a:p>
            <a:pPr>
              <a:lnSpc>
                <a:spcPct val="90000"/>
              </a:lnSpc>
            </a:pPr>
            <a:r>
              <a:rPr lang="en-CA" altLang="en-US" sz="2400"/>
              <a:t>Implementation</a:t>
            </a:r>
          </a:p>
          <a:p>
            <a:pPr lvl="1">
              <a:lnSpc>
                <a:spcPct val="90000"/>
              </a:lnSpc>
            </a:pPr>
            <a:r>
              <a:rPr lang="en-CA" altLang="en-US" sz="2000"/>
              <a:t>Internal versus external iterators</a:t>
            </a:r>
          </a:p>
          <a:p>
            <a:pPr lvl="1">
              <a:lnSpc>
                <a:spcPct val="90000"/>
              </a:lnSpc>
            </a:pPr>
            <a:r>
              <a:rPr lang="en-CA" altLang="en-US" sz="2000"/>
              <a:t>Violating the object structure's encapsulation</a:t>
            </a:r>
          </a:p>
          <a:p>
            <a:pPr lvl="1">
              <a:lnSpc>
                <a:spcPct val="90000"/>
              </a:lnSpc>
            </a:pPr>
            <a:r>
              <a:rPr lang="en-CA" altLang="en-US" sz="2000"/>
              <a:t>Robust iterators</a:t>
            </a:r>
          </a:p>
          <a:p>
            <a:pPr>
              <a:lnSpc>
                <a:spcPct val="90000"/>
              </a:lnSpc>
            </a:pPr>
            <a:r>
              <a:rPr lang="en-CA" altLang="en-US" sz="2400"/>
              <a:t>Known Uses</a:t>
            </a:r>
          </a:p>
          <a:p>
            <a:pPr lvl="1">
              <a:lnSpc>
                <a:spcPct val="90000"/>
              </a:lnSpc>
            </a:pPr>
            <a:r>
              <a:rPr lang="en-CA" altLang="en-US" sz="2000"/>
              <a:t>Penpoint traversal driver/slave</a:t>
            </a:r>
          </a:p>
          <a:p>
            <a:pPr lvl="1">
              <a:lnSpc>
                <a:spcPct val="90000"/>
              </a:lnSpc>
            </a:pPr>
            <a:r>
              <a:rPr lang="en-CA" altLang="en-US" sz="2000"/>
              <a:t>InterViews ListItr</a:t>
            </a:r>
          </a:p>
          <a:p>
            <a:pPr lvl="1">
              <a:lnSpc>
                <a:spcPct val="90000"/>
              </a:lnSpc>
            </a:pPr>
            <a:r>
              <a:rPr lang="en-CA" altLang="en-US" sz="2000"/>
              <a:t>Unidraw Iterator</a:t>
            </a:r>
          </a:p>
        </p:txBody>
      </p:sp>
      <p:sp>
        <p:nvSpPr>
          <p:cNvPr id="58372" name="Text Box 4"/>
          <p:cNvSpPr txBox="1">
            <a:spLocks noChangeArrowheads="1"/>
          </p:cNvSpPr>
          <p:nvPr/>
        </p:nvSpPr>
        <p:spPr bwMode="auto">
          <a:xfrm rot="-5400000">
            <a:off x="-1678781" y="4787106"/>
            <a:ext cx="37226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000">
                <a:cs typeface="Times New Roman" pitchFamily="18" charset="0"/>
              </a:rPr>
              <a:t>© </a:t>
            </a:r>
            <a:r>
              <a:rPr lang="en-CA" altLang="en-US" sz="1000"/>
              <a:t>E. Gamma, R. Helm, R. Johnson, J. Vlissides and Addison-Wesley</a:t>
            </a:r>
          </a:p>
        </p:txBody>
      </p:sp>
    </p:spTree>
    <p:extLst>
      <p:ext uri="{BB962C8B-B14F-4D97-AF65-F5344CB8AC3E}">
        <p14:creationId xmlns:p14="http://schemas.microsoft.com/office/powerpoint/2010/main" val="3056897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6"/>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15275FE-A12F-4AAA-9FF5-C4AFC02FCAC6}" type="slidenum">
              <a:rPr lang="en-CA" altLang="en-US" sz="1400"/>
              <a:pPr eaLnBrk="1" hangingPunct="1"/>
              <a:t>19</a:t>
            </a:fld>
            <a:endParaRPr lang="en-CA" altLang="en-US" sz="1400"/>
          </a:p>
        </p:txBody>
      </p:sp>
      <p:sp>
        <p:nvSpPr>
          <p:cNvPr id="12291" name="Rectangle 2"/>
          <p:cNvSpPr>
            <a:spLocks noGrp="1" noChangeArrowheads="1"/>
          </p:cNvSpPr>
          <p:nvPr>
            <p:ph type="title"/>
          </p:nvPr>
        </p:nvSpPr>
        <p:spPr>
          <a:xfrm>
            <a:off x="457200" y="609600"/>
            <a:ext cx="8229600" cy="1143000"/>
          </a:xfrm>
        </p:spPr>
        <p:txBody>
          <a:bodyPr/>
          <a:lstStyle/>
          <a:p>
            <a:pPr eaLnBrk="1" hangingPunct="1"/>
            <a:r>
              <a:rPr lang="en-CA" altLang="en-US" sz="3600" dirty="0" smtClean="0"/>
              <a:t>Iterator </a:t>
            </a:r>
            <a:r>
              <a:rPr lang="el-GR" altLang="en-US" sz="3600" dirty="0" smtClean="0"/>
              <a:t>–</a:t>
            </a:r>
            <a:r>
              <a:rPr lang="en-CA" altLang="en-US" sz="3600" dirty="0" smtClean="0"/>
              <a:t> Class Diagram</a:t>
            </a:r>
          </a:p>
        </p:txBody>
      </p:sp>
      <p:graphicFrame>
        <p:nvGraphicFramePr>
          <p:cNvPr id="12292" name="Object 4"/>
          <p:cNvGraphicFramePr>
            <a:graphicFrameLocks noChangeAspect="1"/>
          </p:cNvGraphicFramePr>
          <p:nvPr/>
        </p:nvGraphicFramePr>
        <p:xfrm>
          <a:off x="1828800" y="2438400"/>
          <a:ext cx="5943600" cy="4114800"/>
        </p:xfrm>
        <a:graphic>
          <a:graphicData uri="http://schemas.openxmlformats.org/presentationml/2006/ole">
            <mc:AlternateContent xmlns:mc="http://schemas.openxmlformats.org/markup-compatibility/2006">
              <mc:Choice xmlns:v="urn:schemas-microsoft-com:vml" Requires="v">
                <p:oleObj spid="_x0000_s2059" name="Visio" r:id="rId4" imgW="3887044" imgH="2691463" progId="Visio.Drawing.6">
                  <p:embed/>
                </p:oleObj>
              </mc:Choice>
              <mc:Fallback>
                <p:oleObj name="Visio" r:id="rId4" imgW="3887044" imgH="2691463"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438400"/>
                        <a:ext cx="5943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40634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9622F46-16FE-44DA-A14D-1425EF59464C}" type="slidenum">
              <a:rPr lang="en-CA" altLang="en-US" sz="1400"/>
              <a:pPr eaLnBrk="1" hangingPunct="1"/>
              <a:t>2</a:t>
            </a:fld>
            <a:endParaRPr lang="en-CA" altLang="en-US" sz="1400"/>
          </a:p>
        </p:txBody>
      </p:sp>
      <p:sp>
        <p:nvSpPr>
          <p:cNvPr id="3075" name="Rectangle 2"/>
          <p:cNvSpPr>
            <a:spLocks noGrp="1" noChangeArrowheads="1"/>
          </p:cNvSpPr>
          <p:nvPr>
            <p:ph type="title"/>
          </p:nvPr>
        </p:nvSpPr>
        <p:spPr/>
        <p:txBody>
          <a:bodyPr/>
          <a:lstStyle/>
          <a:p>
            <a:pPr eaLnBrk="1" hangingPunct="1"/>
            <a:r>
              <a:rPr lang="en-CA" altLang="en-US" dirty="0"/>
              <a:t>R</a:t>
            </a:r>
            <a:r>
              <a:rPr lang="en-CA" altLang="en-US" dirty="0" smtClean="0"/>
              <a:t>eferences</a:t>
            </a:r>
            <a:endParaRPr lang="en-US" altLang="en-US" dirty="0" smtClean="0"/>
          </a:p>
        </p:txBody>
      </p:sp>
      <p:sp>
        <p:nvSpPr>
          <p:cNvPr id="3076" name="Rectangle 3"/>
          <p:cNvSpPr>
            <a:spLocks noGrp="1" noChangeArrowheads="1"/>
          </p:cNvSpPr>
          <p:nvPr>
            <p:ph type="body" idx="1"/>
          </p:nvPr>
        </p:nvSpPr>
        <p:spPr/>
        <p:txBody>
          <a:bodyPr/>
          <a:lstStyle/>
          <a:p>
            <a:pPr marL="0" indent="0" eaLnBrk="1" hangingPunct="1">
              <a:lnSpc>
                <a:spcPct val="80000"/>
              </a:lnSpc>
              <a:buNone/>
            </a:pPr>
            <a:endParaRPr lang="el-GR" altLang="en-US" sz="2800" dirty="0" smtClean="0"/>
          </a:p>
          <a:p>
            <a:pPr eaLnBrk="1" hangingPunct="1">
              <a:lnSpc>
                <a:spcPct val="80000"/>
              </a:lnSpc>
            </a:pPr>
            <a:endParaRPr lang="el-GR" altLang="en-US" sz="2800" dirty="0" smtClean="0"/>
          </a:p>
          <a:p>
            <a:pPr lvl="1" eaLnBrk="1" hangingPunct="1">
              <a:lnSpc>
                <a:spcPct val="80000"/>
              </a:lnSpc>
            </a:pPr>
            <a:r>
              <a:rPr lang="en-CA" altLang="en-US" sz="2400" dirty="0" smtClean="0"/>
              <a:t>John </a:t>
            </a:r>
            <a:r>
              <a:rPr lang="en-CA" altLang="en-US" sz="2400" dirty="0" err="1" smtClean="0"/>
              <a:t>Vlissides</a:t>
            </a:r>
            <a:r>
              <a:rPr lang="en-CA" altLang="en-US" sz="2400" dirty="0" smtClean="0"/>
              <a:t>,</a:t>
            </a:r>
            <a:r>
              <a:rPr lang="el-GR" altLang="en-US" sz="2400" dirty="0" smtClean="0"/>
              <a:t> </a:t>
            </a:r>
            <a:r>
              <a:rPr lang="en-CA" altLang="en-US" sz="2400" dirty="0" smtClean="0"/>
              <a:t>http://www.research.ibm.com/designpatterns/pubs/dp-tutorial.pdf</a:t>
            </a:r>
            <a:endParaRPr lang="el-GR" altLang="en-US" sz="2400" dirty="0" smtClean="0"/>
          </a:p>
          <a:p>
            <a:pPr lvl="1" eaLnBrk="1" hangingPunct="1">
              <a:lnSpc>
                <a:spcPct val="80000"/>
              </a:lnSpc>
            </a:pPr>
            <a:r>
              <a:rPr lang="en-CA" altLang="en-US" sz="2400" dirty="0" smtClean="0"/>
              <a:t>Text </a:t>
            </a:r>
            <a:r>
              <a:rPr lang="en-CA" altLang="en-US" sz="2400" dirty="0" smtClean="0">
                <a:cs typeface="Times New Roman" pitchFamily="18" charset="0"/>
              </a:rPr>
              <a:t>© </a:t>
            </a:r>
            <a:r>
              <a:rPr lang="en-CA" altLang="en-US" sz="2400" dirty="0" smtClean="0"/>
              <a:t>1994-1999 </a:t>
            </a:r>
            <a:r>
              <a:rPr lang="en-CA" altLang="en-US" sz="2400" dirty="0" smtClean="0">
                <a:cs typeface="Times New Roman" pitchFamily="18" charset="0"/>
              </a:rPr>
              <a:t>by</a:t>
            </a:r>
            <a:r>
              <a:rPr lang="en-CA" altLang="en-US" sz="2400" dirty="0" smtClean="0"/>
              <a:t> Erich Gamma, Richard Helm, Ralph Johnson, John </a:t>
            </a:r>
            <a:r>
              <a:rPr lang="en-CA" altLang="en-US" sz="2400" dirty="0" err="1" smtClean="0"/>
              <a:t>Vlissides</a:t>
            </a:r>
            <a:endParaRPr lang="el-GR" altLang="en-US" sz="2400" dirty="0" smtClean="0"/>
          </a:p>
          <a:p>
            <a:pPr lvl="1" eaLnBrk="1" hangingPunct="1">
              <a:lnSpc>
                <a:spcPct val="80000"/>
              </a:lnSpc>
            </a:pPr>
            <a:r>
              <a:rPr lang="en-CA" altLang="en-US" sz="2400" dirty="0" smtClean="0"/>
              <a:t>Diagrams </a:t>
            </a:r>
            <a:r>
              <a:rPr lang="en-CA" altLang="en-US" sz="2400" dirty="0" smtClean="0">
                <a:cs typeface="Times New Roman" pitchFamily="18" charset="0"/>
              </a:rPr>
              <a:t>©</a:t>
            </a:r>
            <a:r>
              <a:rPr lang="en-CA" altLang="en-US" sz="2400" dirty="0" smtClean="0"/>
              <a:t> 1995 by Addison-Wesley Publishing Company</a:t>
            </a:r>
          </a:p>
        </p:txBody>
      </p:sp>
    </p:spTree>
    <p:extLst>
      <p:ext uri="{BB962C8B-B14F-4D97-AF65-F5344CB8AC3E}">
        <p14:creationId xmlns:p14="http://schemas.microsoft.com/office/powerpoint/2010/main" val="3393029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EA30031-3608-4FAE-8E8A-51476F8D8B1F}" type="slidenum">
              <a:rPr lang="en-CA" altLang="en-US" sz="1400"/>
              <a:pPr eaLnBrk="1" hangingPunct="1"/>
              <a:t>20</a:t>
            </a:fld>
            <a:endParaRPr lang="en-CA" altLang="en-US" sz="1400"/>
          </a:p>
        </p:txBody>
      </p:sp>
      <p:sp>
        <p:nvSpPr>
          <p:cNvPr id="13315" name="Rectangle 2"/>
          <p:cNvSpPr>
            <a:spLocks noGrp="1" noChangeArrowheads="1"/>
          </p:cNvSpPr>
          <p:nvPr>
            <p:ph type="title"/>
          </p:nvPr>
        </p:nvSpPr>
        <p:spPr>
          <a:xfrm>
            <a:off x="685800" y="457199"/>
            <a:ext cx="7772400" cy="1143001"/>
          </a:xfrm>
        </p:spPr>
        <p:txBody>
          <a:bodyPr/>
          <a:lstStyle/>
          <a:p>
            <a:pPr eaLnBrk="1" hangingPunct="1"/>
            <a:r>
              <a:rPr lang="en-US" altLang="en-US" sz="3600" dirty="0" smtClean="0"/>
              <a:t>Iterator</a:t>
            </a:r>
            <a:r>
              <a:rPr lang="el-GR" altLang="en-US" sz="3600" dirty="0" smtClean="0"/>
              <a:t> </a:t>
            </a:r>
            <a:r>
              <a:rPr lang="en-CA" altLang="en-US" sz="3600" dirty="0" smtClean="0"/>
              <a:t>Design Pattern</a:t>
            </a:r>
            <a:r>
              <a:rPr lang="el-GR" altLang="en-US" sz="3600" dirty="0" smtClean="0"/>
              <a:t>– </a:t>
            </a:r>
            <a:r>
              <a:rPr lang="en-CA" altLang="en-US" sz="3600" dirty="0" smtClean="0"/>
              <a:t>Example</a:t>
            </a:r>
            <a:r>
              <a:rPr lang="el-GR" altLang="en-US" sz="3600" dirty="0" smtClean="0"/>
              <a:t> (1)</a:t>
            </a:r>
            <a:endParaRPr lang="en-US" altLang="en-US" sz="3600" dirty="0" smtClean="0"/>
          </a:p>
        </p:txBody>
      </p:sp>
      <p:sp>
        <p:nvSpPr>
          <p:cNvPr id="13316" name="Rectangle 3"/>
          <p:cNvSpPr>
            <a:spLocks noGrp="1" noChangeArrowheads="1"/>
          </p:cNvSpPr>
          <p:nvPr>
            <p:ph type="body" idx="1"/>
          </p:nvPr>
        </p:nvSpPr>
        <p:spPr>
          <a:xfrm>
            <a:off x="685800" y="1268413"/>
            <a:ext cx="7772400" cy="5589587"/>
          </a:xfrm>
        </p:spPr>
        <p:txBody>
          <a:bodyPr/>
          <a:lstStyle/>
          <a:p>
            <a:pPr eaLnBrk="1" hangingPunct="1">
              <a:lnSpc>
                <a:spcPct val="80000"/>
              </a:lnSpc>
              <a:buFontTx/>
              <a:buNone/>
            </a:pPr>
            <a:r>
              <a:rPr lang="en-US" altLang="en-US" sz="1600" smtClean="0"/>
              <a:t>import java.util.*; </a:t>
            </a:r>
          </a:p>
          <a:p>
            <a:pPr eaLnBrk="1" hangingPunct="1">
              <a:lnSpc>
                <a:spcPct val="80000"/>
              </a:lnSpc>
              <a:buFontTx/>
              <a:buNone/>
            </a:pPr>
            <a:r>
              <a:rPr lang="en-US" altLang="en-US" sz="1600" smtClean="0"/>
              <a:t>class IntSet { </a:t>
            </a:r>
          </a:p>
          <a:p>
            <a:pPr eaLnBrk="1" hangingPunct="1">
              <a:lnSpc>
                <a:spcPct val="80000"/>
              </a:lnSpc>
              <a:buFontTx/>
              <a:buNone/>
            </a:pPr>
            <a:r>
              <a:rPr lang="en-US" altLang="en-US" sz="1600" smtClean="0"/>
              <a:t>    private Hashtable ht = new Hashtable(); </a:t>
            </a:r>
          </a:p>
          <a:p>
            <a:pPr eaLnBrk="1" hangingPunct="1">
              <a:lnSpc>
                <a:spcPct val="80000"/>
              </a:lnSpc>
              <a:buFontTx/>
              <a:buNone/>
            </a:pPr>
            <a:r>
              <a:rPr lang="en-US" altLang="en-US" sz="1600" smtClean="0"/>
              <a:t>    </a:t>
            </a:r>
            <a:r>
              <a:rPr lang="en-US" altLang="en-US" sz="1600" smtClean="0">
                <a:solidFill>
                  <a:schemeClr val="accent2"/>
                </a:solidFill>
              </a:rPr>
              <a:t>public static class Iterator</a:t>
            </a:r>
            <a:r>
              <a:rPr lang="en-US" altLang="en-US" sz="1600" smtClean="0"/>
              <a:t> { </a:t>
            </a:r>
          </a:p>
          <a:p>
            <a:pPr eaLnBrk="1" hangingPunct="1">
              <a:lnSpc>
                <a:spcPct val="80000"/>
              </a:lnSpc>
              <a:buFontTx/>
              <a:buNone/>
            </a:pPr>
            <a:r>
              <a:rPr lang="en-US" altLang="en-US" sz="1600" smtClean="0"/>
              <a:t>          private IntSet set; </a:t>
            </a:r>
          </a:p>
          <a:p>
            <a:pPr eaLnBrk="1" hangingPunct="1">
              <a:lnSpc>
                <a:spcPct val="80000"/>
              </a:lnSpc>
              <a:buFontTx/>
              <a:buNone/>
            </a:pPr>
            <a:r>
              <a:rPr lang="en-US" altLang="en-US" sz="1600" smtClean="0"/>
              <a:t>          private Enumeration e; </a:t>
            </a:r>
          </a:p>
          <a:p>
            <a:pPr eaLnBrk="1" hangingPunct="1">
              <a:lnSpc>
                <a:spcPct val="80000"/>
              </a:lnSpc>
              <a:buFontTx/>
              <a:buNone/>
            </a:pPr>
            <a:r>
              <a:rPr lang="en-US" altLang="en-US" sz="1600" smtClean="0"/>
              <a:t>          private Integer current; </a:t>
            </a:r>
          </a:p>
          <a:p>
            <a:pPr eaLnBrk="1" hangingPunct="1">
              <a:lnSpc>
                <a:spcPct val="80000"/>
              </a:lnSpc>
              <a:buFontTx/>
              <a:buNone/>
            </a:pPr>
            <a:r>
              <a:rPr lang="en-US" altLang="en-US" sz="1600" smtClean="0"/>
              <a:t>          public Iterator( IntSet in ) { set = in; } </a:t>
            </a:r>
          </a:p>
          <a:p>
            <a:pPr eaLnBrk="1" hangingPunct="1">
              <a:lnSpc>
                <a:spcPct val="80000"/>
              </a:lnSpc>
              <a:buFontTx/>
              <a:buNone/>
            </a:pPr>
            <a:r>
              <a:rPr lang="en-US" altLang="en-US" sz="1600" smtClean="0"/>
              <a:t>          public void first() { e = set.ht.keys(); next(); } </a:t>
            </a:r>
          </a:p>
          <a:p>
            <a:pPr eaLnBrk="1" hangingPunct="1">
              <a:lnSpc>
                <a:spcPct val="80000"/>
              </a:lnSpc>
              <a:buFontTx/>
              <a:buNone/>
            </a:pPr>
            <a:r>
              <a:rPr lang="en-US" altLang="en-US" sz="1600" smtClean="0"/>
              <a:t>          public boolean isDone() { return current == null; } </a:t>
            </a:r>
          </a:p>
          <a:p>
            <a:pPr eaLnBrk="1" hangingPunct="1">
              <a:lnSpc>
                <a:spcPct val="80000"/>
              </a:lnSpc>
              <a:buFontTx/>
              <a:buNone/>
            </a:pPr>
            <a:r>
              <a:rPr lang="en-US" altLang="en-US" sz="1600" smtClean="0"/>
              <a:t>          public int currentItem() { return current.intValue(); } </a:t>
            </a:r>
          </a:p>
          <a:p>
            <a:pPr eaLnBrk="1" hangingPunct="1">
              <a:lnSpc>
                <a:spcPct val="80000"/>
              </a:lnSpc>
              <a:buFontTx/>
              <a:buNone/>
            </a:pPr>
            <a:r>
              <a:rPr lang="en-US" altLang="en-US" sz="1600" smtClean="0"/>
              <a:t>          public void next() { try { current = (Integer) e.nextElement(); </a:t>
            </a:r>
          </a:p>
          <a:p>
            <a:pPr eaLnBrk="1" hangingPunct="1">
              <a:lnSpc>
                <a:spcPct val="80000"/>
              </a:lnSpc>
              <a:buFontTx/>
              <a:buNone/>
            </a:pPr>
            <a:r>
              <a:rPr lang="en-US" altLang="en-US" sz="1600" smtClean="0"/>
              <a:t>                                              } catch (NoSuchElementException e) { current = null; } </a:t>
            </a:r>
          </a:p>
          <a:p>
            <a:pPr eaLnBrk="1" hangingPunct="1">
              <a:lnSpc>
                <a:spcPct val="80000"/>
              </a:lnSpc>
              <a:buFontTx/>
              <a:buNone/>
            </a:pPr>
            <a:r>
              <a:rPr lang="en-US" altLang="en-US" sz="1600" smtClean="0"/>
              <a:t>                                      } </a:t>
            </a:r>
          </a:p>
          <a:p>
            <a:pPr eaLnBrk="1" hangingPunct="1">
              <a:lnSpc>
                <a:spcPct val="80000"/>
              </a:lnSpc>
              <a:buFontTx/>
              <a:buNone/>
            </a:pPr>
            <a:r>
              <a:rPr lang="en-US" altLang="en-US" sz="1600" smtClean="0"/>
              <a:t>          } </a:t>
            </a:r>
          </a:p>
          <a:p>
            <a:pPr eaLnBrk="1" hangingPunct="1">
              <a:lnSpc>
                <a:spcPct val="80000"/>
              </a:lnSpc>
              <a:buFontTx/>
              <a:buNone/>
            </a:pPr>
            <a:r>
              <a:rPr lang="en-US" altLang="en-US" sz="1600" smtClean="0"/>
              <a:t>          public void add( int in ) { ht.put( new Integer( in ), "null" ); } </a:t>
            </a:r>
          </a:p>
          <a:p>
            <a:pPr eaLnBrk="1" hangingPunct="1">
              <a:lnSpc>
                <a:spcPct val="80000"/>
              </a:lnSpc>
              <a:buFontTx/>
              <a:buNone/>
            </a:pPr>
            <a:r>
              <a:rPr lang="en-US" altLang="en-US" sz="1600" smtClean="0"/>
              <a:t>          public boolean isMember( int i ) { return ht.containsKey(new Integer(i)); } </a:t>
            </a:r>
          </a:p>
          <a:p>
            <a:pPr eaLnBrk="1" hangingPunct="1">
              <a:lnSpc>
                <a:spcPct val="80000"/>
              </a:lnSpc>
              <a:buFontTx/>
              <a:buNone/>
            </a:pPr>
            <a:r>
              <a:rPr lang="en-US" altLang="en-US" sz="1600" smtClean="0"/>
              <a:t>          public Hashtable getHashtable() { return ht; } </a:t>
            </a:r>
          </a:p>
          <a:p>
            <a:pPr eaLnBrk="1" hangingPunct="1">
              <a:lnSpc>
                <a:spcPct val="80000"/>
              </a:lnSpc>
              <a:buFontTx/>
              <a:buNone/>
            </a:pPr>
            <a:r>
              <a:rPr lang="en-US" altLang="en-US" sz="1600" smtClean="0"/>
              <a:t>          public Iterator createIterator() { return new Iterator( this ); } </a:t>
            </a:r>
          </a:p>
          <a:p>
            <a:pPr eaLnBrk="1" hangingPunct="1">
              <a:lnSpc>
                <a:spcPct val="80000"/>
              </a:lnSpc>
              <a:buFontTx/>
              <a:buNone/>
            </a:pPr>
            <a:r>
              <a:rPr lang="en-US" altLang="en-US" sz="1600" smtClean="0"/>
              <a:t>} </a:t>
            </a:r>
          </a:p>
        </p:txBody>
      </p:sp>
    </p:spTree>
    <p:extLst>
      <p:ext uri="{BB962C8B-B14F-4D97-AF65-F5344CB8AC3E}">
        <p14:creationId xmlns:p14="http://schemas.microsoft.com/office/powerpoint/2010/main" val="13070883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DE9E88C-14D7-4CD7-BE61-C37D47C67DF7}" type="slidenum">
              <a:rPr lang="en-CA" altLang="en-US" sz="1400"/>
              <a:pPr eaLnBrk="1" hangingPunct="1"/>
              <a:t>21</a:t>
            </a:fld>
            <a:endParaRPr lang="en-CA" altLang="en-US" sz="1400"/>
          </a:p>
        </p:txBody>
      </p:sp>
      <p:sp>
        <p:nvSpPr>
          <p:cNvPr id="14339" name="Rectangle 2"/>
          <p:cNvSpPr>
            <a:spLocks noGrp="1" noChangeArrowheads="1"/>
          </p:cNvSpPr>
          <p:nvPr>
            <p:ph type="title"/>
          </p:nvPr>
        </p:nvSpPr>
        <p:spPr>
          <a:xfrm>
            <a:off x="685800" y="381000"/>
            <a:ext cx="7772400" cy="1143000"/>
          </a:xfrm>
        </p:spPr>
        <p:txBody>
          <a:bodyPr/>
          <a:lstStyle/>
          <a:p>
            <a:pPr eaLnBrk="1" hangingPunct="1"/>
            <a:r>
              <a:rPr lang="en-US" altLang="en-US" sz="3600" dirty="0" smtClean="0"/>
              <a:t>Iterator </a:t>
            </a:r>
            <a:r>
              <a:rPr lang="el-GR" altLang="en-US" sz="3600" dirty="0" smtClean="0"/>
              <a:t>– </a:t>
            </a:r>
            <a:r>
              <a:rPr lang="en-CA" altLang="en-US" sz="3600" dirty="0" smtClean="0"/>
              <a:t>Client Code Example</a:t>
            </a:r>
            <a:r>
              <a:rPr lang="el-GR" altLang="en-US" sz="3600" dirty="0" smtClean="0"/>
              <a:t> (2)</a:t>
            </a:r>
            <a:endParaRPr lang="en-US" altLang="en-US" sz="3600" dirty="0" smtClean="0"/>
          </a:p>
        </p:txBody>
      </p:sp>
      <p:sp>
        <p:nvSpPr>
          <p:cNvPr id="14340" name="Rectangle 3"/>
          <p:cNvSpPr>
            <a:spLocks noGrp="1" noChangeArrowheads="1"/>
          </p:cNvSpPr>
          <p:nvPr>
            <p:ph type="body" idx="1"/>
          </p:nvPr>
        </p:nvSpPr>
        <p:spPr>
          <a:xfrm>
            <a:off x="685800" y="1557338"/>
            <a:ext cx="7772400" cy="5040312"/>
          </a:xfrm>
        </p:spPr>
        <p:txBody>
          <a:bodyPr/>
          <a:lstStyle/>
          <a:p>
            <a:pPr eaLnBrk="1" hangingPunct="1">
              <a:lnSpc>
                <a:spcPct val="80000"/>
              </a:lnSpc>
              <a:buFontTx/>
              <a:buNone/>
            </a:pPr>
            <a:r>
              <a:rPr lang="en-US" altLang="en-US" sz="1600" smtClean="0"/>
              <a:t>class IteratorDemo { </a:t>
            </a:r>
          </a:p>
          <a:p>
            <a:pPr eaLnBrk="1" hangingPunct="1">
              <a:lnSpc>
                <a:spcPct val="80000"/>
              </a:lnSpc>
              <a:buFontTx/>
              <a:buNone/>
            </a:pPr>
            <a:r>
              <a:rPr lang="en-US" altLang="en-US" sz="1600" smtClean="0"/>
              <a:t>       public static void main( String[] args ) {</a:t>
            </a:r>
          </a:p>
          <a:p>
            <a:pPr eaLnBrk="1" hangingPunct="1">
              <a:lnSpc>
                <a:spcPct val="80000"/>
              </a:lnSpc>
              <a:buFontTx/>
              <a:buNone/>
            </a:pPr>
            <a:r>
              <a:rPr lang="en-US" altLang="en-US" sz="1600" smtClean="0"/>
              <a:t>            IntSet set = new IntSet(); </a:t>
            </a:r>
          </a:p>
          <a:p>
            <a:pPr eaLnBrk="1" hangingPunct="1">
              <a:lnSpc>
                <a:spcPct val="80000"/>
              </a:lnSpc>
              <a:buFontTx/>
              <a:buNone/>
            </a:pPr>
            <a:endParaRPr lang="en-US" altLang="en-US" sz="1600" smtClean="0"/>
          </a:p>
          <a:p>
            <a:pPr eaLnBrk="1" hangingPunct="1">
              <a:lnSpc>
                <a:spcPct val="80000"/>
              </a:lnSpc>
              <a:buFontTx/>
              <a:buNone/>
            </a:pPr>
            <a:r>
              <a:rPr lang="en-US" altLang="en-US" sz="1600" smtClean="0"/>
              <a:t>            ………. // </a:t>
            </a:r>
            <a:r>
              <a:rPr lang="el-GR" altLang="en-US" sz="1600" smtClean="0"/>
              <a:t>Κώδικας για εισαγωγή στοιχείων στη δομή (σύνολο)</a:t>
            </a:r>
            <a:endParaRPr lang="en-US" altLang="en-US" sz="1600" smtClean="0"/>
          </a:p>
          <a:p>
            <a:pPr eaLnBrk="1" hangingPunct="1">
              <a:lnSpc>
                <a:spcPct val="80000"/>
              </a:lnSpc>
              <a:buFontTx/>
              <a:buNone/>
            </a:pPr>
            <a:endParaRPr lang="en-US" altLang="en-US" sz="1600" smtClean="0"/>
          </a:p>
          <a:p>
            <a:pPr eaLnBrk="1" hangingPunct="1">
              <a:lnSpc>
                <a:spcPct val="80000"/>
              </a:lnSpc>
              <a:buFontTx/>
              <a:buNone/>
            </a:pPr>
            <a:r>
              <a:rPr lang="en-US" altLang="en-US" sz="1600" smtClean="0"/>
              <a:t>          // Clients ask the collection object to create many iterator objects    </a:t>
            </a:r>
          </a:p>
          <a:p>
            <a:pPr eaLnBrk="1" hangingPunct="1">
              <a:lnSpc>
                <a:spcPct val="80000"/>
              </a:lnSpc>
              <a:buFontTx/>
              <a:buNone/>
            </a:pPr>
            <a:r>
              <a:rPr lang="en-US" altLang="en-US" sz="1600" smtClean="0"/>
              <a:t>            IntSet.Iterator it1 = set.createIterator(); </a:t>
            </a:r>
          </a:p>
          <a:p>
            <a:pPr eaLnBrk="1" hangingPunct="1">
              <a:lnSpc>
                <a:spcPct val="80000"/>
              </a:lnSpc>
              <a:buFontTx/>
              <a:buNone/>
            </a:pPr>
            <a:r>
              <a:rPr lang="en-US" altLang="en-US" sz="1600" smtClean="0"/>
              <a:t>            IntSet.Iterator it2 = set.createIterator(); </a:t>
            </a:r>
          </a:p>
          <a:p>
            <a:pPr eaLnBrk="1" hangingPunct="1">
              <a:lnSpc>
                <a:spcPct val="80000"/>
              </a:lnSpc>
              <a:buFontTx/>
              <a:buNone/>
            </a:pPr>
            <a:r>
              <a:rPr lang="en-US" altLang="en-US" sz="1600" smtClean="0"/>
              <a:t>           // Clients use the first(), isDone(), next(), currentItem() protocol </a:t>
            </a:r>
          </a:p>
          <a:p>
            <a:pPr eaLnBrk="1" hangingPunct="1">
              <a:lnSpc>
                <a:spcPct val="80000"/>
              </a:lnSpc>
              <a:buFontTx/>
              <a:buNone/>
            </a:pPr>
            <a:r>
              <a:rPr lang="en-US" altLang="en-US" sz="1600" smtClean="0"/>
              <a:t>           System.out.print( "\nIterator: " ); </a:t>
            </a:r>
          </a:p>
          <a:p>
            <a:pPr eaLnBrk="1" hangingPunct="1">
              <a:lnSpc>
                <a:spcPct val="80000"/>
              </a:lnSpc>
              <a:buFontTx/>
              <a:buNone/>
            </a:pPr>
            <a:r>
              <a:rPr lang="en-US" altLang="en-US" sz="1600" smtClean="0"/>
              <a:t>           for ( it1.first(), it2.first(); ! it1.isDone(); it1.next(), it2.next() ) </a:t>
            </a:r>
          </a:p>
          <a:p>
            <a:pPr eaLnBrk="1" hangingPunct="1">
              <a:lnSpc>
                <a:spcPct val="80000"/>
              </a:lnSpc>
              <a:buFontTx/>
              <a:buNone/>
            </a:pPr>
            <a:r>
              <a:rPr lang="en-US" altLang="en-US" sz="1600" smtClean="0"/>
              <a:t>              System.out.print( it1.currentItem() + " " + it2.currentItem() + " " ); </a:t>
            </a:r>
          </a:p>
          <a:p>
            <a:pPr eaLnBrk="1" hangingPunct="1">
              <a:lnSpc>
                <a:spcPct val="80000"/>
              </a:lnSpc>
              <a:buFontTx/>
              <a:buNone/>
            </a:pPr>
            <a:r>
              <a:rPr lang="en-US" altLang="en-US" sz="1600" smtClean="0"/>
              <a:t>          System.out.print( "\nEnumeration: " ); </a:t>
            </a:r>
          </a:p>
          <a:p>
            <a:pPr eaLnBrk="1" hangingPunct="1">
              <a:lnSpc>
                <a:spcPct val="80000"/>
              </a:lnSpc>
              <a:buFontTx/>
              <a:buNone/>
            </a:pPr>
            <a:r>
              <a:rPr lang="en-US" altLang="en-US" sz="1600" smtClean="0"/>
              <a:t>          for (Enumeration e = set.getHashtable().keys(); e.hasMoreElements(); )    </a:t>
            </a:r>
          </a:p>
          <a:p>
            <a:pPr eaLnBrk="1" hangingPunct="1">
              <a:lnSpc>
                <a:spcPct val="80000"/>
              </a:lnSpc>
              <a:buFontTx/>
              <a:buNone/>
            </a:pPr>
            <a:r>
              <a:rPr lang="en-US" altLang="en-US" sz="1600" smtClean="0"/>
              <a:t>             System.out.print( e.nextElement() + " " ); </a:t>
            </a:r>
          </a:p>
          <a:p>
            <a:pPr eaLnBrk="1" hangingPunct="1">
              <a:lnSpc>
                <a:spcPct val="80000"/>
              </a:lnSpc>
              <a:buFontTx/>
              <a:buNone/>
            </a:pPr>
            <a:r>
              <a:rPr lang="en-US" altLang="en-US" sz="1600" smtClean="0"/>
              <a:t>             System.out.println(); </a:t>
            </a:r>
          </a:p>
          <a:p>
            <a:pPr eaLnBrk="1" hangingPunct="1">
              <a:lnSpc>
                <a:spcPct val="80000"/>
              </a:lnSpc>
              <a:buFontTx/>
              <a:buNone/>
            </a:pPr>
            <a:r>
              <a:rPr lang="en-US" altLang="en-US" sz="1600" smtClean="0"/>
              <a:t>    } </a:t>
            </a:r>
          </a:p>
          <a:p>
            <a:pPr eaLnBrk="1" hangingPunct="1">
              <a:lnSpc>
                <a:spcPct val="80000"/>
              </a:lnSpc>
              <a:buFontTx/>
              <a:buNone/>
            </a:pPr>
            <a:r>
              <a:rPr lang="en-US" altLang="en-US" sz="1600" smtClean="0"/>
              <a:t>} </a:t>
            </a:r>
          </a:p>
        </p:txBody>
      </p:sp>
      <p:sp>
        <p:nvSpPr>
          <p:cNvPr id="14341" name="Text Box 4"/>
          <p:cNvSpPr txBox="1">
            <a:spLocks noChangeArrowheads="1"/>
          </p:cNvSpPr>
          <p:nvPr/>
        </p:nvSpPr>
        <p:spPr bwMode="auto">
          <a:xfrm>
            <a:off x="6659563" y="1052513"/>
            <a:ext cx="2303462" cy="179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20000"/>
              </a:lnSpc>
              <a:spcBef>
                <a:spcPct val="50000"/>
              </a:spcBef>
              <a:buSzPct val="130000"/>
            </a:pPr>
            <a:r>
              <a:rPr lang="en-US" altLang="en-US" sz="1000"/>
              <a:t>Container c = new SomeContainer ();</a:t>
            </a:r>
            <a:br>
              <a:rPr lang="en-US" altLang="en-US" sz="1000"/>
            </a:br>
            <a:r>
              <a:rPr lang="en-US" altLang="en-US" sz="1000"/>
              <a:t>// ...</a:t>
            </a:r>
            <a:br>
              <a:rPr lang="en-US" altLang="en-US" sz="1000"/>
            </a:br>
            <a:r>
              <a:rPr lang="en-US" altLang="en-US" sz="1000"/>
              <a:t>Enumeration e = c.getEnumeration ();</a:t>
            </a:r>
            <a:br>
              <a:rPr lang="en-US" altLang="en-US" sz="1000"/>
            </a:br>
            <a:r>
              <a:rPr lang="en-US" altLang="en-US" sz="1000"/>
              <a:t>while (e.hasMoreElements ()) {</a:t>
            </a:r>
            <a:br>
              <a:rPr lang="en-US" altLang="en-US" sz="1000"/>
            </a:br>
            <a:r>
              <a:rPr lang="en-US" altLang="en-US" sz="1000"/>
              <a:t>       Object object = e.nextElement (); 	</a:t>
            </a:r>
          </a:p>
          <a:p>
            <a:pPr eaLnBrk="1" hangingPunct="1">
              <a:lnSpc>
                <a:spcPct val="120000"/>
              </a:lnSpc>
              <a:spcBef>
                <a:spcPct val="50000"/>
              </a:spcBef>
              <a:buSzPct val="130000"/>
            </a:pPr>
            <a:r>
              <a:rPr lang="en-US" altLang="en-US" sz="1000"/>
              <a:t>       System.out.println (object);</a:t>
            </a:r>
            <a:br>
              <a:rPr lang="en-US" altLang="en-US" sz="1000"/>
            </a:br>
            <a:r>
              <a:rPr lang="en-US" altLang="en-US" sz="1000"/>
              <a:t>}</a:t>
            </a:r>
          </a:p>
          <a:p>
            <a:pPr eaLnBrk="1" hangingPunct="1"/>
            <a:endParaRPr lang="en-US" altLang="en-US" sz="1000"/>
          </a:p>
        </p:txBody>
      </p:sp>
    </p:spTree>
    <p:extLst>
      <p:ext uri="{BB962C8B-B14F-4D97-AF65-F5344CB8AC3E}">
        <p14:creationId xmlns:p14="http://schemas.microsoft.com/office/powerpoint/2010/main" val="1752352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57F194F-A393-4A8F-B1F6-FD3206570BC2}" type="slidenum">
              <a:rPr lang="en-CA" altLang="en-US"/>
              <a:pPr/>
              <a:t>22</a:t>
            </a:fld>
            <a:endParaRPr lang="en-CA" altLang="en-US"/>
          </a:p>
        </p:txBody>
      </p:sp>
      <p:sp>
        <p:nvSpPr>
          <p:cNvPr id="10242" name="Rectangle 2"/>
          <p:cNvSpPr>
            <a:spLocks noGrp="1" noChangeArrowheads="1"/>
          </p:cNvSpPr>
          <p:nvPr>
            <p:ph type="title"/>
          </p:nvPr>
        </p:nvSpPr>
        <p:spPr/>
        <p:txBody>
          <a:bodyPr/>
          <a:lstStyle/>
          <a:p>
            <a:r>
              <a:rPr lang="en-CA" altLang="en-US"/>
              <a:t>Observer (</a:t>
            </a:r>
            <a:r>
              <a:rPr lang="en-CA" altLang="en-US" i="1"/>
              <a:t>Behavioral</a:t>
            </a:r>
            <a:r>
              <a:rPr lang="en-CA" altLang="en-US"/>
              <a:t>)</a:t>
            </a:r>
          </a:p>
        </p:txBody>
      </p:sp>
      <p:sp>
        <p:nvSpPr>
          <p:cNvPr id="10243" name="Rectangle 3"/>
          <p:cNvSpPr>
            <a:spLocks noGrp="1" noChangeArrowheads="1"/>
          </p:cNvSpPr>
          <p:nvPr>
            <p:ph type="body" idx="1"/>
          </p:nvPr>
        </p:nvSpPr>
        <p:spPr/>
        <p:txBody>
          <a:bodyPr/>
          <a:lstStyle/>
          <a:p>
            <a:r>
              <a:rPr lang="en-CA" altLang="en-US" sz="2400" b="1" dirty="0"/>
              <a:t>Intent</a:t>
            </a:r>
          </a:p>
          <a:p>
            <a:pPr lvl="1"/>
            <a:r>
              <a:rPr lang="en-CA" altLang="en-US" sz="2000" dirty="0"/>
              <a:t>Define a one-to-many dependency between objects so that when one object changes state, all its dependents are notified and updated automatically</a:t>
            </a:r>
          </a:p>
          <a:p>
            <a:r>
              <a:rPr lang="en-CA" altLang="en-US" sz="2400" b="1" dirty="0"/>
              <a:t>Applicability</a:t>
            </a:r>
          </a:p>
          <a:p>
            <a:pPr lvl="1"/>
            <a:r>
              <a:rPr lang="en-CA" altLang="en-US" sz="2000" dirty="0"/>
              <a:t>When an abstraction has two aspects, one dependent on the other</a:t>
            </a:r>
          </a:p>
          <a:p>
            <a:pPr lvl="1"/>
            <a:r>
              <a:rPr lang="en-CA" altLang="en-US" sz="2000" dirty="0"/>
              <a:t>When a change to one object requires changing others, and you don't know how many objects need to be changed</a:t>
            </a:r>
          </a:p>
          <a:p>
            <a:pPr lvl="1"/>
            <a:r>
              <a:rPr lang="en-CA" altLang="en-US" sz="2000" dirty="0"/>
              <a:t>When an object should notify other objects without making assumptions about who these objects are</a:t>
            </a:r>
          </a:p>
        </p:txBody>
      </p:sp>
      <p:sp>
        <p:nvSpPr>
          <p:cNvPr id="10244" name="Text Box 4"/>
          <p:cNvSpPr txBox="1">
            <a:spLocks noChangeArrowheads="1"/>
          </p:cNvSpPr>
          <p:nvPr/>
        </p:nvSpPr>
        <p:spPr bwMode="auto">
          <a:xfrm rot="-5400000">
            <a:off x="-1678781" y="4787106"/>
            <a:ext cx="37226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000">
                <a:cs typeface="Times New Roman" pitchFamily="18" charset="0"/>
              </a:rPr>
              <a:t>© </a:t>
            </a:r>
            <a:r>
              <a:rPr lang="en-CA" altLang="en-US" sz="1000"/>
              <a:t>E. Gamma, R. Helm, R. Johnson, J. Vlissides and Addison-Wesley</a:t>
            </a:r>
          </a:p>
        </p:txBody>
      </p:sp>
    </p:spTree>
    <p:extLst>
      <p:ext uri="{BB962C8B-B14F-4D97-AF65-F5344CB8AC3E}">
        <p14:creationId xmlns:p14="http://schemas.microsoft.com/office/powerpoint/2010/main" val="14506169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5F1D136-2FC1-4824-BC50-8E7D75EAC33B}" type="slidenum">
              <a:rPr lang="en-CA" altLang="en-US"/>
              <a:pPr/>
              <a:t>23</a:t>
            </a:fld>
            <a:endParaRPr lang="en-CA" altLang="en-US"/>
          </a:p>
        </p:txBody>
      </p:sp>
      <p:sp>
        <p:nvSpPr>
          <p:cNvPr id="11266" name="Rectangle 2"/>
          <p:cNvSpPr>
            <a:spLocks noGrp="1" noChangeArrowheads="1"/>
          </p:cNvSpPr>
          <p:nvPr>
            <p:ph type="title"/>
          </p:nvPr>
        </p:nvSpPr>
        <p:spPr/>
        <p:txBody>
          <a:bodyPr/>
          <a:lstStyle/>
          <a:p>
            <a:r>
              <a:rPr lang="en-CA" altLang="en-US"/>
              <a:t>Observer (Cont'd)</a:t>
            </a:r>
          </a:p>
        </p:txBody>
      </p:sp>
      <p:sp>
        <p:nvSpPr>
          <p:cNvPr id="11267" name="Rectangle 3"/>
          <p:cNvSpPr>
            <a:spLocks noGrp="1" noChangeArrowheads="1"/>
          </p:cNvSpPr>
          <p:nvPr>
            <p:ph type="body" idx="1"/>
          </p:nvPr>
        </p:nvSpPr>
        <p:spPr/>
        <p:txBody>
          <a:bodyPr/>
          <a:lstStyle/>
          <a:p>
            <a:pPr>
              <a:lnSpc>
                <a:spcPct val="90000"/>
              </a:lnSpc>
            </a:pPr>
            <a:r>
              <a:rPr lang="en-CA" altLang="en-US" sz="2400" b="1" dirty="0"/>
              <a:t>Consequences</a:t>
            </a:r>
          </a:p>
          <a:p>
            <a:pPr lvl="1">
              <a:lnSpc>
                <a:spcPct val="90000"/>
              </a:lnSpc>
              <a:buFontTx/>
              <a:buChar char="+"/>
            </a:pPr>
            <a:r>
              <a:rPr lang="en-CA" altLang="en-US" sz="2000" dirty="0"/>
              <a:t>Modularity: subject and observers may vary independently</a:t>
            </a:r>
          </a:p>
          <a:p>
            <a:pPr lvl="1">
              <a:lnSpc>
                <a:spcPct val="90000"/>
              </a:lnSpc>
              <a:buFontTx/>
              <a:buChar char="+"/>
            </a:pPr>
            <a:r>
              <a:rPr lang="en-CA" altLang="en-US" sz="2000" dirty="0"/>
              <a:t>Extensibility: can define and add any number of observers</a:t>
            </a:r>
          </a:p>
          <a:p>
            <a:pPr lvl="1">
              <a:lnSpc>
                <a:spcPct val="90000"/>
              </a:lnSpc>
              <a:buFontTx/>
              <a:buChar char="+"/>
            </a:pPr>
            <a:r>
              <a:rPr lang="en-CA" altLang="en-US" sz="2000" dirty="0"/>
              <a:t>Customizability: different observers provide different views of subject</a:t>
            </a:r>
          </a:p>
          <a:p>
            <a:pPr lvl="1">
              <a:lnSpc>
                <a:spcPct val="90000"/>
              </a:lnSpc>
            </a:pPr>
            <a:r>
              <a:rPr lang="en-CA" altLang="en-US" sz="2000" dirty="0"/>
              <a:t>Unexpected updates: observers don't know about each other</a:t>
            </a:r>
          </a:p>
          <a:p>
            <a:pPr lvl="1">
              <a:lnSpc>
                <a:spcPct val="90000"/>
              </a:lnSpc>
            </a:pPr>
            <a:r>
              <a:rPr lang="en-CA" altLang="en-US" sz="2000" dirty="0"/>
              <a:t>Update overhead: might need hints</a:t>
            </a:r>
          </a:p>
          <a:p>
            <a:pPr>
              <a:lnSpc>
                <a:spcPct val="90000"/>
              </a:lnSpc>
            </a:pPr>
            <a:r>
              <a:rPr lang="en-CA" altLang="en-US" sz="2400" b="1" dirty="0"/>
              <a:t>Implementation</a:t>
            </a:r>
          </a:p>
          <a:p>
            <a:pPr lvl="1">
              <a:lnSpc>
                <a:spcPct val="90000"/>
              </a:lnSpc>
            </a:pPr>
            <a:r>
              <a:rPr lang="en-CA" altLang="en-US" sz="2000" dirty="0"/>
              <a:t>Subject-observer mapping</a:t>
            </a:r>
          </a:p>
          <a:p>
            <a:pPr lvl="1">
              <a:lnSpc>
                <a:spcPct val="90000"/>
              </a:lnSpc>
            </a:pPr>
            <a:r>
              <a:rPr lang="en-CA" altLang="en-US" sz="2000" dirty="0"/>
              <a:t>Dangling references</a:t>
            </a:r>
          </a:p>
          <a:p>
            <a:pPr lvl="1">
              <a:lnSpc>
                <a:spcPct val="90000"/>
              </a:lnSpc>
            </a:pPr>
            <a:r>
              <a:rPr lang="en-CA" altLang="en-US" sz="2000" dirty="0"/>
              <a:t>Avoiding observer-specific update protocols: the push and pull models</a:t>
            </a:r>
          </a:p>
          <a:p>
            <a:pPr lvl="1">
              <a:lnSpc>
                <a:spcPct val="90000"/>
              </a:lnSpc>
            </a:pPr>
            <a:r>
              <a:rPr lang="en-CA" altLang="en-US" sz="2000" dirty="0"/>
              <a:t>Registering modifications of interest explicitly</a:t>
            </a:r>
          </a:p>
        </p:txBody>
      </p:sp>
      <p:sp>
        <p:nvSpPr>
          <p:cNvPr id="11268" name="Text Box 4"/>
          <p:cNvSpPr txBox="1">
            <a:spLocks noChangeArrowheads="1"/>
          </p:cNvSpPr>
          <p:nvPr/>
        </p:nvSpPr>
        <p:spPr bwMode="auto">
          <a:xfrm rot="-5400000">
            <a:off x="-1678781" y="4787106"/>
            <a:ext cx="37226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000">
                <a:cs typeface="Times New Roman" pitchFamily="18" charset="0"/>
              </a:rPr>
              <a:t>© </a:t>
            </a:r>
            <a:r>
              <a:rPr lang="en-CA" altLang="en-US" sz="1000"/>
              <a:t>E. Gamma, R. Helm, R. Johnson, J. Vlissides and Addison-Wesley</a:t>
            </a:r>
          </a:p>
        </p:txBody>
      </p:sp>
    </p:spTree>
    <p:extLst>
      <p:ext uri="{BB962C8B-B14F-4D97-AF65-F5344CB8AC3E}">
        <p14:creationId xmlns:p14="http://schemas.microsoft.com/office/powerpoint/2010/main" val="27920030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868F79F-104E-49C8-9D04-E55A2B910BF8}" type="slidenum">
              <a:rPr lang="en-CA" altLang="en-US"/>
              <a:pPr/>
              <a:t>24</a:t>
            </a:fld>
            <a:endParaRPr lang="en-CA" altLang="en-US"/>
          </a:p>
        </p:txBody>
      </p:sp>
      <p:sp>
        <p:nvSpPr>
          <p:cNvPr id="12290" name="Rectangle 2"/>
          <p:cNvSpPr>
            <a:spLocks noGrp="1" noChangeArrowheads="1"/>
          </p:cNvSpPr>
          <p:nvPr>
            <p:ph type="title"/>
          </p:nvPr>
        </p:nvSpPr>
        <p:spPr/>
        <p:txBody>
          <a:bodyPr/>
          <a:lstStyle/>
          <a:p>
            <a:r>
              <a:rPr lang="en-CA" altLang="en-US"/>
              <a:t>Observer (Cont'd)</a:t>
            </a:r>
          </a:p>
        </p:txBody>
      </p:sp>
      <p:sp>
        <p:nvSpPr>
          <p:cNvPr id="12291" name="Rectangle 3"/>
          <p:cNvSpPr>
            <a:spLocks noGrp="1" noChangeArrowheads="1"/>
          </p:cNvSpPr>
          <p:nvPr>
            <p:ph type="body" idx="1"/>
          </p:nvPr>
        </p:nvSpPr>
        <p:spPr/>
        <p:txBody>
          <a:bodyPr/>
          <a:lstStyle/>
          <a:p>
            <a:r>
              <a:rPr lang="en-CA" altLang="en-US" sz="2000" b="1" dirty="0"/>
              <a:t>Known uses</a:t>
            </a:r>
          </a:p>
          <a:p>
            <a:pPr lvl="1"/>
            <a:r>
              <a:rPr lang="en-CA" altLang="en-US" sz="1800" dirty="0"/>
              <a:t>Smalltalk model-view-controller (MVC)</a:t>
            </a:r>
          </a:p>
          <a:p>
            <a:pPr lvl="1"/>
            <a:r>
              <a:rPr lang="en-CA" altLang="en-US" sz="1800" dirty="0"/>
              <a:t>Interviews (subjects and views)</a:t>
            </a:r>
          </a:p>
          <a:p>
            <a:pPr lvl="1"/>
            <a:r>
              <a:rPr lang="en-CA" altLang="en-US" sz="1800" dirty="0"/>
              <a:t>Andrew (data objects and views)</a:t>
            </a:r>
            <a:endParaRPr lang="en-CA" altLang="en-US" sz="2000" dirty="0"/>
          </a:p>
          <a:p>
            <a:r>
              <a:rPr lang="en-CA" altLang="en-US" sz="2000" b="1" dirty="0"/>
              <a:t>Benefits</a:t>
            </a:r>
          </a:p>
          <a:p>
            <a:pPr lvl="1"/>
            <a:r>
              <a:rPr lang="en-CA" altLang="en-US" sz="1800" dirty="0"/>
              <a:t>Design reuse</a:t>
            </a:r>
          </a:p>
          <a:p>
            <a:pPr lvl="1"/>
            <a:r>
              <a:rPr lang="en-CA" altLang="en-US" sz="1800" dirty="0"/>
              <a:t>Uniform design vocabulary</a:t>
            </a:r>
          </a:p>
          <a:p>
            <a:pPr lvl="1"/>
            <a:r>
              <a:rPr lang="en-CA" altLang="en-US" sz="1800" dirty="0"/>
              <a:t>Enhance understanding, restructuring</a:t>
            </a:r>
          </a:p>
          <a:p>
            <a:pPr lvl="1"/>
            <a:r>
              <a:rPr lang="en-CA" altLang="en-US" sz="1800" dirty="0"/>
              <a:t>Basis for automation</a:t>
            </a:r>
          </a:p>
          <a:p>
            <a:endParaRPr lang="en-CA" altLang="en-US" sz="2800" dirty="0"/>
          </a:p>
        </p:txBody>
      </p:sp>
      <p:sp>
        <p:nvSpPr>
          <p:cNvPr id="12292" name="Text Box 4"/>
          <p:cNvSpPr txBox="1">
            <a:spLocks noChangeArrowheads="1"/>
          </p:cNvSpPr>
          <p:nvPr/>
        </p:nvSpPr>
        <p:spPr bwMode="auto">
          <a:xfrm rot="-5400000">
            <a:off x="-1678781" y="4787106"/>
            <a:ext cx="37226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000">
                <a:cs typeface="Times New Roman" pitchFamily="18" charset="0"/>
              </a:rPr>
              <a:t>© </a:t>
            </a:r>
            <a:r>
              <a:rPr lang="en-CA" altLang="en-US" sz="1000"/>
              <a:t>E. Gamma, R. Helm, R. Johnson, J. Vlissides and Addison-Wesley</a:t>
            </a:r>
          </a:p>
        </p:txBody>
      </p:sp>
    </p:spTree>
    <p:extLst>
      <p:ext uri="{BB962C8B-B14F-4D97-AF65-F5344CB8AC3E}">
        <p14:creationId xmlns:p14="http://schemas.microsoft.com/office/powerpoint/2010/main" val="42891886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E10D6F4-043B-4614-BF67-6186A75F0DF3}" type="slidenum">
              <a:rPr lang="en-CA" altLang="en-US" sz="1400"/>
              <a:pPr eaLnBrk="1" hangingPunct="1"/>
              <a:t>25</a:t>
            </a:fld>
            <a:endParaRPr lang="en-CA" altLang="en-US" sz="1400"/>
          </a:p>
        </p:txBody>
      </p:sp>
      <p:sp>
        <p:nvSpPr>
          <p:cNvPr id="17411" name="Rectangle 2"/>
          <p:cNvSpPr>
            <a:spLocks noGrp="1" noChangeArrowheads="1"/>
          </p:cNvSpPr>
          <p:nvPr>
            <p:ph type="title"/>
          </p:nvPr>
        </p:nvSpPr>
        <p:spPr/>
        <p:txBody>
          <a:bodyPr/>
          <a:lstStyle/>
          <a:p>
            <a:pPr eaLnBrk="1" hangingPunct="1"/>
            <a:r>
              <a:rPr lang="en-CA" altLang="en-US" dirty="0" smtClean="0"/>
              <a:t>Observer</a:t>
            </a:r>
            <a:r>
              <a:rPr lang="el-GR" altLang="en-US" dirty="0" smtClean="0"/>
              <a:t> – </a:t>
            </a:r>
            <a:r>
              <a:rPr lang="en-CA" altLang="en-US" dirty="0" smtClean="0"/>
              <a:t>Class Diagram</a:t>
            </a:r>
          </a:p>
        </p:txBody>
      </p:sp>
      <p:graphicFrame>
        <p:nvGraphicFramePr>
          <p:cNvPr id="17412" name="Object 7"/>
          <p:cNvGraphicFramePr>
            <a:graphicFrameLocks noChangeAspect="1"/>
          </p:cNvGraphicFramePr>
          <p:nvPr/>
        </p:nvGraphicFramePr>
        <p:xfrm>
          <a:off x="1433513" y="2513013"/>
          <a:ext cx="6667500" cy="3465512"/>
        </p:xfrm>
        <a:graphic>
          <a:graphicData uri="http://schemas.openxmlformats.org/presentationml/2006/ole">
            <mc:AlternateContent xmlns:mc="http://schemas.openxmlformats.org/markup-compatibility/2006">
              <mc:Choice xmlns:v="urn:schemas-microsoft-com:vml" Requires="v">
                <p:oleObj spid="_x0000_s3083" name="Visio" r:id="rId4" imgW="6881368" imgH="3811490" progId="Visio.Drawing.6">
                  <p:embed/>
                </p:oleObj>
              </mc:Choice>
              <mc:Fallback>
                <p:oleObj name="Visio" r:id="rId4" imgW="6881368" imgH="381149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3513" y="2513013"/>
                        <a:ext cx="6667500" cy="346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887585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9267554-AEEF-45BC-8D2D-999A5A007390}" type="slidenum">
              <a:rPr lang="en-CA" altLang="en-US" sz="1400"/>
              <a:pPr eaLnBrk="1" hangingPunct="1"/>
              <a:t>26</a:t>
            </a:fld>
            <a:endParaRPr lang="en-CA" altLang="en-US" sz="1400"/>
          </a:p>
        </p:txBody>
      </p:sp>
      <p:sp>
        <p:nvSpPr>
          <p:cNvPr id="18435" name="Rectangle 5"/>
          <p:cNvSpPr>
            <a:spLocks noGrp="1" noChangeArrowheads="1"/>
          </p:cNvSpPr>
          <p:nvPr>
            <p:ph type="title"/>
          </p:nvPr>
        </p:nvSpPr>
        <p:spPr/>
        <p:txBody>
          <a:bodyPr/>
          <a:lstStyle/>
          <a:p>
            <a:pPr eaLnBrk="1" hangingPunct="1"/>
            <a:r>
              <a:rPr lang="en-US" altLang="en-US" smtClean="0"/>
              <a:t>Schematic Observer Example</a:t>
            </a:r>
          </a:p>
        </p:txBody>
      </p:sp>
      <p:pic>
        <p:nvPicPr>
          <p:cNvPr id="18436" name="Picture 4" descr="observer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85950" y="2852738"/>
            <a:ext cx="5278438" cy="2508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7" name="Text Box 7"/>
          <p:cNvSpPr txBox="1">
            <a:spLocks noChangeArrowheads="1"/>
          </p:cNvSpPr>
          <p:nvPr/>
        </p:nvSpPr>
        <p:spPr bwMode="auto">
          <a:xfrm>
            <a:off x="6443663" y="5708650"/>
            <a:ext cx="1096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Subject</a:t>
            </a:r>
          </a:p>
        </p:txBody>
      </p:sp>
      <p:sp>
        <p:nvSpPr>
          <p:cNvPr id="18438" name="Line 8"/>
          <p:cNvSpPr>
            <a:spLocks noChangeShapeType="1"/>
          </p:cNvSpPr>
          <p:nvPr/>
        </p:nvSpPr>
        <p:spPr bwMode="auto">
          <a:xfrm flipH="1" flipV="1">
            <a:off x="5795963" y="5445125"/>
            <a:ext cx="576262"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8439" name="Text Box 9"/>
          <p:cNvSpPr txBox="1">
            <a:spLocks noChangeArrowheads="1"/>
          </p:cNvSpPr>
          <p:nvPr/>
        </p:nvSpPr>
        <p:spPr bwMode="auto">
          <a:xfrm>
            <a:off x="606425" y="1844675"/>
            <a:ext cx="1420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Observers</a:t>
            </a:r>
          </a:p>
        </p:txBody>
      </p:sp>
      <p:sp>
        <p:nvSpPr>
          <p:cNvPr id="18440" name="Line 10"/>
          <p:cNvSpPr>
            <a:spLocks noChangeShapeType="1"/>
          </p:cNvSpPr>
          <p:nvPr/>
        </p:nvSpPr>
        <p:spPr bwMode="auto">
          <a:xfrm>
            <a:off x="1835150" y="2349500"/>
            <a:ext cx="433388"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8441" name="Line 11"/>
          <p:cNvSpPr>
            <a:spLocks noChangeShapeType="1"/>
          </p:cNvSpPr>
          <p:nvPr/>
        </p:nvSpPr>
        <p:spPr bwMode="auto">
          <a:xfrm>
            <a:off x="1908175" y="2205038"/>
            <a:ext cx="2519363"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8442" name="Line 12"/>
          <p:cNvSpPr>
            <a:spLocks noChangeShapeType="1"/>
          </p:cNvSpPr>
          <p:nvPr/>
        </p:nvSpPr>
        <p:spPr bwMode="auto">
          <a:xfrm>
            <a:off x="1979613" y="2060575"/>
            <a:ext cx="4537075"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11265265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4DA4CDA-3C26-4B6B-941D-42E77B122155}" type="slidenum">
              <a:rPr lang="en-CA" altLang="en-US" sz="1400"/>
              <a:pPr eaLnBrk="1" hangingPunct="1"/>
              <a:t>27</a:t>
            </a:fld>
            <a:endParaRPr lang="en-CA" altLang="en-US" sz="1400"/>
          </a:p>
        </p:txBody>
      </p:sp>
      <p:sp>
        <p:nvSpPr>
          <p:cNvPr id="20483" name="Rectangle 2"/>
          <p:cNvSpPr>
            <a:spLocks noGrp="1" noChangeArrowheads="1"/>
          </p:cNvSpPr>
          <p:nvPr>
            <p:ph type="title"/>
          </p:nvPr>
        </p:nvSpPr>
        <p:spPr>
          <a:xfrm>
            <a:off x="685800" y="333375"/>
            <a:ext cx="7772400" cy="1143000"/>
          </a:xfrm>
        </p:spPr>
        <p:txBody>
          <a:bodyPr/>
          <a:lstStyle/>
          <a:p>
            <a:pPr eaLnBrk="1" hangingPunct="1"/>
            <a:r>
              <a:rPr lang="en-US" altLang="en-US" dirty="0" smtClean="0"/>
              <a:t>Observer -  </a:t>
            </a:r>
            <a:r>
              <a:rPr lang="en-CA" altLang="en-US" dirty="0" smtClean="0"/>
              <a:t>Example</a:t>
            </a:r>
            <a:r>
              <a:rPr lang="el-GR" altLang="en-US" dirty="0" smtClean="0"/>
              <a:t> (1)</a:t>
            </a:r>
            <a:endParaRPr lang="en-US" altLang="en-US" dirty="0" smtClean="0"/>
          </a:p>
        </p:txBody>
      </p:sp>
      <p:sp>
        <p:nvSpPr>
          <p:cNvPr id="20484" name="Rectangle 3"/>
          <p:cNvSpPr>
            <a:spLocks noGrp="1" noChangeArrowheads="1"/>
          </p:cNvSpPr>
          <p:nvPr>
            <p:ph type="body" idx="1"/>
          </p:nvPr>
        </p:nvSpPr>
        <p:spPr>
          <a:xfrm>
            <a:off x="685800" y="1981200"/>
            <a:ext cx="3886200" cy="4543425"/>
          </a:xfrm>
        </p:spPr>
        <p:txBody>
          <a:bodyPr/>
          <a:lstStyle/>
          <a:p>
            <a:pPr eaLnBrk="1" hangingPunct="1">
              <a:lnSpc>
                <a:spcPct val="80000"/>
              </a:lnSpc>
              <a:buFontTx/>
              <a:buNone/>
            </a:pPr>
            <a:r>
              <a:rPr lang="en-US" altLang="en-US" sz="1400" smtClean="0"/>
              <a:t>class Subject { </a:t>
            </a:r>
            <a:br>
              <a:rPr lang="en-US" altLang="en-US" sz="1400" smtClean="0"/>
            </a:br>
            <a:r>
              <a:rPr lang="en-US" altLang="en-US" sz="1400" smtClean="0"/>
              <a:t>public: </a:t>
            </a:r>
            <a:br>
              <a:rPr lang="en-US" altLang="en-US" sz="1400" smtClean="0"/>
            </a:br>
            <a:r>
              <a:rPr lang="en-US" altLang="en-US" sz="1400" smtClean="0"/>
              <a:t>     virtual ~Subject(); </a:t>
            </a:r>
            <a:br>
              <a:rPr lang="en-US" altLang="en-US" sz="1400" smtClean="0"/>
            </a:br>
            <a:r>
              <a:rPr lang="en-US" altLang="en-US" sz="1400" smtClean="0"/>
              <a:t>     virtual void Attach(Observer*); </a:t>
            </a:r>
            <a:br>
              <a:rPr lang="en-US" altLang="en-US" sz="1400" smtClean="0"/>
            </a:br>
            <a:r>
              <a:rPr lang="en-US" altLang="en-US" sz="1400" smtClean="0"/>
              <a:t>     virtual void Detach(Observer*); </a:t>
            </a:r>
            <a:br>
              <a:rPr lang="en-US" altLang="en-US" sz="1400" smtClean="0"/>
            </a:br>
            <a:r>
              <a:rPr lang="en-US" altLang="en-US" sz="1400" smtClean="0"/>
              <a:t>     virtual void Notify(); </a:t>
            </a:r>
            <a:br>
              <a:rPr lang="en-US" altLang="en-US" sz="1400" smtClean="0"/>
            </a:br>
            <a:r>
              <a:rPr lang="en-US" altLang="en-US" sz="1400" smtClean="0"/>
              <a:t>protected: </a:t>
            </a:r>
            <a:br>
              <a:rPr lang="en-US" altLang="en-US" sz="1400" smtClean="0"/>
            </a:br>
            <a:r>
              <a:rPr lang="en-US" altLang="en-US" sz="1400" smtClean="0"/>
              <a:t>     Subject(); </a:t>
            </a:r>
            <a:br>
              <a:rPr lang="en-US" altLang="en-US" sz="1400" smtClean="0"/>
            </a:br>
            <a:r>
              <a:rPr lang="en-US" altLang="en-US" sz="1400" smtClean="0"/>
              <a:t>private: </a:t>
            </a:r>
            <a:br>
              <a:rPr lang="en-US" altLang="en-US" sz="1400" smtClean="0"/>
            </a:br>
            <a:r>
              <a:rPr lang="en-US" altLang="en-US" sz="1400" smtClean="0"/>
              <a:t>     List&lt;Observer*&gt; *_observers; </a:t>
            </a:r>
            <a:br>
              <a:rPr lang="en-US" altLang="en-US" sz="1400" smtClean="0"/>
            </a:br>
            <a:r>
              <a:rPr lang="en-US" altLang="en-US" sz="1400" smtClean="0"/>
              <a:t>}; </a:t>
            </a:r>
          </a:p>
          <a:p>
            <a:pPr eaLnBrk="1" hangingPunct="1">
              <a:lnSpc>
                <a:spcPct val="80000"/>
              </a:lnSpc>
              <a:buFontTx/>
              <a:buNone/>
            </a:pPr>
            <a:r>
              <a:rPr lang="en-US" altLang="en-US" sz="1400" smtClean="0"/>
              <a:t>void Subject::</a:t>
            </a:r>
            <a:r>
              <a:rPr lang="en-US" altLang="en-US" sz="1400" smtClean="0">
                <a:solidFill>
                  <a:srgbClr val="FF3300"/>
                </a:solidFill>
              </a:rPr>
              <a:t>Attach</a:t>
            </a:r>
            <a:r>
              <a:rPr lang="en-US" altLang="en-US" sz="1400" smtClean="0"/>
              <a:t> (Observer* o) { </a:t>
            </a:r>
            <a:br>
              <a:rPr lang="en-US" altLang="en-US" sz="1400" smtClean="0"/>
            </a:br>
            <a:r>
              <a:rPr lang="en-US" altLang="en-US" sz="1400" smtClean="0"/>
              <a:t>     _observers-&gt;Insert(_observers-&gt;end(), o); </a:t>
            </a:r>
            <a:br>
              <a:rPr lang="en-US" altLang="en-US" sz="1400" smtClean="0"/>
            </a:br>
            <a:r>
              <a:rPr lang="en-US" altLang="en-US" sz="1400" smtClean="0"/>
              <a:t>} </a:t>
            </a:r>
          </a:p>
          <a:p>
            <a:pPr eaLnBrk="1" hangingPunct="1">
              <a:lnSpc>
                <a:spcPct val="80000"/>
              </a:lnSpc>
              <a:buFontTx/>
              <a:buNone/>
            </a:pPr>
            <a:r>
              <a:rPr lang="en-US" altLang="en-US" sz="1400" smtClean="0"/>
              <a:t>void Subject::</a:t>
            </a:r>
            <a:r>
              <a:rPr lang="en-US" altLang="en-US" sz="1400" smtClean="0">
                <a:solidFill>
                  <a:srgbClr val="FF3300"/>
                </a:solidFill>
              </a:rPr>
              <a:t>Detach</a:t>
            </a:r>
            <a:r>
              <a:rPr lang="en-US" altLang="en-US" sz="1400" smtClean="0"/>
              <a:t> (Observer* o) { </a:t>
            </a:r>
            <a:br>
              <a:rPr lang="en-US" altLang="en-US" sz="1400" smtClean="0"/>
            </a:br>
            <a:r>
              <a:rPr lang="en-US" altLang="en-US" sz="1400" smtClean="0"/>
              <a:t>     _observers-&gt;remove(o); </a:t>
            </a:r>
            <a:br>
              <a:rPr lang="en-US" altLang="en-US" sz="1400" smtClean="0"/>
            </a:br>
            <a:r>
              <a:rPr lang="en-US" altLang="en-US" sz="1400" smtClean="0"/>
              <a:t>} </a:t>
            </a:r>
          </a:p>
          <a:p>
            <a:pPr eaLnBrk="1" hangingPunct="1">
              <a:lnSpc>
                <a:spcPct val="80000"/>
              </a:lnSpc>
              <a:buFontTx/>
              <a:buNone/>
            </a:pPr>
            <a:r>
              <a:rPr lang="en-US" altLang="en-US" sz="1400" smtClean="0"/>
              <a:t>void Subject::</a:t>
            </a:r>
            <a:r>
              <a:rPr lang="en-US" altLang="en-US" sz="1400" smtClean="0">
                <a:solidFill>
                  <a:srgbClr val="FF3300"/>
                </a:solidFill>
              </a:rPr>
              <a:t>Notify</a:t>
            </a:r>
            <a:r>
              <a:rPr lang="en-US" altLang="en-US" sz="1400" smtClean="0"/>
              <a:t> () { </a:t>
            </a:r>
            <a:br>
              <a:rPr lang="en-US" altLang="en-US" sz="1400" smtClean="0"/>
            </a:br>
            <a:r>
              <a:rPr lang="en-US" altLang="en-US" sz="1400" smtClean="0"/>
              <a:t>     ListIterator&lt;Observer*&gt;i(_observers); </a:t>
            </a:r>
          </a:p>
          <a:p>
            <a:pPr eaLnBrk="1" hangingPunct="1">
              <a:lnSpc>
                <a:spcPct val="80000"/>
              </a:lnSpc>
              <a:buFontTx/>
              <a:buNone/>
            </a:pPr>
            <a:r>
              <a:rPr lang="en-US" altLang="en-US" sz="1400" smtClean="0"/>
              <a:t>     for (i.First(); !i.IsDone(); i.Next()) { </a:t>
            </a:r>
            <a:br>
              <a:rPr lang="en-US" altLang="en-US" sz="1400" smtClean="0"/>
            </a:br>
            <a:r>
              <a:rPr lang="en-US" altLang="en-US" sz="1400" smtClean="0"/>
              <a:t>          i.CurrentItem()-&gt;Update(this); </a:t>
            </a:r>
            <a:br>
              <a:rPr lang="en-US" altLang="en-US" sz="1400" smtClean="0"/>
            </a:br>
            <a:r>
              <a:rPr lang="en-US" altLang="en-US" sz="1400" smtClean="0"/>
              <a:t>     } </a:t>
            </a:r>
            <a:br>
              <a:rPr lang="en-US" altLang="en-US" sz="1400" smtClean="0"/>
            </a:br>
            <a:r>
              <a:rPr lang="en-US" altLang="en-US" sz="1400" smtClean="0"/>
              <a:t>}}}</a:t>
            </a:r>
          </a:p>
          <a:p>
            <a:pPr eaLnBrk="1" hangingPunct="1">
              <a:lnSpc>
                <a:spcPct val="80000"/>
              </a:lnSpc>
              <a:buFontTx/>
              <a:buNone/>
            </a:pPr>
            <a:endParaRPr lang="en-US" altLang="en-US" sz="1400" smtClean="0"/>
          </a:p>
        </p:txBody>
      </p:sp>
      <p:sp>
        <p:nvSpPr>
          <p:cNvPr id="20485" name="Text Box 4"/>
          <p:cNvSpPr txBox="1">
            <a:spLocks noChangeArrowheads="1"/>
          </p:cNvSpPr>
          <p:nvPr/>
        </p:nvSpPr>
        <p:spPr bwMode="auto">
          <a:xfrm>
            <a:off x="4643438" y="1843088"/>
            <a:ext cx="4240212" cy="498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t>class Observer { </a:t>
            </a:r>
            <a:br>
              <a:rPr lang="en-US" altLang="en-US" sz="1400"/>
            </a:br>
            <a:r>
              <a:rPr lang="en-US" altLang="en-US" sz="1400"/>
              <a:t>public: </a:t>
            </a:r>
            <a:br>
              <a:rPr lang="en-US" altLang="en-US" sz="1400"/>
            </a:br>
            <a:r>
              <a:rPr lang="en-US" altLang="en-US" sz="1400"/>
              <a:t>     virtual ~Observer(); </a:t>
            </a:r>
            <a:br>
              <a:rPr lang="en-US" altLang="en-US" sz="1400"/>
            </a:br>
            <a:r>
              <a:rPr lang="en-US" altLang="en-US" sz="1400"/>
              <a:t>     virtual void Update(Subject* theChangeSubject) = 0; </a:t>
            </a:r>
            <a:br>
              <a:rPr lang="en-US" altLang="en-US" sz="1400"/>
            </a:br>
            <a:r>
              <a:rPr lang="en-US" altLang="en-US" sz="1400"/>
              <a:t>protected: </a:t>
            </a:r>
            <a:br>
              <a:rPr lang="en-US" altLang="en-US" sz="1400"/>
            </a:br>
            <a:r>
              <a:rPr lang="en-US" altLang="en-US" sz="1400"/>
              <a:t>     Observer(); </a:t>
            </a:r>
            <a:br>
              <a:rPr lang="en-US" altLang="en-US" sz="1400"/>
            </a:br>
            <a:r>
              <a:rPr lang="en-US" altLang="en-US" sz="1400"/>
              <a:t>};</a:t>
            </a:r>
          </a:p>
          <a:p>
            <a:pPr eaLnBrk="1" hangingPunct="1"/>
            <a:endParaRPr lang="en-US" altLang="en-US" sz="1400"/>
          </a:p>
          <a:p>
            <a:pPr eaLnBrk="1" hangingPunct="1"/>
            <a:r>
              <a:rPr lang="en-US" altLang="en-US" sz="1400"/>
              <a:t>class ClockTimer : public </a:t>
            </a:r>
            <a:r>
              <a:rPr lang="en-US" altLang="en-US" sz="1400">
                <a:solidFill>
                  <a:srgbClr val="FF3300"/>
                </a:solidFill>
              </a:rPr>
              <a:t>Subject</a:t>
            </a:r>
            <a:r>
              <a:rPr lang="en-US" altLang="en-US" sz="1400"/>
              <a:t> { </a:t>
            </a:r>
            <a:br>
              <a:rPr lang="en-US" altLang="en-US" sz="1400"/>
            </a:br>
            <a:r>
              <a:rPr lang="en-US" altLang="en-US" sz="1400"/>
              <a:t>public: </a:t>
            </a:r>
            <a:br>
              <a:rPr lang="en-US" altLang="en-US" sz="1400"/>
            </a:br>
            <a:r>
              <a:rPr lang="en-US" altLang="en-US" sz="1400"/>
              <a:t>     ClockTimer();      </a:t>
            </a:r>
          </a:p>
          <a:p>
            <a:pPr eaLnBrk="1" hangingPunct="1"/>
            <a:r>
              <a:rPr lang="en-US" altLang="en-US" sz="1400"/>
              <a:t>     virtual int GetHour(); </a:t>
            </a:r>
            <a:br>
              <a:rPr lang="en-US" altLang="en-US" sz="1400"/>
            </a:br>
            <a:r>
              <a:rPr lang="en-US" altLang="en-US" sz="1400"/>
              <a:t>     virtual int GetMinute(); </a:t>
            </a:r>
            <a:br>
              <a:rPr lang="en-US" altLang="en-US" sz="1400"/>
            </a:br>
            <a:r>
              <a:rPr lang="en-US" altLang="en-US" sz="1400"/>
              <a:t>     virtual int GetSecond(); </a:t>
            </a:r>
          </a:p>
          <a:p>
            <a:pPr eaLnBrk="1" hangingPunct="1"/>
            <a:r>
              <a:rPr lang="en-US" altLang="en-US" sz="1400"/>
              <a:t>     void Tick(); </a:t>
            </a:r>
            <a:br>
              <a:rPr lang="en-US" altLang="en-US" sz="1400"/>
            </a:br>
            <a:r>
              <a:rPr lang="en-US" altLang="en-US" sz="1400"/>
              <a:t>}; </a:t>
            </a:r>
          </a:p>
          <a:p>
            <a:pPr eaLnBrk="1" hangingPunct="1"/>
            <a:r>
              <a:rPr lang="en-US" altLang="en-US" sz="1400"/>
              <a:t>void ClockTimer::Tick() { </a:t>
            </a:r>
            <a:br>
              <a:rPr lang="en-US" altLang="en-US" sz="1400"/>
            </a:br>
            <a:r>
              <a:rPr lang="en-US" altLang="en-US" sz="1400"/>
              <a:t>     // update internal time-keeping state </a:t>
            </a:r>
            <a:br>
              <a:rPr lang="en-US" altLang="en-US" sz="1400"/>
            </a:br>
            <a:r>
              <a:rPr lang="en-US" altLang="en-US" sz="1400"/>
              <a:t>     // ... </a:t>
            </a:r>
            <a:br>
              <a:rPr lang="en-US" altLang="en-US" sz="1400"/>
            </a:br>
            <a:r>
              <a:rPr lang="en-US" altLang="en-US" sz="1400"/>
              <a:t>     Notify(); </a:t>
            </a:r>
            <a:br>
              <a:rPr lang="en-US" altLang="en-US" sz="1400"/>
            </a:br>
            <a:r>
              <a:rPr lang="en-US" altLang="en-US" sz="1400"/>
              <a:t>}</a:t>
            </a:r>
          </a:p>
          <a:p>
            <a:pPr eaLnBrk="1" hangingPunct="1"/>
            <a:endParaRPr lang="en-US" altLang="en-US" sz="1400"/>
          </a:p>
          <a:p>
            <a:pPr eaLnBrk="1" hangingPunct="1"/>
            <a:endParaRPr lang="en-US" altLang="en-US" sz="1400"/>
          </a:p>
        </p:txBody>
      </p:sp>
      <p:sp>
        <p:nvSpPr>
          <p:cNvPr id="20486" name="Line 5"/>
          <p:cNvSpPr>
            <a:spLocks noChangeShapeType="1"/>
          </p:cNvSpPr>
          <p:nvPr/>
        </p:nvSpPr>
        <p:spPr bwMode="auto">
          <a:xfrm>
            <a:off x="1403350" y="6021388"/>
            <a:ext cx="30241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0487" name="Line 6"/>
          <p:cNvSpPr>
            <a:spLocks noChangeShapeType="1"/>
          </p:cNvSpPr>
          <p:nvPr/>
        </p:nvSpPr>
        <p:spPr bwMode="auto">
          <a:xfrm flipV="1">
            <a:off x="4427538" y="1989138"/>
            <a:ext cx="0" cy="4032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0488" name="Line 7"/>
          <p:cNvSpPr>
            <a:spLocks noChangeShapeType="1"/>
          </p:cNvSpPr>
          <p:nvPr/>
        </p:nvSpPr>
        <p:spPr bwMode="auto">
          <a:xfrm>
            <a:off x="4427538" y="1989138"/>
            <a:ext cx="2159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5952639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6AF5F86-1131-4F9C-A944-E89490829DB8}" type="slidenum">
              <a:rPr lang="en-CA" altLang="en-US" sz="1400"/>
              <a:pPr eaLnBrk="1" hangingPunct="1"/>
              <a:t>28</a:t>
            </a:fld>
            <a:endParaRPr lang="en-CA" altLang="en-US" sz="1400"/>
          </a:p>
        </p:txBody>
      </p:sp>
      <p:sp>
        <p:nvSpPr>
          <p:cNvPr id="21507" name="Rectangle 2"/>
          <p:cNvSpPr>
            <a:spLocks noGrp="1" noChangeArrowheads="1"/>
          </p:cNvSpPr>
          <p:nvPr>
            <p:ph type="title"/>
          </p:nvPr>
        </p:nvSpPr>
        <p:spPr>
          <a:xfrm>
            <a:off x="685800" y="380999"/>
            <a:ext cx="7772400" cy="1143001"/>
          </a:xfrm>
        </p:spPr>
        <p:txBody>
          <a:bodyPr/>
          <a:lstStyle/>
          <a:p>
            <a:pPr eaLnBrk="1" hangingPunct="1"/>
            <a:r>
              <a:rPr lang="en-US" altLang="en-US" sz="4000" dirty="0" smtClean="0"/>
              <a:t>Observer – </a:t>
            </a:r>
            <a:r>
              <a:rPr lang="en-CA" altLang="en-US" sz="4000" dirty="0" smtClean="0"/>
              <a:t>Client Example</a:t>
            </a:r>
            <a:r>
              <a:rPr lang="el-GR" altLang="en-US" sz="4000" dirty="0" smtClean="0"/>
              <a:t> (2)</a:t>
            </a:r>
            <a:endParaRPr lang="en-US" altLang="en-US" sz="4000" dirty="0" smtClean="0"/>
          </a:p>
        </p:txBody>
      </p:sp>
      <p:sp>
        <p:nvSpPr>
          <p:cNvPr id="21508" name="Rectangle 3"/>
          <p:cNvSpPr>
            <a:spLocks noGrp="1" noChangeArrowheads="1"/>
          </p:cNvSpPr>
          <p:nvPr>
            <p:ph type="body" idx="1"/>
          </p:nvPr>
        </p:nvSpPr>
        <p:spPr>
          <a:xfrm>
            <a:off x="684213" y="1268413"/>
            <a:ext cx="4464050" cy="5589587"/>
          </a:xfrm>
        </p:spPr>
        <p:txBody>
          <a:bodyPr/>
          <a:lstStyle/>
          <a:p>
            <a:pPr eaLnBrk="1" hangingPunct="1">
              <a:lnSpc>
                <a:spcPct val="80000"/>
              </a:lnSpc>
              <a:buFontTx/>
              <a:buNone/>
            </a:pPr>
            <a:r>
              <a:rPr lang="en-US" altLang="en-US" sz="1400" smtClean="0"/>
              <a:t>class DigitalClock: public Observer { </a:t>
            </a:r>
            <a:br>
              <a:rPr lang="en-US" altLang="en-US" sz="1400" smtClean="0"/>
            </a:br>
            <a:r>
              <a:rPr lang="en-US" altLang="en-US" sz="1400" smtClean="0"/>
              <a:t>public: </a:t>
            </a:r>
            <a:br>
              <a:rPr lang="en-US" altLang="en-US" sz="1400" smtClean="0"/>
            </a:br>
            <a:r>
              <a:rPr lang="en-US" altLang="en-US" sz="1400" smtClean="0"/>
              <a:t>     DigitalClock(ClockTimer *); </a:t>
            </a:r>
            <a:br>
              <a:rPr lang="en-US" altLang="en-US" sz="1400" smtClean="0"/>
            </a:br>
            <a:r>
              <a:rPr lang="en-US" altLang="en-US" sz="1400" smtClean="0"/>
              <a:t>     ~DigitalClock();      </a:t>
            </a:r>
          </a:p>
          <a:p>
            <a:pPr eaLnBrk="1" hangingPunct="1">
              <a:lnSpc>
                <a:spcPct val="80000"/>
              </a:lnSpc>
              <a:buFontTx/>
              <a:buNone/>
            </a:pPr>
            <a:r>
              <a:rPr lang="en-US" altLang="en-US" sz="1400" smtClean="0"/>
              <a:t>            void Update(Subject *); </a:t>
            </a:r>
            <a:br>
              <a:rPr lang="en-US" altLang="en-US" sz="1400" smtClean="0"/>
            </a:br>
            <a:r>
              <a:rPr lang="en-US" altLang="en-US" sz="1400" smtClean="0"/>
              <a:t>     void Draw(); </a:t>
            </a:r>
            <a:br>
              <a:rPr lang="en-US" altLang="en-US" sz="1400" smtClean="0"/>
            </a:br>
            <a:r>
              <a:rPr lang="en-US" altLang="en-US" sz="1400" smtClean="0"/>
              <a:t>private: </a:t>
            </a:r>
            <a:br>
              <a:rPr lang="en-US" altLang="en-US" sz="1400" smtClean="0"/>
            </a:br>
            <a:r>
              <a:rPr lang="en-US" altLang="en-US" sz="1400" smtClean="0"/>
              <a:t>     ClockTimer *_subject; </a:t>
            </a:r>
            <a:br>
              <a:rPr lang="en-US" altLang="en-US" sz="1400" smtClean="0"/>
            </a:br>
            <a:r>
              <a:rPr lang="en-US" altLang="en-US" sz="1400" smtClean="0"/>
              <a:t>}; </a:t>
            </a:r>
          </a:p>
          <a:p>
            <a:pPr eaLnBrk="1" hangingPunct="1">
              <a:lnSpc>
                <a:spcPct val="80000"/>
              </a:lnSpc>
              <a:buFontTx/>
              <a:buNone/>
            </a:pPr>
            <a:r>
              <a:rPr lang="en-US" altLang="en-US" sz="1400" smtClean="0"/>
              <a:t>DigitalClock::DigitalClock (ClockTimer *s) </a:t>
            </a:r>
            <a:br>
              <a:rPr lang="en-US" altLang="en-US" sz="1400" smtClean="0"/>
            </a:br>
            <a:r>
              <a:rPr lang="en-US" altLang="en-US" sz="1400" smtClean="0"/>
              <a:t>{ </a:t>
            </a:r>
            <a:br>
              <a:rPr lang="en-US" altLang="en-US" sz="1400" smtClean="0"/>
            </a:br>
            <a:r>
              <a:rPr lang="en-US" altLang="en-US" sz="1400" smtClean="0"/>
              <a:t>     _subject = s; </a:t>
            </a:r>
            <a:br>
              <a:rPr lang="en-US" altLang="en-US" sz="1400" smtClean="0"/>
            </a:br>
            <a:r>
              <a:rPr lang="en-US" altLang="en-US" sz="1400" smtClean="0"/>
              <a:t>     _subject-&gt;Attach(this); </a:t>
            </a:r>
            <a:br>
              <a:rPr lang="en-US" altLang="en-US" sz="1400" smtClean="0"/>
            </a:br>
            <a:r>
              <a:rPr lang="en-US" altLang="en-US" sz="1400" smtClean="0"/>
              <a:t>} </a:t>
            </a:r>
          </a:p>
          <a:p>
            <a:pPr eaLnBrk="1" hangingPunct="1">
              <a:lnSpc>
                <a:spcPct val="80000"/>
              </a:lnSpc>
              <a:buFontTx/>
              <a:buNone/>
            </a:pPr>
            <a:r>
              <a:rPr lang="en-US" altLang="en-US" sz="1400" smtClean="0"/>
              <a:t>DigitalClock::~DigitalClock () </a:t>
            </a:r>
            <a:br>
              <a:rPr lang="en-US" altLang="en-US" sz="1400" smtClean="0"/>
            </a:br>
            <a:r>
              <a:rPr lang="en-US" altLang="en-US" sz="1400" smtClean="0"/>
              <a:t>{ </a:t>
            </a:r>
            <a:br>
              <a:rPr lang="en-US" altLang="en-US" sz="1400" smtClean="0"/>
            </a:br>
            <a:r>
              <a:rPr lang="en-US" altLang="en-US" sz="1400" smtClean="0"/>
              <a:t>     _subject-&gt;Detach(this); </a:t>
            </a:r>
            <a:br>
              <a:rPr lang="en-US" altLang="en-US" sz="1400" smtClean="0"/>
            </a:br>
            <a:r>
              <a:rPr lang="en-US" altLang="en-US" sz="1400" smtClean="0"/>
              <a:t>} </a:t>
            </a:r>
          </a:p>
          <a:p>
            <a:pPr eaLnBrk="1" hangingPunct="1">
              <a:lnSpc>
                <a:spcPct val="80000"/>
              </a:lnSpc>
              <a:buFontTx/>
              <a:buNone/>
            </a:pPr>
            <a:r>
              <a:rPr lang="en-US" altLang="en-US" sz="1400" smtClean="0"/>
              <a:t>void DigitalClock::</a:t>
            </a:r>
            <a:r>
              <a:rPr lang="en-US" altLang="en-US" sz="1400" smtClean="0">
                <a:solidFill>
                  <a:srgbClr val="FF3300"/>
                </a:solidFill>
              </a:rPr>
              <a:t>Update</a:t>
            </a:r>
            <a:r>
              <a:rPr lang="en-US" altLang="en-US" sz="1400" smtClean="0"/>
              <a:t> (Subject *theChangedSubject) </a:t>
            </a:r>
            <a:br>
              <a:rPr lang="en-US" altLang="en-US" sz="1400" smtClean="0"/>
            </a:br>
            <a:r>
              <a:rPr lang="en-US" altLang="en-US" sz="1400" smtClean="0"/>
              <a:t>{ </a:t>
            </a:r>
            <a:br>
              <a:rPr lang="en-US" altLang="en-US" sz="1400" smtClean="0"/>
            </a:br>
            <a:r>
              <a:rPr lang="en-US" altLang="en-US" sz="1400" smtClean="0"/>
              <a:t>     if(theChangedSubject == _subject) </a:t>
            </a:r>
            <a:br>
              <a:rPr lang="en-US" altLang="en-US" sz="1400" smtClean="0"/>
            </a:br>
            <a:r>
              <a:rPr lang="en-US" altLang="en-US" sz="1400" smtClean="0"/>
              <a:t>          draw(); </a:t>
            </a:r>
            <a:br>
              <a:rPr lang="en-US" altLang="en-US" sz="1400" smtClean="0"/>
            </a:br>
            <a:r>
              <a:rPr lang="en-US" altLang="en-US" sz="1400" smtClean="0"/>
              <a:t>} </a:t>
            </a:r>
          </a:p>
          <a:p>
            <a:pPr eaLnBrk="1" hangingPunct="1">
              <a:lnSpc>
                <a:spcPct val="80000"/>
              </a:lnSpc>
              <a:buFontTx/>
              <a:buNone/>
            </a:pPr>
            <a:r>
              <a:rPr lang="en-US" altLang="en-US" sz="1400" smtClean="0"/>
              <a:t>void DigitalClock::Draw () </a:t>
            </a:r>
            <a:br>
              <a:rPr lang="en-US" altLang="en-US" sz="1400" smtClean="0"/>
            </a:br>
            <a:r>
              <a:rPr lang="en-US" altLang="en-US" sz="1400" smtClean="0"/>
              <a:t>{ </a:t>
            </a:r>
            <a:br>
              <a:rPr lang="en-US" altLang="en-US" sz="1400" smtClean="0"/>
            </a:br>
            <a:r>
              <a:rPr lang="en-US" altLang="en-US" sz="1400" smtClean="0"/>
              <a:t>     int hour = _subject-&gt;GetHour(); </a:t>
            </a:r>
            <a:br>
              <a:rPr lang="en-US" altLang="en-US" sz="1400" smtClean="0"/>
            </a:br>
            <a:r>
              <a:rPr lang="en-US" altLang="en-US" sz="1400" smtClean="0"/>
              <a:t>     int minute = _subject-&gt;GetMinute(); </a:t>
            </a:r>
            <a:br>
              <a:rPr lang="en-US" altLang="en-US" sz="1400" smtClean="0"/>
            </a:br>
            <a:r>
              <a:rPr lang="en-US" altLang="en-US" sz="1400" smtClean="0"/>
              <a:t>     int second = _subject-&gt;GetSecond(); </a:t>
            </a:r>
          </a:p>
          <a:p>
            <a:pPr eaLnBrk="1" hangingPunct="1">
              <a:lnSpc>
                <a:spcPct val="80000"/>
              </a:lnSpc>
              <a:buFontTx/>
              <a:buNone/>
            </a:pPr>
            <a:r>
              <a:rPr lang="en-US" altLang="en-US" sz="1400" smtClean="0"/>
              <a:t>     // draw operation</a:t>
            </a:r>
          </a:p>
          <a:p>
            <a:pPr eaLnBrk="1" hangingPunct="1">
              <a:lnSpc>
                <a:spcPct val="80000"/>
              </a:lnSpc>
              <a:buFontTx/>
              <a:buNone/>
            </a:pPr>
            <a:r>
              <a:rPr lang="en-US" altLang="en-US" sz="1400" smtClean="0"/>
              <a:t>        } </a:t>
            </a:r>
          </a:p>
        </p:txBody>
      </p:sp>
      <p:sp>
        <p:nvSpPr>
          <p:cNvPr id="21509" name="Text Box 4"/>
          <p:cNvSpPr txBox="1">
            <a:spLocks noChangeArrowheads="1"/>
          </p:cNvSpPr>
          <p:nvPr/>
        </p:nvSpPr>
        <p:spPr bwMode="auto">
          <a:xfrm>
            <a:off x="5326063" y="1196975"/>
            <a:ext cx="3275012" cy="498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t>class AnalogClock: public Observer { </a:t>
            </a:r>
            <a:br>
              <a:rPr lang="en-US" altLang="en-US" sz="1400"/>
            </a:br>
            <a:r>
              <a:rPr lang="en-US" altLang="en-US" sz="1400"/>
              <a:t>public: </a:t>
            </a:r>
            <a:br>
              <a:rPr lang="en-US" altLang="en-US" sz="1400"/>
            </a:br>
            <a:r>
              <a:rPr lang="en-US" altLang="en-US" sz="1400"/>
              <a:t>     AnalogClock(ClockTimer *); </a:t>
            </a:r>
            <a:br>
              <a:rPr lang="en-US" altLang="en-US" sz="1400"/>
            </a:br>
            <a:r>
              <a:rPr lang="en-US" altLang="en-US" sz="1400"/>
              <a:t>     ~AnalogClock();      </a:t>
            </a:r>
          </a:p>
          <a:p>
            <a:pPr eaLnBrk="1" hangingPunct="1"/>
            <a:r>
              <a:rPr lang="en-US" altLang="en-US" sz="1400"/>
              <a:t>     void Update(Subject *); </a:t>
            </a:r>
            <a:br>
              <a:rPr lang="en-US" altLang="en-US" sz="1400"/>
            </a:br>
            <a:r>
              <a:rPr lang="en-US" altLang="en-US" sz="1400"/>
              <a:t>     void Draw(); </a:t>
            </a:r>
            <a:br>
              <a:rPr lang="en-US" altLang="en-US" sz="1400"/>
            </a:br>
            <a:r>
              <a:rPr lang="en-US" altLang="en-US" sz="1400"/>
              <a:t>private: </a:t>
            </a:r>
            <a:br>
              <a:rPr lang="en-US" altLang="en-US" sz="1400"/>
            </a:br>
            <a:r>
              <a:rPr lang="en-US" altLang="en-US" sz="1400"/>
              <a:t>     ClockTimer *_subject; </a:t>
            </a:r>
            <a:br>
              <a:rPr lang="en-US" altLang="en-US" sz="1400"/>
            </a:br>
            <a:r>
              <a:rPr lang="en-US" altLang="en-US" sz="1400"/>
              <a:t>};</a:t>
            </a:r>
          </a:p>
          <a:p>
            <a:pPr eaLnBrk="1" hangingPunct="1"/>
            <a:endParaRPr lang="en-US" altLang="en-US" sz="1400"/>
          </a:p>
          <a:p>
            <a:pPr eaLnBrk="1" hangingPunct="1"/>
            <a:endParaRPr lang="en-US" altLang="en-US" sz="1400"/>
          </a:p>
          <a:p>
            <a:pPr eaLnBrk="1" hangingPunct="1"/>
            <a:r>
              <a:rPr lang="en-US" altLang="en-US" sz="1400"/>
              <a:t>int main(void) </a:t>
            </a:r>
            <a:br>
              <a:rPr lang="en-US" altLang="en-US" sz="1400"/>
            </a:br>
            <a:r>
              <a:rPr lang="en-US" altLang="en-US" sz="1400"/>
              <a:t>{ </a:t>
            </a:r>
            <a:br>
              <a:rPr lang="en-US" altLang="en-US" sz="1400"/>
            </a:br>
            <a:r>
              <a:rPr lang="en-US" altLang="en-US" sz="1400"/>
              <a:t>     ClockTimer *timer = new ClockTimer; </a:t>
            </a:r>
            <a:br>
              <a:rPr lang="en-US" altLang="en-US" sz="1400"/>
            </a:br>
            <a:r>
              <a:rPr lang="en-US" altLang="en-US" sz="1400"/>
              <a:t>     AnalogClock *analogClock = </a:t>
            </a:r>
          </a:p>
          <a:p>
            <a:pPr eaLnBrk="1" hangingPunct="1"/>
            <a:r>
              <a:rPr lang="en-US" altLang="en-US" sz="1400"/>
              <a:t>                        new AnalogClock(timer); </a:t>
            </a:r>
            <a:br>
              <a:rPr lang="en-US" altLang="en-US" sz="1400"/>
            </a:br>
            <a:r>
              <a:rPr lang="en-US" altLang="en-US" sz="1400"/>
              <a:t>     DigitalClock *digitalClock = </a:t>
            </a:r>
          </a:p>
          <a:p>
            <a:pPr eaLnBrk="1" hangingPunct="1"/>
            <a:r>
              <a:rPr lang="en-US" altLang="en-US" sz="1400"/>
              <a:t>                        new DigitalClock(timer);     </a:t>
            </a:r>
          </a:p>
          <a:p>
            <a:pPr eaLnBrk="1" hangingPunct="1"/>
            <a:r>
              <a:rPr lang="en-US" altLang="en-US" sz="1400"/>
              <a:t>     timer-&gt;Tick(); </a:t>
            </a:r>
          </a:p>
          <a:p>
            <a:pPr eaLnBrk="1" hangingPunct="1"/>
            <a:r>
              <a:rPr lang="en-US" altLang="en-US" sz="1400"/>
              <a:t>     return 0; </a:t>
            </a:r>
            <a:br>
              <a:rPr lang="en-US" altLang="en-US" sz="1400"/>
            </a:br>
            <a:r>
              <a:rPr lang="en-US" altLang="en-US" sz="1400"/>
              <a:t>}</a:t>
            </a:r>
          </a:p>
          <a:p>
            <a:pPr eaLnBrk="1" hangingPunct="1"/>
            <a:endParaRPr lang="en-US" altLang="en-US" sz="1400"/>
          </a:p>
          <a:p>
            <a:pPr eaLnBrk="1" hangingPunct="1"/>
            <a:endParaRPr lang="en-US" altLang="en-US" sz="1400"/>
          </a:p>
        </p:txBody>
      </p:sp>
      <p:sp>
        <p:nvSpPr>
          <p:cNvPr id="21510" name="Line 5"/>
          <p:cNvSpPr>
            <a:spLocks noChangeShapeType="1"/>
          </p:cNvSpPr>
          <p:nvPr/>
        </p:nvSpPr>
        <p:spPr bwMode="auto">
          <a:xfrm flipV="1">
            <a:off x="1547813" y="6597650"/>
            <a:ext cx="35290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1511" name="Line 6"/>
          <p:cNvSpPr>
            <a:spLocks noChangeShapeType="1"/>
          </p:cNvSpPr>
          <p:nvPr/>
        </p:nvSpPr>
        <p:spPr bwMode="auto">
          <a:xfrm flipV="1">
            <a:off x="5076825" y="1341438"/>
            <a:ext cx="0" cy="52562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1512" name="Line 7"/>
          <p:cNvSpPr>
            <a:spLocks noChangeShapeType="1"/>
          </p:cNvSpPr>
          <p:nvPr/>
        </p:nvSpPr>
        <p:spPr bwMode="auto">
          <a:xfrm>
            <a:off x="5076825" y="1341438"/>
            <a:ext cx="2159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13395808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95C6E99-179D-4C59-8519-7ECBB31025CC}" type="slidenum">
              <a:rPr lang="en-CA" altLang="en-US" sz="1400"/>
              <a:pPr eaLnBrk="1" hangingPunct="1"/>
              <a:t>29</a:t>
            </a:fld>
            <a:endParaRPr lang="en-CA" altLang="en-US" sz="1400"/>
          </a:p>
        </p:txBody>
      </p:sp>
      <p:sp>
        <p:nvSpPr>
          <p:cNvPr id="22531" name="Rectangle 2"/>
          <p:cNvSpPr>
            <a:spLocks noGrp="1" noChangeArrowheads="1"/>
          </p:cNvSpPr>
          <p:nvPr>
            <p:ph type="title"/>
          </p:nvPr>
        </p:nvSpPr>
        <p:spPr>
          <a:xfrm>
            <a:off x="685800" y="476250"/>
            <a:ext cx="7772400" cy="1143000"/>
          </a:xfrm>
        </p:spPr>
        <p:txBody>
          <a:bodyPr/>
          <a:lstStyle/>
          <a:p>
            <a:pPr eaLnBrk="1" hangingPunct="1"/>
            <a:r>
              <a:rPr lang="en-US" altLang="en-US" dirty="0" smtClean="0"/>
              <a:t>State design Pattern</a:t>
            </a:r>
          </a:p>
        </p:txBody>
      </p:sp>
      <p:sp>
        <p:nvSpPr>
          <p:cNvPr id="22532" name="Rectangle 3"/>
          <p:cNvSpPr>
            <a:spLocks noGrp="1" noChangeArrowheads="1"/>
          </p:cNvSpPr>
          <p:nvPr>
            <p:ph type="body" idx="1"/>
          </p:nvPr>
        </p:nvSpPr>
        <p:spPr>
          <a:xfrm>
            <a:off x="685800" y="1773238"/>
            <a:ext cx="7772400" cy="4760912"/>
          </a:xfrm>
        </p:spPr>
        <p:txBody>
          <a:bodyPr/>
          <a:lstStyle/>
          <a:p>
            <a:pPr eaLnBrk="1" hangingPunct="1">
              <a:lnSpc>
                <a:spcPct val="80000"/>
              </a:lnSpc>
            </a:pPr>
            <a:r>
              <a:rPr lang="en-CA" altLang="en-US" sz="2000" b="1" dirty="0" smtClean="0"/>
              <a:t>Intent</a:t>
            </a:r>
            <a:endParaRPr lang="el-GR" altLang="en-US" sz="2000" b="1" dirty="0" smtClean="0"/>
          </a:p>
          <a:p>
            <a:pPr lvl="1" eaLnBrk="1" hangingPunct="1">
              <a:lnSpc>
                <a:spcPct val="80000"/>
              </a:lnSpc>
            </a:pPr>
            <a:r>
              <a:rPr lang="en-CA" altLang="en-US" sz="1800" dirty="0" smtClean="0"/>
              <a:t>It allows for an object of a class to change its behavior according to the state it is. This behavior is applied to all such objects which are in the same state. From an outside client it looks like the object has changed class! </a:t>
            </a:r>
            <a:endParaRPr lang="en-US" altLang="en-US" sz="1800" dirty="0" smtClean="0"/>
          </a:p>
          <a:p>
            <a:pPr eaLnBrk="1" hangingPunct="1">
              <a:lnSpc>
                <a:spcPct val="80000"/>
              </a:lnSpc>
            </a:pPr>
            <a:endParaRPr lang="en-US" altLang="en-US" sz="2000" dirty="0" smtClean="0"/>
          </a:p>
          <a:p>
            <a:pPr eaLnBrk="1" hangingPunct="1">
              <a:lnSpc>
                <a:spcPct val="80000"/>
              </a:lnSpc>
            </a:pPr>
            <a:r>
              <a:rPr lang="en-CA" altLang="en-US" sz="2000" b="1" dirty="0" smtClean="0"/>
              <a:t>Applicability</a:t>
            </a:r>
            <a:endParaRPr lang="el-GR" altLang="en-US" sz="2000" b="1" dirty="0" smtClean="0"/>
          </a:p>
          <a:p>
            <a:pPr lvl="1" eaLnBrk="1" hangingPunct="1">
              <a:lnSpc>
                <a:spcPct val="80000"/>
              </a:lnSpc>
            </a:pPr>
            <a:r>
              <a:rPr lang="en-CA" altLang="en-US" sz="1800" dirty="0" smtClean="0"/>
              <a:t>The </a:t>
            </a:r>
            <a:r>
              <a:rPr lang="en-US" altLang="en-US" sz="1800" dirty="0" smtClean="0"/>
              <a:t>State design pattern is useful when we would like the object to be able to denote the different behaviors objects may have when they are in different states (e.g. a robot will move slowly when responds to the command (i.e. method) </a:t>
            </a:r>
            <a:r>
              <a:rPr lang="en-US" altLang="en-US" sz="1800" i="1" dirty="0" smtClean="0"/>
              <a:t>move</a:t>
            </a:r>
            <a:r>
              <a:rPr lang="en-US" altLang="en-US" sz="1800" dirty="0" smtClean="0"/>
              <a:t> if its battery state is </a:t>
            </a:r>
            <a:r>
              <a:rPr lang="en-US" altLang="en-US" sz="1800" i="1" dirty="0" smtClean="0"/>
              <a:t>low</a:t>
            </a:r>
            <a:r>
              <a:rPr lang="en-US" altLang="en-US" sz="1800" dirty="0" smtClean="0"/>
              <a:t> in order to conserve energy, and move fast when the battery state is </a:t>
            </a:r>
            <a:r>
              <a:rPr lang="en-US" altLang="en-US" sz="1800" i="1" dirty="0" smtClean="0"/>
              <a:t>high</a:t>
            </a:r>
            <a:r>
              <a:rPr lang="en-US" altLang="en-US" sz="1800" dirty="0" smtClean="0"/>
              <a:t>)</a:t>
            </a:r>
          </a:p>
          <a:p>
            <a:pPr marL="457200" lvl="1" indent="0" eaLnBrk="1" hangingPunct="1">
              <a:lnSpc>
                <a:spcPct val="80000"/>
              </a:lnSpc>
              <a:buNone/>
            </a:pPr>
            <a:endParaRPr lang="el-GR" altLang="en-US" sz="1800" dirty="0" smtClean="0"/>
          </a:p>
          <a:p>
            <a:pPr lvl="1" eaLnBrk="1" hangingPunct="1">
              <a:lnSpc>
                <a:spcPct val="80000"/>
              </a:lnSpc>
            </a:pPr>
            <a:r>
              <a:rPr lang="en-CA" altLang="en-US" sz="1800" dirty="0" smtClean="0"/>
              <a:t>The design benefit of the </a:t>
            </a:r>
            <a:r>
              <a:rPr lang="en-US" altLang="en-US" sz="1800" dirty="0" smtClean="0"/>
              <a:t>State Design Pattern is that the logic which is related to an object’s state is concentrated in the classes that denote the corresponding state</a:t>
            </a:r>
          </a:p>
        </p:txBody>
      </p:sp>
    </p:spTree>
    <p:extLst>
      <p:ext uri="{BB962C8B-B14F-4D97-AF65-F5344CB8AC3E}">
        <p14:creationId xmlns:p14="http://schemas.microsoft.com/office/powerpoint/2010/main" val="1458148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52E1E67-DD2D-42B6-AE2F-70386E8BB752}" type="slidenum">
              <a:rPr lang="en-CA" altLang="en-US"/>
              <a:pPr/>
              <a:t>3</a:t>
            </a:fld>
            <a:endParaRPr lang="en-CA" altLang="en-US"/>
          </a:p>
        </p:txBody>
      </p:sp>
      <p:sp>
        <p:nvSpPr>
          <p:cNvPr id="2050" name="Rectangle 2"/>
          <p:cNvSpPr>
            <a:spLocks noGrp="1" noChangeArrowheads="1"/>
          </p:cNvSpPr>
          <p:nvPr>
            <p:ph type="title"/>
          </p:nvPr>
        </p:nvSpPr>
        <p:spPr/>
        <p:txBody>
          <a:bodyPr/>
          <a:lstStyle/>
          <a:p>
            <a:r>
              <a:rPr lang="en-CA" altLang="en-US"/>
              <a:t>Analysis vs. Design</a:t>
            </a:r>
          </a:p>
        </p:txBody>
      </p:sp>
      <p:sp>
        <p:nvSpPr>
          <p:cNvPr id="2051" name="Rectangle 3"/>
          <p:cNvSpPr>
            <a:spLocks noGrp="1" noChangeArrowheads="1"/>
          </p:cNvSpPr>
          <p:nvPr>
            <p:ph type="body" idx="1"/>
          </p:nvPr>
        </p:nvSpPr>
        <p:spPr/>
        <p:txBody>
          <a:bodyPr/>
          <a:lstStyle/>
          <a:p>
            <a:pPr>
              <a:lnSpc>
                <a:spcPct val="90000"/>
              </a:lnSpc>
            </a:pPr>
            <a:r>
              <a:rPr lang="en-CA" altLang="en-US" sz="2400" dirty="0"/>
              <a:t>Analysis</a:t>
            </a:r>
          </a:p>
          <a:p>
            <a:pPr lvl="1">
              <a:lnSpc>
                <a:spcPct val="90000"/>
              </a:lnSpc>
            </a:pPr>
            <a:r>
              <a:rPr lang="en-CA" altLang="en-US" sz="2000" dirty="0"/>
              <a:t>Domain level - modeling “real world” objects</a:t>
            </a:r>
          </a:p>
          <a:p>
            <a:pPr lvl="1">
              <a:lnSpc>
                <a:spcPct val="90000"/>
              </a:lnSpc>
            </a:pPr>
            <a:r>
              <a:rPr lang="en-CA" altLang="en-US" sz="2000" dirty="0"/>
              <a:t>Many domain objects will not make into the design</a:t>
            </a:r>
          </a:p>
          <a:p>
            <a:pPr lvl="1">
              <a:lnSpc>
                <a:spcPct val="90000"/>
              </a:lnSpc>
            </a:pPr>
            <a:r>
              <a:rPr lang="en-CA" altLang="en-US" sz="2000" dirty="0"/>
              <a:t>Domain structures usually make poor design </a:t>
            </a:r>
            <a:r>
              <a:rPr lang="en-CA" altLang="en-US" sz="2000" dirty="0" smtClean="0"/>
              <a:t>structures</a:t>
            </a:r>
          </a:p>
          <a:p>
            <a:pPr lvl="1">
              <a:lnSpc>
                <a:spcPct val="90000"/>
              </a:lnSpc>
            </a:pPr>
            <a:endParaRPr lang="en-CA" altLang="en-US" sz="2000" dirty="0"/>
          </a:p>
          <a:p>
            <a:pPr>
              <a:lnSpc>
                <a:spcPct val="90000"/>
              </a:lnSpc>
            </a:pPr>
            <a:r>
              <a:rPr lang="en-CA" altLang="en-US" sz="2400" dirty="0"/>
              <a:t>Design</a:t>
            </a:r>
          </a:p>
          <a:p>
            <a:pPr lvl="1">
              <a:lnSpc>
                <a:spcPct val="90000"/>
              </a:lnSpc>
            </a:pPr>
            <a:r>
              <a:rPr lang="en-CA" altLang="en-US" sz="2000" dirty="0"/>
              <a:t>Assigning responsibilities to object</a:t>
            </a:r>
          </a:p>
          <a:p>
            <a:pPr lvl="1">
              <a:lnSpc>
                <a:spcPct val="90000"/>
              </a:lnSpc>
            </a:pPr>
            <a:r>
              <a:rPr lang="en-CA" altLang="en-US" sz="2000" dirty="0"/>
              <a:t>Taking “</a:t>
            </a:r>
            <a:r>
              <a:rPr lang="en-CA" altLang="en-US" sz="2000" dirty="0" err="1"/>
              <a:t>illities</a:t>
            </a:r>
            <a:r>
              <a:rPr lang="en-CA" altLang="en-US" sz="2000" dirty="0"/>
              <a:t>” (maintainability, reusability, etc.) and portability into account</a:t>
            </a:r>
          </a:p>
          <a:p>
            <a:pPr lvl="1">
              <a:lnSpc>
                <a:spcPct val="90000"/>
              </a:lnSpc>
            </a:pPr>
            <a:r>
              <a:rPr lang="en-CA" altLang="en-US" sz="2000" dirty="0"/>
              <a:t>Devising mechanisms</a:t>
            </a:r>
          </a:p>
          <a:p>
            <a:pPr lvl="1">
              <a:lnSpc>
                <a:spcPct val="90000"/>
              </a:lnSpc>
            </a:pPr>
            <a:r>
              <a:rPr lang="en-CA" altLang="en-US" sz="2000" i="1" dirty="0"/>
              <a:t>But how to get to the design objects and mechanisms?</a:t>
            </a:r>
          </a:p>
          <a:p>
            <a:pPr>
              <a:lnSpc>
                <a:spcPct val="90000"/>
              </a:lnSpc>
            </a:pPr>
            <a:endParaRPr lang="en-CA" altLang="en-US" sz="2800" dirty="0"/>
          </a:p>
        </p:txBody>
      </p:sp>
    </p:spTree>
    <p:extLst>
      <p:ext uri="{BB962C8B-B14F-4D97-AF65-F5344CB8AC3E}">
        <p14:creationId xmlns:p14="http://schemas.microsoft.com/office/powerpoint/2010/main" val="10538099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C647EB2-2240-41EA-B555-4558480AA6C6}" type="slidenum">
              <a:rPr lang="en-CA" altLang="en-US" sz="1400"/>
              <a:pPr eaLnBrk="1" hangingPunct="1"/>
              <a:t>30</a:t>
            </a:fld>
            <a:endParaRPr lang="en-CA" altLang="en-US" sz="1400"/>
          </a:p>
        </p:txBody>
      </p:sp>
      <p:sp>
        <p:nvSpPr>
          <p:cNvPr id="23555" name="Rectangle 2"/>
          <p:cNvSpPr>
            <a:spLocks noGrp="1" noChangeArrowheads="1"/>
          </p:cNvSpPr>
          <p:nvPr>
            <p:ph type="title"/>
          </p:nvPr>
        </p:nvSpPr>
        <p:spPr>
          <a:xfrm>
            <a:off x="228600" y="609600"/>
            <a:ext cx="8763000" cy="1143000"/>
          </a:xfrm>
        </p:spPr>
        <p:txBody>
          <a:bodyPr/>
          <a:lstStyle/>
          <a:p>
            <a:pPr eaLnBrk="1" hangingPunct="1"/>
            <a:r>
              <a:rPr lang="en-US" altLang="en-US" sz="3600" dirty="0" smtClean="0"/>
              <a:t>State </a:t>
            </a:r>
            <a:r>
              <a:rPr lang="en-CA" altLang="en-US" sz="3600" dirty="0" smtClean="0"/>
              <a:t>Design Pattern – Structural Elements</a:t>
            </a:r>
            <a:endParaRPr lang="en-US" altLang="en-US" sz="3600" dirty="0" smtClean="0"/>
          </a:p>
        </p:txBody>
      </p:sp>
      <p:sp>
        <p:nvSpPr>
          <p:cNvPr id="23556" name="Rectangle 3"/>
          <p:cNvSpPr>
            <a:spLocks noGrp="1" noChangeArrowheads="1"/>
          </p:cNvSpPr>
          <p:nvPr>
            <p:ph type="body" idx="1"/>
          </p:nvPr>
        </p:nvSpPr>
        <p:spPr/>
        <p:txBody>
          <a:bodyPr/>
          <a:lstStyle/>
          <a:p>
            <a:pPr eaLnBrk="1" hangingPunct="1">
              <a:lnSpc>
                <a:spcPct val="80000"/>
              </a:lnSpc>
              <a:buFontTx/>
              <a:buNone/>
            </a:pPr>
            <a:r>
              <a:rPr lang="en-CA" altLang="en-US" sz="1800" dirty="0" smtClean="0"/>
              <a:t>The structural elements (</a:t>
            </a:r>
            <a:r>
              <a:rPr lang="en-CA" altLang="en-US" sz="1800" dirty="0" err="1" smtClean="0"/>
              <a:t>i.e</a:t>
            </a:r>
            <a:r>
              <a:rPr lang="en-CA" altLang="en-US" sz="1800" dirty="0" smtClean="0"/>
              <a:t> classes) of the State Design </a:t>
            </a:r>
            <a:r>
              <a:rPr lang="en-CA" altLang="en-US" sz="1800" dirty="0"/>
              <a:t>P</a:t>
            </a:r>
            <a:r>
              <a:rPr lang="en-CA" altLang="en-US" sz="1800" dirty="0" smtClean="0"/>
              <a:t>attern are:</a:t>
            </a:r>
            <a:endParaRPr lang="en-US" altLang="en-US" sz="1800" dirty="0" smtClean="0"/>
          </a:p>
          <a:p>
            <a:pPr eaLnBrk="1" hangingPunct="1">
              <a:lnSpc>
                <a:spcPct val="80000"/>
              </a:lnSpc>
              <a:buFontTx/>
              <a:buNone/>
            </a:pPr>
            <a:endParaRPr lang="en-US" altLang="en-US" sz="1800" dirty="0" smtClean="0"/>
          </a:p>
          <a:p>
            <a:pPr eaLnBrk="1" hangingPunct="1">
              <a:lnSpc>
                <a:spcPct val="80000"/>
              </a:lnSpc>
            </a:pPr>
            <a:r>
              <a:rPr lang="en-US" altLang="en-US" sz="1800" b="1" dirty="0" smtClean="0"/>
              <a:t>Context</a:t>
            </a:r>
            <a:r>
              <a:rPr lang="en-US" altLang="en-US" sz="1800" dirty="0" smtClean="0"/>
              <a:t> </a:t>
            </a:r>
          </a:p>
          <a:p>
            <a:pPr lvl="1" eaLnBrk="1" hangingPunct="1">
              <a:lnSpc>
                <a:spcPct val="80000"/>
              </a:lnSpc>
            </a:pPr>
            <a:r>
              <a:rPr lang="en-CA" altLang="en-US" sz="1600" dirty="0" smtClean="0"/>
              <a:t>Defines an interface the client code accesses. Such an interface is the method request (see next page)</a:t>
            </a:r>
            <a:endParaRPr lang="en-US" altLang="en-US" sz="1600" dirty="0" smtClean="0"/>
          </a:p>
          <a:p>
            <a:pPr lvl="1">
              <a:lnSpc>
                <a:spcPct val="80000"/>
              </a:lnSpc>
            </a:pPr>
            <a:r>
              <a:rPr lang="en-CA" altLang="en-US" sz="1600" dirty="0" smtClean="0"/>
              <a:t>It associates with an entity that refers to a specific state. The entity is an implementation (e.g. </a:t>
            </a:r>
            <a:r>
              <a:rPr lang="en-US" altLang="en-US" sz="1600" dirty="0" err="1"/>
              <a:t>ConcreteState</a:t>
            </a:r>
            <a:r>
              <a:rPr lang="el-GR" altLang="en-US" sz="1600" dirty="0"/>
              <a:t>Α, </a:t>
            </a:r>
            <a:r>
              <a:rPr lang="en-US" altLang="en-US" sz="1600" dirty="0" err="1"/>
              <a:t>ConcreteState</a:t>
            </a:r>
            <a:r>
              <a:rPr lang="el-GR" altLang="en-US" sz="1600" dirty="0" smtClean="0"/>
              <a:t>Β</a:t>
            </a:r>
            <a:r>
              <a:rPr lang="en-CA" altLang="en-US" sz="1600" dirty="0" smtClean="0"/>
              <a:t>) of a class that inherits from the class State. </a:t>
            </a:r>
          </a:p>
          <a:p>
            <a:pPr>
              <a:lnSpc>
                <a:spcPct val="80000"/>
              </a:lnSpc>
            </a:pPr>
            <a:r>
              <a:rPr lang="en-US" altLang="en-US" sz="1800" b="1" dirty="0" smtClean="0"/>
              <a:t>State</a:t>
            </a:r>
            <a:endParaRPr lang="en-US" altLang="en-US" sz="1800" dirty="0" smtClean="0"/>
          </a:p>
          <a:p>
            <a:pPr lvl="1" eaLnBrk="1" hangingPunct="1">
              <a:lnSpc>
                <a:spcPct val="80000"/>
              </a:lnSpc>
            </a:pPr>
            <a:r>
              <a:rPr lang="en-CA" altLang="en-US" sz="1600" dirty="0" smtClean="0"/>
              <a:t>Defines the interface that encapsulates the behavior for a specific state of a context. This interface is the method Handle</a:t>
            </a:r>
            <a:endParaRPr lang="en-US" altLang="en-US" sz="1600" dirty="0" smtClean="0"/>
          </a:p>
          <a:p>
            <a:pPr eaLnBrk="1" hangingPunct="1">
              <a:lnSpc>
                <a:spcPct val="80000"/>
              </a:lnSpc>
            </a:pPr>
            <a:r>
              <a:rPr lang="en-US" altLang="en-US" sz="1800" b="1" dirty="0" smtClean="0"/>
              <a:t>Concrete State</a:t>
            </a:r>
            <a:r>
              <a:rPr lang="en-US" altLang="en-US" sz="1800" dirty="0" smtClean="0"/>
              <a:t> </a:t>
            </a:r>
          </a:p>
          <a:p>
            <a:pPr lvl="1" eaLnBrk="1" hangingPunct="1">
              <a:lnSpc>
                <a:spcPct val="80000"/>
              </a:lnSpc>
            </a:pPr>
            <a:r>
              <a:rPr lang="en-CA" altLang="en-US" sz="1600" dirty="0" smtClean="0"/>
              <a:t>It is the subclass of State which implements using polymorphism the behavior that is associated with a given Context. </a:t>
            </a:r>
            <a:endParaRPr lang="en-US" altLang="en-US" sz="1600" dirty="0" smtClean="0"/>
          </a:p>
          <a:p>
            <a:pPr eaLnBrk="1" hangingPunct="1">
              <a:lnSpc>
                <a:spcPct val="80000"/>
              </a:lnSpc>
            </a:pPr>
            <a:endParaRPr lang="en-US" altLang="en-US" sz="1800" dirty="0" smtClean="0"/>
          </a:p>
        </p:txBody>
      </p:sp>
    </p:spTree>
    <p:extLst>
      <p:ext uri="{BB962C8B-B14F-4D97-AF65-F5344CB8AC3E}">
        <p14:creationId xmlns:p14="http://schemas.microsoft.com/office/powerpoint/2010/main" val="8753902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62C5EAB-5CC8-40E1-A9DB-5922A6E2B54C}" type="slidenum">
              <a:rPr lang="en-CA" altLang="en-US" sz="1400"/>
              <a:pPr eaLnBrk="1" hangingPunct="1"/>
              <a:t>31</a:t>
            </a:fld>
            <a:endParaRPr lang="en-CA" altLang="en-US" sz="1400"/>
          </a:p>
        </p:txBody>
      </p:sp>
      <p:sp>
        <p:nvSpPr>
          <p:cNvPr id="24579" name="Rectangle 2"/>
          <p:cNvSpPr>
            <a:spLocks noGrp="1" noChangeArrowheads="1"/>
          </p:cNvSpPr>
          <p:nvPr>
            <p:ph type="title"/>
          </p:nvPr>
        </p:nvSpPr>
        <p:spPr/>
        <p:txBody>
          <a:bodyPr/>
          <a:lstStyle/>
          <a:p>
            <a:pPr eaLnBrk="1" hangingPunct="1"/>
            <a:r>
              <a:rPr lang="en-US" altLang="en-US" sz="4000" dirty="0" smtClean="0"/>
              <a:t>State </a:t>
            </a:r>
            <a:r>
              <a:rPr lang="en-CA" altLang="en-US" sz="4000" dirty="0" smtClean="0"/>
              <a:t>Design Pattern – Class Diagram</a:t>
            </a:r>
            <a:endParaRPr lang="en-US" altLang="en-US" sz="4000" dirty="0" smtClean="0"/>
          </a:p>
        </p:txBody>
      </p:sp>
      <p:pic>
        <p:nvPicPr>
          <p:cNvPr id="24580" name="Picture 3" descr="stat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84325" y="2636838"/>
            <a:ext cx="6443663" cy="2770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688358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A4B6164-6F64-4BD0-89C5-80979651F52E}" type="slidenum">
              <a:rPr lang="en-CA" altLang="en-US" sz="1400"/>
              <a:pPr eaLnBrk="1" hangingPunct="1"/>
              <a:t>32</a:t>
            </a:fld>
            <a:endParaRPr lang="en-CA" altLang="en-US" sz="1400"/>
          </a:p>
        </p:txBody>
      </p:sp>
      <p:sp>
        <p:nvSpPr>
          <p:cNvPr id="25603" name="Rectangle 2"/>
          <p:cNvSpPr>
            <a:spLocks noGrp="1" noChangeArrowheads="1"/>
          </p:cNvSpPr>
          <p:nvPr>
            <p:ph type="title"/>
          </p:nvPr>
        </p:nvSpPr>
        <p:spPr>
          <a:xfrm>
            <a:off x="685800" y="304799"/>
            <a:ext cx="7772400" cy="1143001"/>
          </a:xfrm>
        </p:spPr>
        <p:txBody>
          <a:bodyPr/>
          <a:lstStyle/>
          <a:p>
            <a:pPr eaLnBrk="1" hangingPunct="1"/>
            <a:r>
              <a:rPr lang="en-US" altLang="en-US" dirty="0" smtClean="0"/>
              <a:t>State Design Pattern - Example</a:t>
            </a:r>
          </a:p>
        </p:txBody>
      </p:sp>
      <p:sp>
        <p:nvSpPr>
          <p:cNvPr id="25604" name="Rectangle 3"/>
          <p:cNvSpPr>
            <a:spLocks noGrp="1" noChangeArrowheads="1"/>
          </p:cNvSpPr>
          <p:nvPr>
            <p:ph type="body" idx="1"/>
          </p:nvPr>
        </p:nvSpPr>
        <p:spPr>
          <a:xfrm>
            <a:off x="107950" y="1262063"/>
            <a:ext cx="4392613" cy="5046662"/>
          </a:xfrm>
        </p:spPr>
        <p:txBody>
          <a:bodyPr/>
          <a:lstStyle/>
          <a:p>
            <a:pPr eaLnBrk="1" hangingPunct="1">
              <a:lnSpc>
                <a:spcPct val="80000"/>
              </a:lnSpc>
              <a:buFontTx/>
              <a:buNone/>
            </a:pPr>
            <a:r>
              <a:rPr lang="en-US" altLang="en-US" sz="1400" smtClean="0"/>
              <a:t>// "State" </a:t>
            </a:r>
            <a:br>
              <a:rPr lang="en-US" altLang="en-US" sz="1400" smtClean="0"/>
            </a:br>
            <a:r>
              <a:rPr lang="en-US" altLang="en-US" sz="1400" smtClean="0"/>
              <a:t/>
            </a:r>
            <a:br>
              <a:rPr lang="en-US" altLang="en-US" sz="1400" smtClean="0"/>
            </a:br>
            <a:r>
              <a:rPr lang="en-US" altLang="en-US" sz="1400" smtClean="0"/>
              <a:t>  abstract class State</a:t>
            </a:r>
            <a:br>
              <a:rPr lang="en-US" altLang="en-US" sz="1400" smtClean="0"/>
            </a:br>
            <a:r>
              <a:rPr lang="en-US" altLang="en-US" sz="1400" smtClean="0"/>
              <a:t>  {</a:t>
            </a:r>
          </a:p>
          <a:p>
            <a:pPr eaLnBrk="1" hangingPunct="1">
              <a:lnSpc>
                <a:spcPct val="80000"/>
              </a:lnSpc>
              <a:buFontTx/>
              <a:buNone/>
            </a:pPr>
            <a:r>
              <a:rPr lang="en-US" altLang="en-US" sz="1400" smtClean="0"/>
              <a:t>             public abstract void Handle(Context context);</a:t>
            </a:r>
            <a:br>
              <a:rPr lang="en-US" altLang="en-US" sz="1400" smtClean="0"/>
            </a:br>
            <a:r>
              <a:rPr lang="en-US" altLang="en-US" sz="1400" smtClean="0"/>
              <a:t>  }</a:t>
            </a:r>
            <a:br>
              <a:rPr lang="en-US" altLang="en-US" sz="1400" smtClean="0"/>
            </a:br>
            <a:r>
              <a:rPr lang="en-US" altLang="en-US" sz="1400" smtClean="0"/>
              <a:t/>
            </a:r>
            <a:br>
              <a:rPr lang="en-US" altLang="en-US" sz="1400" smtClean="0"/>
            </a:br>
            <a:r>
              <a:rPr lang="en-US" altLang="en-US" sz="1400" smtClean="0"/>
              <a:t>  // "ConcreteStateA" </a:t>
            </a:r>
            <a:br>
              <a:rPr lang="en-US" altLang="en-US" sz="1400" smtClean="0"/>
            </a:br>
            <a:r>
              <a:rPr lang="en-US" altLang="en-US" sz="1400" smtClean="0"/>
              <a:t/>
            </a:r>
            <a:br>
              <a:rPr lang="en-US" altLang="en-US" sz="1400" smtClean="0"/>
            </a:br>
            <a:r>
              <a:rPr lang="en-US" altLang="en-US" sz="1400" smtClean="0"/>
              <a:t> </a:t>
            </a:r>
            <a:r>
              <a:rPr lang="en-US" altLang="en-US" sz="1400" b="1" smtClean="0"/>
              <a:t> class ConcreteStateA : State</a:t>
            </a:r>
            <a:r>
              <a:rPr lang="en-US" altLang="en-US" sz="1400" smtClean="0"/>
              <a:t/>
            </a:r>
            <a:br>
              <a:rPr lang="en-US" altLang="en-US" sz="1400" smtClean="0"/>
            </a:br>
            <a:r>
              <a:rPr lang="en-US" altLang="en-US" sz="1400" smtClean="0"/>
              <a:t>  {</a:t>
            </a:r>
            <a:br>
              <a:rPr lang="en-US" altLang="en-US" sz="1400" smtClean="0"/>
            </a:br>
            <a:r>
              <a:rPr lang="en-US" altLang="en-US" sz="1400" smtClean="0"/>
              <a:t>    public override void Handle(Context context)</a:t>
            </a:r>
            <a:br>
              <a:rPr lang="en-US" altLang="en-US" sz="1400" smtClean="0"/>
            </a:br>
            <a:r>
              <a:rPr lang="en-US" altLang="en-US" sz="1400" smtClean="0"/>
              <a:t>    {</a:t>
            </a:r>
            <a:br>
              <a:rPr lang="en-US" altLang="en-US" sz="1400" smtClean="0"/>
            </a:br>
            <a:r>
              <a:rPr lang="en-US" altLang="en-US" sz="1400" smtClean="0"/>
              <a:t>      context.state = new ConcreteStateB();</a:t>
            </a:r>
            <a:br>
              <a:rPr lang="en-US" altLang="en-US" sz="1400" smtClean="0"/>
            </a:br>
            <a:r>
              <a:rPr lang="en-US" altLang="en-US" sz="1400" smtClean="0"/>
              <a:t>    }</a:t>
            </a:r>
            <a:br>
              <a:rPr lang="en-US" altLang="en-US" sz="1400" smtClean="0"/>
            </a:br>
            <a:r>
              <a:rPr lang="en-US" altLang="en-US" sz="1400" smtClean="0"/>
              <a:t>  }</a:t>
            </a:r>
            <a:br>
              <a:rPr lang="en-US" altLang="en-US" sz="1400" smtClean="0"/>
            </a:br>
            <a:r>
              <a:rPr lang="en-US" altLang="en-US" sz="1400" smtClean="0"/>
              <a:t/>
            </a:r>
            <a:br>
              <a:rPr lang="en-US" altLang="en-US" sz="1400" smtClean="0"/>
            </a:br>
            <a:r>
              <a:rPr lang="en-US" altLang="en-US" sz="1400" smtClean="0"/>
              <a:t>  // "ConcreteStateB" </a:t>
            </a:r>
            <a:br>
              <a:rPr lang="en-US" altLang="en-US" sz="1400" smtClean="0"/>
            </a:br>
            <a:r>
              <a:rPr lang="en-US" altLang="en-US" sz="1400" smtClean="0"/>
              <a:t/>
            </a:r>
            <a:br>
              <a:rPr lang="en-US" altLang="en-US" sz="1400" smtClean="0"/>
            </a:br>
            <a:r>
              <a:rPr lang="en-US" altLang="en-US" sz="1400" smtClean="0"/>
              <a:t>  </a:t>
            </a:r>
            <a:r>
              <a:rPr lang="en-US" altLang="en-US" sz="1400" b="1" smtClean="0"/>
              <a:t>class ConcreteStateB : State</a:t>
            </a:r>
            <a:r>
              <a:rPr lang="en-US" altLang="en-US" sz="1400" smtClean="0"/>
              <a:t/>
            </a:r>
            <a:br>
              <a:rPr lang="en-US" altLang="en-US" sz="1400" smtClean="0"/>
            </a:br>
            <a:r>
              <a:rPr lang="en-US" altLang="en-US" sz="1400" smtClean="0"/>
              <a:t>  {</a:t>
            </a:r>
            <a:br>
              <a:rPr lang="en-US" altLang="en-US" sz="1400" smtClean="0"/>
            </a:br>
            <a:r>
              <a:rPr lang="en-US" altLang="en-US" sz="1400" smtClean="0"/>
              <a:t>    public override void Handle(Context context)</a:t>
            </a:r>
            <a:br>
              <a:rPr lang="en-US" altLang="en-US" sz="1400" smtClean="0"/>
            </a:br>
            <a:r>
              <a:rPr lang="en-US" altLang="en-US" sz="1400" smtClean="0"/>
              <a:t>    {</a:t>
            </a:r>
            <a:br>
              <a:rPr lang="en-US" altLang="en-US" sz="1400" smtClean="0"/>
            </a:br>
            <a:r>
              <a:rPr lang="en-US" altLang="en-US" sz="1400" smtClean="0"/>
              <a:t>      context.State = new ConcreteStateA();</a:t>
            </a:r>
            <a:br>
              <a:rPr lang="en-US" altLang="en-US" sz="1400" smtClean="0"/>
            </a:br>
            <a:r>
              <a:rPr lang="en-US" altLang="en-US" sz="1400" smtClean="0"/>
              <a:t>    }</a:t>
            </a:r>
            <a:br>
              <a:rPr lang="en-US" altLang="en-US" sz="1400" smtClean="0"/>
            </a:br>
            <a:r>
              <a:rPr lang="en-US" altLang="en-US" sz="1400" smtClean="0"/>
              <a:t>  } </a:t>
            </a:r>
          </a:p>
        </p:txBody>
      </p:sp>
      <p:sp>
        <p:nvSpPr>
          <p:cNvPr id="25605" name="Text Box 4"/>
          <p:cNvSpPr txBox="1">
            <a:spLocks noChangeArrowheads="1"/>
          </p:cNvSpPr>
          <p:nvPr/>
        </p:nvSpPr>
        <p:spPr bwMode="auto">
          <a:xfrm>
            <a:off x="4645025" y="1106488"/>
            <a:ext cx="446405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t>class Context</a:t>
            </a:r>
            <a:br>
              <a:rPr lang="en-US" altLang="en-US" sz="1400"/>
            </a:br>
            <a:r>
              <a:rPr lang="en-US" altLang="en-US" sz="1400"/>
              <a:t>  {</a:t>
            </a:r>
            <a:br>
              <a:rPr lang="en-US" altLang="en-US" sz="1400"/>
            </a:br>
            <a:r>
              <a:rPr lang="en-US" altLang="en-US" sz="1400"/>
              <a:t>    private State state;</a:t>
            </a:r>
            <a:br>
              <a:rPr lang="en-US" altLang="en-US" sz="1400"/>
            </a:br>
            <a:r>
              <a:rPr lang="en-US" altLang="en-US" sz="1400"/>
              <a:t/>
            </a:r>
            <a:br>
              <a:rPr lang="en-US" altLang="en-US" sz="1400"/>
            </a:br>
            <a:r>
              <a:rPr lang="en-US" altLang="en-US" sz="1400"/>
              <a:t>    public Context(State Astate)</a:t>
            </a:r>
            <a:br>
              <a:rPr lang="en-US" altLang="en-US" sz="1400"/>
            </a:br>
            <a:r>
              <a:rPr lang="en-US" altLang="en-US" sz="1400"/>
              <a:t>    {</a:t>
            </a:r>
            <a:br>
              <a:rPr lang="en-US" altLang="en-US" sz="1400"/>
            </a:br>
            <a:r>
              <a:rPr lang="en-US" altLang="en-US" sz="1400"/>
              <a:t>      this.state = Astate;</a:t>
            </a:r>
            <a:br>
              <a:rPr lang="en-US" altLang="en-US" sz="1400"/>
            </a:br>
            <a:r>
              <a:rPr lang="en-US" altLang="en-US" sz="1400"/>
              <a:t>    }</a:t>
            </a:r>
            <a:br>
              <a:rPr lang="en-US" altLang="en-US" sz="1400"/>
            </a:br>
            <a:r>
              <a:rPr lang="en-US" altLang="en-US" sz="1400"/>
              <a:t/>
            </a:r>
            <a:br>
              <a:rPr lang="en-US" altLang="en-US" sz="1400"/>
            </a:br>
            <a:r>
              <a:rPr lang="en-US" altLang="en-US" sz="1400"/>
              <a:t>    // Property </a:t>
            </a:r>
            <a:br>
              <a:rPr lang="en-US" altLang="en-US" sz="1400"/>
            </a:br>
            <a:r>
              <a:rPr lang="en-US" altLang="en-US" sz="1400"/>
              <a:t>    public State State</a:t>
            </a:r>
            <a:br>
              <a:rPr lang="en-US" altLang="en-US" sz="1400"/>
            </a:br>
            <a:r>
              <a:rPr lang="en-US" altLang="en-US" sz="1400"/>
              <a:t>    {</a:t>
            </a:r>
            <a:br>
              <a:rPr lang="en-US" altLang="en-US" sz="1400"/>
            </a:br>
            <a:r>
              <a:rPr lang="en-US" altLang="en-US" sz="1400"/>
              <a:t>      get{ return state; }</a:t>
            </a:r>
            <a:br>
              <a:rPr lang="en-US" altLang="en-US" sz="1400"/>
            </a:br>
            <a:r>
              <a:rPr lang="en-US" altLang="en-US" sz="1400"/>
              <a:t>      set</a:t>
            </a:r>
            <a:br>
              <a:rPr lang="en-US" altLang="en-US" sz="1400"/>
            </a:br>
            <a:r>
              <a:rPr lang="en-US" altLang="en-US" sz="1400"/>
              <a:t>      { </a:t>
            </a:r>
            <a:br>
              <a:rPr lang="en-US" altLang="en-US" sz="1400"/>
            </a:br>
            <a:r>
              <a:rPr lang="en-US" altLang="en-US" sz="1400"/>
              <a:t>        state = value; </a:t>
            </a:r>
            <a:br>
              <a:rPr lang="en-US" altLang="en-US" sz="1400"/>
            </a:br>
            <a:r>
              <a:rPr lang="en-US" altLang="en-US" sz="1400"/>
              <a:t>        Console.WriteLine("State: " + state.GetType().Name);</a:t>
            </a:r>
            <a:br>
              <a:rPr lang="en-US" altLang="en-US" sz="1400"/>
            </a:br>
            <a:r>
              <a:rPr lang="en-US" altLang="en-US" sz="1400"/>
              <a:t>      }</a:t>
            </a:r>
            <a:br>
              <a:rPr lang="en-US" altLang="en-US" sz="1400"/>
            </a:br>
            <a:r>
              <a:rPr lang="en-US" altLang="en-US" sz="1400"/>
              <a:t>    }</a:t>
            </a:r>
            <a:br>
              <a:rPr lang="en-US" altLang="en-US" sz="1400"/>
            </a:br>
            <a:r>
              <a:rPr lang="en-US" altLang="en-US" sz="1400"/>
              <a:t/>
            </a:r>
            <a:br>
              <a:rPr lang="en-US" altLang="en-US" sz="1400"/>
            </a:br>
            <a:r>
              <a:rPr lang="en-US" altLang="en-US" sz="1400"/>
              <a:t>    public void Request()</a:t>
            </a:r>
            <a:br>
              <a:rPr lang="en-US" altLang="en-US" sz="1400"/>
            </a:br>
            <a:r>
              <a:rPr lang="en-US" altLang="en-US" sz="1400"/>
              <a:t>    {</a:t>
            </a:r>
            <a:br>
              <a:rPr lang="en-US" altLang="en-US" sz="1400"/>
            </a:br>
            <a:r>
              <a:rPr lang="en-US" altLang="en-US" sz="1400"/>
              <a:t>      </a:t>
            </a:r>
            <a:r>
              <a:rPr lang="en-US" altLang="en-US" sz="1400" b="1"/>
              <a:t>state.Handle(this);</a:t>
            </a:r>
            <a:r>
              <a:rPr lang="en-US" altLang="en-US" sz="1400"/>
              <a:t/>
            </a:r>
            <a:br>
              <a:rPr lang="en-US" altLang="en-US" sz="1400"/>
            </a:br>
            <a:r>
              <a:rPr lang="en-US" altLang="en-US" sz="1400"/>
              <a:t>    }</a:t>
            </a:r>
            <a:br>
              <a:rPr lang="en-US" altLang="en-US" sz="1400"/>
            </a:br>
            <a:r>
              <a:rPr lang="en-US" altLang="en-US" sz="1400"/>
              <a:t>  }</a:t>
            </a:r>
            <a:r>
              <a:rPr lang="en-US" altLang="en-US"/>
              <a:t> </a:t>
            </a:r>
          </a:p>
        </p:txBody>
      </p:sp>
    </p:spTree>
    <p:extLst>
      <p:ext uri="{BB962C8B-B14F-4D97-AF65-F5344CB8AC3E}">
        <p14:creationId xmlns:p14="http://schemas.microsoft.com/office/powerpoint/2010/main" val="38394388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501B745-9E6C-4D41-9759-32F2915B0572}" type="slidenum">
              <a:rPr lang="en-CA" altLang="en-US" sz="1400"/>
              <a:pPr eaLnBrk="1" hangingPunct="1"/>
              <a:t>33</a:t>
            </a:fld>
            <a:endParaRPr lang="en-CA" altLang="en-US" sz="1400"/>
          </a:p>
        </p:txBody>
      </p:sp>
      <p:sp>
        <p:nvSpPr>
          <p:cNvPr id="26627" name="Rectangle 2"/>
          <p:cNvSpPr>
            <a:spLocks noGrp="1" noChangeArrowheads="1"/>
          </p:cNvSpPr>
          <p:nvPr>
            <p:ph type="title"/>
          </p:nvPr>
        </p:nvSpPr>
        <p:spPr/>
        <p:txBody>
          <a:bodyPr/>
          <a:lstStyle/>
          <a:p>
            <a:pPr eaLnBrk="1" hangingPunct="1"/>
            <a:r>
              <a:rPr lang="en-US" altLang="en-US" sz="3600" dirty="0" smtClean="0"/>
              <a:t>State Design Pattern – Client Code Example</a:t>
            </a:r>
          </a:p>
        </p:txBody>
      </p:sp>
      <p:sp>
        <p:nvSpPr>
          <p:cNvPr id="26628" name="Rectangle 3"/>
          <p:cNvSpPr>
            <a:spLocks noGrp="1" noChangeArrowheads="1"/>
          </p:cNvSpPr>
          <p:nvPr>
            <p:ph type="body" idx="1"/>
          </p:nvPr>
        </p:nvSpPr>
        <p:spPr>
          <a:xfrm>
            <a:off x="323850" y="1981200"/>
            <a:ext cx="5973763" cy="4114800"/>
          </a:xfrm>
        </p:spPr>
        <p:txBody>
          <a:bodyPr/>
          <a:lstStyle/>
          <a:p>
            <a:pPr eaLnBrk="1" hangingPunct="1">
              <a:lnSpc>
                <a:spcPct val="80000"/>
              </a:lnSpc>
              <a:buFontTx/>
              <a:buNone/>
            </a:pPr>
            <a:r>
              <a:rPr lang="en-US" altLang="en-US" sz="2000" smtClean="0"/>
              <a:t>static void Main()</a:t>
            </a:r>
            <a:br>
              <a:rPr lang="en-US" altLang="en-US" sz="2000" smtClean="0"/>
            </a:br>
            <a:r>
              <a:rPr lang="en-US" altLang="en-US" sz="2000" smtClean="0"/>
              <a:t>    {</a:t>
            </a:r>
            <a:br>
              <a:rPr lang="en-US" altLang="en-US" sz="2000" smtClean="0"/>
            </a:br>
            <a:r>
              <a:rPr lang="en-US" altLang="en-US" sz="2000" smtClean="0"/>
              <a:t>      // Setup context in a state </a:t>
            </a:r>
            <a:br>
              <a:rPr lang="en-US" altLang="en-US" sz="2000" smtClean="0"/>
            </a:br>
            <a:r>
              <a:rPr lang="en-US" altLang="en-US" sz="2000" smtClean="0"/>
              <a:t>      Context c = new Context(new ConcreteStateA());</a:t>
            </a:r>
            <a:br>
              <a:rPr lang="en-US" altLang="en-US" sz="2000" smtClean="0"/>
            </a:br>
            <a:r>
              <a:rPr lang="en-US" altLang="en-US" sz="2000" smtClean="0"/>
              <a:t/>
            </a:r>
            <a:br>
              <a:rPr lang="en-US" altLang="en-US" sz="2000" smtClean="0"/>
            </a:br>
            <a:r>
              <a:rPr lang="en-US" altLang="en-US" sz="2000" smtClean="0"/>
              <a:t>      // Issue requests, which toggles state </a:t>
            </a:r>
            <a:br>
              <a:rPr lang="en-US" altLang="en-US" sz="2000" smtClean="0"/>
            </a:br>
            <a:r>
              <a:rPr lang="en-US" altLang="en-US" sz="2000" smtClean="0"/>
              <a:t>      c.Request();</a:t>
            </a:r>
            <a:br>
              <a:rPr lang="en-US" altLang="en-US" sz="2000" smtClean="0"/>
            </a:br>
            <a:r>
              <a:rPr lang="en-US" altLang="en-US" sz="2000" smtClean="0"/>
              <a:t>      c.Request();</a:t>
            </a:r>
            <a:br>
              <a:rPr lang="en-US" altLang="en-US" sz="2000" smtClean="0"/>
            </a:br>
            <a:r>
              <a:rPr lang="en-US" altLang="en-US" sz="2000" smtClean="0"/>
              <a:t>      c.Request();</a:t>
            </a:r>
            <a:br>
              <a:rPr lang="en-US" altLang="en-US" sz="2000" smtClean="0"/>
            </a:br>
            <a:r>
              <a:rPr lang="en-US" altLang="en-US" sz="2000" smtClean="0"/>
              <a:t>      c.Request();</a:t>
            </a:r>
            <a:br>
              <a:rPr lang="en-US" altLang="en-US" sz="2000" smtClean="0"/>
            </a:br>
            <a:r>
              <a:rPr lang="en-US" altLang="en-US" sz="2000" smtClean="0"/>
              <a:t/>
            </a:r>
            <a:br>
              <a:rPr lang="en-US" altLang="en-US" sz="2000" smtClean="0"/>
            </a:br>
            <a:r>
              <a:rPr lang="en-US" altLang="en-US" sz="2000" smtClean="0"/>
              <a:t>      // Wait for user </a:t>
            </a:r>
            <a:br>
              <a:rPr lang="en-US" altLang="en-US" sz="2000" smtClean="0"/>
            </a:br>
            <a:r>
              <a:rPr lang="en-US" altLang="en-US" sz="2000" smtClean="0"/>
              <a:t>      Console.Read();</a:t>
            </a:r>
            <a:br>
              <a:rPr lang="en-US" altLang="en-US" sz="2000" smtClean="0"/>
            </a:br>
            <a:r>
              <a:rPr lang="en-US" altLang="en-US" sz="2000" smtClean="0"/>
              <a:t>    }</a:t>
            </a:r>
            <a:br>
              <a:rPr lang="en-US" altLang="en-US" sz="2000" smtClean="0"/>
            </a:br>
            <a:r>
              <a:rPr lang="en-US" altLang="en-US" sz="2000" smtClean="0"/>
              <a:t>  }</a:t>
            </a:r>
            <a:br>
              <a:rPr lang="en-US" altLang="en-US" sz="2000" smtClean="0"/>
            </a:br>
            <a:endParaRPr lang="en-US" altLang="en-US" sz="2000" smtClean="0"/>
          </a:p>
        </p:txBody>
      </p:sp>
      <p:sp>
        <p:nvSpPr>
          <p:cNvPr id="26629" name="Text Box 4"/>
          <p:cNvSpPr txBox="1">
            <a:spLocks noChangeArrowheads="1"/>
          </p:cNvSpPr>
          <p:nvPr/>
        </p:nvSpPr>
        <p:spPr bwMode="auto">
          <a:xfrm>
            <a:off x="6567488" y="4506913"/>
            <a:ext cx="1770062" cy="1590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t>Output </a:t>
            </a:r>
          </a:p>
          <a:p>
            <a:pPr eaLnBrk="1" hangingPunct="1"/>
            <a:endParaRPr lang="en-US" altLang="en-US" sz="1400"/>
          </a:p>
          <a:p>
            <a:pPr eaLnBrk="1" hangingPunct="1"/>
            <a:r>
              <a:rPr lang="en-US" altLang="en-US" sz="1400"/>
              <a:t>State: ConcreteStateA</a:t>
            </a:r>
            <a:br>
              <a:rPr lang="en-US" altLang="en-US" sz="1400"/>
            </a:br>
            <a:r>
              <a:rPr lang="en-US" altLang="en-US" sz="1400"/>
              <a:t>State: ConcreteStateB</a:t>
            </a:r>
            <a:br>
              <a:rPr lang="en-US" altLang="en-US" sz="1400"/>
            </a:br>
            <a:r>
              <a:rPr lang="en-US" altLang="en-US" sz="1400"/>
              <a:t>State: ConcreteStateA</a:t>
            </a:r>
            <a:br>
              <a:rPr lang="en-US" altLang="en-US" sz="1400"/>
            </a:br>
            <a:r>
              <a:rPr lang="en-US" altLang="en-US" sz="1400"/>
              <a:t>State: ConcreteStateB</a:t>
            </a:r>
            <a:br>
              <a:rPr lang="en-US" altLang="en-US" sz="1400"/>
            </a:br>
            <a:r>
              <a:rPr lang="en-US" altLang="en-US" sz="1400"/>
              <a:t>State: ConcreteStateA</a:t>
            </a:r>
          </a:p>
        </p:txBody>
      </p:sp>
    </p:spTree>
    <p:extLst>
      <p:ext uri="{BB962C8B-B14F-4D97-AF65-F5344CB8AC3E}">
        <p14:creationId xmlns:p14="http://schemas.microsoft.com/office/powerpoint/2010/main" val="31036674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B87EC42-D533-4691-BF80-47171A62CE0F}" type="slidenum">
              <a:rPr lang="en-CA" altLang="en-US" sz="1400"/>
              <a:pPr eaLnBrk="1" hangingPunct="1"/>
              <a:t>34</a:t>
            </a:fld>
            <a:endParaRPr lang="en-CA" altLang="en-US" sz="1400"/>
          </a:p>
        </p:txBody>
      </p:sp>
      <p:sp>
        <p:nvSpPr>
          <p:cNvPr id="37891" name="Rectangle 2"/>
          <p:cNvSpPr>
            <a:spLocks noGrp="1" noChangeArrowheads="1"/>
          </p:cNvSpPr>
          <p:nvPr>
            <p:ph type="title"/>
          </p:nvPr>
        </p:nvSpPr>
        <p:spPr/>
        <p:txBody>
          <a:bodyPr/>
          <a:lstStyle/>
          <a:p>
            <a:pPr eaLnBrk="1" hangingPunct="1"/>
            <a:r>
              <a:rPr lang="en-CA" altLang="en-US" dirty="0" smtClean="0"/>
              <a:t>Strategy Design Pattern</a:t>
            </a:r>
          </a:p>
        </p:txBody>
      </p:sp>
      <p:sp>
        <p:nvSpPr>
          <p:cNvPr id="37892" name="Rectangle 3"/>
          <p:cNvSpPr>
            <a:spLocks noGrp="1" noChangeArrowheads="1"/>
          </p:cNvSpPr>
          <p:nvPr>
            <p:ph type="body" idx="1"/>
          </p:nvPr>
        </p:nvSpPr>
        <p:spPr/>
        <p:txBody>
          <a:bodyPr/>
          <a:lstStyle/>
          <a:p>
            <a:pPr eaLnBrk="1" hangingPunct="1"/>
            <a:r>
              <a:rPr lang="en-CA" altLang="en-US" sz="2000" dirty="0" smtClean="0"/>
              <a:t>Intent</a:t>
            </a:r>
          </a:p>
          <a:p>
            <a:pPr lvl="1" eaLnBrk="1" hangingPunct="1"/>
            <a:r>
              <a:rPr lang="en-CA" altLang="en-US" sz="1800" dirty="0" smtClean="0"/>
              <a:t>Design a family of algorithms which can be called through a well defined common interface, so that the client programs and the algorithms that can be called can change independently </a:t>
            </a:r>
          </a:p>
          <a:p>
            <a:pPr eaLnBrk="1" hangingPunct="1"/>
            <a:r>
              <a:rPr lang="en-CA" altLang="en-US" sz="2000" dirty="0" smtClean="0"/>
              <a:t>Applicability</a:t>
            </a:r>
          </a:p>
          <a:p>
            <a:pPr lvl="1" eaLnBrk="1" hangingPunct="1"/>
            <a:r>
              <a:rPr lang="en-CA" altLang="en-US" sz="1800" dirty="0" smtClean="0"/>
              <a:t>When an object should associate with one or more algorithms to perform a task, </a:t>
            </a:r>
            <a:r>
              <a:rPr lang="en-CA" altLang="en-US" sz="1800" u="sng" dirty="0" smtClean="0"/>
              <a:t>and</a:t>
            </a:r>
            <a:r>
              <a:rPr lang="en-CA" altLang="en-US" sz="1800" dirty="0" smtClean="0"/>
              <a:t> the algorithms can be encapsulated, </a:t>
            </a:r>
            <a:r>
              <a:rPr lang="en-CA" altLang="en-US" sz="1800" u="sng" dirty="0" smtClean="0"/>
              <a:t>and</a:t>
            </a:r>
            <a:r>
              <a:rPr lang="en-CA" altLang="en-US" sz="1800" dirty="0" smtClean="0"/>
              <a:t> a common interface can be used to call all these different algorithms</a:t>
            </a:r>
          </a:p>
        </p:txBody>
      </p:sp>
    </p:spTree>
    <p:extLst>
      <p:ext uri="{BB962C8B-B14F-4D97-AF65-F5344CB8AC3E}">
        <p14:creationId xmlns:p14="http://schemas.microsoft.com/office/powerpoint/2010/main" val="40533478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5989830-FF6B-4FEB-92F3-CD939E8288C7}" type="slidenum">
              <a:rPr lang="en-CA" altLang="en-US" sz="1400"/>
              <a:pPr eaLnBrk="1" hangingPunct="1"/>
              <a:t>35</a:t>
            </a:fld>
            <a:endParaRPr lang="en-CA" altLang="en-US" sz="1400"/>
          </a:p>
        </p:txBody>
      </p:sp>
      <p:sp>
        <p:nvSpPr>
          <p:cNvPr id="38915" name="Rectangle 2"/>
          <p:cNvSpPr>
            <a:spLocks noGrp="1" noChangeArrowheads="1"/>
          </p:cNvSpPr>
          <p:nvPr>
            <p:ph type="title"/>
          </p:nvPr>
        </p:nvSpPr>
        <p:spPr/>
        <p:txBody>
          <a:bodyPr/>
          <a:lstStyle/>
          <a:p>
            <a:pPr eaLnBrk="1" hangingPunct="1"/>
            <a:r>
              <a:rPr lang="en-CA" altLang="en-US" dirty="0" smtClean="0"/>
              <a:t>Strategy Design Pattern – Class Diagram</a:t>
            </a:r>
          </a:p>
        </p:txBody>
      </p:sp>
      <p:graphicFrame>
        <p:nvGraphicFramePr>
          <p:cNvPr id="38916" name="Object 4"/>
          <p:cNvGraphicFramePr>
            <a:graphicFrameLocks noChangeAspect="1"/>
          </p:cNvGraphicFramePr>
          <p:nvPr/>
        </p:nvGraphicFramePr>
        <p:xfrm>
          <a:off x="685800" y="3124200"/>
          <a:ext cx="7924800" cy="2360613"/>
        </p:xfrm>
        <a:graphic>
          <a:graphicData uri="http://schemas.openxmlformats.org/presentationml/2006/ole">
            <mc:AlternateContent xmlns:mc="http://schemas.openxmlformats.org/markup-compatibility/2006">
              <mc:Choice xmlns:v="urn:schemas-microsoft-com:vml" Requires="v">
                <p:oleObj spid="_x0000_s4107" name="Visio" r:id="rId4" imgW="5079250" imgH="1515002" progId="Visio.Drawing.6">
                  <p:embed/>
                </p:oleObj>
              </mc:Choice>
              <mc:Fallback>
                <p:oleObj name="Visio" r:id="rId4" imgW="5079250" imgH="151500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124200"/>
                        <a:ext cx="7924800" cy="236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273267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F52D38F-17BE-435F-ABF7-7D990439DC40}" type="slidenum">
              <a:rPr lang="en-CA" altLang="en-US" sz="1400"/>
              <a:pPr eaLnBrk="1" hangingPunct="1"/>
              <a:t>36</a:t>
            </a:fld>
            <a:endParaRPr lang="en-CA" altLang="en-US" sz="1400"/>
          </a:p>
        </p:txBody>
      </p:sp>
      <p:sp>
        <p:nvSpPr>
          <p:cNvPr id="39939" name="Rectangle 2"/>
          <p:cNvSpPr>
            <a:spLocks noGrp="1" noChangeArrowheads="1"/>
          </p:cNvSpPr>
          <p:nvPr>
            <p:ph type="title"/>
          </p:nvPr>
        </p:nvSpPr>
        <p:spPr/>
        <p:txBody>
          <a:bodyPr/>
          <a:lstStyle/>
          <a:p>
            <a:pPr eaLnBrk="1" hangingPunct="1"/>
            <a:r>
              <a:rPr lang="en-US" altLang="en-US" sz="4000" dirty="0" smtClean="0"/>
              <a:t>Strategy Design Pattern – Class Diagram</a:t>
            </a:r>
          </a:p>
        </p:txBody>
      </p:sp>
      <p:pic>
        <p:nvPicPr>
          <p:cNvPr id="39940" name="Picture 3" descr="strategy-exampl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42988" y="2205038"/>
            <a:ext cx="7269162" cy="3100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406607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6366343-E204-4221-A570-FEFAD771D216}" type="slidenum">
              <a:rPr lang="en-CA" altLang="en-US" sz="1400"/>
              <a:pPr eaLnBrk="1" hangingPunct="1"/>
              <a:t>37</a:t>
            </a:fld>
            <a:endParaRPr lang="en-CA" altLang="en-US" sz="1400"/>
          </a:p>
        </p:txBody>
      </p:sp>
      <p:sp>
        <p:nvSpPr>
          <p:cNvPr id="40963" name="Rectangle 2"/>
          <p:cNvSpPr>
            <a:spLocks noGrp="1" noChangeArrowheads="1"/>
          </p:cNvSpPr>
          <p:nvPr>
            <p:ph type="title"/>
          </p:nvPr>
        </p:nvSpPr>
        <p:spPr>
          <a:xfrm>
            <a:off x="685800" y="457200"/>
            <a:ext cx="7772400" cy="1143000"/>
          </a:xfrm>
        </p:spPr>
        <p:txBody>
          <a:bodyPr/>
          <a:lstStyle/>
          <a:p>
            <a:pPr eaLnBrk="1" hangingPunct="1"/>
            <a:r>
              <a:rPr lang="en-US" altLang="en-US" sz="3600" dirty="0" smtClean="0"/>
              <a:t>Strategy – </a:t>
            </a:r>
            <a:r>
              <a:rPr lang="en-CA" altLang="en-US" sz="3600" dirty="0" smtClean="0"/>
              <a:t>Example</a:t>
            </a:r>
            <a:r>
              <a:rPr lang="el-GR" altLang="en-US" sz="3600" dirty="0" smtClean="0"/>
              <a:t> (1)</a:t>
            </a:r>
            <a:endParaRPr lang="en-US" altLang="en-US" sz="3600" dirty="0" smtClean="0"/>
          </a:p>
        </p:txBody>
      </p:sp>
      <p:sp>
        <p:nvSpPr>
          <p:cNvPr id="40964" name="Rectangle 3"/>
          <p:cNvSpPr>
            <a:spLocks noGrp="1" noChangeArrowheads="1"/>
          </p:cNvSpPr>
          <p:nvPr>
            <p:ph type="body" idx="1"/>
          </p:nvPr>
        </p:nvSpPr>
        <p:spPr>
          <a:xfrm>
            <a:off x="685800" y="1412875"/>
            <a:ext cx="4102100" cy="5111750"/>
          </a:xfrm>
        </p:spPr>
        <p:txBody>
          <a:bodyPr/>
          <a:lstStyle/>
          <a:p>
            <a:pPr eaLnBrk="1" hangingPunct="1">
              <a:lnSpc>
                <a:spcPct val="80000"/>
              </a:lnSpc>
              <a:buFontTx/>
              <a:buNone/>
            </a:pPr>
            <a:r>
              <a:rPr lang="en-US" altLang="en-US" sz="1600" smtClean="0"/>
              <a:t>class ConcreteContext : public Context{   </a:t>
            </a:r>
          </a:p>
          <a:p>
            <a:pPr eaLnBrk="1" hangingPunct="1">
              <a:lnSpc>
                <a:spcPct val="80000"/>
              </a:lnSpc>
              <a:buFontTx/>
              <a:buNone/>
            </a:pPr>
            <a:r>
              <a:rPr lang="en-US" altLang="en-US" sz="1600" smtClean="0"/>
              <a:t>public:   </a:t>
            </a:r>
          </a:p>
          <a:p>
            <a:pPr eaLnBrk="1" hangingPunct="1">
              <a:lnSpc>
                <a:spcPct val="80000"/>
              </a:lnSpc>
              <a:buFontTx/>
              <a:buNone/>
            </a:pPr>
            <a:r>
              <a:rPr lang="en-US" altLang="en-US" sz="1600" smtClean="0"/>
              <a:t>   ConcreteContext();     </a:t>
            </a:r>
          </a:p>
          <a:p>
            <a:pPr eaLnBrk="1" hangingPunct="1">
              <a:lnSpc>
                <a:spcPct val="80000"/>
              </a:lnSpc>
              <a:buFontTx/>
              <a:buNone/>
            </a:pPr>
            <a:r>
              <a:rPr lang="en-US" altLang="en-US" sz="1600" smtClean="0"/>
              <a:t>   ConcreteContext(Strategy&lt;class T&gt; *);     </a:t>
            </a:r>
          </a:p>
          <a:p>
            <a:pPr eaLnBrk="1" hangingPunct="1">
              <a:lnSpc>
                <a:spcPct val="80000"/>
              </a:lnSpc>
              <a:buFontTx/>
              <a:buNone/>
            </a:pPr>
            <a:r>
              <a:rPr lang="en-US" altLang="en-US" sz="1600" smtClean="0"/>
              <a:t>   ConcreteContext(const ConcreteContext &amp;);   </a:t>
            </a:r>
          </a:p>
          <a:p>
            <a:pPr eaLnBrk="1" hangingPunct="1">
              <a:lnSpc>
                <a:spcPct val="80000"/>
              </a:lnSpc>
              <a:buFontTx/>
              <a:buNone/>
            </a:pPr>
            <a:r>
              <a:rPr lang="en-US" altLang="en-US" sz="1600" smtClean="0"/>
              <a:t>   </a:t>
            </a:r>
            <a:r>
              <a:rPr lang="en-US" altLang="en-US" sz="1600" smtClean="0">
                <a:solidFill>
                  <a:srgbClr val="0000FF"/>
                </a:solidFill>
              </a:rPr>
              <a:t>int array[10]; </a:t>
            </a:r>
          </a:p>
          <a:p>
            <a:pPr eaLnBrk="1" hangingPunct="1">
              <a:lnSpc>
                <a:spcPct val="80000"/>
              </a:lnSpc>
              <a:buFontTx/>
              <a:buNone/>
            </a:pPr>
            <a:r>
              <a:rPr lang="en-US" altLang="en-US" sz="1600" smtClean="0"/>
              <a:t>   </a:t>
            </a:r>
            <a:r>
              <a:rPr lang="en-US" altLang="en-US" sz="1600" smtClean="0">
                <a:solidFill>
                  <a:srgbClr val="0000FF"/>
                </a:solidFill>
              </a:rPr>
              <a:t>Strategy *thisStratergy;</a:t>
            </a:r>
          </a:p>
          <a:p>
            <a:pPr eaLnBrk="1" hangingPunct="1">
              <a:lnSpc>
                <a:spcPct val="80000"/>
              </a:lnSpc>
              <a:buFontTx/>
              <a:buNone/>
            </a:pPr>
            <a:r>
              <a:rPr lang="en-US" altLang="en-US" sz="1600" smtClean="0"/>
              <a:t>   Boolean aggregation;</a:t>
            </a:r>
          </a:p>
          <a:p>
            <a:pPr eaLnBrk="1" hangingPunct="1">
              <a:lnSpc>
                <a:spcPct val="80000"/>
              </a:lnSpc>
              <a:buFontTx/>
              <a:buNone/>
            </a:pPr>
            <a:r>
              <a:rPr lang="en-US" altLang="en-US" sz="1600" smtClean="0"/>
              <a:t>   void execute();</a:t>
            </a:r>
          </a:p>
          <a:p>
            <a:pPr eaLnBrk="1" hangingPunct="1">
              <a:lnSpc>
                <a:spcPct val="80000"/>
              </a:lnSpc>
              <a:buFontTx/>
              <a:buNone/>
            </a:pPr>
            <a:r>
              <a:rPr lang="en-US" altLang="en-US" sz="1600" smtClean="0"/>
              <a:t>   void attachStrategy(Strategy *s);</a:t>
            </a:r>
          </a:p>
          <a:p>
            <a:pPr eaLnBrk="1" hangingPunct="1">
              <a:lnSpc>
                <a:spcPct val="80000"/>
              </a:lnSpc>
              <a:buFontTx/>
              <a:buNone/>
            </a:pPr>
            <a:r>
              <a:rPr lang="en-US" altLang="en-US" sz="1600" smtClean="0"/>
              <a:t>}; </a:t>
            </a:r>
          </a:p>
          <a:p>
            <a:pPr eaLnBrk="1" hangingPunct="1">
              <a:lnSpc>
                <a:spcPct val="80000"/>
              </a:lnSpc>
              <a:buFontTx/>
              <a:buNone/>
            </a:pPr>
            <a:endParaRPr lang="en-US" altLang="en-US" sz="1600" smtClean="0"/>
          </a:p>
          <a:p>
            <a:pPr eaLnBrk="1" hangingPunct="1">
              <a:lnSpc>
                <a:spcPct val="80000"/>
              </a:lnSpc>
              <a:buFontTx/>
              <a:buNone/>
            </a:pPr>
            <a:endParaRPr lang="en-US" altLang="en-US" sz="1600" smtClean="0"/>
          </a:p>
          <a:p>
            <a:pPr eaLnBrk="1" hangingPunct="1">
              <a:lnSpc>
                <a:spcPct val="80000"/>
              </a:lnSpc>
              <a:buFontTx/>
              <a:buNone/>
            </a:pPr>
            <a:r>
              <a:rPr lang="en-US" altLang="en-US" sz="1600" smtClean="0"/>
              <a:t>template &lt;class T&gt; </a:t>
            </a:r>
          </a:p>
          <a:p>
            <a:pPr eaLnBrk="1" hangingPunct="1">
              <a:lnSpc>
                <a:spcPct val="80000"/>
              </a:lnSpc>
              <a:buFontTx/>
              <a:buNone/>
            </a:pPr>
            <a:r>
              <a:rPr lang="en-US" altLang="en-US" sz="1600" smtClean="0"/>
              <a:t>class Print : public Strategy&lt;T&gt;{   </a:t>
            </a:r>
          </a:p>
          <a:p>
            <a:pPr eaLnBrk="1" hangingPunct="1">
              <a:lnSpc>
                <a:spcPct val="80000"/>
              </a:lnSpc>
              <a:buFontTx/>
              <a:buNone/>
            </a:pPr>
            <a:r>
              <a:rPr lang="en-US" altLang="en-US" sz="1600" smtClean="0"/>
              <a:t>    public:     </a:t>
            </a:r>
          </a:p>
          <a:p>
            <a:pPr eaLnBrk="1" hangingPunct="1">
              <a:lnSpc>
                <a:spcPct val="80000"/>
              </a:lnSpc>
              <a:buFontTx/>
              <a:buNone/>
            </a:pPr>
            <a:r>
              <a:rPr lang="en-US" altLang="en-US" sz="1600" smtClean="0"/>
              <a:t>        virtual void doAlgorithm(T* const);      </a:t>
            </a:r>
          </a:p>
          <a:p>
            <a:pPr eaLnBrk="1" hangingPunct="1">
              <a:lnSpc>
                <a:spcPct val="80000"/>
              </a:lnSpc>
              <a:buFontTx/>
              <a:buNone/>
            </a:pPr>
            <a:r>
              <a:rPr lang="en-US" altLang="en-US" sz="1600" smtClean="0"/>
              <a:t>        Print&lt;class T&gt; *clone(); </a:t>
            </a:r>
          </a:p>
          <a:p>
            <a:pPr eaLnBrk="1" hangingPunct="1">
              <a:lnSpc>
                <a:spcPct val="80000"/>
              </a:lnSpc>
              <a:buFontTx/>
              <a:buNone/>
            </a:pPr>
            <a:r>
              <a:rPr lang="en-US" altLang="en-US" sz="1600" smtClean="0"/>
              <a:t>}; </a:t>
            </a:r>
          </a:p>
          <a:p>
            <a:pPr eaLnBrk="1" hangingPunct="1">
              <a:lnSpc>
                <a:spcPct val="80000"/>
              </a:lnSpc>
              <a:buFontTx/>
              <a:buNone/>
            </a:pPr>
            <a:endParaRPr lang="en-US" altLang="en-US" sz="1600" smtClean="0"/>
          </a:p>
        </p:txBody>
      </p:sp>
      <p:sp>
        <p:nvSpPr>
          <p:cNvPr id="40965" name="Text Box 4"/>
          <p:cNvSpPr txBox="1">
            <a:spLocks noChangeArrowheads="1"/>
          </p:cNvSpPr>
          <p:nvPr/>
        </p:nvSpPr>
        <p:spPr bwMode="auto">
          <a:xfrm>
            <a:off x="4932363" y="1412875"/>
            <a:ext cx="4251325"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600"/>
              <a:t>template &lt;class T&gt; </a:t>
            </a:r>
          </a:p>
          <a:p>
            <a:pPr eaLnBrk="1" hangingPunct="1"/>
            <a:r>
              <a:rPr lang="en-US" altLang="en-US" sz="1600"/>
              <a:t>class </a:t>
            </a:r>
            <a:r>
              <a:rPr lang="en-US" altLang="en-US" sz="1600">
                <a:solidFill>
                  <a:srgbClr val="FF3300"/>
                </a:solidFill>
              </a:rPr>
              <a:t>DecreasePrint </a:t>
            </a:r>
            <a:r>
              <a:rPr lang="en-US" altLang="en-US" sz="1600"/>
              <a:t>: public Strategy&lt;T&gt;{   </a:t>
            </a:r>
          </a:p>
          <a:p>
            <a:pPr eaLnBrk="1" hangingPunct="1"/>
            <a:r>
              <a:rPr lang="en-US" altLang="en-US" sz="1600"/>
              <a:t>      public:     </a:t>
            </a:r>
          </a:p>
          <a:p>
            <a:pPr eaLnBrk="1" hangingPunct="1"/>
            <a:r>
              <a:rPr lang="en-US" altLang="en-US" sz="1600"/>
              <a:t>         virtual void doAlgorithm(T* const cont);     </a:t>
            </a:r>
          </a:p>
          <a:p>
            <a:pPr eaLnBrk="1" hangingPunct="1"/>
            <a:r>
              <a:rPr lang="en-US" altLang="en-US" sz="1600"/>
              <a:t>         void quicksortD(int array[], int l, int r);    </a:t>
            </a:r>
          </a:p>
          <a:p>
            <a:pPr eaLnBrk="1" hangingPunct="1"/>
            <a:r>
              <a:rPr lang="en-US" altLang="en-US" sz="1600"/>
              <a:t>         </a:t>
            </a:r>
            <a:r>
              <a:rPr lang="en-US" altLang="en-US" sz="1600">
                <a:solidFill>
                  <a:srgbClr val="0000FF"/>
                </a:solidFill>
              </a:rPr>
              <a:t>DecreasePrint&lt;class T&gt; *clone();</a:t>
            </a:r>
            <a:r>
              <a:rPr lang="en-US" altLang="en-US" sz="1600"/>
              <a:t>     </a:t>
            </a:r>
          </a:p>
          <a:p>
            <a:pPr eaLnBrk="1" hangingPunct="1"/>
            <a:r>
              <a:rPr lang="en-US" altLang="en-US" sz="1600"/>
              <a:t>         int array[10];     </a:t>
            </a:r>
          </a:p>
          <a:p>
            <a:pPr eaLnBrk="1" hangingPunct="1"/>
            <a:r>
              <a:rPr lang="en-US" altLang="en-US" sz="1600"/>
              <a:t>}; </a:t>
            </a:r>
          </a:p>
          <a:p>
            <a:pPr eaLnBrk="1" hangingPunct="1"/>
            <a:endParaRPr lang="en-US" altLang="en-US" sz="1600"/>
          </a:p>
          <a:p>
            <a:pPr eaLnBrk="1" hangingPunct="1"/>
            <a:r>
              <a:rPr lang="en-US" altLang="en-US" sz="1600"/>
              <a:t>template &lt;class T&gt;  </a:t>
            </a:r>
          </a:p>
          <a:p>
            <a:pPr eaLnBrk="1" hangingPunct="1"/>
            <a:r>
              <a:rPr lang="en-US" altLang="en-US" sz="1600"/>
              <a:t>void </a:t>
            </a:r>
            <a:r>
              <a:rPr lang="en-US" altLang="en-US" sz="1600">
                <a:solidFill>
                  <a:srgbClr val="FF3300"/>
                </a:solidFill>
              </a:rPr>
              <a:t>IncreasePrint&lt;T&gt;::</a:t>
            </a:r>
            <a:r>
              <a:rPr lang="en-US" altLang="en-US" sz="1600"/>
              <a:t>doAlgorithm(</a:t>
            </a:r>
          </a:p>
          <a:p>
            <a:pPr eaLnBrk="1" hangingPunct="1"/>
            <a:r>
              <a:rPr lang="en-US" altLang="en-US" sz="1600"/>
              <a:t>                                                  T* const cont) {    </a:t>
            </a:r>
          </a:p>
          <a:p>
            <a:pPr eaLnBrk="1" hangingPunct="1"/>
            <a:r>
              <a:rPr lang="en-US" altLang="en-US" sz="1600"/>
              <a:t>   for (int i=0; i&lt;10; i++)          </a:t>
            </a:r>
          </a:p>
          <a:p>
            <a:pPr eaLnBrk="1" hangingPunct="1"/>
            <a:r>
              <a:rPr lang="en-US" altLang="en-US" sz="1600"/>
              <a:t>      array[i] = cont-&gt;array[i];        </a:t>
            </a:r>
          </a:p>
          <a:p>
            <a:pPr eaLnBrk="1" hangingPunct="1"/>
            <a:r>
              <a:rPr lang="en-US" altLang="en-US" sz="1600"/>
              <a:t>      </a:t>
            </a:r>
            <a:r>
              <a:rPr lang="en-US" altLang="en-US" sz="1600">
                <a:solidFill>
                  <a:srgbClr val="0000FF"/>
                </a:solidFill>
              </a:rPr>
              <a:t>quicksortI</a:t>
            </a:r>
            <a:r>
              <a:rPr lang="en-US" altLang="en-US" sz="1600"/>
              <a:t>(array, 0, 9);        </a:t>
            </a:r>
          </a:p>
          <a:p>
            <a:pPr eaLnBrk="1" hangingPunct="1"/>
            <a:r>
              <a:rPr lang="en-US" altLang="en-US" sz="1600"/>
              <a:t>       printf("INCREASING ORDER\n");        </a:t>
            </a:r>
          </a:p>
          <a:p>
            <a:pPr eaLnBrk="1" hangingPunct="1"/>
            <a:r>
              <a:rPr lang="en-US" altLang="en-US" sz="1600"/>
              <a:t>       for (int i=0; i&lt;10; i++)           </a:t>
            </a:r>
          </a:p>
          <a:p>
            <a:pPr eaLnBrk="1" hangingPunct="1"/>
            <a:r>
              <a:rPr lang="en-US" altLang="en-US" sz="1600"/>
              <a:t>         ::printf("Element no %d = %d\n", </a:t>
            </a:r>
          </a:p>
          <a:p>
            <a:pPr eaLnBrk="1" hangingPunct="1"/>
            <a:r>
              <a:rPr lang="en-US" altLang="en-US" sz="1600"/>
              <a:t>                                                      i, array[i]);</a:t>
            </a:r>
          </a:p>
          <a:p>
            <a:pPr eaLnBrk="1" hangingPunct="1"/>
            <a:r>
              <a:rPr lang="en-US" altLang="en-US" sz="1600"/>
              <a:t>} </a:t>
            </a:r>
          </a:p>
        </p:txBody>
      </p:sp>
      <p:sp>
        <p:nvSpPr>
          <p:cNvPr id="40966" name="Line 5"/>
          <p:cNvSpPr>
            <a:spLocks noChangeShapeType="1"/>
          </p:cNvSpPr>
          <p:nvPr/>
        </p:nvSpPr>
        <p:spPr bwMode="auto">
          <a:xfrm>
            <a:off x="1042988" y="5949950"/>
            <a:ext cx="360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0967" name="Line 6"/>
          <p:cNvSpPr>
            <a:spLocks noChangeShapeType="1"/>
          </p:cNvSpPr>
          <p:nvPr/>
        </p:nvSpPr>
        <p:spPr bwMode="auto">
          <a:xfrm flipV="1">
            <a:off x="4643438" y="1557338"/>
            <a:ext cx="0" cy="4392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0968" name="Line 7"/>
          <p:cNvSpPr>
            <a:spLocks noChangeShapeType="1"/>
          </p:cNvSpPr>
          <p:nvPr/>
        </p:nvSpPr>
        <p:spPr bwMode="auto">
          <a:xfrm flipV="1">
            <a:off x="4643438" y="1557338"/>
            <a:ext cx="2889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37958123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63DB609-7D4B-4AB2-9C16-EAD2BE99C7EC}" type="slidenum">
              <a:rPr lang="en-CA" altLang="en-US" sz="1400"/>
              <a:pPr eaLnBrk="1" hangingPunct="1"/>
              <a:t>38</a:t>
            </a:fld>
            <a:endParaRPr lang="en-CA" altLang="en-US" sz="1400"/>
          </a:p>
        </p:txBody>
      </p:sp>
      <p:sp>
        <p:nvSpPr>
          <p:cNvPr id="41987" name="Rectangle 2"/>
          <p:cNvSpPr>
            <a:spLocks noGrp="1" noChangeArrowheads="1"/>
          </p:cNvSpPr>
          <p:nvPr>
            <p:ph type="title"/>
          </p:nvPr>
        </p:nvSpPr>
        <p:spPr/>
        <p:txBody>
          <a:bodyPr/>
          <a:lstStyle/>
          <a:p>
            <a:pPr eaLnBrk="1" hangingPunct="1"/>
            <a:r>
              <a:rPr lang="en-US" altLang="en-US" sz="3600" dirty="0" smtClean="0"/>
              <a:t>Strategy – </a:t>
            </a:r>
            <a:r>
              <a:rPr lang="en-CA" altLang="en-US" sz="3600" dirty="0" smtClean="0"/>
              <a:t>Example</a:t>
            </a:r>
            <a:r>
              <a:rPr lang="el-GR" altLang="en-US" sz="3600" dirty="0" smtClean="0"/>
              <a:t> (2)</a:t>
            </a:r>
            <a:endParaRPr lang="en-US" altLang="en-US" sz="3600" dirty="0" smtClean="0"/>
          </a:p>
        </p:txBody>
      </p:sp>
      <p:sp>
        <p:nvSpPr>
          <p:cNvPr id="41988" name="Rectangle 3"/>
          <p:cNvSpPr>
            <a:spLocks noGrp="1" noChangeArrowheads="1"/>
          </p:cNvSpPr>
          <p:nvPr>
            <p:ph type="body" idx="1"/>
          </p:nvPr>
        </p:nvSpPr>
        <p:spPr>
          <a:xfrm>
            <a:off x="34925" y="1981200"/>
            <a:ext cx="4533900" cy="4114800"/>
          </a:xfrm>
        </p:spPr>
        <p:txBody>
          <a:bodyPr/>
          <a:lstStyle/>
          <a:p>
            <a:pPr eaLnBrk="1" hangingPunct="1">
              <a:buFontTx/>
              <a:buNone/>
            </a:pPr>
            <a:r>
              <a:rPr lang="en-US" altLang="en-US" sz="1400" smtClean="0"/>
              <a:t>template &lt;class T&gt; </a:t>
            </a:r>
          </a:p>
          <a:p>
            <a:pPr eaLnBrk="1" hangingPunct="1">
              <a:buFontTx/>
              <a:buNone/>
            </a:pPr>
            <a:r>
              <a:rPr lang="en-US" altLang="en-US" sz="1400" smtClean="0"/>
              <a:t>void </a:t>
            </a:r>
            <a:r>
              <a:rPr lang="en-US" altLang="en-US" sz="1400" smtClean="0">
                <a:solidFill>
                  <a:srgbClr val="FF3300"/>
                </a:solidFill>
              </a:rPr>
              <a:t>DecreasePrint&lt;T&gt;::</a:t>
            </a:r>
            <a:r>
              <a:rPr lang="en-US" altLang="en-US" sz="1400" smtClean="0"/>
              <a:t>doAlgorithm(T* const cont){ </a:t>
            </a:r>
          </a:p>
          <a:p>
            <a:pPr eaLnBrk="1" hangingPunct="1">
              <a:buFontTx/>
              <a:buNone/>
            </a:pPr>
            <a:r>
              <a:rPr lang="en-US" altLang="en-US" sz="1400" smtClean="0"/>
              <a:t>    for (int i=0; i&lt;10; i++)          </a:t>
            </a:r>
          </a:p>
          <a:p>
            <a:pPr eaLnBrk="1" hangingPunct="1">
              <a:buFontTx/>
              <a:buNone/>
            </a:pPr>
            <a:r>
              <a:rPr lang="en-US" altLang="en-US" sz="1400" smtClean="0"/>
              <a:t>       array[i] = cont-&gt;array[i];        </a:t>
            </a:r>
          </a:p>
          <a:p>
            <a:pPr eaLnBrk="1" hangingPunct="1">
              <a:buFontTx/>
              <a:buNone/>
            </a:pPr>
            <a:r>
              <a:rPr lang="en-US" altLang="en-US" sz="1400" smtClean="0"/>
              <a:t>       </a:t>
            </a:r>
            <a:r>
              <a:rPr lang="en-US" altLang="en-US" sz="1400" smtClean="0">
                <a:solidFill>
                  <a:srgbClr val="0000FF"/>
                </a:solidFill>
              </a:rPr>
              <a:t>quicksortD</a:t>
            </a:r>
            <a:r>
              <a:rPr lang="en-US" altLang="en-US" sz="1400" smtClean="0"/>
              <a:t>(array, 0, 9);        </a:t>
            </a:r>
          </a:p>
          <a:p>
            <a:pPr eaLnBrk="1" hangingPunct="1">
              <a:buFontTx/>
              <a:buNone/>
            </a:pPr>
            <a:r>
              <a:rPr lang="en-US" altLang="en-US" sz="1400" smtClean="0"/>
              <a:t>       ::printf("DECREASING ORDER\n");</a:t>
            </a:r>
          </a:p>
          <a:p>
            <a:pPr eaLnBrk="1" hangingPunct="1">
              <a:buFontTx/>
              <a:buNone/>
            </a:pPr>
            <a:r>
              <a:rPr lang="en-US" altLang="en-US" sz="1400" smtClean="0"/>
              <a:t>    for (int i=0; i&lt;10; i++)           </a:t>
            </a:r>
          </a:p>
          <a:p>
            <a:pPr eaLnBrk="1" hangingPunct="1">
              <a:buFontTx/>
              <a:buNone/>
            </a:pPr>
            <a:r>
              <a:rPr lang="en-US" altLang="en-US" sz="1400" smtClean="0"/>
              <a:t>      ::printf("Element no %d = %d\n", i, array[i]); </a:t>
            </a:r>
          </a:p>
          <a:p>
            <a:pPr eaLnBrk="1" hangingPunct="1">
              <a:buFontTx/>
              <a:buNone/>
            </a:pPr>
            <a:r>
              <a:rPr lang="en-US" altLang="en-US" sz="1400" smtClean="0"/>
              <a:t>}</a:t>
            </a:r>
          </a:p>
          <a:p>
            <a:pPr eaLnBrk="1" hangingPunct="1">
              <a:buFontTx/>
              <a:buNone/>
            </a:pPr>
            <a:endParaRPr lang="en-US" altLang="en-US" sz="1600" smtClean="0"/>
          </a:p>
        </p:txBody>
      </p:sp>
      <p:sp>
        <p:nvSpPr>
          <p:cNvPr id="41989" name="Text Box 4"/>
          <p:cNvSpPr txBox="1">
            <a:spLocks noChangeArrowheads="1"/>
          </p:cNvSpPr>
          <p:nvPr/>
        </p:nvSpPr>
        <p:spPr bwMode="auto">
          <a:xfrm>
            <a:off x="4140200" y="1952625"/>
            <a:ext cx="5156200" cy="370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t>void Context::execute(){   </a:t>
            </a:r>
          </a:p>
          <a:p>
            <a:pPr eaLnBrk="1" hangingPunct="1"/>
            <a:r>
              <a:rPr lang="en-US" altLang="en-US" sz="1400"/>
              <a:t>   if(thisStrategy){     </a:t>
            </a:r>
          </a:p>
          <a:p>
            <a:pPr eaLnBrk="1" hangingPunct="1"/>
            <a:r>
              <a:rPr lang="en-US" altLang="en-US" sz="1400"/>
              <a:t>      thisStrategy-&gt;doAlgorithm((T *)this);</a:t>
            </a:r>
          </a:p>
          <a:p>
            <a:pPr eaLnBrk="1" hangingPunct="1"/>
            <a:r>
              <a:rPr lang="en-US" altLang="en-US" sz="1400"/>
              <a:t>   }   </a:t>
            </a:r>
          </a:p>
          <a:p>
            <a:pPr eaLnBrk="1" hangingPunct="1"/>
            <a:r>
              <a:rPr lang="en-US" altLang="en-US" sz="1400"/>
              <a:t>   else</a:t>
            </a:r>
          </a:p>
          <a:p>
            <a:pPr eaLnBrk="1" hangingPunct="1"/>
            <a:r>
              <a:rPr lang="en-US" altLang="en-US" sz="1400"/>
              <a:t>   {     </a:t>
            </a:r>
          </a:p>
          <a:p>
            <a:pPr eaLnBrk="1" hangingPunct="1"/>
            <a:r>
              <a:rPr lang="en-US" altLang="en-US" sz="1400"/>
              <a:t>    ::printf("Error: there is no strategy attached to the context\n");     </a:t>
            </a:r>
          </a:p>
          <a:p>
            <a:pPr eaLnBrk="1" hangingPunct="1"/>
            <a:r>
              <a:rPr lang="en-US" altLang="en-US" sz="1400"/>
              <a:t>    ::printf("An exeception has been thrown\n");    </a:t>
            </a:r>
          </a:p>
          <a:p>
            <a:pPr eaLnBrk="1" hangingPunct="1"/>
            <a:r>
              <a:rPr lang="en-US" altLang="en-US" sz="1400"/>
              <a:t>      throw "Error: there is no stategy attach to the context";   </a:t>
            </a:r>
          </a:p>
          <a:p>
            <a:pPr eaLnBrk="1" hangingPunct="1"/>
            <a:r>
              <a:rPr lang="en-US" altLang="en-US" sz="1400"/>
              <a:t>   } </a:t>
            </a:r>
          </a:p>
          <a:p>
            <a:pPr eaLnBrk="1" hangingPunct="1"/>
            <a:r>
              <a:rPr lang="en-US" altLang="en-US" sz="1400"/>
              <a:t>} </a:t>
            </a:r>
          </a:p>
          <a:p>
            <a:pPr eaLnBrk="1" hangingPunct="1"/>
            <a:endParaRPr lang="en-US" altLang="en-US" sz="1400"/>
          </a:p>
          <a:p>
            <a:pPr eaLnBrk="1" hangingPunct="1"/>
            <a:r>
              <a:rPr lang="en-US" altLang="en-US" sz="1400"/>
              <a:t>void Context::attachStrategy(Strategy&lt;class T&gt; * anotherStrategy){   </a:t>
            </a:r>
          </a:p>
          <a:p>
            <a:pPr eaLnBrk="1" hangingPunct="1"/>
            <a:r>
              <a:rPr lang="en-US" altLang="en-US" sz="1400"/>
              <a:t>      if (aggregation)     </a:t>
            </a:r>
          </a:p>
          <a:p>
            <a:pPr eaLnBrk="1" hangingPunct="1"/>
            <a:r>
              <a:rPr lang="en-US" altLang="en-US" sz="1400"/>
              <a:t>          delete thisStrategy;  </a:t>
            </a:r>
          </a:p>
          <a:p>
            <a:pPr eaLnBrk="1" hangingPunct="1"/>
            <a:r>
              <a:rPr lang="en-US" altLang="en-US" sz="1400"/>
              <a:t>      thisStrategy =  anotherStrategy; </a:t>
            </a:r>
          </a:p>
          <a:p>
            <a:pPr eaLnBrk="1" hangingPunct="1"/>
            <a:r>
              <a:rPr lang="en-US" altLang="en-US" sz="1400"/>
              <a:t>} </a:t>
            </a:r>
          </a:p>
        </p:txBody>
      </p:sp>
    </p:spTree>
    <p:extLst>
      <p:ext uri="{BB962C8B-B14F-4D97-AF65-F5344CB8AC3E}">
        <p14:creationId xmlns:p14="http://schemas.microsoft.com/office/powerpoint/2010/main" val="17223627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5716E6F-12A8-462C-9EE8-7B484EB5C7C2}" type="slidenum">
              <a:rPr lang="en-CA" altLang="en-US" sz="1400"/>
              <a:pPr eaLnBrk="1" hangingPunct="1"/>
              <a:t>39</a:t>
            </a:fld>
            <a:endParaRPr lang="en-CA" altLang="en-US" sz="1400"/>
          </a:p>
        </p:txBody>
      </p:sp>
      <p:sp>
        <p:nvSpPr>
          <p:cNvPr id="43011" name="Rectangle 2"/>
          <p:cNvSpPr>
            <a:spLocks noGrp="1" noChangeArrowheads="1"/>
          </p:cNvSpPr>
          <p:nvPr>
            <p:ph type="title"/>
          </p:nvPr>
        </p:nvSpPr>
        <p:spPr/>
        <p:txBody>
          <a:bodyPr/>
          <a:lstStyle/>
          <a:p>
            <a:pPr eaLnBrk="1" hangingPunct="1"/>
            <a:r>
              <a:rPr lang="en-US" altLang="en-US" sz="3600" dirty="0" smtClean="0"/>
              <a:t>Strategy – </a:t>
            </a:r>
            <a:r>
              <a:rPr lang="en-CA" altLang="en-US" sz="3600" dirty="0" smtClean="0"/>
              <a:t>Example</a:t>
            </a:r>
            <a:r>
              <a:rPr lang="el-GR" altLang="en-US" sz="3600" dirty="0" smtClean="0"/>
              <a:t> (3)</a:t>
            </a:r>
            <a:endParaRPr lang="en-US" altLang="en-US" sz="3600" dirty="0" smtClean="0"/>
          </a:p>
        </p:txBody>
      </p:sp>
      <p:sp>
        <p:nvSpPr>
          <p:cNvPr id="43012" name="Rectangle 3"/>
          <p:cNvSpPr>
            <a:spLocks noGrp="1" noChangeArrowheads="1"/>
          </p:cNvSpPr>
          <p:nvPr>
            <p:ph type="body" idx="1"/>
          </p:nvPr>
        </p:nvSpPr>
        <p:spPr>
          <a:xfrm>
            <a:off x="685800" y="1981200"/>
            <a:ext cx="4749800" cy="4114800"/>
          </a:xfrm>
        </p:spPr>
        <p:txBody>
          <a:bodyPr/>
          <a:lstStyle/>
          <a:p>
            <a:pPr eaLnBrk="1" hangingPunct="1">
              <a:buFontTx/>
              <a:buNone/>
            </a:pPr>
            <a:r>
              <a:rPr lang="en-US" altLang="en-US" sz="1800" smtClean="0"/>
              <a:t>Context::Context(const Context &amp;t)</a:t>
            </a:r>
          </a:p>
          <a:p>
            <a:pPr eaLnBrk="1" hangingPunct="1">
              <a:buFontTx/>
              <a:buNone/>
            </a:pPr>
            <a:r>
              <a:rPr lang="en-US" altLang="en-US" sz="1800" smtClean="0"/>
              <a:t>{   </a:t>
            </a:r>
          </a:p>
          <a:p>
            <a:pPr eaLnBrk="1" hangingPunct="1">
              <a:buFontTx/>
              <a:buNone/>
            </a:pPr>
            <a:r>
              <a:rPr lang="en-US" altLang="en-US" sz="1800" smtClean="0"/>
              <a:t>   if(t.aggregation){   </a:t>
            </a:r>
          </a:p>
          <a:p>
            <a:pPr eaLnBrk="1" hangingPunct="1">
              <a:buFontTx/>
              <a:buNone/>
            </a:pPr>
            <a:r>
              <a:rPr lang="en-US" altLang="en-US" sz="1800" smtClean="0"/>
              <a:t>        thisStrategy = t.thisStrategy-&gt;clone();     </a:t>
            </a:r>
          </a:p>
          <a:p>
            <a:pPr eaLnBrk="1" hangingPunct="1">
              <a:buFontTx/>
              <a:buNone/>
            </a:pPr>
            <a:r>
              <a:rPr lang="en-US" altLang="en-US" sz="1800" smtClean="0"/>
              <a:t>         aggregation = true;   </a:t>
            </a:r>
          </a:p>
          <a:p>
            <a:pPr eaLnBrk="1" hangingPunct="1">
              <a:buFontTx/>
              <a:buNone/>
            </a:pPr>
            <a:r>
              <a:rPr lang="en-US" altLang="en-US" sz="1800" smtClean="0"/>
              <a:t>   }</a:t>
            </a:r>
          </a:p>
          <a:p>
            <a:pPr eaLnBrk="1" hangingPunct="1">
              <a:buFontTx/>
              <a:buNone/>
            </a:pPr>
            <a:r>
              <a:rPr lang="en-US" altLang="en-US" sz="1800" smtClean="0"/>
              <a:t>   else</a:t>
            </a:r>
          </a:p>
          <a:p>
            <a:pPr eaLnBrk="1" hangingPunct="1">
              <a:buFontTx/>
              <a:buNone/>
            </a:pPr>
            <a:r>
              <a:rPr lang="en-US" altLang="en-US" sz="1800" smtClean="0"/>
              <a:t>   { thisStrategy = t.thisStrategy;     </a:t>
            </a:r>
          </a:p>
          <a:p>
            <a:pPr eaLnBrk="1" hangingPunct="1">
              <a:buFontTx/>
              <a:buNone/>
            </a:pPr>
            <a:r>
              <a:rPr lang="en-US" altLang="en-US" sz="1800" smtClean="0"/>
              <a:t>      aggregation = false;   </a:t>
            </a:r>
          </a:p>
          <a:p>
            <a:pPr eaLnBrk="1" hangingPunct="1">
              <a:buFontTx/>
              <a:buNone/>
            </a:pPr>
            <a:r>
              <a:rPr lang="en-US" altLang="en-US" sz="1800" smtClean="0"/>
              <a:t>   } </a:t>
            </a:r>
          </a:p>
          <a:p>
            <a:pPr eaLnBrk="1" hangingPunct="1">
              <a:buFontTx/>
              <a:buNone/>
            </a:pPr>
            <a:r>
              <a:rPr lang="en-US" altLang="en-US" sz="1800" smtClean="0"/>
              <a:t>}</a:t>
            </a:r>
            <a:r>
              <a:rPr lang="en-US" altLang="en-US" sz="2800" smtClean="0"/>
              <a:t> </a:t>
            </a:r>
          </a:p>
        </p:txBody>
      </p:sp>
    </p:spTree>
    <p:extLst>
      <p:ext uri="{BB962C8B-B14F-4D97-AF65-F5344CB8AC3E}">
        <p14:creationId xmlns:p14="http://schemas.microsoft.com/office/powerpoint/2010/main" val="3459723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2B746FA-9AD5-4837-905E-3550CD1A3AF0}" type="slidenum">
              <a:rPr lang="en-CA" altLang="en-US"/>
              <a:pPr/>
              <a:t>4</a:t>
            </a:fld>
            <a:endParaRPr lang="en-CA" altLang="en-US"/>
          </a:p>
        </p:txBody>
      </p:sp>
      <p:sp>
        <p:nvSpPr>
          <p:cNvPr id="3074" name="Rectangle 2"/>
          <p:cNvSpPr>
            <a:spLocks noGrp="1" noChangeArrowheads="1"/>
          </p:cNvSpPr>
          <p:nvPr>
            <p:ph type="title"/>
          </p:nvPr>
        </p:nvSpPr>
        <p:spPr/>
        <p:txBody>
          <a:bodyPr/>
          <a:lstStyle/>
          <a:p>
            <a:r>
              <a:rPr lang="en-CA" altLang="en-US"/>
              <a:t>Motivation and Concept</a:t>
            </a:r>
          </a:p>
        </p:txBody>
      </p:sp>
      <p:sp>
        <p:nvSpPr>
          <p:cNvPr id="3075" name="Rectangle 3"/>
          <p:cNvSpPr>
            <a:spLocks noGrp="1" noChangeArrowheads="1"/>
          </p:cNvSpPr>
          <p:nvPr>
            <p:ph type="body" idx="1"/>
          </p:nvPr>
        </p:nvSpPr>
        <p:spPr/>
        <p:txBody>
          <a:bodyPr/>
          <a:lstStyle/>
          <a:p>
            <a:r>
              <a:rPr lang="en-CA" altLang="en-US" sz="2000" dirty="0"/>
              <a:t>OOD methods emphasize design notations</a:t>
            </a:r>
          </a:p>
          <a:p>
            <a:pPr lvl="1"/>
            <a:r>
              <a:rPr lang="en-CA" altLang="en-US" sz="1800" dirty="0"/>
              <a:t>Fine for specification, </a:t>
            </a:r>
            <a:r>
              <a:rPr lang="en-CA" altLang="en-US" sz="1800" dirty="0" smtClean="0"/>
              <a:t>documentation</a:t>
            </a:r>
          </a:p>
          <a:p>
            <a:pPr lvl="1"/>
            <a:endParaRPr lang="en-CA" altLang="en-US" sz="1800" dirty="0"/>
          </a:p>
          <a:p>
            <a:r>
              <a:rPr lang="en-CA" altLang="en-US" sz="2000" dirty="0"/>
              <a:t>But OOD is more than just drawing diagrams</a:t>
            </a:r>
          </a:p>
          <a:p>
            <a:pPr lvl="1"/>
            <a:r>
              <a:rPr lang="en-CA" altLang="en-US" sz="1800" dirty="0"/>
              <a:t>Good draftsmen </a:t>
            </a:r>
            <a:r>
              <a:rPr lang="en-CA" altLang="en-US" sz="1800" dirty="0">
                <a:sym typeface="Symbol" pitchFamily="18" charset="2"/>
              </a:rPr>
              <a:t></a:t>
            </a:r>
            <a:r>
              <a:rPr lang="en-CA" altLang="en-US" sz="1800" dirty="0"/>
              <a:t> good </a:t>
            </a:r>
            <a:r>
              <a:rPr lang="en-CA" altLang="en-US" sz="1800" dirty="0" smtClean="0"/>
              <a:t>designers</a:t>
            </a:r>
          </a:p>
          <a:p>
            <a:pPr lvl="1"/>
            <a:endParaRPr lang="en-CA" altLang="en-US" sz="1800" dirty="0"/>
          </a:p>
          <a:p>
            <a:r>
              <a:rPr lang="en-CA" altLang="en-US" sz="2000" dirty="0"/>
              <a:t>Good OO designers rely on lots of experience</a:t>
            </a:r>
          </a:p>
          <a:p>
            <a:pPr lvl="1"/>
            <a:r>
              <a:rPr lang="en-CA" altLang="en-US" sz="1800" dirty="0"/>
              <a:t>At least as important as </a:t>
            </a:r>
            <a:r>
              <a:rPr lang="en-CA" altLang="en-US" sz="1800" dirty="0" smtClean="0"/>
              <a:t>syntax</a:t>
            </a:r>
          </a:p>
          <a:p>
            <a:pPr lvl="1"/>
            <a:endParaRPr lang="en-CA" altLang="en-US" sz="1800" dirty="0"/>
          </a:p>
          <a:p>
            <a:r>
              <a:rPr lang="en-CA" altLang="en-US" sz="2000" dirty="0"/>
              <a:t>Most powerful reuse is design reuse</a:t>
            </a:r>
          </a:p>
          <a:p>
            <a:pPr lvl="1"/>
            <a:r>
              <a:rPr lang="en-CA" altLang="en-US" sz="1800" dirty="0"/>
              <a:t>Match problem to design experience</a:t>
            </a:r>
          </a:p>
        </p:txBody>
      </p:sp>
      <p:sp>
        <p:nvSpPr>
          <p:cNvPr id="3076" name="Text Box 4"/>
          <p:cNvSpPr txBox="1">
            <a:spLocks noChangeArrowheads="1"/>
          </p:cNvSpPr>
          <p:nvPr/>
        </p:nvSpPr>
        <p:spPr bwMode="auto">
          <a:xfrm rot="-5400000">
            <a:off x="-1678781" y="4787106"/>
            <a:ext cx="37226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000">
                <a:cs typeface="Times New Roman" pitchFamily="18" charset="0"/>
              </a:rPr>
              <a:t>© </a:t>
            </a:r>
            <a:r>
              <a:rPr lang="en-CA" altLang="en-US" sz="1000"/>
              <a:t>E. Gamma, R. Helm, R. Johnson, J. Vlissides and Addison-Wesley</a:t>
            </a:r>
          </a:p>
        </p:txBody>
      </p:sp>
    </p:spTree>
    <p:extLst>
      <p:ext uri="{BB962C8B-B14F-4D97-AF65-F5344CB8AC3E}">
        <p14:creationId xmlns:p14="http://schemas.microsoft.com/office/powerpoint/2010/main" val="36138136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0B07765-5CBC-4CFB-B6C5-2F19710C5373}" type="slidenum">
              <a:rPr lang="en-CA" altLang="en-US" sz="1400"/>
              <a:pPr eaLnBrk="1" hangingPunct="1"/>
              <a:t>40</a:t>
            </a:fld>
            <a:endParaRPr lang="en-CA" altLang="en-US" sz="1400"/>
          </a:p>
        </p:txBody>
      </p:sp>
      <p:sp>
        <p:nvSpPr>
          <p:cNvPr id="44035" name="Rectangle 2"/>
          <p:cNvSpPr>
            <a:spLocks noGrp="1" noChangeArrowheads="1"/>
          </p:cNvSpPr>
          <p:nvPr>
            <p:ph type="title"/>
          </p:nvPr>
        </p:nvSpPr>
        <p:spPr>
          <a:xfrm>
            <a:off x="685800" y="304799"/>
            <a:ext cx="7772400" cy="1143001"/>
          </a:xfrm>
        </p:spPr>
        <p:txBody>
          <a:bodyPr/>
          <a:lstStyle/>
          <a:p>
            <a:pPr eaLnBrk="1" hangingPunct="1"/>
            <a:r>
              <a:rPr lang="en-US" altLang="en-US" sz="3200" dirty="0" smtClean="0"/>
              <a:t>Strategy – </a:t>
            </a:r>
            <a:r>
              <a:rPr lang="en-CA" altLang="en-US" sz="3200" dirty="0" smtClean="0"/>
              <a:t>Client Code Example</a:t>
            </a:r>
            <a:r>
              <a:rPr lang="el-GR" altLang="en-US" sz="3200" dirty="0" smtClean="0"/>
              <a:t> (4)</a:t>
            </a:r>
            <a:endParaRPr lang="en-US" altLang="en-US" sz="3200" dirty="0" smtClean="0"/>
          </a:p>
        </p:txBody>
      </p:sp>
      <p:sp>
        <p:nvSpPr>
          <p:cNvPr id="44036" name="Rectangle 3"/>
          <p:cNvSpPr>
            <a:spLocks noGrp="1" noChangeArrowheads="1"/>
          </p:cNvSpPr>
          <p:nvPr>
            <p:ph type="body" idx="1"/>
          </p:nvPr>
        </p:nvSpPr>
        <p:spPr>
          <a:xfrm>
            <a:off x="685800" y="981075"/>
            <a:ext cx="7772400" cy="6191250"/>
          </a:xfrm>
        </p:spPr>
        <p:txBody>
          <a:bodyPr/>
          <a:lstStyle/>
          <a:p>
            <a:pPr eaLnBrk="1" hangingPunct="1">
              <a:lnSpc>
                <a:spcPct val="80000"/>
              </a:lnSpc>
              <a:buFontTx/>
              <a:buNone/>
            </a:pPr>
            <a:r>
              <a:rPr lang="en-US" altLang="en-US" sz="1400" smtClean="0"/>
              <a:t>main(int argc, char **argv){ </a:t>
            </a:r>
          </a:p>
          <a:p>
            <a:pPr eaLnBrk="1" hangingPunct="1">
              <a:lnSpc>
                <a:spcPct val="80000"/>
              </a:lnSpc>
              <a:buFontTx/>
              <a:buNone/>
            </a:pPr>
            <a:r>
              <a:rPr lang="en-US" altLang="en-US" sz="1400" smtClean="0"/>
              <a:t>      ConcreteContext * context1 = new ConcreteContext(); </a:t>
            </a:r>
          </a:p>
          <a:p>
            <a:pPr eaLnBrk="1" hangingPunct="1">
              <a:lnSpc>
                <a:spcPct val="80000"/>
              </a:lnSpc>
              <a:buFontTx/>
              <a:buNone/>
            </a:pPr>
            <a:r>
              <a:rPr lang="en-US" altLang="en-US" sz="1400" smtClean="0"/>
              <a:t>      context1-&gt;attachStrategy((Strategy&lt;T&gt; *)(new Print&lt;ConcreteContext&gt;()));</a:t>
            </a:r>
          </a:p>
          <a:p>
            <a:pPr eaLnBrk="1" hangingPunct="1">
              <a:lnSpc>
                <a:spcPct val="80000"/>
              </a:lnSpc>
              <a:buFontTx/>
              <a:buNone/>
            </a:pPr>
            <a:r>
              <a:rPr lang="en-US" altLang="en-US" sz="1400" smtClean="0"/>
              <a:t>      context1-&gt;execute(); </a:t>
            </a:r>
          </a:p>
          <a:p>
            <a:pPr eaLnBrk="1" hangingPunct="1">
              <a:lnSpc>
                <a:spcPct val="80000"/>
              </a:lnSpc>
              <a:buFontTx/>
              <a:buNone/>
            </a:pPr>
            <a:r>
              <a:rPr lang="en-US" altLang="en-US" sz="1400" smtClean="0"/>
              <a:t>      ::printf("*****************\n"); </a:t>
            </a:r>
          </a:p>
          <a:p>
            <a:pPr eaLnBrk="1" hangingPunct="1">
              <a:lnSpc>
                <a:spcPct val="80000"/>
              </a:lnSpc>
              <a:buFontTx/>
              <a:buNone/>
            </a:pPr>
            <a:r>
              <a:rPr lang="en-US" altLang="en-US" sz="1400" smtClean="0"/>
              <a:t>      ConcreteContext * context2 = new ConcreteContext(*context1); // Copy constructor</a:t>
            </a:r>
          </a:p>
          <a:p>
            <a:pPr eaLnBrk="1" hangingPunct="1">
              <a:lnSpc>
                <a:spcPct val="80000"/>
              </a:lnSpc>
              <a:buFontTx/>
              <a:buNone/>
            </a:pPr>
            <a:r>
              <a:rPr lang="en-US" altLang="en-US" sz="1400" smtClean="0"/>
              <a:t>      context1-&gt;attachStrategy((Strategy&lt;T&gt; *)(new IncreasePrint&lt;ConcreteContext&gt;())); </a:t>
            </a:r>
          </a:p>
          <a:p>
            <a:pPr eaLnBrk="1" hangingPunct="1">
              <a:lnSpc>
                <a:spcPct val="80000"/>
              </a:lnSpc>
              <a:buFontTx/>
              <a:buNone/>
            </a:pPr>
            <a:r>
              <a:rPr lang="en-US" altLang="en-US" sz="1400" smtClean="0"/>
              <a:t>      context1-&gt;execute(); </a:t>
            </a:r>
          </a:p>
          <a:p>
            <a:pPr eaLnBrk="1" hangingPunct="1">
              <a:lnSpc>
                <a:spcPct val="80000"/>
              </a:lnSpc>
              <a:buFontTx/>
              <a:buNone/>
            </a:pPr>
            <a:r>
              <a:rPr lang="en-US" altLang="en-US" sz="1400" smtClean="0"/>
              <a:t>     ::printf("*****************\n"); </a:t>
            </a:r>
          </a:p>
          <a:p>
            <a:pPr eaLnBrk="1" hangingPunct="1">
              <a:lnSpc>
                <a:spcPct val="80000"/>
              </a:lnSpc>
              <a:buFontTx/>
              <a:buNone/>
            </a:pPr>
            <a:r>
              <a:rPr lang="en-US" altLang="en-US" sz="1400" smtClean="0"/>
              <a:t>      context1-&gt;removeStrategy(); </a:t>
            </a:r>
          </a:p>
          <a:p>
            <a:pPr eaLnBrk="1" hangingPunct="1">
              <a:lnSpc>
                <a:spcPct val="80000"/>
              </a:lnSpc>
              <a:buFontTx/>
              <a:buNone/>
            </a:pPr>
            <a:r>
              <a:rPr lang="en-US" altLang="en-US" sz="1400" smtClean="0"/>
              <a:t>      context1-&gt;attachStrategy((Strategy&lt;T&gt; *)(new DecreasePrint&lt;ConcreteContext&gt;())); </a:t>
            </a:r>
          </a:p>
          <a:p>
            <a:pPr eaLnBrk="1" hangingPunct="1">
              <a:lnSpc>
                <a:spcPct val="80000"/>
              </a:lnSpc>
              <a:buFontTx/>
              <a:buNone/>
            </a:pPr>
            <a:r>
              <a:rPr lang="en-US" altLang="en-US" sz="1400" smtClean="0"/>
              <a:t>      context1-&gt;execute(); </a:t>
            </a:r>
          </a:p>
          <a:p>
            <a:pPr eaLnBrk="1" hangingPunct="1">
              <a:lnSpc>
                <a:spcPct val="80000"/>
              </a:lnSpc>
              <a:buFontTx/>
              <a:buNone/>
            </a:pPr>
            <a:r>
              <a:rPr lang="en-US" altLang="en-US" sz="1400" smtClean="0"/>
              <a:t>      context1-&gt;removeStrategy(); </a:t>
            </a:r>
          </a:p>
          <a:p>
            <a:pPr eaLnBrk="1" hangingPunct="1">
              <a:lnSpc>
                <a:spcPct val="80000"/>
              </a:lnSpc>
              <a:buFontTx/>
              <a:buNone/>
            </a:pPr>
            <a:r>
              <a:rPr lang="en-US" altLang="en-US" sz="1400" smtClean="0"/>
              <a:t>     delete context1; </a:t>
            </a:r>
          </a:p>
          <a:p>
            <a:pPr eaLnBrk="1" hangingPunct="1">
              <a:lnSpc>
                <a:spcPct val="80000"/>
              </a:lnSpc>
              <a:buFontTx/>
              <a:buNone/>
            </a:pPr>
            <a:r>
              <a:rPr lang="en-US" altLang="en-US" sz="1400" smtClean="0"/>
              <a:t>     ::printf("*****Context2******\n"); </a:t>
            </a:r>
          </a:p>
          <a:p>
            <a:pPr eaLnBrk="1" hangingPunct="1">
              <a:lnSpc>
                <a:spcPct val="80000"/>
              </a:lnSpc>
              <a:buFontTx/>
              <a:buNone/>
            </a:pPr>
            <a:r>
              <a:rPr lang="en-US" altLang="en-US" sz="1400" smtClean="0"/>
              <a:t>     context2-&gt;execute(); </a:t>
            </a:r>
          </a:p>
          <a:p>
            <a:pPr eaLnBrk="1" hangingPunct="1">
              <a:lnSpc>
                <a:spcPct val="80000"/>
              </a:lnSpc>
              <a:buFontTx/>
              <a:buNone/>
            </a:pPr>
            <a:r>
              <a:rPr lang="en-US" altLang="en-US" sz="1400" smtClean="0"/>
              <a:t>     context2-&gt;removeStrategy();</a:t>
            </a:r>
          </a:p>
          <a:p>
            <a:pPr eaLnBrk="1" hangingPunct="1">
              <a:lnSpc>
                <a:spcPct val="80000"/>
              </a:lnSpc>
              <a:buFontTx/>
              <a:buNone/>
            </a:pPr>
            <a:r>
              <a:rPr lang="en-US" altLang="en-US" sz="1400" smtClean="0"/>
              <a:t>     delete context2; </a:t>
            </a:r>
          </a:p>
          <a:p>
            <a:pPr eaLnBrk="1" hangingPunct="1">
              <a:lnSpc>
                <a:spcPct val="80000"/>
              </a:lnSpc>
              <a:buFontTx/>
              <a:buNone/>
            </a:pPr>
            <a:r>
              <a:rPr lang="en-US" altLang="en-US" sz="1400" smtClean="0"/>
              <a:t>    :: printf("\n Testing Aggregation \n\n"); </a:t>
            </a:r>
          </a:p>
          <a:p>
            <a:pPr eaLnBrk="1" hangingPunct="1">
              <a:lnSpc>
                <a:spcPct val="80000"/>
              </a:lnSpc>
              <a:buFontTx/>
              <a:buNone/>
            </a:pPr>
            <a:r>
              <a:rPr lang="en-US" altLang="en-US" sz="1400" smtClean="0"/>
              <a:t>     context1 = new ConcreteContext( (Strategy&lt;T&gt; *)(new IncreasePrint&lt;ConcreteContext&gt;())); </a:t>
            </a:r>
          </a:p>
          <a:p>
            <a:pPr eaLnBrk="1" hangingPunct="1">
              <a:lnSpc>
                <a:spcPct val="80000"/>
              </a:lnSpc>
              <a:buFontTx/>
              <a:buNone/>
            </a:pPr>
            <a:r>
              <a:rPr lang="en-US" altLang="en-US" sz="1400" smtClean="0"/>
              <a:t>    context1-&gt;execute(); </a:t>
            </a:r>
          </a:p>
          <a:p>
            <a:pPr eaLnBrk="1" hangingPunct="1">
              <a:lnSpc>
                <a:spcPct val="80000"/>
              </a:lnSpc>
              <a:buFontTx/>
              <a:buNone/>
            </a:pPr>
            <a:r>
              <a:rPr lang="en-US" altLang="en-US" sz="1400" smtClean="0"/>
              <a:t>    ::printf("*****************\n"); </a:t>
            </a:r>
          </a:p>
          <a:p>
            <a:pPr eaLnBrk="1" hangingPunct="1">
              <a:lnSpc>
                <a:spcPct val="80000"/>
              </a:lnSpc>
              <a:buFontTx/>
              <a:buNone/>
            </a:pPr>
            <a:r>
              <a:rPr lang="en-US" altLang="en-US" sz="1400" smtClean="0"/>
              <a:t>    context2 = new ConcreteContext(*context1); </a:t>
            </a:r>
          </a:p>
          <a:p>
            <a:pPr eaLnBrk="1" hangingPunct="1">
              <a:lnSpc>
                <a:spcPct val="80000"/>
              </a:lnSpc>
              <a:buFontTx/>
              <a:buNone/>
            </a:pPr>
            <a:r>
              <a:rPr lang="en-US" altLang="en-US" sz="1400" smtClean="0"/>
              <a:t>    delete context1; </a:t>
            </a:r>
          </a:p>
          <a:p>
            <a:pPr eaLnBrk="1" hangingPunct="1">
              <a:lnSpc>
                <a:spcPct val="80000"/>
              </a:lnSpc>
              <a:buFontTx/>
              <a:buNone/>
            </a:pPr>
            <a:r>
              <a:rPr lang="en-US" altLang="en-US" sz="1400" smtClean="0"/>
              <a:t>    context2-&gt;execute(); /* Strategy remains */</a:t>
            </a:r>
          </a:p>
          <a:p>
            <a:pPr eaLnBrk="1" hangingPunct="1">
              <a:lnSpc>
                <a:spcPct val="80000"/>
              </a:lnSpc>
              <a:buFontTx/>
              <a:buNone/>
            </a:pPr>
            <a:r>
              <a:rPr lang="en-US" altLang="en-US" sz="1400" smtClean="0"/>
              <a:t>    delete context2; </a:t>
            </a:r>
          </a:p>
          <a:p>
            <a:pPr eaLnBrk="1" hangingPunct="1">
              <a:lnSpc>
                <a:spcPct val="80000"/>
              </a:lnSpc>
              <a:buFontTx/>
              <a:buNone/>
            </a:pPr>
            <a:r>
              <a:rPr lang="en-US" altLang="en-US" sz="1400" smtClean="0"/>
              <a:t>} </a:t>
            </a:r>
          </a:p>
          <a:p>
            <a:pPr eaLnBrk="1" hangingPunct="1">
              <a:lnSpc>
                <a:spcPct val="80000"/>
              </a:lnSpc>
              <a:buFontTx/>
              <a:buNone/>
            </a:pPr>
            <a:endParaRPr lang="en-US" altLang="en-US" sz="1400" smtClean="0"/>
          </a:p>
          <a:p>
            <a:pPr eaLnBrk="1" hangingPunct="1">
              <a:lnSpc>
                <a:spcPct val="80000"/>
              </a:lnSpc>
              <a:buFontTx/>
              <a:buNone/>
            </a:pPr>
            <a:endParaRPr lang="en-US" altLang="en-US" sz="1600" smtClean="0"/>
          </a:p>
        </p:txBody>
      </p:sp>
    </p:spTree>
    <p:extLst>
      <p:ext uri="{BB962C8B-B14F-4D97-AF65-F5344CB8AC3E}">
        <p14:creationId xmlns:p14="http://schemas.microsoft.com/office/powerpoint/2010/main" val="11606286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416003A-61E1-4B97-BD42-538F59E365F1}" type="slidenum">
              <a:rPr lang="en-CA" altLang="en-US" sz="1400"/>
              <a:pPr eaLnBrk="1" hangingPunct="1"/>
              <a:t>41</a:t>
            </a:fld>
            <a:endParaRPr lang="en-CA" altLang="en-US" sz="1400"/>
          </a:p>
        </p:txBody>
      </p:sp>
      <p:sp>
        <p:nvSpPr>
          <p:cNvPr id="45059" name="Rectangle 2"/>
          <p:cNvSpPr>
            <a:spLocks noGrp="1" noChangeArrowheads="1"/>
          </p:cNvSpPr>
          <p:nvPr>
            <p:ph type="title"/>
          </p:nvPr>
        </p:nvSpPr>
        <p:spPr/>
        <p:txBody>
          <a:bodyPr/>
          <a:lstStyle/>
          <a:p>
            <a:pPr eaLnBrk="1" hangingPunct="1"/>
            <a:r>
              <a:rPr lang="en-CA" altLang="en-US" dirty="0" smtClean="0"/>
              <a:t>Strategy </a:t>
            </a:r>
            <a:r>
              <a:rPr lang="el-GR" altLang="en-US" dirty="0" smtClean="0"/>
              <a:t>- </a:t>
            </a:r>
            <a:r>
              <a:rPr lang="en-CA" altLang="en-US" dirty="0" smtClean="0"/>
              <a:t>Comments</a:t>
            </a:r>
          </a:p>
        </p:txBody>
      </p:sp>
      <p:sp>
        <p:nvSpPr>
          <p:cNvPr id="45060" name="Rectangle 3"/>
          <p:cNvSpPr>
            <a:spLocks noGrp="1" noChangeArrowheads="1"/>
          </p:cNvSpPr>
          <p:nvPr>
            <p:ph type="body" idx="1"/>
          </p:nvPr>
        </p:nvSpPr>
        <p:spPr/>
        <p:txBody>
          <a:bodyPr/>
          <a:lstStyle/>
          <a:p>
            <a:pPr eaLnBrk="1" hangingPunct="1">
              <a:lnSpc>
                <a:spcPct val="90000"/>
              </a:lnSpc>
            </a:pPr>
            <a:r>
              <a:rPr lang="en-CA" altLang="en-US" sz="2000" b="1" dirty="0" smtClean="0"/>
              <a:t>Consequences</a:t>
            </a:r>
          </a:p>
          <a:p>
            <a:pPr lvl="1" eaLnBrk="1" hangingPunct="1">
              <a:lnSpc>
                <a:spcPct val="90000"/>
              </a:lnSpc>
              <a:buFontTx/>
              <a:buChar char="+"/>
            </a:pPr>
            <a:r>
              <a:rPr lang="en-CA" altLang="en-US" sz="1800" dirty="0" smtClean="0"/>
              <a:t>Flexibility, code reuse</a:t>
            </a:r>
          </a:p>
          <a:p>
            <a:pPr lvl="1" eaLnBrk="1" hangingPunct="1">
              <a:lnSpc>
                <a:spcPct val="90000"/>
              </a:lnSpc>
              <a:buFontTx/>
              <a:buChar char="+"/>
            </a:pPr>
            <a:r>
              <a:rPr lang="en-CA" altLang="en-US" sz="1800" dirty="0" smtClean="0"/>
              <a:t>We can dynamically at run time change the algorithms that can be called from the client code</a:t>
            </a:r>
          </a:p>
          <a:p>
            <a:pPr lvl="1" eaLnBrk="1" hangingPunct="1">
              <a:lnSpc>
                <a:spcPct val="90000"/>
              </a:lnSpc>
            </a:pPr>
            <a:r>
              <a:rPr lang="en-CA" altLang="en-US" sz="1800" dirty="0" smtClean="0"/>
              <a:t>Cost to associate algorithms to objects</a:t>
            </a:r>
            <a:r>
              <a:rPr lang="el-GR" altLang="en-US" sz="1800" dirty="0" smtClean="0"/>
              <a:t> </a:t>
            </a:r>
            <a:endParaRPr lang="en-CA" altLang="en-US" sz="1800" dirty="0" smtClean="0"/>
          </a:p>
          <a:p>
            <a:pPr lvl="1" eaLnBrk="1" hangingPunct="1">
              <a:lnSpc>
                <a:spcPct val="90000"/>
              </a:lnSpc>
            </a:pPr>
            <a:r>
              <a:rPr lang="en-CA" altLang="en-US" sz="1800" dirty="0" smtClean="0"/>
              <a:t>Need for common interface for all algorithms used </a:t>
            </a:r>
            <a:r>
              <a:rPr lang="el-GR" altLang="en-US" sz="1800" dirty="0" smtClean="0"/>
              <a:t>(</a:t>
            </a:r>
            <a:r>
              <a:rPr lang="en-CA" altLang="en-US" sz="1800" dirty="0" smtClean="0"/>
              <a:t>Inflexible strategy interface</a:t>
            </a:r>
            <a:r>
              <a:rPr lang="el-GR" altLang="en-US" sz="1800" dirty="0" smtClean="0"/>
              <a:t>)</a:t>
            </a:r>
            <a:endParaRPr lang="en-CA" altLang="en-US" sz="1800" dirty="0" smtClean="0"/>
          </a:p>
          <a:p>
            <a:pPr eaLnBrk="1" hangingPunct="1">
              <a:lnSpc>
                <a:spcPct val="90000"/>
              </a:lnSpc>
            </a:pPr>
            <a:r>
              <a:rPr lang="en-CA" altLang="en-US" sz="2000" b="1" dirty="0" smtClean="0"/>
              <a:t>Implementation</a:t>
            </a:r>
          </a:p>
          <a:p>
            <a:pPr lvl="1" eaLnBrk="1" hangingPunct="1">
              <a:lnSpc>
                <a:spcPct val="90000"/>
              </a:lnSpc>
            </a:pPr>
            <a:r>
              <a:rPr lang="en-CA" altLang="en-US" sz="1800" dirty="0" smtClean="0"/>
              <a:t>Need to pass data between the algorithm (strategy</a:t>
            </a:r>
            <a:r>
              <a:rPr lang="el-GR" altLang="en-US" sz="1800" dirty="0" smtClean="0"/>
              <a:t>) </a:t>
            </a:r>
            <a:r>
              <a:rPr lang="en-CA" altLang="en-US" sz="1800" dirty="0" smtClean="0"/>
              <a:t>and the corresponding object </a:t>
            </a:r>
            <a:r>
              <a:rPr lang="el-GR" altLang="en-US" sz="1800" dirty="0" smtClean="0"/>
              <a:t>(</a:t>
            </a:r>
            <a:r>
              <a:rPr lang="en-CA" altLang="en-US" sz="1800" dirty="0" smtClean="0"/>
              <a:t>context</a:t>
            </a:r>
            <a:r>
              <a:rPr lang="el-GR" altLang="en-US" sz="1800" dirty="0" smtClean="0"/>
              <a:t>)</a:t>
            </a:r>
            <a:endParaRPr lang="en-CA" altLang="en-US" sz="1800" dirty="0" smtClean="0"/>
          </a:p>
          <a:p>
            <a:pPr lvl="1" eaLnBrk="1" hangingPunct="1">
              <a:lnSpc>
                <a:spcPct val="90000"/>
              </a:lnSpc>
            </a:pPr>
            <a:r>
              <a:rPr lang="en-CA" altLang="en-US" sz="1800" dirty="0" smtClean="0"/>
              <a:t>Use of templates for the static selection of the algorithm to be used</a:t>
            </a:r>
          </a:p>
        </p:txBody>
      </p:sp>
    </p:spTree>
    <p:extLst>
      <p:ext uri="{BB962C8B-B14F-4D97-AF65-F5344CB8AC3E}">
        <p14:creationId xmlns:p14="http://schemas.microsoft.com/office/powerpoint/2010/main" val="21146621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F944219-0B8F-435B-AF9A-8052A4D91482}" type="slidenum">
              <a:rPr lang="en-CA" altLang="en-US"/>
              <a:pPr/>
              <a:t>42</a:t>
            </a:fld>
            <a:endParaRPr lang="en-CA" altLang="en-US"/>
          </a:p>
        </p:txBody>
      </p:sp>
      <p:sp>
        <p:nvSpPr>
          <p:cNvPr id="119810" name="Rectangle 2"/>
          <p:cNvSpPr>
            <a:spLocks noGrp="1" noChangeArrowheads="1"/>
          </p:cNvSpPr>
          <p:nvPr>
            <p:ph type="title"/>
          </p:nvPr>
        </p:nvSpPr>
        <p:spPr/>
        <p:txBody>
          <a:bodyPr/>
          <a:lstStyle/>
          <a:p>
            <a:r>
              <a:rPr lang="en-CA" altLang="en-US" sz="4000" dirty="0" smtClean="0"/>
              <a:t>Template Method Design Pattern</a:t>
            </a:r>
            <a:endParaRPr lang="en-CA" altLang="en-US" sz="4000" dirty="0"/>
          </a:p>
        </p:txBody>
      </p:sp>
      <p:sp>
        <p:nvSpPr>
          <p:cNvPr id="119811" name="Rectangle 3"/>
          <p:cNvSpPr>
            <a:spLocks noGrp="1" noChangeArrowheads="1"/>
          </p:cNvSpPr>
          <p:nvPr>
            <p:ph type="body" idx="1"/>
          </p:nvPr>
        </p:nvSpPr>
        <p:spPr/>
        <p:txBody>
          <a:bodyPr/>
          <a:lstStyle/>
          <a:p>
            <a:pPr>
              <a:lnSpc>
                <a:spcPct val="90000"/>
              </a:lnSpc>
            </a:pPr>
            <a:r>
              <a:rPr lang="en-CA" altLang="en-US" sz="2400" b="1" dirty="0" smtClean="0"/>
              <a:t>Intent</a:t>
            </a:r>
            <a:endParaRPr lang="en-CA" altLang="en-US" sz="2400" b="1" dirty="0"/>
          </a:p>
          <a:p>
            <a:pPr lvl="1">
              <a:lnSpc>
                <a:spcPct val="90000"/>
              </a:lnSpc>
            </a:pPr>
            <a:r>
              <a:rPr lang="en-CA" altLang="en-US" sz="2000" dirty="0"/>
              <a:t>Definition of the general structure (steps) of an algorithm with the ability to change the logic of some steps in specific embodiments or cases</a:t>
            </a:r>
            <a:endParaRPr lang="el-GR" altLang="en-US" sz="2000" dirty="0"/>
          </a:p>
          <a:p>
            <a:pPr>
              <a:lnSpc>
                <a:spcPct val="90000"/>
              </a:lnSpc>
            </a:pPr>
            <a:r>
              <a:rPr lang="en-CA" altLang="en-US" sz="2400" b="1" dirty="0" smtClean="0"/>
              <a:t>Application</a:t>
            </a:r>
            <a:endParaRPr lang="en-CA" altLang="en-US" sz="2400" b="1" dirty="0"/>
          </a:p>
          <a:p>
            <a:pPr lvl="1">
              <a:lnSpc>
                <a:spcPct val="90000"/>
              </a:lnSpc>
            </a:pPr>
            <a:r>
              <a:rPr lang="en-CA" altLang="en-US" sz="2000" dirty="0"/>
              <a:t>When the basic steps of an algorithm can be implemented in a class and the subclasses can implement variations of specific sub-steps</a:t>
            </a:r>
          </a:p>
          <a:p>
            <a:pPr lvl="1">
              <a:lnSpc>
                <a:spcPct val="90000"/>
              </a:lnSpc>
            </a:pPr>
            <a:r>
              <a:rPr lang="en-CA" altLang="en-US" sz="2000" dirty="0"/>
              <a:t>When we want to bring together the basic steps of an algorithm in a class to promote reuse of code</a:t>
            </a:r>
          </a:p>
        </p:txBody>
      </p:sp>
    </p:spTree>
    <p:extLst>
      <p:ext uri="{BB962C8B-B14F-4D97-AF65-F5344CB8AC3E}">
        <p14:creationId xmlns:p14="http://schemas.microsoft.com/office/powerpoint/2010/main" val="34456443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9C0AE4E-5E1C-4D32-9038-BEF11E109CF6}" type="slidenum">
              <a:rPr lang="en-CA" altLang="en-US"/>
              <a:pPr/>
              <a:t>43</a:t>
            </a:fld>
            <a:endParaRPr lang="en-CA" altLang="en-US"/>
          </a:p>
        </p:txBody>
      </p:sp>
      <p:sp>
        <p:nvSpPr>
          <p:cNvPr id="120834" name="Rectangle 2"/>
          <p:cNvSpPr>
            <a:spLocks noGrp="1" noChangeArrowheads="1"/>
          </p:cNvSpPr>
          <p:nvPr>
            <p:ph type="title"/>
          </p:nvPr>
        </p:nvSpPr>
        <p:spPr/>
        <p:txBody>
          <a:bodyPr/>
          <a:lstStyle/>
          <a:p>
            <a:r>
              <a:rPr lang="en-CA" altLang="en-US" sz="4000" dirty="0"/>
              <a:t>Template Method </a:t>
            </a:r>
            <a:r>
              <a:rPr lang="en-CA" altLang="en-US" sz="4000" dirty="0" smtClean="0"/>
              <a:t>Design Pattern – Class Diagram</a:t>
            </a:r>
            <a:endParaRPr lang="en-CA" altLang="en-US" sz="4000" dirty="0"/>
          </a:p>
        </p:txBody>
      </p:sp>
      <p:graphicFrame>
        <p:nvGraphicFramePr>
          <p:cNvPr id="120836" name="Object 4"/>
          <p:cNvGraphicFramePr>
            <a:graphicFrameLocks noChangeAspect="1"/>
          </p:cNvGraphicFramePr>
          <p:nvPr/>
        </p:nvGraphicFramePr>
        <p:xfrm>
          <a:off x="1828800" y="2667000"/>
          <a:ext cx="5562600" cy="3948113"/>
        </p:xfrm>
        <a:graphic>
          <a:graphicData uri="http://schemas.openxmlformats.org/presentationml/2006/ole">
            <mc:AlternateContent xmlns:mc="http://schemas.openxmlformats.org/markup-compatibility/2006">
              <mc:Choice xmlns:v="urn:schemas-microsoft-com:vml" Requires="v">
                <p:oleObj spid="_x0000_s5123" name="Visio" r:id="rId4" imgW="2889720" imgH="2050920" progId="Visio.Drawing.6">
                  <p:embed/>
                </p:oleObj>
              </mc:Choice>
              <mc:Fallback>
                <p:oleObj name="Visio" r:id="rId4" imgW="2889720" imgH="20509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667000"/>
                        <a:ext cx="5562600" cy="394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772445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295FB75-09D5-4B18-A786-58EA5F06C76F}" type="slidenum">
              <a:rPr lang="en-CA" altLang="en-US"/>
              <a:pPr/>
              <a:t>44</a:t>
            </a:fld>
            <a:endParaRPr lang="en-CA" altLang="en-US"/>
          </a:p>
        </p:txBody>
      </p:sp>
      <p:sp>
        <p:nvSpPr>
          <p:cNvPr id="124930" name="Rectangle 2"/>
          <p:cNvSpPr>
            <a:spLocks noGrp="1" noChangeArrowheads="1"/>
          </p:cNvSpPr>
          <p:nvPr>
            <p:ph type="title"/>
          </p:nvPr>
        </p:nvSpPr>
        <p:spPr/>
        <p:txBody>
          <a:bodyPr/>
          <a:lstStyle/>
          <a:p>
            <a:r>
              <a:rPr lang="en-US" altLang="en-US" sz="4000" dirty="0"/>
              <a:t>Template Method – </a:t>
            </a:r>
            <a:r>
              <a:rPr lang="en-CA" altLang="en-US" sz="4000" dirty="0" smtClean="0"/>
              <a:t>Example</a:t>
            </a:r>
            <a:r>
              <a:rPr lang="el-GR" altLang="en-US" sz="4000" dirty="0" smtClean="0"/>
              <a:t> </a:t>
            </a:r>
            <a:r>
              <a:rPr lang="el-GR" altLang="en-US" sz="4000" dirty="0"/>
              <a:t>(1)</a:t>
            </a:r>
            <a:endParaRPr lang="en-US" altLang="en-US" sz="4000" dirty="0"/>
          </a:p>
        </p:txBody>
      </p:sp>
      <p:pic>
        <p:nvPicPr>
          <p:cNvPr id="124931" name="Picture 3" descr="template[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27088" y="2379663"/>
            <a:ext cx="7345362" cy="306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636385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A0D35D7-5264-4809-B803-8542DBD510BF}" type="slidenum">
              <a:rPr lang="en-CA" altLang="en-US"/>
              <a:pPr/>
              <a:t>45</a:t>
            </a:fld>
            <a:endParaRPr lang="en-CA" altLang="en-US"/>
          </a:p>
        </p:txBody>
      </p:sp>
      <p:sp>
        <p:nvSpPr>
          <p:cNvPr id="125954" name="Rectangle 2"/>
          <p:cNvSpPr>
            <a:spLocks noGrp="1" noChangeArrowheads="1"/>
          </p:cNvSpPr>
          <p:nvPr>
            <p:ph type="title"/>
          </p:nvPr>
        </p:nvSpPr>
        <p:spPr/>
        <p:txBody>
          <a:bodyPr/>
          <a:lstStyle/>
          <a:p>
            <a:r>
              <a:rPr lang="en-US" altLang="en-US" sz="4000" dirty="0"/>
              <a:t>Template Method – </a:t>
            </a:r>
            <a:r>
              <a:rPr lang="en-CA" altLang="en-US" sz="4000" dirty="0" smtClean="0"/>
              <a:t>Example</a:t>
            </a:r>
            <a:r>
              <a:rPr lang="el-GR" altLang="en-US" sz="4000" dirty="0" smtClean="0"/>
              <a:t> </a:t>
            </a:r>
            <a:r>
              <a:rPr lang="el-GR" altLang="en-US" sz="4000" dirty="0"/>
              <a:t>(2)</a:t>
            </a:r>
            <a:endParaRPr lang="en-US" altLang="en-US" sz="4000" dirty="0"/>
          </a:p>
        </p:txBody>
      </p:sp>
      <p:sp>
        <p:nvSpPr>
          <p:cNvPr id="125955" name="Rectangle 3"/>
          <p:cNvSpPr>
            <a:spLocks noGrp="1" noChangeArrowheads="1"/>
          </p:cNvSpPr>
          <p:nvPr>
            <p:ph type="body" idx="1"/>
          </p:nvPr>
        </p:nvSpPr>
        <p:spPr>
          <a:xfrm>
            <a:off x="215900" y="1981200"/>
            <a:ext cx="4716463" cy="4114800"/>
          </a:xfrm>
        </p:spPr>
        <p:txBody>
          <a:bodyPr/>
          <a:lstStyle/>
          <a:p>
            <a:pPr>
              <a:lnSpc>
                <a:spcPct val="80000"/>
              </a:lnSpc>
              <a:buFontTx/>
              <a:buNone/>
            </a:pPr>
            <a:r>
              <a:rPr lang="en-US" altLang="en-US" sz="1600"/>
              <a:t>class Account </a:t>
            </a:r>
            <a:br>
              <a:rPr lang="en-US" altLang="en-US" sz="1600"/>
            </a:br>
            <a:r>
              <a:rPr lang="en-US" altLang="en-US" sz="1600"/>
              <a:t>    { </a:t>
            </a:r>
            <a:br>
              <a:rPr lang="en-US" altLang="en-US" sz="1600"/>
            </a:br>
            <a:r>
              <a:rPr lang="en-US" altLang="en-US" sz="1600"/>
              <a:t>     public: </a:t>
            </a:r>
            <a:br>
              <a:rPr lang="en-US" altLang="en-US" sz="1600"/>
            </a:br>
            <a:r>
              <a:rPr lang="en-US" altLang="en-US" sz="1600"/>
              <a:t>          void Transaction(float amount); </a:t>
            </a:r>
            <a:br>
              <a:rPr lang="en-US" altLang="en-US" sz="1600"/>
            </a:br>
            <a:r>
              <a:rPr lang="en-US" altLang="en-US" sz="1600"/>
              <a:t>          void virtual TransactionSubpartA(); </a:t>
            </a:r>
            <a:br>
              <a:rPr lang="en-US" altLang="en-US" sz="1600"/>
            </a:br>
            <a:r>
              <a:rPr lang="en-US" altLang="en-US" sz="1600"/>
              <a:t>          void virtual TransactionSubpartB(); </a:t>
            </a:r>
            <a:br>
              <a:rPr lang="en-US" altLang="en-US" sz="1600"/>
            </a:br>
            <a:r>
              <a:rPr lang="en-US" altLang="en-US" sz="1600"/>
              <a:t>          void virtual TransactionSubpartC(); </a:t>
            </a:r>
            <a:br>
              <a:rPr lang="en-US" altLang="en-US" sz="1600"/>
            </a:br>
            <a:r>
              <a:rPr lang="en-US" altLang="en-US" sz="1600"/>
              <a:t>    } </a:t>
            </a:r>
          </a:p>
          <a:p>
            <a:pPr>
              <a:lnSpc>
                <a:spcPct val="80000"/>
              </a:lnSpc>
              <a:buFontTx/>
              <a:buNone/>
            </a:pPr>
            <a:endParaRPr lang="en-US" altLang="en-US" sz="1600"/>
          </a:p>
          <a:p>
            <a:pPr>
              <a:lnSpc>
                <a:spcPct val="80000"/>
              </a:lnSpc>
              <a:buFontTx/>
              <a:buNone/>
            </a:pPr>
            <a:r>
              <a:rPr lang="en-US" altLang="en-US" sz="1600"/>
              <a:t>void Account::Transaction(float amount) </a:t>
            </a:r>
            <a:br>
              <a:rPr lang="en-US" altLang="en-US" sz="1600"/>
            </a:br>
            <a:r>
              <a:rPr lang="en-US" altLang="en-US" sz="1600"/>
              <a:t>    { </a:t>
            </a:r>
            <a:br>
              <a:rPr lang="en-US" altLang="en-US" sz="1600"/>
            </a:br>
            <a:r>
              <a:rPr lang="en-US" altLang="en-US" sz="1600"/>
              <a:t>     TransactionSubpartA(); </a:t>
            </a:r>
            <a:br>
              <a:rPr lang="en-US" altLang="en-US" sz="1600"/>
            </a:br>
            <a:r>
              <a:rPr lang="en-US" altLang="en-US" sz="1600"/>
              <a:t>     TransactionSubpartB(); </a:t>
            </a:r>
            <a:br>
              <a:rPr lang="en-US" altLang="en-US" sz="1600"/>
            </a:br>
            <a:r>
              <a:rPr lang="en-US" altLang="en-US" sz="1600"/>
              <a:t>     TransactionSubpartC(); </a:t>
            </a:r>
            <a:br>
              <a:rPr lang="en-US" altLang="en-US" sz="1600"/>
            </a:br>
            <a:r>
              <a:rPr lang="en-US" altLang="en-US" sz="1600"/>
              <a:t>    // EvenMoreCode; </a:t>
            </a:r>
            <a:br>
              <a:rPr lang="en-US" altLang="en-US" sz="1600"/>
            </a:br>
            <a:r>
              <a:rPr lang="en-US" altLang="en-US" sz="1600"/>
              <a:t>    } </a:t>
            </a:r>
          </a:p>
        </p:txBody>
      </p:sp>
      <p:sp>
        <p:nvSpPr>
          <p:cNvPr id="125956" name="Text Box 4"/>
          <p:cNvSpPr txBox="1">
            <a:spLocks noChangeArrowheads="1"/>
          </p:cNvSpPr>
          <p:nvPr/>
        </p:nvSpPr>
        <p:spPr bwMode="auto">
          <a:xfrm>
            <a:off x="5200650" y="1844675"/>
            <a:ext cx="3624263"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class JuniorAccount : public Account </a:t>
            </a:r>
            <a:br>
              <a:rPr lang="en-US" altLang="en-US" sz="1600"/>
            </a:br>
            <a:r>
              <a:rPr lang="en-US" altLang="en-US" sz="1600"/>
              <a:t>    { </a:t>
            </a:r>
            <a:br>
              <a:rPr lang="en-US" altLang="en-US" sz="1600"/>
            </a:br>
            <a:r>
              <a:rPr lang="en-US" altLang="en-US" sz="1600"/>
              <a:t>     public: </a:t>
            </a:r>
            <a:br>
              <a:rPr lang="en-US" altLang="en-US" sz="1600"/>
            </a:br>
            <a:r>
              <a:rPr lang="en-US" altLang="en-US" sz="1600"/>
              <a:t>         void virtual TransactionSubpartA(); </a:t>
            </a:r>
            <a:br>
              <a:rPr lang="en-US" altLang="en-US" sz="1600"/>
            </a:br>
            <a:r>
              <a:rPr lang="en-US" altLang="en-US" sz="1600"/>
              <a:t>    } </a:t>
            </a:r>
          </a:p>
          <a:p>
            <a:endParaRPr lang="en-US" altLang="en-US" sz="1600"/>
          </a:p>
          <a:p>
            <a:r>
              <a:rPr lang="en-US" altLang="en-US" sz="1600"/>
              <a:t>class SavingsAccount : public Account </a:t>
            </a:r>
            <a:br>
              <a:rPr lang="en-US" altLang="en-US" sz="1600"/>
            </a:br>
            <a:r>
              <a:rPr lang="en-US" altLang="en-US" sz="1600"/>
              <a:t>    { </a:t>
            </a:r>
            <a:br>
              <a:rPr lang="en-US" altLang="en-US" sz="1600"/>
            </a:br>
            <a:r>
              <a:rPr lang="en-US" altLang="en-US" sz="1600"/>
              <a:t>     public: </a:t>
            </a:r>
            <a:br>
              <a:rPr lang="en-US" altLang="en-US" sz="1600"/>
            </a:br>
            <a:r>
              <a:rPr lang="en-US" altLang="en-US" sz="1600"/>
              <a:t>         void virtual TransactionSubpartC(); </a:t>
            </a:r>
            <a:br>
              <a:rPr lang="en-US" altLang="en-US" sz="1600"/>
            </a:br>
            <a:r>
              <a:rPr lang="en-US" altLang="en-US" sz="1600"/>
              <a:t>    } </a:t>
            </a:r>
          </a:p>
          <a:p>
            <a:endParaRPr lang="en-US" altLang="en-US" sz="1600"/>
          </a:p>
          <a:p>
            <a:r>
              <a:rPr lang="en-US" altLang="en-US" sz="1600"/>
              <a:t>// Client code</a:t>
            </a:r>
          </a:p>
          <a:p>
            <a:r>
              <a:rPr lang="en-US" altLang="en-US" sz="1600"/>
              <a:t>Account*  customer; </a:t>
            </a:r>
            <a:br>
              <a:rPr lang="en-US" altLang="en-US" sz="1600"/>
            </a:br>
            <a:r>
              <a:rPr lang="en-US" altLang="en-US" sz="1600"/>
              <a:t>customer = JunionAccount(); </a:t>
            </a:r>
            <a:br>
              <a:rPr lang="en-US" altLang="en-US" sz="1600"/>
            </a:br>
            <a:r>
              <a:rPr lang="en-US" altLang="en-US" sz="1600"/>
              <a:t>customer-&gt;Transaction(amount); </a:t>
            </a:r>
          </a:p>
          <a:p>
            <a:endParaRPr lang="en-US" altLang="en-US" sz="1600"/>
          </a:p>
        </p:txBody>
      </p:sp>
    </p:spTree>
    <p:extLst>
      <p:ext uri="{BB962C8B-B14F-4D97-AF65-F5344CB8AC3E}">
        <p14:creationId xmlns:p14="http://schemas.microsoft.com/office/powerpoint/2010/main" val="21703761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247CA1D-96A6-40B6-B5C0-715C015CA00C}" type="slidenum">
              <a:rPr lang="en-CA" altLang="en-US"/>
              <a:pPr/>
              <a:t>46</a:t>
            </a:fld>
            <a:endParaRPr lang="en-CA" altLang="en-US"/>
          </a:p>
        </p:txBody>
      </p:sp>
      <p:sp>
        <p:nvSpPr>
          <p:cNvPr id="158722" name="Rectangle 2"/>
          <p:cNvSpPr>
            <a:spLocks noGrp="1" noChangeArrowheads="1"/>
          </p:cNvSpPr>
          <p:nvPr>
            <p:ph type="title"/>
          </p:nvPr>
        </p:nvSpPr>
        <p:spPr/>
        <p:txBody>
          <a:bodyPr/>
          <a:lstStyle/>
          <a:p>
            <a:r>
              <a:rPr lang="en-CA" altLang="en-US" dirty="0"/>
              <a:t>Template Method </a:t>
            </a:r>
            <a:r>
              <a:rPr lang="el-GR" altLang="en-US" dirty="0"/>
              <a:t>- </a:t>
            </a:r>
            <a:r>
              <a:rPr lang="en-CA" altLang="en-US" dirty="0" smtClean="0"/>
              <a:t>Comments</a:t>
            </a:r>
            <a:endParaRPr lang="en-CA" altLang="en-US" dirty="0"/>
          </a:p>
        </p:txBody>
      </p:sp>
      <p:sp>
        <p:nvSpPr>
          <p:cNvPr id="158723" name="Rectangle 3"/>
          <p:cNvSpPr>
            <a:spLocks noGrp="1" noChangeArrowheads="1"/>
          </p:cNvSpPr>
          <p:nvPr>
            <p:ph type="body" idx="1"/>
          </p:nvPr>
        </p:nvSpPr>
        <p:spPr/>
        <p:txBody>
          <a:bodyPr/>
          <a:lstStyle/>
          <a:p>
            <a:pPr>
              <a:lnSpc>
                <a:spcPct val="90000"/>
              </a:lnSpc>
            </a:pPr>
            <a:r>
              <a:rPr lang="en-CA" altLang="en-US" sz="2400" dirty="0" smtClean="0"/>
              <a:t>Consequences</a:t>
            </a:r>
            <a:endParaRPr lang="en-CA" altLang="en-US" sz="2400" dirty="0"/>
          </a:p>
          <a:p>
            <a:pPr lvl="1">
              <a:lnSpc>
                <a:spcPct val="90000"/>
              </a:lnSpc>
              <a:buFontTx/>
              <a:buChar char="+"/>
            </a:pPr>
            <a:r>
              <a:rPr lang="en-CA" altLang="en-US" sz="2000" dirty="0" smtClean="0"/>
              <a:t>Leads to a </a:t>
            </a:r>
            <a:r>
              <a:rPr lang="en-CA" altLang="en-US" sz="2000" dirty="0" err="1" smtClean="0"/>
              <a:t>revesal</a:t>
            </a:r>
            <a:r>
              <a:rPr lang="en-CA" altLang="en-US" sz="2000" dirty="0" smtClean="0"/>
              <a:t> of control</a:t>
            </a:r>
            <a:r>
              <a:rPr lang="el-GR" altLang="en-US" sz="2000" dirty="0" smtClean="0"/>
              <a:t> </a:t>
            </a:r>
            <a:r>
              <a:rPr lang="en-CA" altLang="en-US" sz="2000" dirty="0"/>
              <a:t>(“Hollywood principle”: don't call us – we'll call you)</a:t>
            </a:r>
          </a:p>
          <a:p>
            <a:pPr lvl="1">
              <a:lnSpc>
                <a:spcPct val="90000"/>
              </a:lnSpc>
              <a:buFontTx/>
              <a:buChar char="+"/>
            </a:pPr>
            <a:r>
              <a:rPr lang="en-CA" altLang="en-US" sz="2000" dirty="0" smtClean="0"/>
              <a:t>Code reuse</a:t>
            </a:r>
            <a:endParaRPr lang="en-CA" altLang="en-US" sz="2000" dirty="0"/>
          </a:p>
          <a:p>
            <a:pPr lvl="1">
              <a:lnSpc>
                <a:spcPct val="90000"/>
              </a:lnSpc>
            </a:pPr>
            <a:r>
              <a:rPr lang="en-CA" altLang="en-US" sz="2000" dirty="0" smtClean="0"/>
              <a:t>Use of subclasses for specializing the behaviour of the sub-steps of the main algorithm/process)</a:t>
            </a:r>
            <a:endParaRPr lang="en-CA" altLang="en-US" sz="2000" dirty="0"/>
          </a:p>
          <a:p>
            <a:pPr>
              <a:lnSpc>
                <a:spcPct val="90000"/>
              </a:lnSpc>
            </a:pPr>
            <a:r>
              <a:rPr lang="en-CA" altLang="en-US" sz="2400" dirty="0" smtClean="0"/>
              <a:t>Implementation</a:t>
            </a:r>
            <a:endParaRPr lang="en-CA" altLang="en-US" sz="2400" dirty="0"/>
          </a:p>
          <a:p>
            <a:pPr lvl="1">
              <a:lnSpc>
                <a:spcPct val="90000"/>
              </a:lnSpc>
            </a:pPr>
            <a:r>
              <a:rPr lang="en-CA" altLang="en-US" sz="2000" dirty="0"/>
              <a:t>Virtual vs. non-virtual template method</a:t>
            </a:r>
          </a:p>
          <a:p>
            <a:pPr lvl="1">
              <a:lnSpc>
                <a:spcPct val="90000"/>
              </a:lnSpc>
            </a:pPr>
            <a:r>
              <a:rPr lang="en-CA" altLang="en-US" sz="2000" dirty="0" smtClean="0"/>
              <a:t>Number of sub-steps</a:t>
            </a:r>
            <a:endParaRPr lang="en-CA" altLang="en-US" sz="2000" dirty="0"/>
          </a:p>
          <a:p>
            <a:pPr>
              <a:lnSpc>
                <a:spcPct val="90000"/>
              </a:lnSpc>
            </a:pPr>
            <a:r>
              <a:rPr lang="en-CA" altLang="en-US" sz="2400" dirty="0" smtClean="0"/>
              <a:t>Known Uses</a:t>
            </a:r>
            <a:endParaRPr lang="en-CA" altLang="en-US" sz="2400" dirty="0"/>
          </a:p>
          <a:p>
            <a:pPr lvl="1">
              <a:lnSpc>
                <a:spcPct val="90000"/>
              </a:lnSpc>
            </a:pPr>
            <a:r>
              <a:rPr lang="en-CA" altLang="en-US" sz="2000" dirty="0" smtClean="0"/>
              <a:t>In most large Object Oriented applications, especially in </a:t>
            </a:r>
            <a:r>
              <a:rPr lang="en-CA" altLang="en-US" sz="2000" smtClean="0"/>
              <a:t>OO frameworks</a:t>
            </a:r>
            <a:endParaRPr lang="en-CA" altLang="en-US" sz="2000" dirty="0"/>
          </a:p>
        </p:txBody>
      </p:sp>
    </p:spTree>
    <p:extLst>
      <p:ext uri="{BB962C8B-B14F-4D97-AF65-F5344CB8AC3E}">
        <p14:creationId xmlns:p14="http://schemas.microsoft.com/office/powerpoint/2010/main" val="20226035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A7BBF19-4ABD-47B2-9807-311E5FDF7362}" type="slidenum">
              <a:rPr lang="en-CA" altLang="en-US"/>
              <a:pPr/>
              <a:t>47</a:t>
            </a:fld>
            <a:endParaRPr lang="en-CA" altLang="en-US"/>
          </a:p>
        </p:txBody>
      </p:sp>
      <p:sp>
        <p:nvSpPr>
          <p:cNvPr id="137218" name="Rectangle 2"/>
          <p:cNvSpPr>
            <a:spLocks noGrp="1" noChangeArrowheads="1"/>
          </p:cNvSpPr>
          <p:nvPr>
            <p:ph type="title"/>
          </p:nvPr>
        </p:nvSpPr>
        <p:spPr>
          <a:xfrm>
            <a:off x="395288" y="609600"/>
            <a:ext cx="8497887" cy="1143000"/>
          </a:xfrm>
        </p:spPr>
        <p:txBody>
          <a:bodyPr/>
          <a:lstStyle/>
          <a:p>
            <a:r>
              <a:rPr lang="en-CA" altLang="en-US" sz="4000" dirty="0" smtClean="0"/>
              <a:t>Design Pattern</a:t>
            </a:r>
            <a:r>
              <a:rPr lang="el-GR" altLang="en-US" sz="4000" dirty="0" smtClean="0"/>
              <a:t> </a:t>
            </a:r>
            <a:r>
              <a:rPr lang="en-US" altLang="en-US" sz="4000" dirty="0"/>
              <a:t>Chain of Responsibility</a:t>
            </a:r>
          </a:p>
        </p:txBody>
      </p:sp>
      <p:sp>
        <p:nvSpPr>
          <p:cNvPr id="137219" name="Rectangle 3"/>
          <p:cNvSpPr>
            <a:spLocks noGrp="1" noChangeArrowheads="1"/>
          </p:cNvSpPr>
          <p:nvPr>
            <p:ph type="body" idx="1"/>
          </p:nvPr>
        </p:nvSpPr>
        <p:spPr>
          <a:xfrm>
            <a:off x="685800" y="1981200"/>
            <a:ext cx="7772400" cy="4760913"/>
          </a:xfrm>
        </p:spPr>
        <p:txBody>
          <a:bodyPr/>
          <a:lstStyle/>
          <a:p>
            <a:pPr>
              <a:lnSpc>
                <a:spcPct val="80000"/>
              </a:lnSpc>
            </a:pPr>
            <a:r>
              <a:rPr lang="en-CA" altLang="en-US" sz="2400" b="1" dirty="0" smtClean="0"/>
              <a:t>Intent</a:t>
            </a:r>
            <a:endParaRPr lang="el-GR" altLang="en-US" sz="2400" b="1" dirty="0"/>
          </a:p>
          <a:p>
            <a:pPr lvl="1">
              <a:lnSpc>
                <a:spcPct val="80000"/>
              </a:lnSpc>
            </a:pPr>
            <a:r>
              <a:rPr lang="en-CA" altLang="en-US" sz="2000" dirty="0"/>
              <a:t>The Chain of Responsibility pattern is used to promote low coupling between the sender of a request and the objects that handle the request. The pattern enables one or more objects to handle the request</a:t>
            </a:r>
            <a:endParaRPr lang="el-GR" altLang="en-US" sz="2000" dirty="0"/>
          </a:p>
          <a:p>
            <a:pPr>
              <a:lnSpc>
                <a:spcPct val="80000"/>
              </a:lnSpc>
            </a:pPr>
            <a:endParaRPr lang="el-GR" altLang="en-US" sz="2400" dirty="0"/>
          </a:p>
          <a:p>
            <a:pPr>
              <a:lnSpc>
                <a:spcPct val="80000"/>
              </a:lnSpc>
            </a:pPr>
            <a:r>
              <a:rPr lang="en-CA" altLang="en-US" sz="2400" b="1" dirty="0" smtClean="0"/>
              <a:t>Application</a:t>
            </a:r>
            <a:endParaRPr lang="el-GR" altLang="en-US" sz="2400" b="1" dirty="0"/>
          </a:p>
          <a:p>
            <a:pPr lvl="1">
              <a:lnSpc>
                <a:spcPct val="80000"/>
              </a:lnSpc>
            </a:pPr>
            <a:endParaRPr lang="en-US" altLang="en-US" sz="2000" dirty="0"/>
          </a:p>
          <a:p>
            <a:pPr lvl="1">
              <a:lnSpc>
                <a:spcPct val="80000"/>
              </a:lnSpc>
            </a:pPr>
            <a:r>
              <a:rPr lang="en-CA" altLang="en-US" sz="2000" dirty="0"/>
              <a:t>The objects that can handle the request are "chained" so that one passes the request to another when and as needed</a:t>
            </a:r>
            <a:endParaRPr lang="en-US" altLang="en-US" sz="2000" dirty="0"/>
          </a:p>
          <a:p>
            <a:pPr lvl="1">
              <a:lnSpc>
                <a:spcPct val="80000"/>
              </a:lnSpc>
            </a:pPr>
            <a:endParaRPr lang="en-US" altLang="en-US" sz="2000" dirty="0"/>
          </a:p>
          <a:p>
            <a:pPr lvl="1">
              <a:lnSpc>
                <a:spcPct val="80000"/>
              </a:lnSpc>
            </a:pPr>
            <a:r>
              <a:rPr lang="en-CA" altLang="en-US" sz="2000" dirty="0"/>
              <a:t>The result is the request to be able to </a:t>
            </a:r>
            <a:r>
              <a:rPr lang="en-CA" altLang="en-US" sz="2000" dirty="0" smtClean="0"/>
              <a:t>be managed by </a:t>
            </a:r>
            <a:r>
              <a:rPr lang="en-CA" altLang="en-US" sz="2000" dirty="0"/>
              <a:t>one or more </a:t>
            </a:r>
            <a:r>
              <a:rPr lang="en-CA" altLang="en-US" sz="2000" dirty="0" smtClean="0"/>
              <a:t>objects</a:t>
            </a:r>
            <a:r>
              <a:rPr lang="en-US" altLang="en-US" sz="2000" dirty="0"/>
              <a:t/>
            </a:r>
            <a:br>
              <a:rPr lang="en-US" altLang="en-US" sz="2000" dirty="0"/>
            </a:br>
            <a:endParaRPr lang="en-US" altLang="en-US" sz="2000" dirty="0"/>
          </a:p>
          <a:p>
            <a:pPr>
              <a:lnSpc>
                <a:spcPct val="80000"/>
              </a:lnSpc>
            </a:pPr>
            <a:endParaRPr lang="en-US" altLang="en-US" sz="2400" dirty="0"/>
          </a:p>
        </p:txBody>
      </p:sp>
    </p:spTree>
    <p:extLst>
      <p:ext uri="{BB962C8B-B14F-4D97-AF65-F5344CB8AC3E}">
        <p14:creationId xmlns:p14="http://schemas.microsoft.com/office/powerpoint/2010/main" val="16556904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BA16825-EDE1-4EAF-96D2-9DEAF2AB7FC5}" type="slidenum">
              <a:rPr lang="en-CA" altLang="en-US"/>
              <a:pPr/>
              <a:t>48</a:t>
            </a:fld>
            <a:endParaRPr lang="en-CA" altLang="en-US"/>
          </a:p>
        </p:txBody>
      </p:sp>
      <p:pic>
        <p:nvPicPr>
          <p:cNvPr id="139266" name="Picture 2" descr="chain"/>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50950" y="2989263"/>
            <a:ext cx="6634163" cy="2527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9267" name="Rectangle 3"/>
          <p:cNvSpPr>
            <a:spLocks noGrp="1" noChangeArrowheads="1"/>
          </p:cNvSpPr>
          <p:nvPr>
            <p:ph type="title"/>
          </p:nvPr>
        </p:nvSpPr>
        <p:spPr>
          <a:xfrm>
            <a:off x="395288" y="476250"/>
            <a:ext cx="8424862" cy="1143000"/>
          </a:xfrm>
          <a:noFill/>
          <a:ln/>
        </p:spPr>
        <p:txBody>
          <a:bodyPr/>
          <a:lstStyle/>
          <a:p>
            <a:r>
              <a:rPr lang="en-US" altLang="en-US" sz="4000" dirty="0"/>
              <a:t>Chain of Responsibility </a:t>
            </a:r>
            <a:r>
              <a:rPr lang="el-GR" altLang="en-US" sz="4000" dirty="0"/>
              <a:t>– </a:t>
            </a:r>
            <a:r>
              <a:rPr lang="en-CA" altLang="en-US" sz="4000" dirty="0" smtClean="0"/>
              <a:t>Class Diagram</a:t>
            </a:r>
            <a:endParaRPr lang="en-US" altLang="en-US" sz="4000" dirty="0"/>
          </a:p>
        </p:txBody>
      </p:sp>
    </p:spTree>
    <p:extLst>
      <p:ext uri="{BB962C8B-B14F-4D97-AF65-F5344CB8AC3E}">
        <p14:creationId xmlns:p14="http://schemas.microsoft.com/office/powerpoint/2010/main" val="13558075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0FEA066-5A95-4895-811D-8BE987BE5285}" type="slidenum">
              <a:rPr lang="en-CA" altLang="en-US"/>
              <a:pPr/>
              <a:t>49</a:t>
            </a:fld>
            <a:endParaRPr lang="en-CA" altLang="en-US"/>
          </a:p>
        </p:txBody>
      </p:sp>
      <p:sp>
        <p:nvSpPr>
          <p:cNvPr id="140290" name="Rectangle 2"/>
          <p:cNvSpPr>
            <a:spLocks noGrp="1" noChangeArrowheads="1"/>
          </p:cNvSpPr>
          <p:nvPr>
            <p:ph type="body" idx="1"/>
          </p:nvPr>
        </p:nvSpPr>
        <p:spPr>
          <a:xfrm>
            <a:off x="109538" y="1989138"/>
            <a:ext cx="4822825" cy="4114800"/>
          </a:xfrm>
        </p:spPr>
        <p:txBody>
          <a:bodyPr/>
          <a:lstStyle/>
          <a:p>
            <a:pPr>
              <a:lnSpc>
                <a:spcPct val="80000"/>
              </a:lnSpc>
              <a:buFontTx/>
              <a:buNone/>
            </a:pPr>
            <a:r>
              <a:rPr lang="en-US" altLang="en-US" sz="1500"/>
              <a:t>// "Handler" </a:t>
            </a:r>
          </a:p>
          <a:p>
            <a:pPr>
              <a:lnSpc>
                <a:spcPct val="80000"/>
              </a:lnSpc>
              <a:buFontTx/>
              <a:buNone/>
            </a:pPr>
            <a:r>
              <a:rPr lang="en-US" altLang="en-US" sz="1500"/>
              <a:t>    abstract class Handler</a:t>
            </a:r>
          </a:p>
          <a:p>
            <a:pPr>
              <a:lnSpc>
                <a:spcPct val="80000"/>
              </a:lnSpc>
              <a:buFontTx/>
              <a:buNone/>
            </a:pPr>
            <a:r>
              <a:rPr lang="en-US" altLang="en-US" sz="1500"/>
              <a:t>    {</a:t>
            </a:r>
          </a:p>
          <a:p>
            <a:pPr>
              <a:lnSpc>
                <a:spcPct val="80000"/>
              </a:lnSpc>
              <a:buFontTx/>
              <a:buNone/>
            </a:pPr>
            <a:r>
              <a:rPr lang="en-US" altLang="en-US" sz="1500"/>
              <a:t>      protected Handler successor;</a:t>
            </a:r>
          </a:p>
          <a:p>
            <a:pPr>
              <a:lnSpc>
                <a:spcPct val="80000"/>
              </a:lnSpc>
              <a:buFontTx/>
              <a:buNone/>
            </a:pPr>
            <a:r>
              <a:rPr lang="en-US" altLang="en-US" sz="1500"/>
              <a:t>      public void SetSuccessor(Handler successor)</a:t>
            </a:r>
            <a:br>
              <a:rPr lang="en-US" altLang="en-US" sz="1500"/>
            </a:br>
            <a:r>
              <a:rPr lang="en-US" altLang="en-US" sz="1500"/>
              <a:t> {</a:t>
            </a:r>
            <a:br>
              <a:rPr lang="en-US" altLang="en-US" sz="1500"/>
            </a:br>
            <a:r>
              <a:rPr lang="en-US" altLang="en-US" sz="1500"/>
              <a:t>   this.successor = successor;</a:t>
            </a:r>
            <a:br>
              <a:rPr lang="en-US" altLang="en-US" sz="1500"/>
            </a:br>
            <a:r>
              <a:rPr lang="en-US" altLang="en-US" sz="1500"/>
              <a:t> }</a:t>
            </a:r>
            <a:br>
              <a:rPr lang="en-US" altLang="en-US" sz="1500"/>
            </a:br>
            <a:endParaRPr lang="en-US" altLang="en-US" sz="1500"/>
          </a:p>
          <a:p>
            <a:pPr>
              <a:lnSpc>
                <a:spcPct val="80000"/>
              </a:lnSpc>
              <a:buFontTx/>
              <a:buNone/>
            </a:pPr>
            <a:r>
              <a:rPr lang="en-US" altLang="en-US" sz="1500"/>
              <a:t>        public abstract void HandleRequest(int request);</a:t>
            </a:r>
            <a:br>
              <a:rPr lang="en-US" altLang="en-US" sz="1500"/>
            </a:br>
            <a:r>
              <a:rPr lang="en-US" altLang="en-US" sz="1500"/>
              <a:t>  </a:t>
            </a:r>
          </a:p>
          <a:p>
            <a:pPr>
              <a:lnSpc>
                <a:spcPct val="80000"/>
              </a:lnSpc>
              <a:buFontTx/>
              <a:buNone/>
            </a:pPr>
            <a:r>
              <a:rPr lang="en-US" altLang="en-US" sz="1500"/>
              <a:t>    }</a:t>
            </a:r>
            <a:r>
              <a:rPr lang="en-US" altLang="en-US" sz="1600"/>
              <a:t> </a:t>
            </a:r>
          </a:p>
        </p:txBody>
      </p:sp>
      <p:sp>
        <p:nvSpPr>
          <p:cNvPr id="140291" name="Rectangle 3"/>
          <p:cNvSpPr>
            <a:spLocks noGrp="1" noChangeArrowheads="1"/>
          </p:cNvSpPr>
          <p:nvPr>
            <p:ph type="title"/>
          </p:nvPr>
        </p:nvSpPr>
        <p:spPr>
          <a:xfrm>
            <a:off x="0" y="476250"/>
            <a:ext cx="8820150" cy="1143000"/>
          </a:xfrm>
          <a:noFill/>
          <a:ln/>
        </p:spPr>
        <p:txBody>
          <a:bodyPr/>
          <a:lstStyle/>
          <a:p>
            <a:r>
              <a:rPr lang="en-US" altLang="en-US" sz="4000" dirty="0"/>
              <a:t>Chain of Responsibility </a:t>
            </a:r>
            <a:r>
              <a:rPr lang="el-GR" altLang="en-US" sz="4000" dirty="0"/>
              <a:t>– </a:t>
            </a:r>
            <a:r>
              <a:rPr lang="en-CA" altLang="en-US" sz="4000" dirty="0" smtClean="0"/>
              <a:t>Example</a:t>
            </a:r>
            <a:r>
              <a:rPr lang="el-GR" altLang="en-US" sz="4000" dirty="0" smtClean="0"/>
              <a:t> </a:t>
            </a:r>
            <a:r>
              <a:rPr lang="el-GR" altLang="en-US" sz="4000" dirty="0"/>
              <a:t>(1)</a:t>
            </a:r>
            <a:endParaRPr lang="en-US" altLang="en-US" sz="4000" dirty="0"/>
          </a:p>
        </p:txBody>
      </p:sp>
      <p:sp>
        <p:nvSpPr>
          <p:cNvPr id="140292" name="Text Box 4"/>
          <p:cNvSpPr txBox="1">
            <a:spLocks noChangeArrowheads="1"/>
          </p:cNvSpPr>
          <p:nvPr/>
        </p:nvSpPr>
        <p:spPr bwMode="auto">
          <a:xfrm>
            <a:off x="4651375" y="1989138"/>
            <a:ext cx="4457700" cy="397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500"/>
              <a:t>// "ConcreteHandler1" </a:t>
            </a:r>
            <a:br>
              <a:rPr lang="en-US" altLang="en-US" sz="1500"/>
            </a:br>
            <a:r>
              <a:rPr lang="en-US" altLang="en-US" sz="1500"/>
              <a:t/>
            </a:r>
            <a:br>
              <a:rPr lang="en-US" altLang="en-US" sz="1500"/>
            </a:br>
            <a:r>
              <a:rPr lang="en-US" altLang="en-US" sz="1500"/>
              <a:t>  class ConcreteHandler1 : Handler</a:t>
            </a:r>
            <a:br>
              <a:rPr lang="en-US" altLang="en-US" sz="1500"/>
            </a:br>
            <a:r>
              <a:rPr lang="en-US" altLang="en-US" sz="1500"/>
              <a:t>  {</a:t>
            </a:r>
            <a:br>
              <a:rPr lang="en-US" altLang="en-US" sz="1500"/>
            </a:br>
            <a:r>
              <a:rPr lang="en-US" altLang="en-US" sz="1500"/>
              <a:t>    public override void </a:t>
            </a:r>
            <a:r>
              <a:rPr lang="en-US" altLang="en-US" sz="1500" b="1"/>
              <a:t>HandleRequest</a:t>
            </a:r>
            <a:r>
              <a:rPr lang="en-US" altLang="en-US" sz="1500"/>
              <a:t>(int request)</a:t>
            </a:r>
            <a:br>
              <a:rPr lang="en-US" altLang="en-US" sz="1500"/>
            </a:br>
            <a:r>
              <a:rPr lang="en-US" altLang="en-US" sz="1500"/>
              <a:t>    {</a:t>
            </a:r>
            <a:br>
              <a:rPr lang="en-US" altLang="en-US" sz="1500"/>
            </a:br>
            <a:r>
              <a:rPr lang="en-US" altLang="en-US" sz="1500"/>
              <a:t>      if (request &gt;= 0 &amp;&amp; request &lt; 10)</a:t>
            </a:r>
            <a:br>
              <a:rPr lang="en-US" altLang="en-US" sz="1500"/>
            </a:br>
            <a:r>
              <a:rPr lang="en-US" altLang="en-US" sz="1500"/>
              <a:t>      {</a:t>
            </a:r>
            <a:br>
              <a:rPr lang="en-US" altLang="en-US" sz="1500"/>
            </a:br>
            <a:r>
              <a:rPr lang="en-US" altLang="en-US" sz="1500"/>
              <a:t>        Console.WriteLine("{0} handled request {1}", </a:t>
            </a:r>
            <a:br>
              <a:rPr lang="en-US" altLang="en-US" sz="1500"/>
            </a:br>
            <a:r>
              <a:rPr lang="en-US" altLang="en-US" sz="1500"/>
              <a:t>          this.GetType().Name, request);</a:t>
            </a:r>
            <a:br>
              <a:rPr lang="en-US" altLang="en-US" sz="1500"/>
            </a:br>
            <a:r>
              <a:rPr lang="en-US" altLang="en-US" sz="1500"/>
              <a:t>      }</a:t>
            </a:r>
            <a:br>
              <a:rPr lang="en-US" altLang="en-US" sz="1500"/>
            </a:br>
            <a:r>
              <a:rPr lang="en-US" altLang="en-US" sz="1500"/>
              <a:t>      else if (successor != null)</a:t>
            </a:r>
            <a:br>
              <a:rPr lang="en-US" altLang="en-US" sz="1500"/>
            </a:br>
            <a:r>
              <a:rPr lang="en-US" altLang="en-US" sz="1500"/>
              <a:t>      {</a:t>
            </a:r>
            <a:br>
              <a:rPr lang="en-US" altLang="en-US" sz="1500"/>
            </a:br>
            <a:r>
              <a:rPr lang="en-US" altLang="en-US" sz="1500"/>
              <a:t>        </a:t>
            </a:r>
            <a:r>
              <a:rPr lang="en-US" altLang="en-US" sz="1500" b="1"/>
              <a:t>successor</a:t>
            </a:r>
            <a:r>
              <a:rPr lang="en-US" altLang="en-US" sz="1500"/>
              <a:t>.HandleRequest(request);</a:t>
            </a:r>
            <a:br>
              <a:rPr lang="en-US" altLang="en-US" sz="1500"/>
            </a:br>
            <a:r>
              <a:rPr lang="en-US" altLang="en-US" sz="1500"/>
              <a:t>      }</a:t>
            </a:r>
            <a:br>
              <a:rPr lang="en-US" altLang="en-US" sz="1500"/>
            </a:br>
            <a:r>
              <a:rPr lang="en-US" altLang="en-US" sz="1500"/>
              <a:t>    }</a:t>
            </a:r>
            <a:br>
              <a:rPr lang="en-US" altLang="en-US" sz="1500"/>
            </a:br>
            <a:r>
              <a:rPr lang="en-US" altLang="en-US" sz="1500"/>
              <a:t>  } </a:t>
            </a:r>
          </a:p>
        </p:txBody>
      </p:sp>
      <p:sp>
        <p:nvSpPr>
          <p:cNvPr id="140293" name="Line 5"/>
          <p:cNvSpPr>
            <a:spLocks noChangeShapeType="1"/>
          </p:cNvSpPr>
          <p:nvPr/>
        </p:nvSpPr>
        <p:spPr bwMode="auto">
          <a:xfrm>
            <a:off x="4643438" y="1628775"/>
            <a:ext cx="0" cy="4968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2675421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892C677-D09F-448F-96F7-07AE95D18CB5}" type="slidenum">
              <a:rPr lang="en-CA" altLang="en-US"/>
              <a:pPr/>
              <a:t>5</a:t>
            </a:fld>
            <a:endParaRPr lang="en-CA" altLang="en-US"/>
          </a:p>
        </p:txBody>
      </p:sp>
      <p:sp>
        <p:nvSpPr>
          <p:cNvPr id="4098" name="Rectangle 2"/>
          <p:cNvSpPr>
            <a:spLocks noGrp="1" noChangeArrowheads="1"/>
          </p:cNvSpPr>
          <p:nvPr>
            <p:ph type="title"/>
          </p:nvPr>
        </p:nvSpPr>
        <p:spPr/>
        <p:txBody>
          <a:bodyPr/>
          <a:lstStyle/>
          <a:p>
            <a:r>
              <a:rPr lang="en-CA" altLang="en-US"/>
              <a:t>Motivation and Concept</a:t>
            </a:r>
          </a:p>
        </p:txBody>
      </p:sp>
      <p:sp>
        <p:nvSpPr>
          <p:cNvPr id="4099" name="Rectangle 3"/>
          <p:cNvSpPr>
            <a:spLocks noGrp="1" noChangeArrowheads="1"/>
          </p:cNvSpPr>
          <p:nvPr>
            <p:ph type="body" idx="1"/>
          </p:nvPr>
        </p:nvSpPr>
        <p:spPr/>
        <p:txBody>
          <a:bodyPr/>
          <a:lstStyle/>
          <a:p>
            <a:pPr>
              <a:lnSpc>
                <a:spcPct val="90000"/>
              </a:lnSpc>
            </a:pPr>
            <a:r>
              <a:rPr lang="en-CA" altLang="en-US" sz="2000" dirty="0"/>
              <a:t>OO systems exploit recurring design structures that promote</a:t>
            </a:r>
          </a:p>
          <a:p>
            <a:pPr lvl="1">
              <a:lnSpc>
                <a:spcPct val="90000"/>
              </a:lnSpc>
            </a:pPr>
            <a:r>
              <a:rPr lang="en-CA" altLang="en-US" sz="1800" dirty="0"/>
              <a:t>Abstraction</a:t>
            </a:r>
          </a:p>
          <a:p>
            <a:pPr lvl="1">
              <a:lnSpc>
                <a:spcPct val="90000"/>
              </a:lnSpc>
            </a:pPr>
            <a:r>
              <a:rPr lang="en-CA" altLang="en-US" sz="1800" dirty="0"/>
              <a:t>Flexibility</a:t>
            </a:r>
          </a:p>
          <a:p>
            <a:pPr lvl="1">
              <a:lnSpc>
                <a:spcPct val="90000"/>
              </a:lnSpc>
            </a:pPr>
            <a:r>
              <a:rPr lang="en-CA" altLang="en-US" sz="1800" dirty="0"/>
              <a:t>Modularity</a:t>
            </a:r>
          </a:p>
          <a:p>
            <a:pPr lvl="1">
              <a:lnSpc>
                <a:spcPct val="90000"/>
              </a:lnSpc>
            </a:pPr>
            <a:r>
              <a:rPr lang="en-CA" altLang="en-US" sz="1800" dirty="0" smtClean="0"/>
              <a:t>Elegance</a:t>
            </a:r>
          </a:p>
          <a:p>
            <a:pPr lvl="1">
              <a:lnSpc>
                <a:spcPct val="90000"/>
              </a:lnSpc>
            </a:pPr>
            <a:endParaRPr lang="en-CA" altLang="en-US" sz="1800" dirty="0"/>
          </a:p>
          <a:p>
            <a:pPr>
              <a:lnSpc>
                <a:spcPct val="90000"/>
              </a:lnSpc>
            </a:pPr>
            <a:r>
              <a:rPr lang="en-CA" altLang="en-US" sz="2000" dirty="0"/>
              <a:t>Therein lies valuable design </a:t>
            </a:r>
            <a:r>
              <a:rPr lang="en-CA" altLang="en-US" sz="2000" dirty="0" smtClean="0"/>
              <a:t>knowledge</a:t>
            </a:r>
          </a:p>
          <a:p>
            <a:pPr>
              <a:lnSpc>
                <a:spcPct val="90000"/>
              </a:lnSpc>
            </a:pPr>
            <a:endParaRPr lang="en-CA" altLang="en-US" sz="2000" dirty="0"/>
          </a:p>
          <a:p>
            <a:pPr>
              <a:lnSpc>
                <a:spcPct val="90000"/>
              </a:lnSpc>
            </a:pPr>
            <a:r>
              <a:rPr lang="en-CA" altLang="en-US" sz="2000" dirty="0"/>
              <a:t>Problem: capturing, communicating, and applying this knowledge</a:t>
            </a:r>
          </a:p>
        </p:txBody>
      </p:sp>
      <p:sp>
        <p:nvSpPr>
          <p:cNvPr id="4100" name="Text Box 4"/>
          <p:cNvSpPr txBox="1">
            <a:spLocks noChangeArrowheads="1"/>
          </p:cNvSpPr>
          <p:nvPr/>
        </p:nvSpPr>
        <p:spPr bwMode="auto">
          <a:xfrm rot="-5400000">
            <a:off x="-1678781" y="4787106"/>
            <a:ext cx="37226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000">
                <a:cs typeface="Times New Roman" pitchFamily="18" charset="0"/>
              </a:rPr>
              <a:t>© </a:t>
            </a:r>
            <a:r>
              <a:rPr lang="en-CA" altLang="en-US" sz="1000"/>
              <a:t>E. Gamma, R. Helm, R. Johnson, J. Vlissides and Addison-Wesley</a:t>
            </a:r>
          </a:p>
        </p:txBody>
      </p:sp>
    </p:spTree>
    <p:extLst>
      <p:ext uri="{BB962C8B-B14F-4D97-AF65-F5344CB8AC3E}">
        <p14:creationId xmlns:p14="http://schemas.microsoft.com/office/powerpoint/2010/main" val="223743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11F5D81-4EA4-489C-BF44-32F48EFC047C}" type="slidenum">
              <a:rPr lang="en-CA" altLang="en-US"/>
              <a:pPr/>
              <a:t>50</a:t>
            </a:fld>
            <a:endParaRPr lang="en-CA" altLang="en-US"/>
          </a:p>
        </p:txBody>
      </p:sp>
      <p:sp>
        <p:nvSpPr>
          <p:cNvPr id="141314" name="Rectangle 2"/>
          <p:cNvSpPr>
            <a:spLocks noGrp="1" noChangeArrowheads="1"/>
          </p:cNvSpPr>
          <p:nvPr>
            <p:ph type="body" idx="1"/>
          </p:nvPr>
        </p:nvSpPr>
        <p:spPr>
          <a:xfrm>
            <a:off x="107950" y="1981200"/>
            <a:ext cx="4894263" cy="4114800"/>
          </a:xfrm>
        </p:spPr>
        <p:txBody>
          <a:bodyPr/>
          <a:lstStyle/>
          <a:p>
            <a:pPr>
              <a:lnSpc>
                <a:spcPct val="80000"/>
              </a:lnSpc>
              <a:buFontTx/>
              <a:buNone/>
            </a:pPr>
            <a:r>
              <a:rPr lang="en-US" altLang="en-US" sz="1500"/>
              <a:t>// "ConcreteHandler2" </a:t>
            </a:r>
            <a:br>
              <a:rPr lang="en-US" altLang="en-US" sz="1500"/>
            </a:br>
            <a:r>
              <a:rPr lang="en-US" altLang="en-US" sz="1500"/>
              <a:t/>
            </a:r>
            <a:br>
              <a:rPr lang="en-US" altLang="en-US" sz="1500"/>
            </a:br>
            <a:r>
              <a:rPr lang="en-US" altLang="en-US" sz="1500"/>
              <a:t>  class ConcreteHandler2 : Handler</a:t>
            </a:r>
            <a:br>
              <a:rPr lang="en-US" altLang="en-US" sz="1500"/>
            </a:br>
            <a:r>
              <a:rPr lang="en-US" altLang="en-US" sz="1500"/>
              <a:t>  {</a:t>
            </a:r>
            <a:br>
              <a:rPr lang="en-US" altLang="en-US" sz="1500"/>
            </a:br>
            <a:r>
              <a:rPr lang="en-US" altLang="en-US" sz="1500"/>
              <a:t>    public override void </a:t>
            </a:r>
            <a:r>
              <a:rPr lang="en-US" altLang="en-US" sz="1500" b="1"/>
              <a:t>HandleRequest</a:t>
            </a:r>
            <a:r>
              <a:rPr lang="en-US" altLang="en-US" sz="1500"/>
              <a:t>(int request)</a:t>
            </a:r>
            <a:br>
              <a:rPr lang="en-US" altLang="en-US" sz="1500"/>
            </a:br>
            <a:r>
              <a:rPr lang="en-US" altLang="en-US" sz="1500"/>
              <a:t>    {</a:t>
            </a:r>
            <a:br>
              <a:rPr lang="en-US" altLang="en-US" sz="1500"/>
            </a:br>
            <a:r>
              <a:rPr lang="en-US" altLang="en-US" sz="1500"/>
              <a:t>      if (request &gt;= 10 &amp;&amp; request &lt; 20)</a:t>
            </a:r>
            <a:br>
              <a:rPr lang="en-US" altLang="en-US" sz="1500"/>
            </a:br>
            <a:r>
              <a:rPr lang="en-US" altLang="en-US" sz="1500"/>
              <a:t>      {</a:t>
            </a:r>
            <a:br>
              <a:rPr lang="en-US" altLang="en-US" sz="1500"/>
            </a:br>
            <a:r>
              <a:rPr lang="en-US" altLang="en-US" sz="1500"/>
              <a:t>        Console.WriteLine("{0} handled request {1}", </a:t>
            </a:r>
            <a:br>
              <a:rPr lang="en-US" altLang="en-US" sz="1500"/>
            </a:br>
            <a:r>
              <a:rPr lang="en-US" altLang="en-US" sz="1500"/>
              <a:t>          this.GetType().Name, request);</a:t>
            </a:r>
            <a:br>
              <a:rPr lang="en-US" altLang="en-US" sz="1500"/>
            </a:br>
            <a:r>
              <a:rPr lang="en-US" altLang="en-US" sz="1500"/>
              <a:t>      }</a:t>
            </a:r>
            <a:br>
              <a:rPr lang="en-US" altLang="en-US" sz="1500"/>
            </a:br>
            <a:r>
              <a:rPr lang="en-US" altLang="en-US" sz="1500"/>
              <a:t>      else if (successor != null)</a:t>
            </a:r>
            <a:br>
              <a:rPr lang="en-US" altLang="en-US" sz="1500"/>
            </a:br>
            <a:r>
              <a:rPr lang="en-US" altLang="en-US" sz="1500"/>
              <a:t>      {</a:t>
            </a:r>
            <a:br>
              <a:rPr lang="en-US" altLang="en-US" sz="1500"/>
            </a:br>
            <a:r>
              <a:rPr lang="en-US" altLang="en-US" sz="1500"/>
              <a:t>        successor.HandleRequest(request);</a:t>
            </a:r>
            <a:br>
              <a:rPr lang="en-US" altLang="en-US" sz="1500"/>
            </a:br>
            <a:r>
              <a:rPr lang="en-US" altLang="en-US" sz="1500"/>
              <a:t>      }</a:t>
            </a:r>
            <a:br>
              <a:rPr lang="en-US" altLang="en-US" sz="1500"/>
            </a:br>
            <a:r>
              <a:rPr lang="en-US" altLang="en-US" sz="1500"/>
              <a:t>    }</a:t>
            </a:r>
            <a:br>
              <a:rPr lang="en-US" altLang="en-US" sz="1500"/>
            </a:br>
            <a:r>
              <a:rPr lang="en-US" altLang="en-US" sz="1500"/>
              <a:t>  }</a:t>
            </a:r>
            <a:r>
              <a:rPr lang="en-US" altLang="en-US" sz="1600"/>
              <a:t> </a:t>
            </a:r>
          </a:p>
        </p:txBody>
      </p:sp>
      <p:sp>
        <p:nvSpPr>
          <p:cNvPr id="141315" name="Rectangle 3"/>
          <p:cNvSpPr>
            <a:spLocks noGrp="1" noChangeArrowheads="1"/>
          </p:cNvSpPr>
          <p:nvPr>
            <p:ph type="title"/>
          </p:nvPr>
        </p:nvSpPr>
        <p:spPr>
          <a:xfrm>
            <a:off x="250825" y="476250"/>
            <a:ext cx="8893175" cy="1143000"/>
          </a:xfrm>
          <a:noFill/>
          <a:ln/>
        </p:spPr>
        <p:txBody>
          <a:bodyPr/>
          <a:lstStyle/>
          <a:p>
            <a:r>
              <a:rPr lang="en-US" altLang="en-US" sz="4000" dirty="0"/>
              <a:t>Chain of Responsibility </a:t>
            </a:r>
            <a:r>
              <a:rPr lang="el-GR" altLang="en-US" sz="4000" dirty="0"/>
              <a:t>– </a:t>
            </a:r>
            <a:r>
              <a:rPr lang="en-CA" altLang="en-US" sz="4000" dirty="0" smtClean="0"/>
              <a:t>Example</a:t>
            </a:r>
            <a:r>
              <a:rPr lang="el-GR" altLang="en-US" sz="4000" dirty="0" smtClean="0"/>
              <a:t> </a:t>
            </a:r>
            <a:r>
              <a:rPr lang="el-GR" altLang="en-US" sz="4000" dirty="0"/>
              <a:t>(2)</a:t>
            </a:r>
            <a:endParaRPr lang="en-US" altLang="en-US" sz="4000" dirty="0"/>
          </a:p>
        </p:txBody>
      </p:sp>
      <p:sp>
        <p:nvSpPr>
          <p:cNvPr id="141316" name="Text Box 4"/>
          <p:cNvSpPr txBox="1">
            <a:spLocks noChangeArrowheads="1"/>
          </p:cNvSpPr>
          <p:nvPr/>
        </p:nvSpPr>
        <p:spPr bwMode="auto">
          <a:xfrm>
            <a:off x="4859338" y="1939925"/>
            <a:ext cx="4183062" cy="397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500"/>
              <a:t>// "ConcreteHandler3" </a:t>
            </a:r>
            <a:br>
              <a:rPr lang="en-US" altLang="en-US" sz="1500"/>
            </a:br>
            <a:r>
              <a:rPr lang="en-US" altLang="en-US" sz="1500"/>
              <a:t/>
            </a:r>
            <a:br>
              <a:rPr lang="en-US" altLang="en-US" sz="1500"/>
            </a:br>
            <a:r>
              <a:rPr lang="en-US" altLang="en-US" sz="1500"/>
              <a:t>  class ConcreteHandler3 : Handler</a:t>
            </a:r>
            <a:br>
              <a:rPr lang="en-US" altLang="en-US" sz="1500"/>
            </a:br>
            <a:r>
              <a:rPr lang="en-US" altLang="en-US" sz="1500"/>
              <a:t>  {</a:t>
            </a:r>
            <a:br>
              <a:rPr lang="en-US" altLang="en-US" sz="1500"/>
            </a:br>
            <a:r>
              <a:rPr lang="en-US" altLang="en-US" sz="1500"/>
              <a:t>    public override void </a:t>
            </a:r>
            <a:r>
              <a:rPr lang="en-US" altLang="en-US" sz="1500" b="1"/>
              <a:t>HandleRequest</a:t>
            </a:r>
            <a:r>
              <a:rPr lang="en-US" altLang="en-US" sz="1500"/>
              <a:t>(int request)</a:t>
            </a:r>
            <a:br>
              <a:rPr lang="en-US" altLang="en-US" sz="1500"/>
            </a:br>
            <a:r>
              <a:rPr lang="en-US" altLang="en-US" sz="1500"/>
              <a:t>    {</a:t>
            </a:r>
            <a:br>
              <a:rPr lang="en-US" altLang="en-US" sz="1500"/>
            </a:br>
            <a:r>
              <a:rPr lang="en-US" altLang="en-US" sz="1500"/>
              <a:t>      if (request &gt;= 20 &amp;&amp; request &lt; 30)</a:t>
            </a:r>
            <a:br>
              <a:rPr lang="en-US" altLang="en-US" sz="1500"/>
            </a:br>
            <a:r>
              <a:rPr lang="en-US" altLang="en-US" sz="1500"/>
              <a:t>      {</a:t>
            </a:r>
            <a:br>
              <a:rPr lang="en-US" altLang="en-US" sz="1500"/>
            </a:br>
            <a:r>
              <a:rPr lang="en-US" altLang="en-US" sz="1500"/>
              <a:t>        Console.WriteLine("{0} handled request {1}", </a:t>
            </a:r>
            <a:br>
              <a:rPr lang="en-US" altLang="en-US" sz="1500"/>
            </a:br>
            <a:r>
              <a:rPr lang="en-US" altLang="en-US" sz="1500"/>
              <a:t>          this.GetType().Name, request);</a:t>
            </a:r>
            <a:br>
              <a:rPr lang="en-US" altLang="en-US" sz="1500"/>
            </a:br>
            <a:r>
              <a:rPr lang="en-US" altLang="en-US" sz="1500"/>
              <a:t>      }</a:t>
            </a:r>
            <a:br>
              <a:rPr lang="en-US" altLang="en-US" sz="1500"/>
            </a:br>
            <a:r>
              <a:rPr lang="en-US" altLang="en-US" sz="1500"/>
              <a:t>      else if (successor != null)</a:t>
            </a:r>
            <a:br>
              <a:rPr lang="en-US" altLang="en-US" sz="1500"/>
            </a:br>
            <a:r>
              <a:rPr lang="en-US" altLang="en-US" sz="1500"/>
              <a:t>      {</a:t>
            </a:r>
            <a:br>
              <a:rPr lang="en-US" altLang="en-US" sz="1500"/>
            </a:br>
            <a:r>
              <a:rPr lang="en-US" altLang="en-US" sz="1500"/>
              <a:t>        successor.HandleRequest(request);</a:t>
            </a:r>
            <a:br>
              <a:rPr lang="en-US" altLang="en-US" sz="1500"/>
            </a:br>
            <a:r>
              <a:rPr lang="en-US" altLang="en-US" sz="1500"/>
              <a:t>      }</a:t>
            </a:r>
            <a:br>
              <a:rPr lang="en-US" altLang="en-US" sz="1500"/>
            </a:br>
            <a:r>
              <a:rPr lang="en-US" altLang="en-US" sz="1500"/>
              <a:t>    }</a:t>
            </a:r>
            <a:br>
              <a:rPr lang="en-US" altLang="en-US" sz="1500"/>
            </a:br>
            <a:r>
              <a:rPr lang="en-US" altLang="en-US" sz="1500"/>
              <a:t>  } </a:t>
            </a:r>
          </a:p>
        </p:txBody>
      </p:sp>
    </p:spTree>
    <p:extLst>
      <p:ext uri="{BB962C8B-B14F-4D97-AF65-F5344CB8AC3E}">
        <p14:creationId xmlns:p14="http://schemas.microsoft.com/office/powerpoint/2010/main" val="7294693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EE9D84-BF33-4D11-BF8A-EEA02B881C8B}" type="slidenum">
              <a:rPr lang="en-CA" altLang="en-US"/>
              <a:pPr/>
              <a:t>51</a:t>
            </a:fld>
            <a:endParaRPr lang="en-CA" altLang="en-US"/>
          </a:p>
        </p:txBody>
      </p:sp>
      <p:sp>
        <p:nvSpPr>
          <p:cNvPr id="142338" name="Rectangle 2"/>
          <p:cNvSpPr>
            <a:spLocks noGrp="1" noChangeArrowheads="1"/>
          </p:cNvSpPr>
          <p:nvPr>
            <p:ph type="body" idx="1"/>
          </p:nvPr>
        </p:nvSpPr>
        <p:spPr>
          <a:xfrm>
            <a:off x="685800" y="1981200"/>
            <a:ext cx="4318000" cy="4114800"/>
          </a:xfrm>
        </p:spPr>
        <p:txBody>
          <a:bodyPr/>
          <a:lstStyle/>
          <a:p>
            <a:pPr>
              <a:lnSpc>
                <a:spcPct val="80000"/>
              </a:lnSpc>
              <a:buFontTx/>
              <a:buNone/>
            </a:pPr>
            <a:r>
              <a:rPr lang="en-US" altLang="en-US" sz="1400" dirty="0"/>
              <a:t>class </a:t>
            </a:r>
            <a:r>
              <a:rPr lang="en-US" altLang="en-US" sz="1400" dirty="0" err="1"/>
              <a:t>MainApp</a:t>
            </a:r>
            <a:r>
              <a:rPr lang="en-US" altLang="en-US" sz="1400" dirty="0"/>
              <a:t/>
            </a:r>
            <a:br>
              <a:rPr lang="en-US" altLang="en-US" sz="1400" dirty="0"/>
            </a:br>
            <a:r>
              <a:rPr lang="en-US" altLang="en-US" sz="1400" dirty="0"/>
              <a:t>  {</a:t>
            </a:r>
            <a:br>
              <a:rPr lang="en-US" altLang="en-US" sz="1400" dirty="0"/>
            </a:br>
            <a:r>
              <a:rPr lang="en-US" altLang="en-US" sz="1400" dirty="0"/>
              <a:t>    static void Main()</a:t>
            </a:r>
            <a:br>
              <a:rPr lang="en-US" altLang="en-US" sz="1400" dirty="0"/>
            </a:br>
            <a:r>
              <a:rPr lang="en-US" altLang="en-US" sz="1400" dirty="0"/>
              <a:t>    {</a:t>
            </a:r>
            <a:br>
              <a:rPr lang="en-US" altLang="en-US" sz="1400" dirty="0"/>
            </a:br>
            <a:r>
              <a:rPr lang="en-US" altLang="en-US" sz="1400" dirty="0"/>
              <a:t>      // Setup Chain of Responsibility </a:t>
            </a:r>
            <a:br>
              <a:rPr lang="en-US" altLang="en-US" sz="1400" dirty="0"/>
            </a:br>
            <a:r>
              <a:rPr lang="en-US" altLang="en-US" sz="1400" dirty="0"/>
              <a:t>      Handler h1 = new ConcreteHandler1();</a:t>
            </a:r>
            <a:br>
              <a:rPr lang="en-US" altLang="en-US" sz="1400" dirty="0"/>
            </a:br>
            <a:r>
              <a:rPr lang="en-US" altLang="en-US" sz="1400" dirty="0"/>
              <a:t>      Handler h2 = new ConcreteHandler2();</a:t>
            </a:r>
            <a:br>
              <a:rPr lang="en-US" altLang="en-US" sz="1400" dirty="0"/>
            </a:br>
            <a:r>
              <a:rPr lang="en-US" altLang="en-US" sz="1400" dirty="0"/>
              <a:t>      Handler h3 = new ConcreteHandler3</a:t>
            </a:r>
            <a:r>
              <a:rPr lang="en-US" altLang="en-US" sz="1400" dirty="0" smtClean="0"/>
              <a:t>();</a:t>
            </a:r>
          </a:p>
          <a:p>
            <a:pPr>
              <a:lnSpc>
                <a:spcPct val="80000"/>
              </a:lnSpc>
              <a:buFontTx/>
              <a:buNone/>
            </a:pPr>
            <a:r>
              <a:rPr lang="en-US" altLang="en-US" sz="1400" dirty="0"/>
              <a:t/>
            </a:r>
            <a:br>
              <a:rPr lang="en-US" altLang="en-US" sz="1400" dirty="0"/>
            </a:br>
            <a:r>
              <a:rPr lang="en-US" altLang="en-US" sz="1400" dirty="0"/>
              <a:t>      h1.SetSuccessor(h2);</a:t>
            </a:r>
            <a:br>
              <a:rPr lang="en-US" altLang="en-US" sz="1400" dirty="0"/>
            </a:br>
            <a:r>
              <a:rPr lang="en-US" altLang="en-US" sz="1400" dirty="0"/>
              <a:t>      h2.SetSuccessor(h3);</a:t>
            </a:r>
            <a:br>
              <a:rPr lang="en-US" altLang="en-US" sz="1400" dirty="0"/>
            </a:br>
            <a:r>
              <a:rPr lang="en-US" altLang="en-US" sz="1400" dirty="0"/>
              <a:t/>
            </a:r>
            <a:br>
              <a:rPr lang="en-US" altLang="en-US" sz="1400" dirty="0"/>
            </a:br>
            <a:r>
              <a:rPr lang="en-US" altLang="en-US" sz="1400" dirty="0"/>
              <a:t>      // Generate and process request </a:t>
            </a:r>
            <a:endParaRPr lang="en-US" altLang="en-US" sz="1400" dirty="0" smtClean="0"/>
          </a:p>
          <a:p>
            <a:pPr>
              <a:lnSpc>
                <a:spcPct val="80000"/>
              </a:lnSpc>
              <a:buFontTx/>
              <a:buNone/>
            </a:pPr>
            <a:r>
              <a:rPr lang="en-US" altLang="en-US" sz="1400" dirty="0"/>
              <a:t/>
            </a:r>
            <a:br>
              <a:rPr lang="en-US" altLang="en-US" sz="1400" dirty="0"/>
            </a:br>
            <a:r>
              <a:rPr lang="en-US" altLang="en-US" sz="1400" dirty="0"/>
              <a:t>      </a:t>
            </a:r>
            <a:r>
              <a:rPr lang="en-US" altLang="en-US" sz="1400" dirty="0" err="1"/>
              <a:t>int</a:t>
            </a:r>
            <a:r>
              <a:rPr lang="en-US" altLang="en-US" sz="1400" dirty="0"/>
              <a:t>[] requests = {2, 5, 14, 22, 18, 3, 27, 20};</a:t>
            </a:r>
            <a:br>
              <a:rPr lang="en-US" altLang="en-US" sz="1400" dirty="0"/>
            </a:br>
            <a:r>
              <a:rPr lang="en-US" altLang="en-US" sz="1400" dirty="0"/>
              <a:t/>
            </a:r>
            <a:br>
              <a:rPr lang="en-US" altLang="en-US" sz="1400" dirty="0"/>
            </a:br>
            <a:r>
              <a:rPr lang="en-US" altLang="en-US" sz="1400" dirty="0"/>
              <a:t>      </a:t>
            </a:r>
            <a:r>
              <a:rPr lang="en-US" altLang="en-US" sz="1400" dirty="0" err="1"/>
              <a:t>foreach</a:t>
            </a:r>
            <a:r>
              <a:rPr lang="en-US" altLang="en-US" sz="1400" dirty="0"/>
              <a:t> (</a:t>
            </a:r>
            <a:r>
              <a:rPr lang="en-US" altLang="en-US" sz="1400" dirty="0" err="1"/>
              <a:t>int</a:t>
            </a:r>
            <a:r>
              <a:rPr lang="en-US" altLang="en-US" sz="1400" dirty="0"/>
              <a:t> request in requests)</a:t>
            </a:r>
            <a:br>
              <a:rPr lang="en-US" altLang="en-US" sz="1400" dirty="0"/>
            </a:br>
            <a:r>
              <a:rPr lang="en-US" altLang="en-US" sz="1400" dirty="0"/>
              <a:t>      {</a:t>
            </a:r>
            <a:br>
              <a:rPr lang="en-US" altLang="en-US" sz="1400" dirty="0"/>
            </a:br>
            <a:r>
              <a:rPr lang="en-US" altLang="en-US" sz="1400" dirty="0"/>
              <a:t>        h1.HandleRequest(request);</a:t>
            </a:r>
            <a:br>
              <a:rPr lang="en-US" altLang="en-US" sz="1400" dirty="0"/>
            </a:br>
            <a:r>
              <a:rPr lang="en-US" altLang="en-US" sz="1400" dirty="0"/>
              <a:t>      }</a:t>
            </a:r>
            <a:br>
              <a:rPr lang="en-US" altLang="en-US" sz="1400" dirty="0"/>
            </a:br>
            <a:r>
              <a:rPr lang="en-US" altLang="en-US" sz="1400" dirty="0"/>
              <a:t/>
            </a:r>
            <a:br>
              <a:rPr lang="en-US" altLang="en-US" sz="1400" dirty="0"/>
            </a:br>
            <a:r>
              <a:rPr lang="en-US" altLang="en-US" sz="1400" dirty="0"/>
              <a:t>      // Wait for user </a:t>
            </a:r>
            <a:br>
              <a:rPr lang="en-US" altLang="en-US" sz="1400" dirty="0"/>
            </a:br>
            <a:r>
              <a:rPr lang="en-US" altLang="en-US" sz="1400" dirty="0"/>
              <a:t>      </a:t>
            </a:r>
            <a:r>
              <a:rPr lang="en-US" altLang="en-US" sz="1400" dirty="0" err="1"/>
              <a:t>Console.Read</a:t>
            </a:r>
            <a:r>
              <a:rPr lang="en-US" altLang="en-US" sz="1400" dirty="0"/>
              <a:t>();</a:t>
            </a:r>
            <a:br>
              <a:rPr lang="en-US" altLang="en-US" sz="1400" dirty="0"/>
            </a:br>
            <a:r>
              <a:rPr lang="en-US" altLang="en-US" sz="1400" dirty="0"/>
              <a:t>    }</a:t>
            </a:r>
            <a:br>
              <a:rPr lang="en-US" altLang="en-US" sz="1400" dirty="0"/>
            </a:br>
            <a:r>
              <a:rPr lang="en-US" altLang="en-US" sz="1400" dirty="0"/>
              <a:t>  } </a:t>
            </a:r>
          </a:p>
        </p:txBody>
      </p:sp>
      <p:sp>
        <p:nvSpPr>
          <p:cNvPr id="142339" name="Rectangle 3"/>
          <p:cNvSpPr>
            <a:spLocks noGrp="1" noChangeArrowheads="1"/>
          </p:cNvSpPr>
          <p:nvPr>
            <p:ph type="title"/>
          </p:nvPr>
        </p:nvSpPr>
        <p:spPr>
          <a:xfrm>
            <a:off x="395288" y="476250"/>
            <a:ext cx="8424862" cy="1143000"/>
          </a:xfrm>
          <a:noFill/>
          <a:ln/>
        </p:spPr>
        <p:txBody>
          <a:bodyPr/>
          <a:lstStyle/>
          <a:p>
            <a:r>
              <a:rPr lang="en-US" altLang="en-US" sz="4000" dirty="0"/>
              <a:t>Chain of Responsibility </a:t>
            </a:r>
            <a:r>
              <a:rPr lang="el-GR" altLang="en-US" sz="4000" dirty="0"/>
              <a:t>– </a:t>
            </a:r>
            <a:r>
              <a:rPr lang="en-CA" altLang="en-US" sz="4000" dirty="0" smtClean="0"/>
              <a:t>Client Code</a:t>
            </a:r>
            <a:endParaRPr lang="en-US" altLang="en-US" sz="4000" dirty="0"/>
          </a:p>
        </p:txBody>
      </p:sp>
      <p:sp>
        <p:nvSpPr>
          <p:cNvPr id="142340" name="Text Box 4"/>
          <p:cNvSpPr txBox="1">
            <a:spLocks noChangeArrowheads="1"/>
          </p:cNvSpPr>
          <p:nvPr/>
        </p:nvSpPr>
        <p:spPr bwMode="auto">
          <a:xfrm>
            <a:off x="5272088" y="4075113"/>
            <a:ext cx="3262312" cy="2016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400"/>
              <a:t>Output </a:t>
            </a:r>
          </a:p>
          <a:p>
            <a:r>
              <a:rPr lang="en-US" altLang="en-US" sz="1400"/>
              <a:t>ConcreteHandler1 handled request 2</a:t>
            </a:r>
            <a:br>
              <a:rPr lang="en-US" altLang="en-US" sz="1400"/>
            </a:br>
            <a:r>
              <a:rPr lang="en-US" altLang="en-US" sz="1400"/>
              <a:t>ConcreteHandler1 handled request 5</a:t>
            </a:r>
            <a:br>
              <a:rPr lang="en-US" altLang="en-US" sz="1400"/>
            </a:br>
            <a:r>
              <a:rPr lang="en-US" altLang="en-US" sz="1400"/>
              <a:t>ConcreteHandler2 handled request 14</a:t>
            </a:r>
            <a:br>
              <a:rPr lang="en-US" altLang="en-US" sz="1400"/>
            </a:br>
            <a:r>
              <a:rPr lang="en-US" altLang="en-US" sz="1400"/>
              <a:t>ConcreteHandler3 handled request 22</a:t>
            </a:r>
            <a:br>
              <a:rPr lang="en-US" altLang="en-US" sz="1400"/>
            </a:br>
            <a:r>
              <a:rPr lang="en-US" altLang="en-US" sz="1400"/>
              <a:t>ConcreteHandler2 handled request 18</a:t>
            </a:r>
            <a:br>
              <a:rPr lang="en-US" altLang="en-US" sz="1400"/>
            </a:br>
            <a:r>
              <a:rPr lang="en-US" altLang="en-US" sz="1400"/>
              <a:t>ConcreteHandler1 handled request 3</a:t>
            </a:r>
            <a:br>
              <a:rPr lang="en-US" altLang="en-US" sz="1400"/>
            </a:br>
            <a:r>
              <a:rPr lang="en-US" altLang="en-US" sz="1400"/>
              <a:t>ConcreteHandler3 handled request 27</a:t>
            </a:r>
            <a:br>
              <a:rPr lang="en-US" altLang="en-US" sz="1400"/>
            </a:br>
            <a:r>
              <a:rPr lang="en-US" altLang="en-US" sz="1400"/>
              <a:t>ConcreteHandler3 handled request 20</a:t>
            </a:r>
          </a:p>
        </p:txBody>
      </p:sp>
    </p:spTree>
    <p:extLst>
      <p:ext uri="{BB962C8B-B14F-4D97-AF65-F5344CB8AC3E}">
        <p14:creationId xmlns:p14="http://schemas.microsoft.com/office/powerpoint/2010/main" val="41377722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Links to Supporting Material</a:t>
            </a:r>
            <a:endParaRPr lang="en-CA" dirty="0"/>
          </a:p>
        </p:txBody>
      </p:sp>
      <p:sp>
        <p:nvSpPr>
          <p:cNvPr id="3" name="Content Placeholder 2"/>
          <p:cNvSpPr>
            <a:spLocks noGrp="1"/>
          </p:cNvSpPr>
          <p:nvPr>
            <p:ph idx="1"/>
          </p:nvPr>
        </p:nvSpPr>
        <p:spPr/>
        <p:txBody>
          <a:bodyPr/>
          <a:lstStyle/>
          <a:p>
            <a:r>
              <a:rPr lang="en-CA" sz="2000" dirty="0">
                <a:hlinkClick r:id="rId2"/>
              </a:rPr>
              <a:t>https://</a:t>
            </a:r>
            <a:r>
              <a:rPr lang="en-CA" sz="2000" dirty="0" smtClean="0">
                <a:hlinkClick r:id="rId2"/>
              </a:rPr>
              <a:t>www.tutorialspoint.com/design_pattern/index.htm</a:t>
            </a:r>
            <a:endParaRPr lang="en-CA" sz="2000" dirty="0" smtClean="0"/>
          </a:p>
          <a:p>
            <a:r>
              <a:rPr lang="en-CA" sz="2000" dirty="0">
                <a:hlinkClick r:id="rId3"/>
              </a:rPr>
              <a:t>http://www.oodesign.com</a:t>
            </a:r>
            <a:r>
              <a:rPr lang="en-CA" sz="2000" dirty="0" smtClean="0">
                <a:hlinkClick r:id="rId3"/>
              </a:rPr>
              <a:t>/</a:t>
            </a:r>
            <a:endParaRPr lang="en-CA" sz="2000" dirty="0" smtClean="0"/>
          </a:p>
          <a:p>
            <a:r>
              <a:rPr lang="en-CA" sz="2000" dirty="0">
                <a:hlinkClick r:id="rId4"/>
              </a:rPr>
              <a:t>https://</a:t>
            </a:r>
            <a:r>
              <a:rPr lang="en-CA" sz="2000" dirty="0" smtClean="0">
                <a:hlinkClick r:id="rId4"/>
              </a:rPr>
              <a:t>www.javatpoint.com/design-patterns-in-java</a:t>
            </a:r>
            <a:endParaRPr lang="en-CA" sz="2000" dirty="0" smtClean="0"/>
          </a:p>
          <a:p>
            <a:r>
              <a:rPr lang="en-CA" sz="2000" dirty="0">
                <a:hlinkClick r:id="rId5"/>
              </a:rPr>
              <a:t>https://</a:t>
            </a:r>
            <a:r>
              <a:rPr lang="en-CA" sz="2000" dirty="0" smtClean="0">
                <a:hlinkClick r:id="rId5"/>
              </a:rPr>
              <a:t>www.proprofs.com/quiz-school/story.php?title=quiz-gof-design-patterns-1</a:t>
            </a:r>
            <a:endParaRPr lang="en-CA" sz="2000" dirty="0" smtClean="0"/>
          </a:p>
          <a:p>
            <a:r>
              <a:rPr lang="en-CA" sz="2000" dirty="0">
                <a:hlinkClick r:id="rId6"/>
              </a:rPr>
              <a:t>http://</a:t>
            </a:r>
            <a:r>
              <a:rPr lang="en-CA" sz="2000" dirty="0" smtClean="0">
                <a:hlinkClick r:id="rId6"/>
              </a:rPr>
              <a:t>www.vincehuston.org/dp/patterns_quiz.html</a:t>
            </a:r>
            <a:endParaRPr lang="en-CA" sz="2000" dirty="0" smtClean="0"/>
          </a:p>
          <a:p>
            <a:endParaRPr lang="en-CA" sz="2000" dirty="0" smtClean="0"/>
          </a:p>
          <a:p>
            <a:endParaRPr lang="en-CA" dirty="0"/>
          </a:p>
        </p:txBody>
      </p:sp>
    </p:spTree>
    <p:extLst>
      <p:ext uri="{BB962C8B-B14F-4D97-AF65-F5344CB8AC3E}">
        <p14:creationId xmlns:p14="http://schemas.microsoft.com/office/powerpoint/2010/main" val="3753830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62866D4-91F3-48CD-BBE5-2E87E4411AAF}" type="slidenum">
              <a:rPr lang="en-CA" altLang="en-US"/>
              <a:pPr/>
              <a:t>6</a:t>
            </a:fld>
            <a:endParaRPr lang="en-CA" altLang="en-US"/>
          </a:p>
        </p:txBody>
      </p:sp>
      <p:sp>
        <p:nvSpPr>
          <p:cNvPr id="5122" name="Rectangle 2"/>
          <p:cNvSpPr>
            <a:spLocks noGrp="1" noChangeArrowheads="1"/>
          </p:cNvSpPr>
          <p:nvPr>
            <p:ph type="title"/>
          </p:nvPr>
        </p:nvSpPr>
        <p:spPr/>
        <p:txBody>
          <a:bodyPr/>
          <a:lstStyle/>
          <a:p>
            <a:r>
              <a:rPr lang="en-CA" altLang="en-US"/>
              <a:t>What Is a Design Pattern?</a:t>
            </a:r>
          </a:p>
        </p:txBody>
      </p:sp>
      <p:sp>
        <p:nvSpPr>
          <p:cNvPr id="5123" name="Rectangle 3"/>
          <p:cNvSpPr>
            <a:spLocks noGrp="1" noChangeArrowheads="1"/>
          </p:cNvSpPr>
          <p:nvPr>
            <p:ph type="body" idx="1"/>
          </p:nvPr>
        </p:nvSpPr>
        <p:spPr/>
        <p:txBody>
          <a:bodyPr/>
          <a:lstStyle/>
          <a:p>
            <a:pPr>
              <a:lnSpc>
                <a:spcPct val="90000"/>
              </a:lnSpc>
            </a:pPr>
            <a:r>
              <a:rPr lang="en-CA" altLang="en-US" sz="2400" dirty="0"/>
              <a:t>A design pattern</a:t>
            </a:r>
          </a:p>
          <a:p>
            <a:pPr lvl="1">
              <a:lnSpc>
                <a:spcPct val="90000"/>
              </a:lnSpc>
            </a:pPr>
            <a:r>
              <a:rPr lang="en-CA" altLang="en-US" sz="2000" b="1" dirty="0"/>
              <a:t>Is a common solution to a recurring problem in design</a:t>
            </a:r>
          </a:p>
          <a:p>
            <a:pPr lvl="1">
              <a:lnSpc>
                <a:spcPct val="90000"/>
              </a:lnSpc>
            </a:pPr>
            <a:r>
              <a:rPr lang="en-CA" altLang="en-US" sz="2000" dirty="0"/>
              <a:t>Abstracts a recurring design structure</a:t>
            </a:r>
          </a:p>
          <a:p>
            <a:pPr lvl="1">
              <a:lnSpc>
                <a:spcPct val="90000"/>
              </a:lnSpc>
            </a:pPr>
            <a:r>
              <a:rPr lang="en-CA" altLang="en-US" sz="2000" dirty="0"/>
              <a:t>Comprises class and/or object</a:t>
            </a:r>
          </a:p>
          <a:p>
            <a:pPr lvl="2">
              <a:lnSpc>
                <a:spcPct val="90000"/>
              </a:lnSpc>
            </a:pPr>
            <a:r>
              <a:rPr lang="en-CA" altLang="en-US" sz="1800" dirty="0"/>
              <a:t>Dependencies</a:t>
            </a:r>
          </a:p>
          <a:p>
            <a:pPr lvl="2">
              <a:lnSpc>
                <a:spcPct val="90000"/>
              </a:lnSpc>
            </a:pPr>
            <a:r>
              <a:rPr lang="en-CA" altLang="en-US" sz="1800" dirty="0"/>
              <a:t>Structures</a:t>
            </a:r>
          </a:p>
          <a:p>
            <a:pPr lvl="2">
              <a:lnSpc>
                <a:spcPct val="90000"/>
              </a:lnSpc>
            </a:pPr>
            <a:r>
              <a:rPr lang="en-CA" altLang="en-US" sz="1800" dirty="0"/>
              <a:t>Interactions</a:t>
            </a:r>
          </a:p>
          <a:p>
            <a:pPr lvl="2">
              <a:lnSpc>
                <a:spcPct val="90000"/>
              </a:lnSpc>
            </a:pPr>
            <a:r>
              <a:rPr lang="en-CA" altLang="en-US" sz="1800" dirty="0"/>
              <a:t>Conventions</a:t>
            </a:r>
          </a:p>
          <a:p>
            <a:pPr lvl="1">
              <a:lnSpc>
                <a:spcPct val="90000"/>
              </a:lnSpc>
            </a:pPr>
            <a:r>
              <a:rPr lang="en-CA" altLang="en-US" sz="2000" dirty="0"/>
              <a:t>Names &amp; specifies the design structure explicitly</a:t>
            </a:r>
          </a:p>
          <a:p>
            <a:pPr lvl="1">
              <a:lnSpc>
                <a:spcPct val="90000"/>
              </a:lnSpc>
            </a:pPr>
            <a:r>
              <a:rPr lang="en-CA" altLang="en-US" sz="2000" dirty="0"/>
              <a:t>Distils design experience</a:t>
            </a:r>
          </a:p>
        </p:txBody>
      </p:sp>
      <p:sp>
        <p:nvSpPr>
          <p:cNvPr id="5124" name="Text Box 4"/>
          <p:cNvSpPr txBox="1">
            <a:spLocks noChangeArrowheads="1"/>
          </p:cNvSpPr>
          <p:nvPr/>
        </p:nvSpPr>
        <p:spPr bwMode="auto">
          <a:xfrm rot="-5400000">
            <a:off x="-1678781" y="4787106"/>
            <a:ext cx="37226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000">
                <a:cs typeface="Times New Roman" pitchFamily="18" charset="0"/>
              </a:rPr>
              <a:t>© </a:t>
            </a:r>
            <a:r>
              <a:rPr lang="en-CA" altLang="en-US" sz="1000"/>
              <a:t>E. Gamma, R. Helm, R. Johnson, J. Vlissides and Addison-Wesley</a:t>
            </a:r>
          </a:p>
        </p:txBody>
      </p:sp>
    </p:spTree>
    <p:extLst>
      <p:ext uri="{BB962C8B-B14F-4D97-AF65-F5344CB8AC3E}">
        <p14:creationId xmlns:p14="http://schemas.microsoft.com/office/powerpoint/2010/main" val="182449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6837811-B56A-4529-BF1E-2D440A43553C}" type="slidenum">
              <a:rPr lang="en-CA" altLang="en-US"/>
              <a:pPr/>
              <a:t>7</a:t>
            </a:fld>
            <a:endParaRPr lang="en-CA" altLang="en-US"/>
          </a:p>
        </p:txBody>
      </p:sp>
      <p:sp>
        <p:nvSpPr>
          <p:cNvPr id="6146" name="Rectangle 2"/>
          <p:cNvSpPr>
            <a:spLocks noGrp="1" noChangeArrowheads="1"/>
          </p:cNvSpPr>
          <p:nvPr>
            <p:ph type="title"/>
          </p:nvPr>
        </p:nvSpPr>
        <p:spPr/>
        <p:txBody>
          <a:bodyPr/>
          <a:lstStyle/>
          <a:p>
            <a:r>
              <a:rPr lang="en-CA" altLang="en-US"/>
              <a:t>What Is a Design Pattern?</a:t>
            </a:r>
          </a:p>
        </p:txBody>
      </p:sp>
      <p:sp>
        <p:nvSpPr>
          <p:cNvPr id="6147" name="Rectangle 3"/>
          <p:cNvSpPr>
            <a:spLocks noGrp="1" noChangeArrowheads="1"/>
          </p:cNvSpPr>
          <p:nvPr>
            <p:ph type="body" idx="1"/>
          </p:nvPr>
        </p:nvSpPr>
        <p:spPr/>
        <p:txBody>
          <a:bodyPr/>
          <a:lstStyle/>
          <a:p>
            <a:pPr>
              <a:lnSpc>
                <a:spcPct val="90000"/>
              </a:lnSpc>
            </a:pPr>
            <a:r>
              <a:rPr lang="en-CA" altLang="en-US" sz="2000" dirty="0"/>
              <a:t>A design pattern has 4 basic parts:</a:t>
            </a:r>
          </a:p>
          <a:p>
            <a:pPr lvl="1">
              <a:lnSpc>
                <a:spcPct val="90000"/>
              </a:lnSpc>
            </a:pPr>
            <a:r>
              <a:rPr lang="en-CA" altLang="en-US" sz="1800" dirty="0"/>
              <a:t>1. Name</a:t>
            </a:r>
          </a:p>
          <a:p>
            <a:pPr lvl="1">
              <a:lnSpc>
                <a:spcPct val="90000"/>
              </a:lnSpc>
            </a:pPr>
            <a:r>
              <a:rPr lang="en-CA" altLang="en-US" sz="1800" dirty="0"/>
              <a:t>2. Problem</a:t>
            </a:r>
          </a:p>
          <a:p>
            <a:pPr lvl="1">
              <a:lnSpc>
                <a:spcPct val="90000"/>
              </a:lnSpc>
            </a:pPr>
            <a:r>
              <a:rPr lang="en-CA" altLang="en-US" sz="1800" dirty="0"/>
              <a:t>3. Solution</a:t>
            </a:r>
          </a:p>
          <a:p>
            <a:pPr lvl="1">
              <a:lnSpc>
                <a:spcPct val="90000"/>
              </a:lnSpc>
            </a:pPr>
            <a:r>
              <a:rPr lang="en-CA" altLang="en-US" sz="1800" dirty="0"/>
              <a:t>4. Consequences and trade-offs of application</a:t>
            </a:r>
          </a:p>
          <a:p>
            <a:pPr>
              <a:lnSpc>
                <a:spcPct val="90000"/>
              </a:lnSpc>
            </a:pPr>
            <a:r>
              <a:rPr lang="en-CA" altLang="en-US" sz="2000" dirty="0"/>
              <a:t>Language- and implementation-independent</a:t>
            </a:r>
          </a:p>
          <a:p>
            <a:pPr>
              <a:lnSpc>
                <a:spcPct val="90000"/>
              </a:lnSpc>
            </a:pPr>
            <a:r>
              <a:rPr lang="en-CA" altLang="en-US" sz="2000" dirty="0"/>
              <a:t>A “micro-architecture”</a:t>
            </a:r>
          </a:p>
          <a:p>
            <a:pPr>
              <a:lnSpc>
                <a:spcPct val="90000"/>
              </a:lnSpc>
            </a:pPr>
            <a:r>
              <a:rPr lang="en-CA" altLang="en-US" sz="2000" dirty="0"/>
              <a:t>Adjunct to existing methodologies (Unified, OMT, etc.)</a:t>
            </a:r>
          </a:p>
          <a:p>
            <a:pPr>
              <a:lnSpc>
                <a:spcPct val="90000"/>
              </a:lnSpc>
            </a:pPr>
            <a:r>
              <a:rPr lang="en-CA" altLang="en-US" sz="2000" dirty="0"/>
              <a:t>No mechanical application</a:t>
            </a:r>
          </a:p>
          <a:p>
            <a:pPr lvl="1">
              <a:lnSpc>
                <a:spcPct val="90000"/>
              </a:lnSpc>
            </a:pPr>
            <a:r>
              <a:rPr lang="en-CA" altLang="en-US" sz="1800" dirty="0"/>
              <a:t>The solution needs to be translated into concrete terms in the application context by the developer</a:t>
            </a:r>
          </a:p>
        </p:txBody>
      </p:sp>
      <p:sp>
        <p:nvSpPr>
          <p:cNvPr id="6148" name="Text Box 4"/>
          <p:cNvSpPr txBox="1">
            <a:spLocks noChangeArrowheads="1"/>
          </p:cNvSpPr>
          <p:nvPr/>
        </p:nvSpPr>
        <p:spPr bwMode="auto">
          <a:xfrm rot="-5400000">
            <a:off x="-1678781" y="4787106"/>
            <a:ext cx="37226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000">
                <a:cs typeface="Times New Roman" pitchFamily="18" charset="0"/>
              </a:rPr>
              <a:t>© </a:t>
            </a:r>
            <a:r>
              <a:rPr lang="en-CA" altLang="en-US" sz="1000"/>
              <a:t>E. Gamma, R. Helm, R. Johnson, J. Vlissides and Addison-Wesley</a:t>
            </a:r>
          </a:p>
        </p:txBody>
      </p:sp>
    </p:spTree>
    <p:extLst>
      <p:ext uri="{BB962C8B-B14F-4D97-AF65-F5344CB8AC3E}">
        <p14:creationId xmlns:p14="http://schemas.microsoft.com/office/powerpoint/2010/main" val="1261987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277307F-B2F1-4DA8-94FF-4C48E20BBEF3}" type="slidenum">
              <a:rPr lang="en-CA" altLang="en-US"/>
              <a:pPr/>
              <a:t>8</a:t>
            </a:fld>
            <a:endParaRPr lang="en-CA" altLang="en-US"/>
          </a:p>
        </p:txBody>
      </p:sp>
      <p:sp>
        <p:nvSpPr>
          <p:cNvPr id="7170" name="Rectangle 2"/>
          <p:cNvSpPr>
            <a:spLocks noGrp="1" noChangeArrowheads="1"/>
          </p:cNvSpPr>
          <p:nvPr>
            <p:ph type="title"/>
          </p:nvPr>
        </p:nvSpPr>
        <p:spPr/>
        <p:txBody>
          <a:bodyPr/>
          <a:lstStyle/>
          <a:p>
            <a:r>
              <a:rPr lang="en-CA" altLang="en-US"/>
              <a:t>Goals</a:t>
            </a:r>
          </a:p>
        </p:txBody>
      </p:sp>
      <p:sp>
        <p:nvSpPr>
          <p:cNvPr id="7171" name="Rectangle 3"/>
          <p:cNvSpPr>
            <a:spLocks noGrp="1" noChangeArrowheads="1"/>
          </p:cNvSpPr>
          <p:nvPr>
            <p:ph type="body" idx="1"/>
          </p:nvPr>
        </p:nvSpPr>
        <p:spPr/>
        <p:txBody>
          <a:bodyPr/>
          <a:lstStyle/>
          <a:p>
            <a:pPr>
              <a:lnSpc>
                <a:spcPct val="80000"/>
              </a:lnSpc>
            </a:pPr>
            <a:r>
              <a:rPr lang="en-CA" altLang="en-US" sz="2400"/>
              <a:t>Codify good design</a:t>
            </a:r>
          </a:p>
          <a:p>
            <a:pPr lvl="1">
              <a:lnSpc>
                <a:spcPct val="80000"/>
              </a:lnSpc>
            </a:pPr>
            <a:r>
              <a:rPr lang="en-CA" altLang="en-US" sz="2000"/>
              <a:t>Distil and disseminate experience</a:t>
            </a:r>
          </a:p>
          <a:p>
            <a:pPr lvl="1">
              <a:lnSpc>
                <a:spcPct val="80000"/>
              </a:lnSpc>
            </a:pPr>
            <a:r>
              <a:rPr lang="en-CA" altLang="en-US" sz="2000"/>
              <a:t>Aid to novices and experts alike</a:t>
            </a:r>
          </a:p>
          <a:p>
            <a:pPr lvl="1">
              <a:lnSpc>
                <a:spcPct val="80000"/>
              </a:lnSpc>
            </a:pPr>
            <a:r>
              <a:rPr lang="en-CA" altLang="en-US" sz="2000"/>
              <a:t>Abstract how to think about design</a:t>
            </a:r>
          </a:p>
          <a:p>
            <a:pPr>
              <a:lnSpc>
                <a:spcPct val="80000"/>
              </a:lnSpc>
            </a:pPr>
            <a:r>
              <a:rPr lang="en-CA" altLang="en-US" sz="2400"/>
              <a:t>Give design structures explicit names</a:t>
            </a:r>
          </a:p>
          <a:p>
            <a:pPr lvl="1">
              <a:lnSpc>
                <a:spcPct val="80000"/>
              </a:lnSpc>
            </a:pPr>
            <a:r>
              <a:rPr lang="en-CA" altLang="en-US" sz="2000"/>
              <a:t>Common vocabulary</a:t>
            </a:r>
          </a:p>
          <a:p>
            <a:pPr lvl="1">
              <a:lnSpc>
                <a:spcPct val="80000"/>
              </a:lnSpc>
            </a:pPr>
            <a:r>
              <a:rPr lang="en-CA" altLang="en-US" sz="2000"/>
              <a:t>Reduced complexity</a:t>
            </a:r>
          </a:p>
          <a:p>
            <a:pPr lvl="1">
              <a:lnSpc>
                <a:spcPct val="80000"/>
              </a:lnSpc>
            </a:pPr>
            <a:r>
              <a:rPr lang="en-CA" altLang="en-US" sz="2000"/>
              <a:t>Greater expressiveness</a:t>
            </a:r>
          </a:p>
          <a:p>
            <a:pPr>
              <a:lnSpc>
                <a:spcPct val="80000"/>
              </a:lnSpc>
            </a:pPr>
            <a:r>
              <a:rPr lang="en-CA" altLang="en-US" sz="2400"/>
              <a:t>Capture and preserve design information</a:t>
            </a:r>
          </a:p>
          <a:p>
            <a:pPr lvl="1">
              <a:lnSpc>
                <a:spcPct val="80000"/>
              </a:lnSpc>
            </a:pPr>
            <a:r>
              <a:rPr lang="en-CA" altLang="en-US" sz="2000"/>
              <a:t>Articulate design decisions succinctly</a:t>
            </a:r>
          </a:p>
          <a:p>
            <a:pPr lvl="1">
              <a:lnSpc>
                <a:spcPct val="80000"/>
              </a:lnSpc>
            </a:pPr>
            <a:r>
              <a:rPr lang="en-CA" altLang="en-US" sz="2000"/>
              <a:t>Improve documentation</a:t>
            </a:r>
          </a:p>
          <a:p>
            <a:pPr>
              <a:lnSpc>
                <a:spcPct val="80000"/>
              </a:lnSpc>
            </a:pPr>
            <a:r>
              <a:rPr lang="en-CA" altLang="en-US" sz="2400"/>
              <a:t>Facilitate restructuring/refactoring</a:t>
            </a:r>
          </a:p>
          <a:p>
            <a:pPr lvl="1">
              <a:lnSpc>
                <a:spcPct val="80000"/>
              </a:lnSpc>
            </a:pPr>
            <a:r>
              <a:rPr lang="en-CA" altLang="en-US" sz="2000"/>
              <a:t>Patterns are interrelated</a:t>
            </a:r>
          </a:p>
          <a:p>
            <a:pPr lvl="1">
              <a:lnSpc>
                <a:spcPct val="80000"/>
              </a:lnSpc>
            </a:pPr>
            <a:r>
              <a:rPr lang="en-CA" altLang="en-US" sz="2000"/>
              <a:t>Additional flexibility</a:t>
            </a:r>
          </a:p>
        </p:txBody>
      </p:sp>
      <p:sp>
        <p:nvSpPr>
          <p:cNvPr id="7172" name="Text Box 4"/>
          <p:cNvSpPr txBox="1">
            <a:spLocks noChangeArrowheads="1"/>
          </p:cNvSpPr>
          <p:nvPr/>
        </p:nvSpPr>
        <p:spPr bwMode="auto">
          <a:xfrm rot="-5400000">
            <a:off x="-1678781" y="4787106"/>
            <a:ext cx="37226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000">
                <a:cs typeface="Times New Roman" pitchFamily="18" charset="0"/>
              </a:rPr>
              <a:t>© </a:t>
            </a:r>
            <a:r>
              <a:rPr lang="en-CA" altLang="en-US" sz="1000"/>
              <a:t>E. Gamma, R. Helm, R. Johnson, J. Vlissides and Addison-Wesley</a:t>
            </a:r>
          </a:p>
        </p:txBody>
      </p:sp>
    </p:spTree>
    <p:extLst>
      <p:ext uri="{BB962C8B-B14F-4D97-AF65-F5344CB8AC3E}">
        <p14:creationId xmlns:p14="http://schemas.microsoft.com/office/powerpoint/2010/main" val="1412525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09F79E3-8264-4D87-B2A5-D291C6972FDC}" type="slidenum">
              <a:rPr lang="en-CA" altLang="en-US"/>
              <a:pPr/>
              <a:t>9</a:t>
            </a:fld>
            <a:endParaRPr lang="en-CA" altLang="en-US"/>
          </a:p>
        </p:txBody>
      </p:sp>
      <p:sp>
        <p:nvSpPr>
          <p:cNvPr id="52226" name="Rectangle 2"/>
          <p:cNvSpPr>
            <a:spLocks noGrp="1" noChangeArrowheads="1"/>
          </p:cNvSpPr>
          <p:nvPr>
            <p:ph type="title"/>
          </p:nvPr>
        </p:nvSpPr>
        <p:spPr/>
        <p:txBody>
          <a:bodyPr/>
          <a:lstStyle/>
          <a:p>
            <a:r>
              <a:rPr lang="en-CA" altLang="en-US"/>
              <a:t>Design Pattern Catalogues</a:t>
            </a:r>
          </a:p>
        </p:txBody>
      </p:sp>
      <p:sp>
        <p:nvSpPr>
          <p:cNvPr id="52227" name="Rectangle 3"/>
          <p:cNvSpPr>
            <a:spLocks noGrp="1" noChangeArrowheads="1"/>
          </p:cNvSpPr>
          <p:nvPr>
            <p:ph type="body" idx="1"/>
          </p:nvPr>
        </p:nvSpPr>
        <p:spPr/>
        <p:txBody>
          <a:bodyPr/>
          <a:lstStyle/>
          <a:p>
            <a:r>
              <a:rPr lang="en-CA" altLang="en-US"/>
              <a:t>GoF (“the gang of four”) catalogue</a:t>
            </a:r>
          </a:p>
          <a:p>
            <a:pPr lvl="1"/>
            <a:r>
              <a:rPr lang="en-CA" altLang="en-US"/>
              <a:t>“Design Patterns: Elements of Reusable Object-Oriented Software,” Gamma, Helm, Johnson, Vlissides, Addison-Wesley, 1995</a:t>
            </a:r>
          </a:p>
          <a:p>
            <a:r>
              <a:rPr lang="en-CA" altLang="en-US"/>
              <a:t>POSA catalogue</a:t>
            </a:r>
          </a:p>
          <a:p>
            <a:pPr lvl="1"/>
            <a:r>
              <a:rPr lang="en-CA" altLang="en-US"/>
              <a:t>Pattern-Oriented Software Architecture, Buschmann, et al.; Wiley, 1996</a:t>
            </a:r>
          </a:p>
          <a:p>
            <a:r>
              <a:rPr lang="en-CA" altLang="en-US"/>
              <a:t>…</a:t>
            </a:r>
          </a:p>
          <a:p>
            <a:endParaRPr lang="en-CA" altLang="en-US" sz="2800"/>
          </a:p>
        </p:txBody>
      </p:sp>
    </p:spTree>
    <p:extLst>
      <p:ext uri="{BB962C8B-B14F-4D97-AF65-F5344CB8AC3E}">
        <p14:creationId xmlns:p14="http://schemas.microsoft.com/office/powerpoint/2010/main" val="1486956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2020</TotalTime>
  <Words>2777</Words>
  <Application>Microsoft Office PowerPoint</Application>
  <PresentationFormat>On-screen Show (4:3)</PresentationFormat>
  <Paragraphs>615</Paragraphs>
  <Slides>52</Slides>
  <Notes>33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4" baseType="lpstr">
      <vt:lpstr>Wrox 24-Hour Trainer</vt:lpstr>
      <vt:lpstr>Visio</vt:lpstr>
      <vt:lpstr>CS 2212B</vt:lpstr>
      <vt:lpstr>References</vt:lpstr>
      <vt:lpstr>Analysis vs. Design</vt:lpstr>
      <vt:lpstr>Motivation and Concept</vt:lpstr>
      <vt:lpstr>Motivation and Concept</vt:lpstr>
      <vt:lpstr>What Is a Design Pattern?</vt:lpstr>
      <vt:lpstr>What Is a Design Pattern?</vt:lpstr>
      <vt:lpstr>Goals</vt:lpstr>
      <vt:lpstr>Design Pattern Catalogues</vt:lpstr>
      <vt:lpstr>Classification of GoF Design Pattern</vt:lpstr>
      <vt:lpstr>Design Pattern Template (First Half )</vt:lpstr>
      <vt:lpstr>Design Pattern Template (Second Half )</vt:lpstr>
      <vt:lpstr>Visitor (Behavioral)</vt:lpstr>
      <vt:lpstr>Visitor (cont'd)</vt:lpstr>
      <vt:lpstr>Visitor – Class Diagram</vt:lpstr>
      <vt:lpstr>Visitor Design Pattern - Example</vt:lpstr>
      <vt:lpstr>Iterator (Behavioral)</vt:lpstr>
      <vt:lpstr>Iterator (cont'd)</vt:lpstr>
      <vt:lpstr>Iterator – Class Diagram</vt:lpstr>
      <vt:lpstr>Iterator Design Pattern– Example (1)</vt:lpstr>
      <vt:lpstr>Iterator – Client Code Example (2)</vt:lpstr>
      <vt:lpstr>Observer (Behavioral)</vt:lpstr>
      <vt:lpstr>Observer (Cont'd)</vt:lpstr>
      <vt:lpstr>Observer (Cont'd)</vt:lpstr>
      <vt:lpstr>Observer – Class Diagram</vt:lpstr>
      <vt:lpstr>Schematic Observer Example</vt:lpstr>
      <vt:lpstr>Observer -  Example (1)</vt:lpstr>
      <vt:lpstr>Observer – Client Example (2)</vt:lpstr>
      <vt:lpstr>State design Pattern</vt:lpstr>
      <vt:lpstr>State Design Pattern – Structural Elements</vt:lpstr>
      <vt:lpstr>State Design Pattern – Class Diagram</vt:lpstr>
      <vt:lpstr>State Design Pattern - Example</vt:lpstr>
      <vt:lpstr>State Design Pattern – Client Code Example</vt:lpstr>
      <vt:lpstr>Strategy Design Pattern</vt:lpstr>
      <vt:lpstr>Strategy Design Pattern – Class Diagram</vt:lpstr>
      <vt:lpstr>Strategy Design Pattern – Class Diagram</vt:lpstr>
      <vt:lpstr>Strategy – Example (1)</vt:lpstr>
      <vt:lpstr>Strategy – Example (2)</vt:lpstr>
      <vt:lpstr>Strategy – Example (3)</vt:lpstr>
      <vt:lpstr>Strategy – Client Code Example (4)</vt:lpstr>
      <vt:lpstr>Strategy - Comments</vt:lpstr>
      <vt:lpstr>Template Method Design Pattern</vt:lpstr>
      <vt:lpstr>Template Method Design Pattern – Class Diagram</vt:lpstr>
      <vt:lpstr>Template Method – Example (1)</vt:lpstr>
      <vt:lpstr>Template Method – Example (2)</vt:lpstr>
      <vt:lpstr>Template Method - Comments</vt:lpstr>
      <vt:lpstr>Design Pattern Chain of Responsibility</vt:lpstr>
      <vt:lpstr>Chain of Responsibility – Class Diagram</vt:lpstr>
      <vt:lpstr>Chain of Responsibility – Example (1)</vt:lpstr>
      <vt:lpstr>Chain of Responsibility – Example (2)</vt:lpstr>
      <vt:lpstr>Chain of Responsibility – Client Code</vt:lpstr>
      <vt:lpstr>Links to Supporting Material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252</cp:revision>
  <dcterms:created xsi:type="dcterms:W3CDTF">2015-03-16T16:55:38Z</dcterms:created>
  <dcterms:modified xsi:type="dcterms:W3CDTF">2019-01-31T23:22:03Z</dcterms:modified>
</cp:coreProperties>
</file>