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571" r:id="rId3"/>
    <p:sldId id="573" r:id="rId4"/>
    <p:sldId id="576" r:id="rId5"/>
    <p:sldId id="578" r:id="rId6"/>
    <p:sldId id="581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52" autoAdjust="0"/>
  </p:normalViewPr>
  <p:slideViewPr>
    <p:cSldViewPr>
      <p:cViewPr>
        <p:scale>
          <a:sx n="80" d="100"/>
          <a:sy n="80" d="100"/>
        </p:scale>
        <p:origin x="-151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EA18FB-1C0E-4530-8CC5-3EADB913B705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D173CC-E796-4683-BC3D-9729E0EAF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1B2EE-F367-4CB3-AE46-F1529694FB8E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6727"/>
            <a:ext cx="5030391" cy="385233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endParaRPr lang="en-US" altLang="en-US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0100"/>
            <a:ext cx="4264025" cy="3198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41B7C-1796-4274-BBBB-579B35C60F15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6727"/>
            <a:ext cx="5030391" cy="385233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endParaRPr lang="en-US" altLang="en-US"/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0100"/>
            <a:ext cx="4264025" cy="3198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A0675-53EC-4C9D-9DA0-88CE4A35DB03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6727"/>
            <a:ext cx="5030391" cy="385233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endParaRPr lang="en-US" altLang="en-US"/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0100"/>
            <a:ext cx="4264025" cy="3198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04A1-3AF4-40D0-A278-B798474CC9F4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2A2B1-C851-45BA-9B90-CF18442A1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E5E9-0783-472E-BA6E-3C49E24626FB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E0FD-127E-4CCB-BB04-515C98654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67E29-1932-4CCE-9A53-47CAB86FFE2A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41AF4-E102-49BC-A850-271A47F92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52438-700B-47C7-B66F-B9FD0D879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1259-A3D5-4284-8B16-27621D968E02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9DB33-55D3-4713-B728-07F189041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49F5-0AF4-4D87-8900-0BBF62F1A151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06DB-4B8F-436C-A405-2CF749C1A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81201"/>
            <a:ext cx="7772400" cy="762000"/>
          </a:xfrm>
          <a:prstGeom prst="rect">
            <a:avLst/>
          </a:prstGeom>
        </p:spPr>
        <p:txBody>
          <a:bodyPr/>
          <a:lstStyle>
            <a:lvl1pPr algn="l">
              <a:defRPr b="1" cap="small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sz="240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1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12D8-DA29-4F3F-B804-F7322D9BB90E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5A77-BA55-4C03-99EA-F3AE68D73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2327-661E-4F29-9334-E72557A2986D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79140-09B2-4A1F-82D1-8932F6B8B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0DF41-25F8-4AF5-817B-336DDFED29B0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833B0-D7CE-4DA2-9BCD-99D454B2F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4BACC-2316-4404-B45B-56A46FD87DB1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A2B76-065C-4643-9415-BCEF3F3F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0138B-92EA-46FB-8F47-B333F923F12C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C1E0-4351-4FCA-9574-2E7354AD3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6E93C-AA0A-4A46-BCDF-67703AA396C0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42D40-930D-4F71-9DD1-4EF0E09B8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E15B8A-FF29-464D-BE39-860BA0CC4514}" type="datetimeFigureOut">
              <a:rPr lang="en-US"/>
              <a:pPr>
                <a:defRPr/>
              </a:pPr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ECB4D6-C3C5-449D-89FE-4DAAFB2C6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TotleBar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9600" y="0"/>
            <a:ext cx="4724400" cy="495300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CS2212B Introduction to Software Engineering </a:t>
            </a:r>
            <a:endParaRPr lang="en-US" sz="16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CS 2212B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1"/>
            <a:ext cx="7772400" cy="990600"/>
          </a:xfrm>
        </p:spPr>
        <p:txBody>
          <a:bodyPr/>
          <a:lstStyle/>
          <a:p>
            <a:r>
              <a:rPr lang="en-CA" dirty="0" smtClean="0"/>
              <a:t>Introduction to Software Engineering</a:t>
            </a:r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388620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Kostas Kontogiannis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584835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Lecture 17: Life Cycle Models – Cost Estimation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215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FCAC-0BA3-4F01-B8F7-84F7A6D7F82D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Counting Function Points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2400" b="1"/>
              <a:t>User inputs</a:t>
            </a:r>
            <a:r>
              <a:rPr lang="en-CA" altLang="en-US" sz="2400"/>
              <a:t>. Each user input that provides distinct application oriented data to the software is counted.</a:t>
            </a:r>
          </a:p>
          <a:p>
            <a:r>
              <a:rPr lang="en-CA" altLang="en-US" sz="2400" b="1"/>
              <a:t>User outputs</a:t>
            </a:r>
            <a:r>
              <a:rPr lang="en-CA" altLang="en-US" sz="2400"/>
              <a:t>. Each user output that provides application oriented information to the user is counted. Individual data items within a report are not counted separately.</a:t>
            </a:r>
          </a:p>
          <a:p>
            <a:r>
              <a:rPr lang="en-CA" altLang="en-US" sz="2400" b="1"/>
              <a:t>User inquiries</a:t>
            </a:r>
            <a:r>
              <a:rPr lang="en-CA" altLang="en-US" sz="2400"/>
              <a:t>. This is an on-line input that results in the generation of some response.</a:t>
            </a:r>
          </a:p>
          <a:p>
            <a:r>
              <a:rPr lang="en-CA" altLang="en-US" sz="2400" b="1"/>
              <a:t>Files</a:t>
            </a:r>
            <a:r>
              <a:rPr lang="en-CA" altLang="en-US" sz="2400"/>
              <a:t>. Each master file is counted.</a:t>
            </a:r>
          </a:p>
          <a:p>
            <a:r>
              <a:rPr lang="en-CA" altLang="en-US" sz="2400" b="1"/>
              <a:t>External interfaces</a:t>
            </a:r>
            <a:r>
              <a:rPr lang="en-CA" altLang="en-US" sz="2400"/>
              <a:t>. Each interface that is used to transmit information to another system is counted.</a:t>
            </a:r>
          </a:p>
        </p:txBody>
      </p:sp>
    </p:spTree>
    <p:extLst>
      <p:ext uri="{BB962C8B-B14F-4D97-AF65-F5344CB8AC3E}">
        <p14:creationId xmlns:p14="http://schemas.microsoft.com/office/powerpoint/2010/main" val="35957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5A0-9021-48C8-9906-E8850203D5E6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Adjusting Function Points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CA" altLang="en-US" sz="2400"/>
              <a:t>Answer the following questions using a scale of [0-5]: 0  not important; 5   absolutely essential. We call them influence factors (F</a:t>
            </a:r>
            <a:r>
              <a:rPr lang="en-CA" altLang="en-US" sz="2800" baseline="-25000"/>
              <a:t>i</a:t>
            </a:r>
            <a:r>
              <a:rPr lang="en-CA" altLang="en-US" sz="2400"/>
              <a:t>).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CA" altLang="en-US" sz="2400"/>
              <a:t>1. Does the system require reliable backup and recovery?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CA" altLang="en-US" sz="2400"/>
              <a:t>2. Are data communications required?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CA" altLang="en-US" sz="2400"/>
              <a:t>3. Are there distributed processing functions?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CA" altLang="en-US" sz="2400"/>
              <a:t>4. Is performance critical?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CA" altLang="en-US" sz="2400"/>
              <a:t>5. Will the system run in an existing, heavily utilized operational env.?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CA" altLang="en-US" sz="2400"/>
              <a:t>6. Does the system require on-line data entry?</a:t>
            </a:r>
          </a:p>
        </p:txBody>
      </p:sp>
    </p:spTree>
    <p:extLst>
      <p:ext uri="{BB962C8B-B14F-4D97-AF65-F5344CB8AC3E}">
        <p14:creationId xmlns:p14="http://schemas.microsoft.com/office/powerpoint/2010/main" val="1622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50A-DB94-4196-9D2D-8FD9AA2A2636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Adjusting Function Points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CA" altLang="en-US" sz="2400"/>
              <a:t>7. Does the on-line data entry require the input transaction to be built over multiple screens or operations (user efficiency)?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2400"/>
              <a:t>8. Are the master files updated on-line?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2400"/>
              <a:t>9. Are the inputs, outputs, files, or inquiries complex?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2400"/>
              <a:t>10. Is the internal processing complex?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2400"/>
              <a:t>11. Is the code designed to be reusable?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2400"/>
              <a:t>12. Is installation included in the design?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2400"/>
              <a:t>13. Is the system designed for multiple installations?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2400"/>
              <a:t>14. Is the application designed to facilitate change and ease of use by the user?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888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6AEE-CEC1-4B77-9CC3-6A48E9BF3A26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Map FPs to LOC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400"/>
              <a:t>Use an empirical relationship</a:t>
            </a:r>
          </a:p>
          <a:p>
            <a:pPr lvl="1">
              <a:lnSpc>
                <a:spcPct val="90000"/>
              </a:lnSpc>
            </a:pPr>
            <a:r>
              <a:rPr lang="en-CA" altLang="en-US" sz="2000"/>
              <a:t>Function point = count total </a:t>
            </a:r>
            <a:r>
              <a:rPr lang="en-CA" altLang="en-US" sz="2000">
                <a:sym typeface="Symbol" pitchFamily="18" charset="2"/>
              </a:rPr>
              <a:t></a:t>
            </a:r>
            <a:r>
              <a:rPr lang="en-CA" altLang="en-US" sz="2000"/>
              <a:t> [0.65 + 0.01 </a:t>
            </a:r>
            <a:r>
              <a:rPr lang="en-CA" altLang="en-US" sz="2000">
                <a:sym typeface="Symbol" pitchFamily="18" charset="2"/>
              </a:rPr>
              <a:t> </a:t>
            </a:r>
            <a:r>
              <a:rPr lang="en-CA" altLang="en-US" sz="2000"/>
              <a:t>(sum of the 14 F</a:t>
            </a:r>
            <a:r>
              <a:rPr lang="en-CA" altLang="en-US" sz="2400" baseline="-25000"/>
              <a:t>i</a:t>
            </a:r>
            <a:r>
              <a:rPr lang="en-CA" altLang="en-US" sz="2000"/>
              <a:t>)]</a:t>
            </a:r>
          </a:p>
          <a:p>
            <a:pPr lvl="1">
              <a:lnSpc>
                <a:spcPct val="90000"/>
              </a:lnSpc>
            </a:pPr>
            <a:r>
              <a:rPr lang="en-CA" altLang="en-US" sz="2000"/>
              <a:t>Companies may want to refine their own version</a:t>
            </a:r>
          </a:p>
          <a:p>
            <a:pPr>
              <a:lnSpc>
                <a:spcPct val="90000"/>
              </a:lnSpc>
            </a:pPr>
            <a:r>
              <a:rPr lang="en-CA" altLang="en-US" sz="2400"/>
              <a:t>According to a 1989 study, implementing a function point in a given programming language requires the following number of lines of code</a:t>
            </a:r>
          </a:p>
          <a:p>
            <a:pPr lvl="1">
              <a:lnSpc>
                <a:spcPct val="90000"/>
              </a:lnSpc>
            </a:pPr>
            <a:r>
              <a:rPr lang="en-CA" altLang="en-US" sz="2000"/>
              <a:t>Assembly			320</a:t>
            </a:r>
          </a:p>
          <a:p>
            <a:pPr lvl="1">
              <a:lnSpc>
                <a:spcPct val="90000"/>
              </a:lnSpc>
            </a:pPr>
            <a:r>
              <a:rPr lang="en-CA" altLang="en-US" sz="2000"/>
              <a:t>C				128</a:t>
            </a:r>
          </a:p>
          <a:p>
            <a:pPr lvl="1">
              <a:lnSpc>
                <a:spcPct val="90000"/>
              </a:lnSpc>
            </a:pPr>
            <a:r>
              <a:rPr lang="en-CA" altLang="en-US" sz="2000"/>
              <a:t>COBOL			106</a:t>
            </a:r>
          </a:p>
          <a:p>
            <a:pPr lvl="1">
              <a:lnSpc>
                <a:spcPct val="90000"/>
              </a:lnSpc>
            </a:pPr>
            <a:r>
              <a:rPr lang="en-CA" altLang="en-US" sz="2000"/>
              <a:t>C++			64</a:t>
            </a:r>
          </a:p>
          <a:p>
            <a:pPr lvl="1">
              <a:lnSpc>
                <a:spcPct val="90000"/>
              </a:lnSpc>
            </a:pPr>
            <a:r>
              <a:rPr lang="en-CA" altLang="en-US" sz="2000"/>
              <a:t>Visual Basic		32</a:t>
            </a:r>
          </a:p>
          <a:p>
            <a:pPr lvl="1">
              <a:lnSpc>
                <a:spcPct val="90000"/>
              </a:lnSpc>
            </a:pPr>
            <a:r>
              <a:rPr lang="en-CA" altLang="en-US" sz="2000"/>
              <a:t>SQL			12</a:t>
            </a:r>
          </a:p>
          <a:p>
            <a:pPr>
              <a:lnSpc>
                <a:spcPct val="90000"/>
              </a:lnSpc>
            </a:pPr>
            <a:r>
              <a:rPr lang="en-CA" altLang="en-US" sz="2400"/>
              <a:t>See </a:t>
            </a:r>
            <a:r>
              <a:rPr lang="en-CA" altLang="en-US" sz="2400" b="1"/>
              <a:t>www.ifpug.org</a:t>
            </a:r>
            <a:r>
              <a:rPr lang="en-CA" altLang="en-US" sz="2400"/>
              <a:t> for more information on FP</a:t>
            </a:r>
          </a:p>
        </p:txBody>
      </p:sp>
    </p:spTree>
    <p:extLst>
      <p:ext uri="{BB962C8B-B14F-4D97-AF65-F5344CB8AC3E}">
        <p14:creationId xmlns:p14="http://schemas.microsoft.com/office/powerpoint/2010/main" val="3855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5397-2D92-4EAA-B36F-85B8EFCB56FC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Example: P</a:t>
            </a:r>
            <a:r>
              <a:rPr lang="en-CA" altLang="en-US" dirty="0" smtClean="0"/>
              <a:t>roject</a:t>
            </a:r>
            <a:endParaRPr lang="en-CA" altLang="en-US" dirty="0"/>
          </a:p>
        </p:txBody>
      </p:sp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708275"/>
            <a:ext cx="8366125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1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1AA7-B2F9-49E1-B466-5B854DF63034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Example: P</a:t>
            </a:r>
            <a:r>
              <a:rPr lang="en-CA" altLang="en-US" dirty="0" smtClean="0"/>
              <a:t>roject</a:t>
            </a:r>
            <a:endParaRPr lang="en-CA" alt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2800"/>
              <a:t>Total of FPs = 25</a:t>
            </a:r>
          </a:p>
          <a:p>
            <a:r>
              <a:rPr lang="en-CA" altLang="en-US" sz="2800"/>
              <a:t>F</a:t>
            </a:r>
            <a:r>
              <a:rPr lang="en-CA" altLang="en-US" sz="2800" baseline="-25000"/>
              <a:t>4</a:t>
            </a:r>
            <a:r>
              <a:rPr lang="en-CA" altLang="en-US" sz="2800"/>
              <a:t> = 4, F</a:t>
            </a:r>
            <a:r>
              <a:rPr lang="en-CA" altLang="en-US" sz="2800" baseline="-25000"/>
              <a:t>10</a:t>
            </a:r>
            <a:r>
              <a:rPr lang="en-CA" altLang="en-US" sz="2800"/>
              <a:t> = 4, other F</a:t>
            </a:r>
            <a:r>
              <a:rPr lang="en-CA" altLang="en-US" baseline="-25000"/>
              <a:t>i</a:t>
            </a:r>
            <a:r>
              <a:rPr lang="en-CA" altLang="en-US" sz="2800"/>
              <a:t>’s are set to 0. Sum of all F</a:t>
            </a:r>
            <a:r>
              <a:rPr lang="en-CA" altLang="en-US" baseline="-25000"/>
              <a:t>i</a:t>
            </a:r>
            <a:r>
              <a:rPr lang="en-CA" altLang="en-US" sz="2800"/>
              <a:t>’s = 8.</a:t>
            </a:r>
          </a:p>
          <a:p>
            <a:r>
              <a:rPr lang="en-CA" altLang="en-US" sz="2800"/>
              <a:t>FP = 25 x (0.65 + 0.01 x 8) = 18.25</a:t>
            </a:r>
          </a:p>
          <a:p>
            <a:r>
              <a:rPr lang="en-CA" altLang="en-US" sz="2800"/>
              <a:t>Lines of code in C = 18.25 x 128 LOC = 2336 LOC</a:t>
            </a:r>
          </a:p>
          <a:p>
            <a:r>
              <a:rPr lang="en-CA" altLang="en-US" sz="2800"/>
              <a:t>In the past, students have implemented their projects using about 2500 LOC.</a:t>
            </a:r>
          </a:p>
          <a:p>
            <a:endParaRPr lang="en-CA" altLang="en-US" sz="2800"/>
          </a:p>
        </p:txBody>
      </p:sp>
    </p:spTree>
    <p:extLst>
      <p:ext uri="{BB962C8B-B14F-4D97-AF65-F5344CB8AC3E}">
        <p14:creationId xmlns:p14="http://schemas.microsoft.com/office/powerpoint/2010/main" val="7984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5C8-089E-45D6-83A0-18F59FD26172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1" tIns="44623" rIns="90841" bIns="44623" anchor="b"/>
          <a:lstStyle/>
          <a:p>
            <a:r>
              <a:rPr lang="en-CA" altLang="en-US"/>
              <a:t>Basic COCOMO Formula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1" tIns="44623" rIns="90841" bIns="44623"/>
          <a:lstStyle/>
          <a:p>
            <a:pPr marL="465138" indent="-465138"/>
            <a:r>
              <a:rPr lang="en-CA" altLang="en-US"/>
              <a:t>Organic mode:   PM = 2.4 (KDSI) </a:t>
            </a:r>
            <a:r>
              <a:rPr lang="en-CA" altLang="en-US" baseline="30000"/>
              <a:t>1.05</a:t>
            </a:r>
            <a:endParaRPr lang="en-CA" altLang="en-US"/>
          </a:p>
          <a:p>
            <a:pPr marL="465138" indent="-465138"/>
            <a:r>
              <a:rPr lang="en-CA" altLang="en-US"/>
              <a:t>Semi-detached mode:   PM = 3 (KDSI) </a:t>
            </a:r>
            <a:r>
              <a:rPr lang="en-CA" altLang="en-US" baseline="30000"/>
              <a:t>1.12</a:t>
            </a:r>
          </a:p>
          <a:p>
            <a:pPr marL="465138" indent="-465138"/>
            <a:r>
              <a:rPr lang="en-CA" altLang="en-US"/>
              <a:t>Embedded mode:  PM = 3.6 (KDSI) </a:t>
            </a:r>
            <a:r>
              <a:rPr lang="en-CA" altLang="en-US" baseline="30000"/>
              <a:t>1.2</a:t>
            </a:r>
            <a:endParaRPr lang="en-CA" altLang="en-US"/>
          </a:p>
          <a:p>
            <a:pPr marL="465138" indent="-465138"/>
            <a:endParaRPr lang="en-CA" altLang="en-US"/>
          </a:p>
          <a:p>
            <a:pPr marL="465138" indent="-465138"/>
            <a:endParaRPr lang="en-CA" altLang="en-US"/>
          </a:p>
          <a:p>
            <a:pPr marL="465138" indent="-465138"/>
            <a:r>
              <a:rPr lang="en-CA" altLang="en-US"/>
              <a:t>KDSI = Kilo Delivered Source Instructions</a:t>
            </a:r>
          </a:p>
          <a:p>
            <a:pPr marL="465138" indent="-465138"/>
            <a:endParaRPr lang="en-CA" altLang="en-US"/>
          </a:p>
          <a:p>
            <a:pPr marL="465138" indent="-465138">
              <a:buFontTx/>
              <a:buNone/>
            </a:pPr>
            <a:endParaRPr lang="en-CA" altLang="en-US" baseline="30000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88925" y="6577013"/>
            <a:ext cx="1666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200">
                <a:solidFill>
                  <a:schemeClr val="tx2"/>
                </a:solidFill>
              </a:rPr>
              <a:t>©Ian Sommerville 1995</a:t>
            </a:r>
          </a:p>
        </p:txBody>
      </p:sp>
    </p:spTree>
    <p:extLst>
      <p:ext uri="{BB962C8B-B14F-4D97-AF65-F5344CB8AC3E}">
        <p14:creationId xmlns:p14="http://schemas.microsoft.com/office/powerpoint/2010/main" val="834717859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A01A-3A95-4834-8A68-E44C9DF2EFC7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1" tIns="44623" rIns="90841" bIns="44623"/>
          <a:lstStyle/>
          <a:p>
            <a:pPr marL="465138" indent="-465138">
              <a:lnSpc>
                <a:spcPct val="90000"/>
              </a:lnSpc>
            </a:pPr>
            <a:r>
              <a:rPr lang="en-CA" altLang="en-US"/>
              <a:t>Organic mode project, 32KLOC</a:t>
            </a:r>
          </a:p>
          <a:p>
            <a:pPr marL="1035050" lvl="1" indent="-455613">
              <a:lnSpc>
                <a:spcPct val="90000"/>
              </a:lnSpc>
            </a:pPr>
            <a:r>
              <a:rPr lang="en-CA" altLang="en-US"/>
              <a:t>PM = 2.4 (32)</a:t>
            </a:r>
            <a:r>
              <a:rPr lang="en-CA" altLang="en-US" baseline="30000"/>
              <a:t> 1.05 </a:t>
            </a:r>
            <a:r>
              <a:rPr lang="en-CA" altLang="en-US"/>
              <a:t>= 91 person months</a:t>
            </a:r>
          </a:p>
          <a:p>
            <a:pPr marL="1035050" lvl="1" indent="-455613">
              <a:lnSpc>
                <a:spcPct val="90000"/>
              </a:lnSpc>
            </a:pPr>
            <a:r>
              <a:rPr lang="en-CA" altLang="en-US"/>
              <a:t>TDEV = 2.5 (91) </a:t>
            </a:r>
            <a:r>
              <a:rPr lang="en-CA" altLang="en-US" baseline="30000"/>
              <a:t>0.38</a:t>
            </a:r>
            <a:r>
              <a:rPr lang="en-CA" altLang="en-US"/>
              <a:t> = 14 months</a:t>
            </a:r>
          </a:p>
          <a:p>
            <a:pPr marL="1035050" lvl="1" indent="-455613">
              <a:lnSpc>
                <a:spcPct val="90000"/>
              </a:lnSpc>
            </a:pPr>
            <a:r>
              <a:rPr lang="en-CA" altLang="en-US"/>
              <a:t>N = 91/15 = 6.5 people</a:t>
            </a:r>
          </a:p>
          <a:p>
            <a:pPr marL="465138" indent="-465138">
              <a:lnSpc>
                <a:spcPct val="90000"/>
              </a:lnSpc>
            </a:pPr>
            <a:r>
              <a:rPr lang="en-CA" altLang="en-US"/>
              <a:t>Embedded mode project, 128KLOC</a:t>
            </a:r>
          </a:p>
          <a:p>
            <a:pPr marL="1035050" lvl="1" indent="-455613">
              <a:lnSpc>
                <a:spcPct val="90000"/>
              </a:lnSpc>
            </a:pPr>
            <a:r>
              <a:rPr lang="en-CA" altLang="en-US"/>
              <a:t>PM = 3.6 (128)</a:t>
            </a:r>
            <a:r>
              <a:rPr lang="en-CA" altLang="en-US" baseline="30000"/>
              <a:t>1.2</a:t>
            </a:r>
            <a:r>
              <a:rPr lang="en-CA" altLang="en-US"/>
              <a:t> = 1216 person-months</a:t>
            </a:r>
          </a:p>
          <a:p>
            <a:pPr marL="1035050" lvl="1" indent="-455613">
              <a:lnSpc>
                <a:spcPct val="90000"/>
              </a:lnSpc>
            </a:pPr>
            <a:r>
              <a:rPr lang="en-CA" altLang="en-US"/>
              <a:t>TDEV = 2.5 (1216)</a:t>
            </a:r>
            <a:r>
              <a:rPr lang="en-CA" altLang="en-US" baseline="30000"/>
              <a:t>0.32</a:t>
            </a:r>
            <a:r>
              <a:rPr lang="en-CA" altLang="en-US"/>
              <a:t> = 24 months</a:t>
            </a:r>
          </a:p>
          <a:p>
            <a:pPr marL="1035050" lvl="1" indent="-455613">
              <a:lnSpc>
                <a:spcPct val="90000"/>
              </a:lnSpc>
            </a:pPr>
            <a:r>
              <a:rPr lang="en-CA" altLang="en-US"/>
              <a:t>N = 1216/24 = 51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1" tIns="44623" rIns="90841" bIns="44623" anchor="b"/>
          <a:lstStyle/>
          <a:p>
            <a:r>
              <a:rPr lang="en-CA" altLang="en-US"/>
              <a:t>COCOMO examples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88925" y="6577013"/>
            <a:ext cx="1666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200">
                <a:solidFill>
                  <a:schemeClr val="tx2"/>
                </a:solidFill>
              </a:rPr>
              <a:t>©Ian Sommerville 1995</a:t>
            </a:r>
          </a:p>
        </p:txBody>
      </p:sp>
    </p:spTree>
    <p:extLst>
      <p:ext uri="{BB962C8B-B14F-4D97-AF65-F5344CB8AC3E}">
        <p14:creationId xmlns:p14="http://schemas.microsoft.com/office/powerpoint/2010/main" val="2066762023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D618-EB80-45DF-AB5C-CDF48C8B6F1F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Life-Cycle Models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64438" cy="2979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Life-cycle model (also, process model)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software development and operation activities and their ordering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Requirements elicitation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Specification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Design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Integration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Maintenance phase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Retirement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29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E43B-58C2-42B2-AA8B-5ED25817C274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Model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64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Characterized by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Sequential steps (phases)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Feedback loops (between two phases in development)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Documentation-driven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Documentation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Maintenance easier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Complete and frozen specification document up-front often not feasible in practice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Customer involvement in the first phase only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Sequential and complete execution of phases often not desirable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Process difficult to control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The product becomes available very late in the process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257800" y="1295400"/>
          <a:ext cx="388302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Photo Editor Photo" r:id="rId3" imgW="5200000" imgH="7447619" progId="MSPhotoEd.3">
                  <p:embed/>
                </p:oleObj>
              </mc:Choice>
              <mc:Fallback>
                <p:oleObj name="Photo Editor Photo" r:id="rId3" imgW="5200000" imgH="744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883025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4E05-21D2-4792-9AA3-09E51730D901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Incremental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1600200" y="2566988"/>
            <a:ext cx="4876800" cy="304800"/>
            <a:chOff x="576" y="1632"/>
            <a:chExt cx="3168" cy="480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76" y="1632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Design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344" y="1632"/>
              <a:ext cx="86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Coding</a:t>
              </a: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2208" y="1632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Test</a:t>
              </a: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Deployment</a:t>
              </a:r>
              <a:endParaRPr lang="de-DE" altLang="en-US" sz="1600"/>
            </a:p>
          </p:txBody>
        </p:sp>
      </p:grpSp>
      <p:grpSp>
        <p:nvGrpSpPr>
          <p:cNvPr id="30730" name="Group 10"/>
          <p:cNvGrpSpPr>
            <a:grpSpLocks/>
          </p:cNvGrpSpPr>
          <p:nvPr/>
        </p:nvGrpSpPr>
        <p:grpSpPr bwMode="auto">
          <a:xfrm>
            <a:off x="2743200" y="3252788"/>
            <a:ext cx="4876800" cy="304800"/>
            <a:chOff x="576" y="1632"/>
            <a:chExt cx="3168" cy="480"/>
          </a:xfrm>
        </p:grpSpPr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576" y="1632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Design</a:t>
              </a: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1344" y="1632"/>
              <a:ext cx="86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Coding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2208" y="1632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Test</a:t>
              </a: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976" y="1632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Deployment</a:t>
              </a:r>
            </a:p>
          </p:txBody>
        </p:sp>
      </p:grp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3962400" y="3938588"/>
            <a:ext cx="4876800" cy="304800"/>
            <a:chOff x="576" y="1632"/>
            <a:chExt cx="3168" cy="480"/>
          </a:xfrm>
        </p:grpSpPr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576" y="1632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Design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1344" y="1632"/>
              <a:ext cx="86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Coding</a:t>
              </a: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2208" y="1632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Test</a:t>
              </a: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2976" y="1632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Deployment</a:t>
              </a:r>
            </a:p>
          </p:txBody>
        </p:sp>
      </p:grpSp>
      <p:sp>
        <p:nvSpPr>
          <p:cNvPr id="30740" name="Rectangle 20"/>
          <p:cNvSpPr>
            <a:spLocks noChangeArrowheads="1"/>
          </p:cNvSpPr>
          <p:nvPr/>
        </p:nvSpPr>
        <p:spPr bwMode="auto">
          <a:xfrm rot="5400000">
            <a:off x="38100" y="3062288"/>
            <a:ext cx="1981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/>
              <a:t>Requirements</a:t>
            </a: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1295400" y="2643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1295400" y="33289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1295400" y="401478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1524000" y="2209800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 sz="1600"/>
              <a:t>Release 1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2743200" y="2895600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 sz="1600"/>
              <a:t>Release 2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962400" y="3581400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 sz="1600"/>
              <a:t>Release 3</a:t>
            </a:r>
          </a:p>
        </p:txBody>
      </p: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2209800" y="4953000"/>
            <a:ext cx="5257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/>
              <a:t>Each release adds more functionality, i.e., a new increment</a:t>
            </a:r>
          </a:p>
          <a:p>
            <a:pPr algn="ctr" eaLnBrk="0" hangingPunct="0">
              <a:buFontTx/>
              <a:buChar char="-"/>
            </a:pPr>
            <a:endParaRPr lang="en-US" altLang="en-US"/>
          </a:p>
          <a:p>
            <a:pPr algn="ctr" eaLnBrk="0" hangingPunct="0"/>
            <a:r>
              <a:rPr lang="en-US" altLang="en-US"/>
              <a:t>(Some call it iterative)</a:t>
            </a:r>
          </a:p>
        </p:txBody>
      </p:sp>
    </p:spTree>
    <p:extLst>
      <p:ext uri="{BB962C8B-B14F-4D97-AF65-F5344CB8AC3E}">
        <p14:creationId xmlns:p14="http://schemas.microsoft.com/office/powerpoint/2010/main" val="15795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EA6F-766D-4418-9499-6208EBF5907D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Evolutionary</a:t>
            </a:r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2971800" y="4038600"/>
            <a:ext cx="6172200" cy="304800"/>
            <a:chOff x="1584" y="2448"/>
            <a:chExt cx="4128" cy="336"/>
          </a:xfrm>
        </p:grpSpPr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2688" y="2448"/>
              <a:ext cx="733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Design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3421" y="2448"/>
              <a:ext cx="825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Coding</a:t>
              </a:r>
            </a:p>
          </p:txBody>
        </p:sp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4246" y="2448"/>
              <a:ext cx="733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Test</a:t>
              </a:r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979" y="2448"/>
              <a:ext cx="733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Deployment</a:t>
              </a:r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1584" y="2448"/>
              <a:ext cx="1117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Requirements</a:t>
              </a:r>
            </a:p>
          </p:txBody>
        </p:sp>
      </p:grpSp>
      <p:grpSp>
        <p:nvGrpSpPr>
          <p:cNvPr id="31777" name="Group 33"/>
          <p:cNvGrpSpPr>
            <a:grpSpLocks/>
          </p:cNvGrpSpPr>
          <p:nvPr/>
        </p:nvGrpSpPr>
        <p:grpSpPr bwMode="auto">
          <a:xfrm>
            <a:off x="1981200" y="3352800"/>
            <a:ext cx="6172200" cy="304800"/>
            <a:chOff x="816" y="1968"/>
            <a:chExt cx="4128" cy="336"/>
          </a:xfrm>
        </p:grpSpPr>
        <p:grpSp>
          <p:nvGrpSpPr>
            <p:cNvPr id="31778" name="Group 34"/>
            <p:cNvGrpSpPr>
              <a:grpSpLocks/>
            </p:cNvGrpSpPr>
            <p:nvPr/>
          </p:nvGrpSpPr>
          <p:grpSpPr bwMode="auto">
            <a:xfrm>
              <a:off x="1920" y="1968"/>
              <a:ext cx="3024" cy="336"/>
              <a:chOff x="576" y="1632"/>
              <a:chExt cx="3168" cy="480"/>
            </a:xfrm>
          </p:grpSpPr>
          <p:sp>
            <p:nvSpPr>
              <p:cNvPr id="31779" name="Rectangle 35"/>
              <p:cNvSpPr>
                <a:spLocks noChangeArrowheads="1"/>
              </p:cNvSpPr>
              <p:nvPr/>
            </p:nvSpPr>
            <p:spPr bwMode="auto">
              <a:xfrm>
                <a:off x="576" y="1632"/>
                <a:ext cx="76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de-DE" altLang="en-US" sz="1600"/>
                  <a:t>Design</a:t>
                </a:r>
              </a:p>
            </p:txBody>
          </p:sp>
          <p:sp>
            <p:nvSpPr>
              <p:cNvPr id="31780" name="Rectangle 36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864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de-DE" altLang="en-US" sz="1600"/>
                  <a:t>Coding</a:t>
                </a:r>
              </a:p>
            </p:txBody>
          </p:sp>
          <p:sp>
            <p:nvSpPr>
              <p:cNvPr id="31781" name="Rectangle 37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76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de-DE" altLang="en-US" sz="1600"/>
                  <a:t>Test</a:t>
                </a:r>
              </a:p>
            </p:txBody>
          </p:sp>
          <p:sp>
            <p:nvSpPr>
              <p:cNvPr id="31782" name="Rectangle 38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76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de-DE" altLang="en-US" sz="1600"/>
                  <a:t>Deployment</a:t>
                </a:r>
              </a:p>
            </p:txBody>
          </p:sp>
        </p:grpSp>
        <p:sp>
          <p:nvSpPr>
            <p:cNvPr id="31783" name="Rectangle 39"/>
            <p:cNvSpPr>
              <a:spLocks noChangeArrowheads="1"/>
            </p:cNvSpPr>
            <p:nvPr/>
          </p:nvSpPr>
          <p:spPr bwMode="auto">
            <a:xfrm>
              <a:off x="816" y="1968"/>
              <a:ext cx="1117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600"/>
                <a:t>Requirements</a:t>
              </a:r>
            </a:p>
          </p:txBody>
        </p:sp>
      </p:grp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381000" y="2667000"/>
            <a:ext cx="6172200" cy="304800"/>
            <a:chOff x="96" y="1488"/>
            <a:chExt cx="4128" cy="336"/>
          </a:xfrm>
        </p:grpSpPr>
        <p:grpSp>
          <p:nvGrpSpPr>
            <p:cNvPr id="31785" name="Group 41"/>
            <p:cNvGrpSpPr>
              <a:grpSpLocks/>
            </p:cNvGrpSpPr>
            <p:nvPr/>
          </p:nvGrpSpPr>
          <p:grpSpPr bwMode="auto">
            <a:xfrm>
              <a:off x="1200" y="1488"/>
              <a:ext cx="3024" cy="336"/>
              <a:chOff x="576" y="1632"/>
              <a:chExt cx="3168" cy="480"/>
            </a:xfrm>
          </p:grpSpPr>
          <p:sp>
            <p:nvSpPr>
              <p:cNvPr id="31786" name="Rectangle 42"/>
              <p:cNvSpPr>
                <a:spLocks noChangeArrowheads="1"/>
              </p:cNvSpPr>
              <p:nvPr/>
            </p:nvSpPr>
            <p:spPr bwMode="auto">
              <a:xfrm>
                <a:off x="576" y="1632"/>
                <a:ext cx="76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de-DE" altLang="en-US" sz="1600"/>
                  <a:t>Design</a:t>
                </a:r>
              </a:p>
            </p:txBody>
          </p:sp>
          <p:sp>
            <p:nvSpPr>
              <p:cNvPr id="31787" name="Rectangle 43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864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de-DE" altLang="en-US" sz="1600"/>
                  <a:t>Coding</a:t>
                </a:r>
              </a:p>
            </p:txBody>
          </p:sp>
          <p:sp>
            <p:nvSpPr>
              <p:cNvPr id="31788" name="Rectangle 44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76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de-DE" altLang="en-US" sz="1600"/>
                  <a:t>Test</a:t>
                </a:r>
              </a:p>
            </p:txBody>
          </p:sp>
          <p:sp>
            <p:nvSpPr>
              <p:cNvPr id="31789" name="Rectangle 45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76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de-DE" altLang="en-US" sz="1600"/>
                  <a:t>Deployment</a:t>
                </a:r>
              </a:p>
            </p:txBody>
          </p:sp>
        </p:grpSp>
        <p:sp>
          <p:nvSpPr>
            <p:cNvPr id="31790" name="Rectangle 46"/>
            <p:cNvSpPr>
              <a:spLocks noChangeArrowheads="1"/>
            </p:cNvSpPr>
            <p:nvPr/>
          </p:nvSpPr>
          <p:spPr bwMode="auto">
            <a:xfrm>
              <a:off x="96" y="1488"/>
              <a:ext cx="1117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Requirements</a:t>
              </a:r>
            </a:p>
          </p:txBody>
        </p:sp>
      </p:grp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4548188" y="2971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5233988" y="2971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5843588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6376988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6742113" y="3719513"/>
            <a:ext cx="963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 sz="1600"/>
              <a:t>Feedback</a:t>
            </a:r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585788" y="23098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 sz="1600"/>
              <a:t>Version 1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2109788" y="2995613"/>
            <a:ext cx="10389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 sz="1600" dirty="0"/>
              <a:t>Version </a:t>
            </a:r>
            <a:r>
              <a:rPr lang="de-DE" altLang="en-US" sz="1600" dirty="0" smtClean="0"/>
              <a:t>2</a:t>
            </a:r>
            <a:endParaRPr lang="de-DE" altLang="en-US" sz="1600" dirty="0"/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3252788" y="3757613"/>
            <a:ext cx="10389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 sz="1600" dirty="0"/>
              <a:t>Version </a:t>
            </a:r>
            <a:r>
              <a:rPr lang="de-DE" altLang="en-US" sz="1600" dirty="0"/>
              <a:t>3</a:t>
            </a:r>
            <a:endParaRPr lang="de-DE" altLang="en-US" sz="1600" dirty="0"/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1676400" y="4800600"/>
            <a:ext cx="5181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/>
              <a:t>New versions implement </a:t>
            </a:r>
            <a:r>
              <a:rPr lang="en-US" altLang="en-US" i="1"/>
              <a:t>new</a:t>
            </a:r>
            <a:r>
              <a:rPr lang="en-US" altLang="en-US"/>
              <a:t> and evolving requirements</a:t>
            </a:r>
          </a:p>
          <a:p>
            <a:pPr algn="ctr" eaLnBrk="0" hangingPunct="0"/>
            <a:endParaRPr lang="en-US" altLang="en-US"/>
          </a:p>
          <a:p>
            <a:pPr algn="ctr" eaLnBrk="0" hangingPunct="0"/>
            <a:r>
              <a:rPr lang="en-US" altLang="en-US"/>
              <a:t>(Some call it iterative)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27888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3A84-B623-4C6E-B0F7-DD5DFBB4401C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75663" cy="11080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1" tIns="44623" rIns="90841" bIns="44623" anchor="b"/>
          <a:lstStyle/>
          <a:p>
            <a:r>
              <a:rPr lang="en-CA" altLang="en-US"/>
              <a:t>Spiral model</a:t>
            </a:r>
          </a:p>
        </p:txBody>
      </p:sp>
      <p:pic>
        <p:nvPicPr>
          <p:cNvPr id="4710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68450"/>
            <a:ext cx="8110537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063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E865-9DD7-40F2-B3FE-69CF0A87A3D5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The </a:t>
            </a:r>
            <a:r>
              <a:rPr lang="de-DE" altLang="en-US" dirty="0" err="1"/>
              <a:t>four</a:t>
            </a:r>
            <a:r>
              <a:rPr lang="de-DE" altLang="en-US" dirty="0"/>
              <a:t> </a:t>
            </a:r>
            <a:r>
              <a:rPr lang="de-DE" altLang="en-US" dirty="0" smtClean="0"/>
              <a:t>variables </a:t>
            </a:r>
            <a:r>
              <a:rPr lang="de-DE" altLang="en-US" dirty="0" err="1" smtClean="0"/>
              <a:t>of</a:t>
            </a:r>
            <a:r>
              <a:rPr lang="de-DE" altLang="en-US" dirty="0" smtClean="0"/>
              <a:t> a Project</a:t>
            </a:r>
            <a:endParaRPr lang="de-DE" altLang="en-US" sz="54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main four variables of a project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Development cost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Quality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Scope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Development </a:t>
            </a:r>
            <a:r>
              <a:rPr lang="en-US" altLang="en-US" sz="2000" dirty="0"/>
              <a:t>cost, time and quality are bad control variables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number of developers can only be incrementally increased (negative effects beyond the optimal count)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Deadlines are often predetermined externally (e.g., market window, important presentation)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Low quality upsets customers and </a:t>
            </a:r>
            <a:r>
              <a:rPr lang="en-US" altLang="en-US" sz="1800" dirty="0" smtClean="0"/>
              <a:t>developers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Scope is the only real control variable</a:t>
            </a:r>
          </a:p>
        </p:txBody>
      </p:sp>
    </p:spTree>
    <p:extLst>
      <p:ext uri="{BB962C8B-B14F-4D97-AF65-F5344CB8AC3E}">
        <p14:creationId xmlns:p14="http://schemas.microsoft.com/office/powerpoint/2010/main" val="42581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80AA-8C64-4454-B604-7B2F2E57141B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Function Points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800"/>
              <a:t>The idea of function point was first proposed by Albrecht in 1979.</a:t>
            </a:r>
          </a:p>
          <a:p>
            <a:pPr>
              <a:lnSpc>
                <a:spcPct val="90000"/>
              </a:lnSpc>
            </a:pPr>
            <a:r>
              <a:rPr lang="en-CA" altLang="en-US" sz="2800"/>
              <a:t>The function point of a system is a measure of the “functionality” of the system.</a:t>
            </a:r>
          </a:p>
          <a:p>
            <a:pPr>
              <a:lnSpc>
                <a:spcPct val="90000"/>
              </a:lnSpc>
            </a:pPr>
            <a:r>
              <a:rPr lang="en-CA" altLang="en-US" sz="2800"/>
              <a:t>Steps</a:t>
            </a:r>
          </a:p>
          <a:p>
            <a:pPr lvl="1">
              <a:lnSpc>
                <a:spcPct val="90000"/>
              </a:lnSpc>
            </a:pPr>
            <a:r>
              <a:rPr lang="en-CA" altLang="en-US" sz="2400"/>
              <a:t>Counting the information domain – counting FPs</a:t>
            </a:r>
          </a:p>
          <a:p>
            <a:pPr lvl="1">
              <a:lnSpc>
                <a:spcPct val="90000"/>
              </a:lnSpc>
            </a:pPr>
            <a:r>
              <a:rPr lang="en-CA" altLang="en-US" sz="2400"/>
              <a:t>Assessing complexity of the software – adjusting FPs</a:t>
            </a:r>
          </a:p>
          <a:p>
            <a:pPr lvl="1">
              <a:lnSpc>
                <a:spcPct val="90000"/>
              </a:lnSpc>
            </a:pPr>
            <a:r>
              <a:rPr lang="en-CA" altLang="en-US" sz="2400"/>
              <a:t>Applying an empirical relationship to come up with LOC or P-months based on the adjusted FPs</a:t>
            </a:r>
          </a:p>
          <a:p>
            <a:pPr>
              <a:lnSpc>
                <a:spcPct val="90000"/>
              </a:lnSpc>
            </a:pPr>
            <a:r>
              <a:rPr lang="en-CA" altLang="en-US" sz="2800"/>
              <a:t>This method cannot be performed automatically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88925" y="6577013"/>
            <a:ext cx="1666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200">
                <a:solidFill>
                  <a:schemeClr val="tx2"/>
                </a:solidFill>
              </a:rPr>
              <a:t>©Ian Sommerville 1995</a:t>
            </a:r>
          </a:p>
        </p:txBody>
      </p:sp>
    </p:spTree>
    <p:extLst>
      <p:ext uri="{BB962C8B-B14F-4D97-AF65-F5344CB8AC3E}">
        <p14:creationId xmlns:p14="http://schemas.microsoft.com/office/powerpoint/2010/main" val="22628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687-504A-438A-BF7C-0D0113C2E2AE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Counting Function Points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801813"/>
            <a:ext cx="8345488" cy="49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9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ox 24-Hour Trai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Wrox 24-Hour Trainer</Template>
  <TotalTime>2114</TotalTime>
  <Words>874</Words>
  <Application>Microsoft Office PowerPoint</Application>
  <PresentationFormat>On-screen Show (4:3)</PresentationFormat>
  <Paragraphs>175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Wrox 24-Hour Trainer</vt:lpstr>
      <vt:lpstr>Photo Editor Photo</vt:lpstr>
      <vt:lpstr>CS 2212B</vt:lpstr>
      <vt:lpstr>Software Life-Cycle Models</vt:lpstr>
      <vt:lpstr>Waterfall Model </vt:lpstr>
      <vt:lpstr>Incremental</vt:lpstr>
      <vt:lpstr>Evolutionary</vt:lpstr>
      <vt:lpstr>Spiral model</vt:lpstr>
      <vt:lpstr>The four variables of a Project</vt:lpstr>
      <vt:lpstr>Function Points</vt:lpstr>
      <vt:lpstr>Counting Function Points</vt:lpstr>
      <vt:lpstr>Counting Function Points</vt:lpstr>
      <vt:lpstr>Adjusting Function Points</vt:lpstr>
      <vt:lpstr>Adjusting Function Points</vt:lpstr>
      <vt:lpstr>Map FPs to LOC</vt:lpstr>
      <vt:lpstr>Example: Project</vt:lpstr>
      <vt:lpstr>Example: Project</vt:lpstr>
      <vt:lpstr>Basic COCOMO Formula</vt:lpstr>
      <vt:lpstr>COCOMO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Rod Stephens</dc:creator>
  <cp:lastModifiedBy>Kostas Kontogiannis</cp:lastModifiedBy>
  <cp:revision>254</cp:revision>
  <dcterms:created xsi:type="dcterms:W3CDTF">2015-03-16T16:55:38Z</dcterms:created>
  <dcterms:modified xsi:type="dcterms:W3CDTF">2018-04-27T18:50:50Z</dcterms:modified>
</cp:coreProperties>
</file>