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366" r:id="rId3"/>
    <p:sldId id="417" r:id="rId4"/>
    <p:sldId id="386" r:id="rId5"/>
    <p:sldId id="419" r:id="rId6"/>
    <p:sldId id="389" r:id="rId7"/>
    <p:sldId id="418" r:id="rId8"/>
    <p:sldId id="420" r:id="rId9"/>
    <p:sldId id="422" r:id="rId10"/>
    <p:sldId id="391" r:id="rId11"/>
    <p:sldId id="392" r:id="rId12"/>
    <p:sldId id="424" r:id="rId13"/>
    <p:sldId id="425" r:id="rId14"/>
    <p:sldId id="423" r:id="rId15"/>
    <p:sldId id="35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52" autoAdjust="0"/>
  </p:normalViewPr>
  <p:slideViewPr>
    <p:cSldViewPr>
      <p:cViewPr>
        <p:scale>
          <a:sx n="80" d="100"/>
          <a:sy n="80" d="100"/>
        </p:scale>
        <p:origin x="-1522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EA18FB-1C0E-4530-8CC5-3EADB913B705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7D173CC-E796-4683-BC3D-9729E0EAF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04A1-3AF4-40D0-A278-B798474CC9F4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2A2B1-C851-45BA-9B90-CF18442A1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AE5E9-0783-472E-BA6E-3C49E24626FB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6E0FD-127E-4CCB-BB04-515C98654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67E29-1932-4CCE-9A53-47CAB86FFE2A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41AF4-E102-49BC-A850-271A47F92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8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52438-700B-47C7-B66F-B9FD0D8792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9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51259-A3D5-4284-8B16-27621D968E02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9DB33-55D3-4713-B728-07F189041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6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449F5-0AF4-4D87-8900-0BBF62F1A151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706DB-4B8F-436C-A405-2CF749C1AE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981201"/>
            <a:ext cx="7772400" cy="762000"/>
          </a:xfrm>
          <a:prstGeom prst="rect">
            <a:avLst/>
          </a:prstGeom>
        </p:spPr>
        <p:txBody>
          <a:bodyPr/>
          <a:lstStyle>
            <a:lvl1pPr algn="l">
              <a:defRPr b="1" cap="small" baseline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19400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/>
            </a:lvl1pPr>
          </a:lstStyle>
          <a:p>
            <a:pPr lvl="0"/>
            <a:r>
              <a:rPr lang="en-US" sz="240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812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12D8-DA29-4F3F-B804-F7322D9BB90E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5A77-BA55-4C03-99EA-F3AE68D73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62327-661E-4F29-9334-E72557A2986D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79140-09B2-4A1F-82D1-8932F6B8B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8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0DF41-25F8-4AF5-817B-336DDFED29B0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833B0-D7CE-4DA2-9BCD-99D454B2F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4BACC-2316-4404-B45B-56A46FD87DB1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A2B76-065C-4643-9415-BCEF3F3F52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0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0138B-92EA-46FB-8F47-B333F923F12C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1C1E0-4351-4FCA-9574-2E7354AD3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3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6E93C-AA0A-4A46-BCDF-67703AA396C0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42D40-930D-4F71-9DD1-4EF0E09B8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E15B8A-FF29-464D-BE39-860BA0CC4514}" type="datetimeFigureOut">
              <a:rPr lang="en-US"/>
              <a:pPr>
                <a:defRPr/>
              </a:pPr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7ECB4D6-C3C5-449D-89FE-4DAAFB2C6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TotleBar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38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19600" y="0"/>
            <a:ext cx="4724400" cy="495300"/>
          </a:xfrm>
          <a:prstGeom prst="rect">
            <a:avLst/>
          </a:prstGeo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CS2212B Introduction to Software Engineering </a:t>
            </a:r>
            <a:endParaRPr lang="en-US" sz="1600" b="1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atto.com/study-material/software-engineering-cohesion" TargetMode="External"/><Relationship Id="rId2" Type="http://schemas.openxmlformats.org/officeDocument/2006/relationships/hyperlink" Target="https://www.lucidchart.com/pages/uml-class-diagram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CS 2212B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819401"/>
            <a:ext cx="7772400" cy="990600"/>
          </a:xfrm>
        </p:spPr>
        <p:txBody>
          <a:bodyPr/>
          <a:lstStyle/>
          <a:p>
            <a:r>
              <a:rPr lang="en-CA" dirty="0" smtClean="0"/>
              <a:t>Introduction to Software Engineering</a:t>
            </a:r>
            <a:endParaRPr lang="en-CA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09600" y="3886200"/>
            <a:ext cx="7772400" cy="990600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Kostas Kontogiannis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85800" y="5848350"/>
            <a:ext cx="7772400" cy="990600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 smtClean="0"/>
              <a:t>Cohesion examples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12157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Cohesion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marL="342900" indent="-342900"/>
            <a:r>
              <a:rPr lang="en-US" altLang="en-US" sz="1800" dirty="0"/>
              <a:t>Module with functional cohesion focuses on exactly one goal or “function”</a:t>
            </a:r>
          </a:p>
          <a:p>
            <a:pPr marL="742950" lvl="1" indent="-285750"/>
            <a:r>
              <a:rPr lang="en-US" altLang="en-US" sz="1600" dirty="0"/>
              <a:t>(in the sense of purpose, not a programming language “function”).</a:t>
            </a:r>
          </a:p>
          <a:p>
            <a:pPr marL="742950" lvl="1" indent="-285750"/>
            <a:endParaRPr lang="en-US" altLang="en-US" sz="1600" dirty="0"/>
          </a:p>
          <a:p>
            <a:pPr marL="342900" indent="-342900"/>
            <a:r>
              <a:rPr lang="en-US" altLang="en-US" sz="1800" dirty="0"/>
              <a:t>Module performing a well-defined operation is more reusable, e.g.,</a:t>
            </a:r>
          </a:p>
          <a:p>
            <a:pPr marL="742950" lvl="1" indent="-285750"/>
            <a:r>
              <a:rPr lang="en-US" altLang="en-US" sz="1600" dirty="0"/>
              <a:t>modules such as: </a:t>
            </a:r>
            <a:r>
              <a:rPr lang="en-US" altLang="en-US" sz="1600" dirty="0" err="1"/>
              <a:t>read_file</a:t>
            </a:r>
            <a:r>
              <a:rPr lang="en-US" altLang="en-US" sz="1600" dirty="0"/>
              <a:t>, or </a:t>
            </a:r>
            <a:r>
              <a:rPr lang="en-US" altLang="en-US" sz="1600" dirty="0" err="1"/>
              <a:t>draw_graph</a:t>
            </a:r>
            <a:r>
              <a:rPr lang="en-US" altLang="en-US" sz="1600" dirty="0"/>
              <a:t> are more likely to be applicable to another project than one called </a:t>
            </a:r>
            <a:r>
              <a:rPr lang="en-US" altLang="en-US" sz="1600" dirty="0" err="1"/>
              <a:t>initialize_data</a:t>
            </a:r>
            <a:r>
              <a:rPr lang="en-US" altLang="en-US" sz="1600" dirty="0"/>
              <a:t>.</a:t>
            </a:r>
          </a:p>
          <a:p>
            <a:pPr marL="742950" lvl="1" indent="-285750"/>
            <a:endParaRPr lang="en-US" altLang="en-US" sz="1600" dirty="0"/>
          </a:p>
          <a:p>
            <a:pPr marL="342900" indent="-342900"/>
            <a:r>
              <a:rPr lang="en-US" altLang="en-US" sz="1800" dirty="0"/>
              <a:t>Another advantage of is fault isolation, e.g.,</a:t>
            </a:r>
          </a:p>
          <a:p>
            <a:pPr marL="742950" lvl="1" indent="-285750"/>
            <a:r>
              <a:rPr lang="en-US" altLang="en-US" sz="1600" dirty="0"/>
              <a:t>If the data is not being read from the file correctly, there is a good chance the error lies in the </a:t>
            </a:r>
            <a:r>
              <a:rPr lang="en-US" altLang="en-US" sz="1600" dirty="0" err="1"/>
              <a:t>read_file</a:t>
            </a:r>
            <a:r>
              <a:rPr lang="en-US" altLang="en-US" sz="1600" dirty="0"/>
              <a:t> module/function</a:t>
            </a:r>
            <a:r>
              <a:rPr lang="en-US" altLang="en-US" sz="1600" dirty="0" smtClean="0"/>
              <a:t>.</a:t>
            </a:r>
            <a:r>
              <a:rPr lang="en-CA" altLang="en-US" sz="2000" dirty="0" smtClean="0"/>
              <a:t>​</a:t>
            </a:r>
          </a:p>
          <a:p>
            <a:pPr marL="742950" lvl="1" indent="-285750"/>
            <a:endParaRPr lang="en-CA" altLang="en-US" sz="2000" dirty="0"/>
          </a:p>
          <a:p>
            <a:pPr indent="-285750"/>
            <a:r>
              <a:rPr lang="en-CA" altLang="en-US" sz="1800" dirty="0"/>
              <a:t>Examples of functional cohesive modules:</a:t>
            </a:r>
          </a:p>
          <a:p>
            <a:pPr marL="57150" indent="0">
              <a:buNone/>
            </a:pPr>
            <a:r>
              <a:rPr lang="en-CA" altLang="en-US" sz="2000" dirty="0" smtClean="0"/>
              <a:t>	</a:t>
            </a:r>
            <a:r>
              <a:rPr lang="en-CA" altLang="en-US" sz="1600" dirty="0"/>
              <a:t>Compute cosine of angle</a:t>
            </a:r>
          </a:p>
          <a:p>
            <a:pPr marL="57150" indent="0">
              <a:buNone/>
            </a:pPr>
            <a:r>
              <a:rPr lang="en-CA" altLang="en-US" sz="1600" dirty="0"/>
              <a:t>	Read transaction record </a:t>
            </a:r>
          </a:p>
          <a:p>
            <a:pPr marL="57150" indent="0">
              <a:buNone/>
            </a:pPr>
            <a:r>
              <a:rPr lang="en-CA" altLang="en-US" sz="1600" dirty="0"/>
              <a:t>	Assign seat to airline passenger</a:t>
            </a:r>
            <a:endParaRPr lang="en-US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553200"/>
            <a:ext cx="4909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https://www.avatto.com/study-material/software-engineering-cohesion</a:t>
            </a:r>
          </a:p>
        </p:txBody>
      </p:sp>
    </p:spTree>
    <p:extLst>
      <p:ext uri="{BB962C8B-B14F-4D97-AF65-F5344CB8AC3E}">
        <p14:creationId xmlns:p14="http://schemas.microsoft.com/office/powerpoint/2010/main" val="9375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Informational Cohesion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1800"/>
              <a:t>Informational cohesion describes a module as performing a number of actions, each with a unique entry point, independent code for each action, and all operations are performed on the same data.</a:t>
            </a:r>
          </a:p>
          <a:p>
            <a:pPr marL="742950" lvl="1" indent="-285750"/>
            <a:r>
              <a:rPr lang="en-US" altLang="en-US" sz="1600"/>
              <a:t>In informational cohesion, each function in a module can perform exactly one action.</a:t>
            </a:r>
          </a:p>
          <a:p>
            <a:pPr marL="742950" lvl="1" indent="-285750"/>
            <a:endParaRPr lang="en-US" altLang="en-US" sz="1600"/>
          </a:p>
          <a:p>
            <a:pPr marL="342900" indent="-342900"/>
            <a:r>
              <a:rPr lang="en-US" altLang="en-US" sz="1800"/>
              <a:t>It corresponds to the definition of an ADT (abstract data type) or object in an object-oriented language.</a:t>
            </a:r>
          </a:p>
          <a:p>
            <a:pPr marL="342900" indent="-342900"/>
            <a:endParaRPr lang="en-US" altLang="en-US" sz="1800"/>
          </a:p>
          <a:p>
            <a:pPr marL="342900" indent="-342900"/>
            <a:r>
              <a:rPr lang="en-US" altLang="en-US" sz="1800"/>
              <a:t>Thus, the object-oriented approach naturally produces designs with informational cohesion.</a:t>
            </a:r>
          </a:p>
          <a:p>
            <a:pPr marL="742950" lvl="1" indent="-285750"/>
            <a:r>
              <a:rPr lang="en-US" altLang="en-US" sz="1600"/>
              <a:t>Each object is generally defined in its own source file/module, and all the data definitions and member functions of that object are defined inside that source file (or perhaps one other source file, in the case of a .hpp/.cpp combination).</a:t>
            </a:r>
          </a:p>
        </p:txBody>
      </p:sp>
    </p:spTree>
    <p:extLst>
      <p:ext uri="{BB962C8B-B14F-4D97-AF65-F5344CB8AC3E}">
        <p14:creationId xmlns:p14="http://schemas.microsoft.com/office/powerpoint/2010/main" val="28048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2B7AD16-DD50-42C1-89BB-C70DA0A80221}" type="slidenum">
              <a:rPr lang="ko-KR" altLang="en-US" sz="1200"/>
              <a:pPr/>
              <a:t>12</a:t>
            </a:fld>
            <a:endParaRPr lang="en-US" altLang="ko-KR" sz="12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 of Cohesion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685800" y="2057400"/>
            <a:ext cx="19812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685800" y="2438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1666875" y="2438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685800" y="2895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600200" y="2895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1066800" y="2057400"/>
            <a:ext cx="1154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A</a:t>
            </a:r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685800" y="2362200"/>
            <a:ext cx="962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</a:rPr>
              <a:t>Function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609600" y="2819400"/>
            <a:ext cx="1006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1676400" y="2362200"/>
            <a:ext cx="962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613" name="Text Box 12"/>
          <p:cNvSpPr txBox="1">
            <a:spLocks noChangeArrowheads="1"/>
          </p:cNvSpPr>
          <p:nvPr/>
        </p:nvSpPr>
        <p:spPr bwMode="auto">
          <a:xfrm>
            <a:off x="1647825" y="2819400"/>
            <a:ext cx="1019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765175" y="3417888"/>
            <a:ext cx="17335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Coincidental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Parts unrelated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4038600" y="2209800"/>
            <a:ext cx="1905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5616" name="Rectangle 15"/>
          <p:cNvSpPr>
            <a:spLocks noChangeArrowheads="1"/>
          </p:cNvSpPr>
          <p:nvPr/>
        </p:nvSpPr>
        <p:spPr bwMode="auto">
          <a:xfrm>
            <a:off x="3657600" y="2057400"/>
            <a:ext cx="21336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3657600" y="2514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3657600" y="2971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5619" name="Text Box 18"/>
          <p:cNvSpPr txBox="1">
            <a:spLocks noChangeArrowheads="1"/>
          </p:cNvSpPr>
          <p:nvPr/>
        </p:nvSpPr>
        <p:spPr bwMode="auto">
          <a:xfrm>
            <a:off x="4032250" y="2081213"/>
            <a:ext cx="124301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A’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A’’</a:t>
            </a:r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38100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>
            <a:off x="38100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5622" name="Text Box 21"/>
          <p:cNvSpPr txBox="1">
            <a:spLocks noChangeArrowheads="1"/>
          </p:cNvSpPr>
          <p:nvPr/>
        </p:nvSpPr>
        <p:spPr bwMode="auto">
          <a:xfrm>
            <a:off x="3159125" y="2608263"/>
            <a:ext cx="54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logic</a:t>
            </a:r>
          </a:p>
        </p:txBody>
      </p:sp>
      <p:sp>
        <p:nvSpPr>
          <p:cNvPr id="25623" name="Text Box 22"/>
          <p:cNvSpPr txBox="1">
            <a:spLocks noChangeArrowheads="1"/>
          </p:cNvSpPr>
          <p:nvPr/>
        </p:nvSpPr>
        <p:spPr bwMode="auto">
          <a:xfrm>
            <a:off x="3733800" y="3405188"/>
            <a:ext cx="18605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Logical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Similar functions</a:t>
            </a:r>
          </a:p>
        </p:txBody>
      </p:sp>
      <p:sp>
        <p:nvSpPr>
          <p:cNvPr id="25624" name="Rectangle 23"/>
          <p:cNvSpPr>
            <a:spLocks noChangeArrowheads="1"/>
          </p:cNvSpPr>
          <p:nvPr/>
        </p:nvSpPr>
        <p:spPr bwMode="auto">
          <a:xfrm>
            <a:off x="6629400" y="2057400"/>
            <a:ext cx="19050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5625" name="Line 24"/>
          <p:cNvSpPr>
            <a:spLocks noChangeShapeType="1"/>
          </p:cNvSpPr>
          <p:nvPr/>
        </p:nvSpPr>
        <p:spPr bwMode="auto">
          <a:xfrm>
            <a:off x="6629400" y="2438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5626" name="Line 25"/>
          <p:cNvSpPr>
            <a:spLocks noChangeShapeType="1"/>
          </p:cNvSpPr>
          <p:nvPr/>
        </p:nvSpPr>
        <p:spPr bwMode="auto">
          <a:xfrm>
            <a:off x="6629400" y="2895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6934200" y="2106613"/>
            <a:ext cx="13271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</a:rPr>
              <a:t>Time t</a:t>
            </a:r>
            <a:r>
              <a:rPr lang="en-US" altLang="en-US" sz="1600" baseline="-25000" dirty="0">
                <a:solidFill>
                  <a:schemeClr val="bg1"/>
                </a:solidFill>
              </a:rPr>
              <a:t>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aseline="-250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</a:rPr>
              <a:t>Time t</a:t>
            </a:r>
            <a:r>
              <a:rPr lang="en-US" altLang="en-US" sz="1600" baseline="-25000" dirty="0">
                <a:solidFill>
                  <a:schemeClr val="bg1"/>
                </a:solidFill>
              </a:rPr>
              <a:t>0 </a:t>
            </a:r>
            <a:r>
              <a:rPr lang="en-US" altLang="en-US" sz="1600" dirty="0">
                <a:solidFill>
                  <a:schemeClr val="bg1"/>
                </a:solidFill>
              </a:rPr>
              <a:t>+ X</a:t>
            </a:r>
            <a:endParaRPr lang="en-US" altLang="en-US" sz="1600" baseline="-250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aseline="-25000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</a:rPr>
              <a:t>Time t</a:t>
            </a:r>
            <a:r>
              <a:rPr lang="en-US" altLang="en-US" sz="1600" baseline="-25000" dirty="0">
                <a:solidFill>
                  <a:schemeClr val="bg1"/>
                </a:solidFill>
              </a:rPr>
              <a:t>0  </a:t>
            </a:r>
            <a:r>
              <a:rPr lang="en-US" altLang="en-US" sz="1600" dirty="0">
                <a:solidFill>
                  <a:schemeClr val="bg1"/>
                </a:solidFill>
              </a:rPr>
              <a:t>+ 2X</a:t>
            </a:r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6683375" y="3436938"/>
            <a:ext cx="17716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Temporal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Related by time</a:t>
            </a:r>
          </a:p>
        </p:txBody>
      </p:sp>
      <p:sp>
        <p:nvSpPr>
          <p:cNvPr id="25629" name="Rectangle 28"/>
          <p:cNvSpPr>
            <a:spLocks noChangeArrowheads="1"/>
          </p:cNvSpPr>
          <p:nvPr/>
        </p:nvSpPr>
        <p:spPr bwMode="auto">
          <a:xfrm>
            <a:off x="3711575" y="4383088"/>
            <a:ext cx="19812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5630" name="Line 29"/>
          <p:cNvSpPr>
            <a:spLocks noChangeShapeType="1"/>
          </p:cNvSpPr>
          <p:nvPr/>
        </p:nvSpPr>
        <p:spPr bwMode="auto">
          <a:xfrm>
            <a:off x="3700463" y="484187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5631" name="Line 30"/>
          <p:cNvSpPr>
            <a:spLocks noChangeShapeType="1"/>
          </p:cNvSpPr>
          <p:nvPr/>
        </p:nvSpPr>
        <p:spPr bwMode="auto">
          <a:xfrm>
            <a:off x="3711575" y="528796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5632" name="Text Box 31"/>
          <p:cNvSpPr txBox="1">
            <a:spLocks noChangeArrowheads="1"/>
          </p:cNvSpPr>
          <p:nvPr/>
        </p:nvSpPr>
        <p:spPr bwMode="auto">
          <a:xfrm>
            <a:off x="4059238" y="4397375"/>
            <a:ext cx="11652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C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3078163" y="5713413"/>
            <a:ext cx="31051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Procedural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Related by order of functions</a:t>
            </a:r>
          </a:p>
        </p:txBody>
      </p:sp>
      <p:sp>
        <p:nvSpPr>
          <p:cNvPr id="25634" name="Slide Number Placeholder 33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A6BA26C-D2B5-4649-ABB3-F3B4BE494016}" type="slidenum">
              <a:rPr lang="ko-KR" altLang="en-US" sz="1200">
                <a:ea typeface="굴림" pitchFamily="34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200"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1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5110215-A128-4683-947C-ADDE799E097D}" type="slidenum">
              <a:rPr lang="ko-KR" altLang="en-US" sz="1200"/>
              <a:pPr/>
              <a:t>13</a:t>
            </a:fld>
            <a:endParaRPr lang="en-US" altLang="ko-KR" sz="12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381000"/>
            <a:ext cx="8229600" cy="1241425"/>
          </a:xfrm>
        </p:spPr>
        <p:txBody>
          <a:bodyPr/>
          <a:lstStyle/>
          <a:p>
            <a:r>
              <a:rPr lang="en-US" altLang="en-US" smtClean="0"/>
              <a:t>Examples of Cohesion (Cont.)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3600450" y="4327525"/>
            <a:ext cx="19812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3600450" y="470852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3600450" y="5165725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6631" name="Text Box 6"/>
          <p:cNvSpPr txBox="1">
            <a:spLocks noChangeArrowheads="1"/>
          </p:cNvSpPr>
          <p:nvPr/>
        </p:nvSpPr>
        <p:spPr bwMode="auto">
          <a:xfrm>
            <a:off x="3733800" y="4275138"/>
            <a:ext cx="17319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A part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A part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A part 3</a:t>
            </a: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2279650" y="5735638"/>
            <a:ext cx="45275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/>
              <a:t>Functional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Sequential with complete, related functions</a:t>
            </a: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1295400" y="1957388"/>
            <a:ext cx="19812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>
            <a:off x="1295400" y="23383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6635" name="Line 10"/>
          <p:cNvSpPr>
            <a:spLocks noChangeShapeType="1"/>
          </p:cNvSpPr>
          <p:nvPr/>
        </p:nvSpPr>
        <p:spPr bwMode="auto">
          <a:xfrm>
            <a:off x="1295400" y="27955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1676400" y="1905000"/>
            <a:ext cx="11652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C</a:t>
            </a:r>
          </a:p>
        </p:txBody>
      </p:sp>
      <p:sp>
        <p:nvSpPr>
          <p:cNvPr id="26637" name="Text Box 12"/>
          <p:cNvSpPr txBox="1">
            <a:spLocks noChangeArrowheads="1"/>
          </p:cNvSpPr>
          <p:nvPr/>
        </p:nvSpPr>
        <p:spPr bwMode="auto">
          <a:xfrm>
            <a:off x="1163638" y="3365500"/>
            <a:ext cx="21478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Communicational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Access same data</a:t>
            </a:r>
          </a:p>
        </p:txBody>
      </p:sp>
      <p:sp>
        <p:nvSpPr>
          <p:cNvPr id="26638" name="Rectangle 13"/>
          <p:cNvSpPr>
            <a:spLocks noChangeArrowheads="1"/>
          </p:cNvSpPr>
          <p:nvPr/>
        </p:nvSpPr>
        <p:spPr bwMode="auto">
          <a:xfrm>
            <a:off x="6038850" y="1957388"/>
            <a:ext cx="19812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6038850" y="23383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>
            <a:off x="6038850" y="27955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6641" name="Text Box 16"/>
          <p:cNvSpPr txBox="1">
            <a:spLocks noChangeArrowheads="1"/>
          </p:cNvSpPr>
          <p:nvPr/>
        </p:nvSpPr>
        <p:spPr bwMode="auto">
          <a:xfrm>
            <a:off x="6419850" y="1905000"/>
            <a:ext cx="11652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Function C</a:t>
            </a:r>
          </a:p>
        </p:txBody>
      </p:sp>
      <p:sp>
        <p:nvSpPr>
          <p:cNvPr id="26642" name="Text Box 17"/>
          <p:cNvSpPr txBox="1">
            <a:spLocks noChangeArrowheads="1"/>
          </p:cNvSpPr>
          <p:nvPr/>
        </p:nvSpPr>
        <p:spPr bwMode="auto">
          <a:xfrm>
            <a:off x="5257800" y="3365500"/>
            <a:ext cx="3448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Sequential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Output of one is input to another</a:t>
            </a:r>
          </a:p>
        </p:txBody>
      </p:sp>
      <p:sp>
        <p:nvSpPr>
          <p:cNvPr id="26643" name="AutoShape 18"/>
          <p:cNvSpPr>
            <a:spLocks noChangeArrowheads="1"/>
          </p:cNvSpPr>
          <p:nvPr/>
        </p:nvSpPr>
        <p:spPr bwMode="auto">
          <a:xfrm>
            <a:off x="3905250" y="2151063"/>
            <a:ext cx="609600" cy="609600"/>
          </a:xfrm>
          <a:prstGeom prst="can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cxnSp>
        <p:nvCxnSpPr>
          <p:cNvPr id="26644" name="AutoShape 19"/>
          <p:cNvCxnSpPr>
            <a:cxnSpLocks noChangeShapeType="1"/>
            <a:stCxn id="26646" idx="1"/>
            <a:endCxn id="26633" idx="3"/>
          </p:cNvCxnSpPr>
          <p:nvPr/>
        </p:nvCxnSpPr>
        <p:spPr bwMode="auto">
          <a:xfrm flipH="1">
            <a:off x="3276600" y="2497138"/>
            <a:ext cx="622300" cy="107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5" name="Line 20"/>
          <p:cNvSpPr>
            <a:spLocks noChangeShapeType="1"/>
          </p:cNvSpPr>
          <p:nvPr/>
        </p:nvSpPr>
        <p:spPr bwMode="auto">
          <a:xfrm flipH="1" flipV="1">
            <a:off x="3281363" y="2144713"/>
            <a:ext cx="60960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6646" name="Line 21"/>
          <p:cNvSpPr>
            <a:spLocks noChangeShapeType="1"/>
          </p:cNvSpPr>
          <p:nvPr/>
        </p:nvSpPr>
        <p:spPr bwMode="auto">
          <a:xfrm flipV="1">
            <a:off x="3281363" y="2497138"/>
            <a:ext cx="617537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6647" name="Line 22"/>
          <p:cNvSpPr>
            <a:spLocks noChangeShapeType="1"/>
          </p:cNvSpPr>
          <p:nvPr/>
        </p:nvSpPr>
        <p:spPr bwMode="auto">
          <a:xfrm>
            <a:off x="6172200" y="21336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6648" name="Line 23"/>
          <p:cNvSpPr>
            <a:spLocks noChangeShapeType="1"/>
          </p:cNvSpPr>
          <p:nvPr/>
        </p:nvSpPr>
        <p:spPr bwMode="auto">
          <a:xfrm>
            <a:off x="6172200" y="25908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>
              <a:solidFill>
                <a:schemeClr val="bg1"/>
              </a:solidFill>
            </a:endParaRPr>
          </a:p>
        </p:txBody>
      </p:sp>
      <p:sp>
        <p:nvSpPr>
          <p:cNvPr id="26649" name="Slide Number Placeholder 2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60F87ED-9BB7-4C4E-ADB4-E4C540D8F0DC}" type="slidenum">
              <a:rPr lang="ko-KR" altLang="en-US" sz="1200">
                <a:ea typeface="굴림" pitchFamily="34" charset="-127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200"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Determining Module Cohesion</a:t>
            </a:r>
          </a:p>
        </p:txBody>
      </p:sp>
      <p:pic>
        <p:nvPicPr>
          <p:cNvPr id="1026" name="Picture 2" descr="cohe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779145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6553200"/>
            <a:ext cx="4909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https://www.avatto.com/study-material/software-engineering-cohesion</a:t>
            </a:r>
          </a:p>
        </p:txBody>
      </p:sp>
    </p:spTree>
    <p:extLst>
      <p:ext uri="{BB962C8B-B14F-4D97-AF65-F5344CB8AC3E}">
        <p14:creationId xmlns:p14="http://schemas.microsoft.com/office/powerpoint/2010/main" val="68288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CA" dirty="0" smtClean="0"/>
              <a:t>Links to Supporting Material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>
                <a:hlinkClick r:id="rId2"/>
              </a:rPr>
              <a:t>https</a:t>
            </a:r>
            <a:r>
              <a:rPr lang="en-CA" sz="2000" dirty="0">
                <a:hlinkClick r:id="rId2"/>
              </a:rPr>
              <a:t>://en.wikipedia.org/wiki/Cohesion_(computer_science</a:t>
            </a:r>
            <a:r>
              <a:rPr lang="en-CA" sz="2000" dirty="0" smtClean="0">
                <a:hlinkClick r:id="rId2"/>
              </a:rPr>
              <a:t>)</a:t>
            </a:r>
          </a:p>
          <a:p>
            <a:pPr marL="0" indent="0">
              <a:buNone/>
            </a:pPr>
            <a:endParaRPr lang="en-CA" sz="2000" dirty="0">
              <a:hlinkClick r:id="rId2"/>
            </a:endParaRPr>
          </a:p>
          <a:p>
            <a:pPr marL="0" indent="0">
              <a:buNone/>
            </a:pPr>
            <a:r>
              <a:rPr lang="en-CA" sz="2000" dirty="0">
                <a:hlinkClick r:id="rId2"/>
              </a:rPr>
              <a:t>https://</a:t>
            </a:r>
            <a:r>
              <a:rPr lang="en-CA" sz="2000" dirty="0" smtClean="0">
                <a:hlinkClick r:id="rId2"/>
              </a:rPr>
              <a:t>stackoverflow.com/questions/3085285/cohesion-coupling</a:t>
            </a:r>
          </a:p>
          <a:p>
            <a:pPr marL="0" indent="0">
              <a:buNone/>
            </a:pPr>
            <a:endParaRPr lang="en-CA" sz="2000" dirty="0" smtClean="0">
              <a:hlinkClick r:id="rId2"/>
            </a:endParaRPr>
          </a:p>
          <a:p>
            <a:pPr marL="0" indent="0">
              <a:buNone/>
            </a:pPr>
            <a:r>
              <a:rPr lang="en-CA" sz="2000" dirty="0">
                <a:hlinkClick r:id="rId2"/>
              </a:rPr>
              <a:t>https://</a:t>
            </a:r>
            <a:r>
              <a:rPr lang="en-CA" sz="2000" dirty="0" smtClean="0">
                <a:hlinkClick r:id="rId2"/>
              </a:rPr>
              <a:t>www.coursera.org/learn/software-processes/lecture/LWhWM/software-design-cohesion</a:t>
            </a:r>
          </a:p>
          <a:p>
            <a:pPr marL="0" indent="0">
              <a:buNone/>
            </a:pPr>
            <a:endParaRPr lang="en-CA" sz="2000" dirty="0" smtClean="0">
              <a:hlinkClick r:id="rId2"/>
            </a:endParaRPr>
          </a:p>
          <a:p>
            <a:pPr marL="0" indent="0">
              <a:buNone/>
            </a:pPr>
            <a:r>
              <a:rPr lang="en-CA" sz="2000" dirty="0">
                <a:hlinkClick r:id="rId2"/>
              </a:rPr>
              <a:t>https://en.wikipedia.org/wiki/Coupling_(computer_programming</a:t>
            </a:r>
            <a:r>
              <a:rPr lang="en-CA" sz="2000" dirty="0" smtClean="0">
                <a:hlinkClick r:id="rId2"/>
              </a:rPr>
              <a:t>)</a:t>
            </a:r>
          </a:p>
          <a:p>
            <a:pPr marL="0" indent="0">
              <a:buNone/>
            </a:pPr>
            <a:endParaRPr lang="en-CA" sz="2000" dirty="0">
              <a:hlinkClick r:id="rId2"/>
            </a:endParaRPr>
          </a:p>
          <a:p>
            <a:pPr marL="0" indent="0">
              <a:buNone/>
            </a:pPr>
            <a:r>
              <a:rPr lang="en-CA" sz="2000" dirty="0">
                <a:hlinkClick r:id="rId2"/>
              </a:rPr>
              <a:t>https://</a:t>
            </a:r>
            <a:r>
              <a:rPr lang="en-CA" sz="2000" dirty="0" smtClean="0">
                <a:hlinkClick r:id="rId2"/>
              </a:rPr>
              <a:t>www.tutorialspoint.com/software_engineering/software_design_basics.htm</a:t>
            </a:r>
          </a:p>
          <a:p>
            <a:pPr marL="0" indent="0">
              <a:buNone/>
            </a:pPr>
            <a:endParaRPr lang="en-CA" sz="2000" dirty="0">
              <a:hlinkClick r:id="rId2"/>
            </a:endParaRPr>
          </a:p>
          <a:p>
            <a:pPr marL="0" indent="0">
              <a:buNone/>
            </a:pPr>
            <a:r>
              <a:rPr lang="en-CA" sz="2000" dirty="0">
                <a:hlinkClick r:id="rId2"/>
              </a:rPr>
              <a:t>https://</a:t>
            </a:r>
            <a:r>
              <a:rPr lang="en-CA" sz="2000" dirty="0" smtClean="0">
                <a:hlinkClick r:id="rId2"/>
              </a:rPr>
              <a:t>www.coursera.org/learn/software-processes/lecture/BNSI0/software-design-coupling</a:t>
            </a:r>
          </a:p>
          <a:p>
            <a:pPr marL="0" indent="0">
              <a:buNone/>
            </a:pPr>
            <a:endParaRPr lang="en-CA" sz="2000" dirty="0" smtClean="0">
              <a:hlinkClick r:id="rId2"/>
            </a:endParaRPr>
          </a:p>
          <a:p>
            <a:pPr marL="0" indent="0">
              <a:buNone/>
            </a:pPr>
            <a:r>
              <a:rPr lang="en-CA" sz="2000" dirty="0">
                <a:hlinkClick r:id="rId3"/>
              </a:rPr>
              <a:t>https://</a:t>
            </a:r>
            <a:r>
              <a:rPr lang="en-CA" sz="2000" dirty="0" smtClean="0">
                <a:hlinkClick r:id="rId3"/>
              </a:rPr>
              <a:t>www.avatto.com/study-material/software-engineering-cohesion</a:t>
            </a:r>
            <a:r>
              <a:rPr lang="en-CA" sz="2000" dirty="0" smtClean="0"/>
              <a:t> </a:t>
            </a:r>
            <a:endParaRPr lang="en-CA" sz="2000" dirty="0"/>
          </a:p>
          <a:p>
            <a:pPr marL="0" indent="0">
              <a:buNone/>
            </a:pPr>
            <a:r>
              <a:rPr lang="en-CA" sz="2000" dirty="0" smtClean="0">
                <a:hlinkClick r:id="rId2"/>
              </a:rPr>
              <a:t> </a:t>
            </a:r>
          </a:p>
          <a:p>
            <a:pPr marL="0" indent="0">
              <a:buNone/>
            </a:pPr>
            <a:endParaRPr lang="en-CA" sz="2000" dirty="0" smtClean="0">
              <a:hlinkClick r:id="rId2"/>
            </a:endParaRPr>
          </a:p>
          <a:p>
            <a:pPr marL="0" indent="0">
              <a:buNone/>
            </a:pPr>
            <a:endParaRPr lang="en-CA" sz="2000" dirty="0" smtClean="0">
              <a:hlinkClick r:id="rId2"/>
            </a:endParaRPr>
          </a:p>
          <a:p>
            <a:pPr marL="0" indent="0">
              <a:buNone/>
            </a:pPr>
            <a:endParaRPr lang="en-CA" sz="2000" dirty="0">
              <a:hlinkClick r:id="rId2"/>
            </a:endParaRPr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82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Cohesion Types</a:t>
            </a:r>
            <a:endParaRPr lang="en-US" altLang="en-US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Symbol" charset="2"/>
              <a:buNone/>
            </a:pPr>
            <a:r>
              <a:rPr lang="en-US" altLang="en-US" sz="1600" dirty="0"/>
              <a:t>1. </a:t>
            </a:r>
            <a:r>
              <a:rPr lang="en-CA" altLang="en-US" sz="1600" dirty="0" smtClean="0"/>
              <a:t>Coincidental Cohesion</a:t>
            </a:r>
            <a:endParaRPr lang="en-US" altLang="en-US" sz="1600" dirty="0"/>
          </a:p>
          <a:p>
            <a:pPr marL="342900" indent="-342900">
              <a:buFont typeface="Symbol" charset="2"/>
              <a:buNone/>
            </a:pPr>
            <a:r>
              <a:rPr lang="en-US" altLang="en-US" sz="1600" dirty="0"/>
              <a:t>2. </a:t>
            </a:r>
            <a:r>
              <a:rPr lang="en-US" altLang="en-US" sz="1600" dirty="0" smtClean="0"/>
              <a:t>Logical cohesion</a:t>
            </a:r>
            <a:endParaRPr lang="en-CA" altLang="en-US" sz="1600" dirty="0"/>
          </a:p>
          <a:p>
            <a:pPr marL="342900" indent="-342900">
              <a:buFont typeface="Symbol" charset="2"/>
              <a:buNone/>
            </a:pPr>
            <a:r>
              <a:rPr lang="en-US" altLang="en-US" sz="1600" dirty="0" smtClean="0"/>
              <a:t>3</a:t>
            </a:r>
            <a:r>
              <a:rPr lang="en-US" altLang="en-US" sz="1600" dirty="0"/>
              <a:t>. </a:t>
            </a:r>
            <a:r>
              <a:rPr lang="en-US" altLang="en-US" sz="1600" dirty="0" smtClean="0"/>
              <a:t>Temporal cohesion</a:t>
            </a:r>
            <a:endParaRPr lang="en-US" altLang="en-US" sz="1600" dirty="0"/>
          </a:p>
          <a:p>
            <a:pPr marL="342900" indent="-342900">
              <a:buFont typeface="Symbol" charset="2"/>
              <a:buNone/>
            </a:pPr>
            <a:r>
              <a:rPr lang="en-US" altLang="en-US" sz="1600" dirty="0"/>
              <a:t>4. </a:t>
            </a:r>
            <a:r>
              <a:rPr lang="en-US" altLang="en-US" sz="1600" dirty="0" smtClean="0"/>
              <a:t>Procedural cohesion</a:t>
            </a:r>
            <a:endParaRPr lang="en-US" altLang="en-US" sz="1600" dirty="0"/>
          </a:p>
          <a:p>
            <a:pPr marL="342900" indent="-342900">
              <a:buFont typeface="Symbol" charset="2"/>
              <a:buNone/>
            </a:pPr>
            <a:r>
              <a:rPr lang="en-US" altLang="en-US" sz="1600" dirty="0"/>
              <a:t>5. </a:t>
            </a:r>
            <a:r>
              <a:rPr lang="en-US" altLang="en-US" sz="1600" dirty="0" smtClean="0"/>
              <a:t>Communicational cohesion</a:t>
            </a:r>
          </a:p>
          <a:p>
            <a:pPr marL="342900" indent="-342900">
              <a:buFont typeface="Symbol" charset="2"/>
              <a:buNone/>
            </a:pPr>
            <a:r>
              <a:rPr lang="en-US" altLang="en-US" sz="1600" dirty="0" smtClean="0"/>
              <a:t>6. Sequential cohesion</a:t>
            </a:r>
            <a:endParaRPr lang="en-US" altLang="en-US" sz="1600" dirty="0"/>
          </a:p>
          <a:p>
            <a:pPr marL="342900" indent="-342900">
              <a:buFont typeface="Symbol" charset="2"/>
              <a:buNone/>
            </a:pPr>
            <a:r>
              <a:rPr lang="en-US" altLang="en-US" sz="1600" dirty="0"/>
              <a:t>7</a:t>
            </a:r>
            <a:r>
              <a:rPr lang="en-US" altLang="en-US" sz="1600" dirty="0" smtClean="0"/>
              <a:t>. Functional cohesion</a:t>
            </a:r>
            <a:endParaRPr lang="en-US" altLang="en-US" sz="1600" dirty="0"/>
          </a:p>
          <a:p>
            <a:pPr marL="342900" indent="-342900">
              <a:buFont typeface="Symbol" charset="2"/>
              <a:buNone/>
            </a:pPr>
            <a:r>
              <a:rPr lang="en-US" altLang="en-US" sz="1600" dirty="0"/>
              <a:t>8</a:t>
            </a:r>
            <a:r>
              <a:rPr lang="en-US" altLang="en-US" sz="1600" dirty="0" smtClean="0"/>
              <a:t>. Informational cohesion</a:t>
            </a:r>
            <a:endParaRPr lang="en-US" altLang="en-US" sz="1600" dirty="0"/>
          </a:p>
          <a:p>
            <a:pPr marL="342900" indent="-342900"/>
            <a:endParaRPr lang="en-US" altLang="en-US" sz="2000" dirty="0"/>
          </a:p>
        </p:txBody>
      </p:sp>
      <p:sp>
        <p:nvSpPr>
          <p:cNvPr id="204804" name="AutoShape 4"/>
          <p:cNvSpPr>
            <a:spLocks/>
          </p:cNvSpPr>
          <p:nvPr/>
        </p:nvSpPr>
        <p:spPr bwMode="auto">
          <a:xfrm>
            <a:off x="3429000" y="3200400"/>
            <a:ext cx="609600" cy="990600"/>
          </a:xfrm>
          <a:prstGeom prst="rightBrace">
            <a:avLst>
              <a:gd name="adj1" fmla="val 127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4495800" y="3407568"/>
            <a:ext cx="22813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dirty="0" smtClean="0">
                <a:latin typeface="Times New Roman" pitchFamily="18" charset="0"/>
              </a:rPr>
              <a:t>High Cohesion - Good</a:t>
            </a:r>
            <a:endParaRPr lang="en-US" altLang="en-US" b="0" dirty="0">
              <a:latin typeface="Times New Roman" pitchFamily="18" charset="0"/>
            </a:endParaRP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4343400" y="2402680"/>
            <a:ext cx="21018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CA" altLang="en-US" dirty="0" smtClean="0">
                <a:latin typeface="Times New Roman" pitchFamily="18" charset="0"/>
              </a:rPr>
              <a:t>Low Cohesion</a:t>
            </a:r>
            <a:r>
              <a:rPr lang="en-US" altLang="en-US" b="0" dirty="0" smtClean="0">
                <a:latin typeface="Times New Roman" pitchFamily="18" charset="0"/>
              </a:rPr>
              <a:t> </a:t>
            </a:r>
            <a:r>
              <a:rPr lang="en-US" altLang="en-US" b="0" dirty="0">
                <a:latin typeface="Times New Roman" pitchFamily="18" charset="0"/>
              </a:rPr>
              <a:t>- </a:t>
            </a:r>
            <a:r>
              <a:rPr lang="en-CA" altLang="en-US" dirty="0" smtClean="0">
                <a:latin typeface="Times New Roman" pitchFamily="18" charset="0"/>
              </a:rPr>
              <a:t>Bad</a:t>
            </a:r>
            <a:endParaRPr lang="en-US" altLang="en-US" b="0" dirty="0">
              <a:latin typeface="Times New Roman" pitchFamily="18" charset="0"/>
            </a:endParaRPr>
          </a:p>
        </p:txBody>
      </p:sp>
      <p:sp>
        <p:nvSpPr>
          <p:cNvPr id="204807" name="AutoShape 7"/>
          <p:cNvSpPr>
            <a:spLocks/>
          </p:cNvSpPr>
          <p:nvPr/>
        </p:nvSpPr>
        <p:spPr bwMode="auto">
          <a:xfrm>
            <a:off x="3429000" y="2124074"/>
            <a:ext cx="609600" cy="923926"/>
          </a:xfrm>
          <a:prstGeom prst="rightBrace">
            <a:avLst>
              <a:gd name="adj1" fmla="val 10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1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Coincidental cohesion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CA" sz="1600" dirty="0"/>
              <a:t>Elements contribute to activities with no meaningful relationship to one another</a:t>
            </a:r>
            <a:br>
              <a:rPr lang="en-CA" sz="1600" dirty="0"/>
            </a:br>
            <a:r>
              <a:rPr lang="en-CA" sz="1600" dirty="0"/>
              <a:t> </a:t>
            </a:r>
          </a:p>
          <a:p>
            <a:r>
              <a:rPr lang="en-CA" sz="1600" dirty="0"/>
              <a:t>Similar to logical cohesion, except the activities may not even be the same </a:t>
            </a:r>
            <a:r>
              <a:rPr lang="en-CA" sz="1600" dirty="0" smtClean="0"/>
              <a:t>type</a:t>
            </a:r>
            <a:r>
              <a:rPr lang="en-CA" sz="1600" dirty="0"/>
              <a:t/>
            </a:r>
            <a:br>
              <a:rPr lang="en-CA" sz="1600" dirty="0"/>
            </a:br>
            <a:r>
              <a:rPr lang="en-CA" sz="1600" dirty="0"/>
              <a:t> </a:t>
            </a:r>
          </a:p>
          <a:p>
            <a:r>
              <a:rPr lang="en-CA" sz="1600" dirty="0"/>
              <a:t>Difficult to understand and maintain, with strong possibilities of causing ‘side effects’ every time the module is modified</a:t>
            </a:r>
          </a:p>
          <a:p>
            <a:r>
              <a:rPr lang="en-CA" sz="1600" dirty="0"/>
              <a:t>Example of Coincidental </a:t>
            </a:r>
            <a:r>
              <a:rPr lang="en-CA" sz="1600" dirty="0" smtClean="0"/>
              <a:t>Cohesion</a:t>
            </a:r>
          </a:p>
          <a:p>
            <a:endParaRPr lang="en-CA" sz="1600" dirty="0"/>
          </a:p>
          <a:p>
            <a:pPr marL="400050" lvl="1" indent="0">
              <a:buNone/>
            </a:pPr>
            <a:r>
              <a:rPr lang="en-CA" sz="1200" dirty="0" smtClean="0"/>
              <a:t>	</a:t>
            </a:r>
            <a:r>
              <a:rPr lang="en-CA" sz="1600" i="1" dirty="0" smtClean="0"/>
              <a:t>                 module miscellaneous functions</a:t>
            </a:r>
          </a:p>
          <a:p>
            <a:pPr marL="400050" lvl="1" indent="0">
              <a:buNone/>
            </a:pPr>
            <a:r>
              <a:rPr lang="en-CA" sz="1600" i="1" dirty="0" smtClean="0"/>
              <a:t>  		  use customer record</a:t>
            </a:r>
          </a:p>
          <a:p>
            <a:pPr marL="400050" lvl="1" indent="0">
              <a:buNone/>
            </a:pPr>
            <a:r>
              <a:rPr lang="en-CA" sz="1600" i="1" dirty="0" smtClean="0"/>
              <a:t>  		  display customer record</a:t>
            </a:r>
          </a:p>
          <a:p>
            <a:pPr marL="400050" lvl="1" indent="0">
              <a:buNone/>
            </a:pPr>
            <a:r>
              <a:rPr lang="en-CA" sz="1600" i="1" dirty="0" smtClean="0"/>
              <a:t>  		  calculate total sales</a:t>
            </a:r>
          </a:p>
          <a:p>
            <a:pPr marL="400050" lvl="1" indent="0">
              <a:buNone/>
            </a:pPr>
            <a:r>
              <a:rPr lang="en-CA" sz="1600" i="1" dirty="0"/>
              <a:t>	</a:t>
            </a:r>
            <a:r>
              <a:rPr lang="en-CA" sz="1600" i="1" dirty="0" smtClean="0"/>
              <a:t>	  read transaction record</a:t>
            </a:r>
          </a:p>
          <a:p>
            <a:pPr marL="400050" lvl="1" indent="0">
              <a:buNone/>
            </a:pPr>
            <a:r>
              <a:rPr lang="en-CA" sz="1600" i="1" dirty="0" smtClean="0"/>
              <a:t>    		  return transaction record</a:t>
            </a:r>
          </a:p>
          <a:p>
            <a:pPr marL="400050" lvl="1" indent="0">
              <a:buNone/>
            </a:pPr>
            <a:r>
              <a:rPr lang="en-CA" sz="1600" i="1" dirty="0" smtClean="0"/>
              <a:t>	                end module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553200"/>
            <a:ext cx="4909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https://www.avatto.com/study-material/software-engineering-cohesion</a:t>
            </a:r>
          </a:p>
        </p:txBody>
      </p:sp>
    </p:spTree>
    <p:extLst>
      <p:ext uri="{BB962C8B-B14F-4D97-AF65-F5344CB8AC3E}">
        <p14:creationId xmlns:p14="http://schemas.microsoft.com/office/powerpoint/2010/main" val="368275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Examples </a:t>
            </a:r>
            <a:r>
              <a:rPr lang="en-US" altLang="en-US" dirty="0"/>
              <a:t>of Logical Cohesion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886200" cy="4114800"/>
          </a:xfrm>
        </p:spPr>
        <p:txBody>
          <a:bodyPr/>
          <a:lstStyle/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void function(param1, param2, param3, ..., </a:t>
            </a:r>
            <a:r>
              <a:rPr lang="en-US" altLang="en-US" sz="1200" dirty="0" err="1"/>
              <a:t>paramN</a:t>
            </a:r>
            <a:r>
              <a:rPr lang="en-US" altLang="en-US" sz="1200" dirty="0"/>
              <a:t>)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{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variable declarations....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code common to all cases... </a:t>
            </a:r>
            <a:r>
              <a:rPr lang="en-US" altLang="en-US" sz="1200" b="1" dirty="0"/>
              <a:t>[A]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if ( param1 == 1 ) </a:t>
            </a:r>
            <a:r>
              <a:rPr lang="en-US" altLang="en-US" sz="1200" b="1" dirty="0"/>
              <a:t>[B]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	...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else if ( param1 == 2 )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	...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else if ( param1 == n )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	...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end if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code common to all cases... </a:t>
            </a:r>
            <a:r>
              <a:rPr lang="en-US" altLang="en-US" sz="1200" b="1" dirty="0"/>
              <a:t>[C]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if ( </a:t>
            </a:r>
            <a:r>
              <a:rPr lang="en-US" altLang="en-US" sz="1200" dirty="0" err="1"/>
              <a:t>param</a:t>
            </a:r>
            <a:r>
              <a:rPr lang="en-US" altLang="en-US" sz="1200" dirty="0"/>
              <a:t> == 1) </a:t>
            </a:r>
            <a:r>
              <a:rPr lang="en-US" altLang="en-US" sz="1200" b="1" dirty="0"/>
              <a:t>[D]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	...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else if ( param1 == 5 )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	...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end if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code common to all cases... </a:t>
            </a:r>
            <a:r>
              <a:rPr lang="en-US" altLang="en-US" sz="1200" b="1" dirty="0"/>
              <a:t>[E]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if ( param1 == 7 )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		...</a:t>
            </a:r>
          </a:p>
          <a:p>
            <a:pPr marL="342900" indent="-342900"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/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19600" y="1981200"/>
            <a:ext cx="38862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 typeface="Symbol" pitchFamily="18" charset="2"/>
              <a:buNone/>
            </a:pPr>
            <a:r>
              <a:rPr lang="en-US" altLang="en-US" sz="1200" dirty="0" smtClean="0"/>
              <a:t>	</a:t>
            </a:r>
            <a:r>
              <a:rPr lang="en-CA" altLang="en-US" sz="1200" dirty="0"/>
              <a:t>module display record</a:t>
            </a:r>
          </a:p>
          <a:p>
            <a:pPr>
              <a:lnSpc>
                <a:spcPct val="70000"/>
              </a:lnSpc>
              <a:buFont typeface="Symbol" pitchFamily="18" charset="2"/>
              <a:buNone/>
            </a:pPr>
            <a:r>
              <a:rPr lang="en-CA" altLang="en-US" sz="1200" dirty="0"/>
              <a:t>      </a:t>
            </a:r>
            <a:r>
              <a:rPr lang="en-CA" altLang="en-US" sz="1200" dirty="0" smtClean="0"/>
              <a:t>		use </a:t>
            </a:r>
            <a:r>
              <a:rPr lang="en-CA" altLang="en-US" sz="1200" dirty="0"/>
              <a:t>record-type, record</a:t>
            </a:r>
          </a:p>
          <a:p>
            <a:pPr>
              <a:lnSpc>
                <a:spcPct val="70000"/>
              </a:lnSpc>
              <a:buFont typeface="Symbol" pitchFamily="18" charset="2"/>
              <a:buNone/>
            </a:pPr>
            <a:endParaRPr lang="en-CA" altLang="en-US" sz="1200" dirty="0"/>
          </a:p>
          <a:p>
            <a:pPr>
              <a:lnSpc>
                <a:spcPct val="70000"/>
              </a:lnSpc>
              <a:buFont typeface="Symbol" pitchFamily="18" charset="2"/>
              <a:buNone/>
            </a:pPr>
            <a:r>
              <a:rPr lang="en-CA" altLang="en-US" sz="1200" dirty="0"/>
              <a:t>      </a:t>
            </a:r>
            <a:r>
              <a:rPr lang="en-CA" altLang="en-US" sz="1200" dirty="0" smtClean="0"/>
              <a:t>		if </a:t>
            </a:r>
            <a:r>
              <a:rPr lang="en-CA" altLang="en-US" sz="1200" dirty="0"/>
              <a:t>record-type is student then</a:t>
            </a:r>
          </a:p>
          <a:p>
            <a:pPr>
              <a:lnSpc>
                <a:spcPct val="70000"/>
              </a:lnSpc>
              <a:buFont typeface="Symbol" pitchFamily="18" charset="2"/>
              <a:buNone/>
            </a:pPr>
            <a:endParaRPr lang="en-CA" altLang="en-US" sz="1200" dirty="0"/>
          </a:p>
          <a:p>
            <a:pPr>
              <a:lnSpc>
                <a:spcPct val="70000"/>
              </a:lnSpc>
              <a:buFont typeface="Symbol" pitchFamily="18" charset="2"/>
              <a:buNone/>
            </a:pPr>
            <a:r>
              <a:rPr lang="en-CA" altLang="en-US" sz="1200" dirty="0"/>
              <a:t>          </a:t>
            </a:r>
            <a:r>
              <a:rPr lang="en-CA" altLang="en-US" sz="1200" dirty="0" smtClean="0"/>
              <a:t>	   </a:t>
            </a:r>
            <a:r>
              <a:rPr lang="en-CA" altLang="en-US" sz="1200" b="1" dirty="0"/>
              <a:t>display student record</a:t>
            </a:r>
          </a:p>
          <a:p>
            <a:pPr>
              <a:lnSpc>
                <a:spcPct val="70000"/>
              </a:lnSpc>
              <a:buFont typeface="Symbol" pitchFamily="18" charset="2"/>
              <a:buNone/>
            </a:pPr>
            <a:endParaRPr lang="en-CA" altLang="en-US" sz="1200" dirty="0"/>
          </a:p>
          <a:p>
            <a:pPr>
              <a:lnSpc>
                <a:spcPct val="70000"/>
              </a:lnSpc>
              <a:buFont typeface="Symbol" pitchFamily="18" charset="2"/>
              <a:buNone/>
            </a:pPr>
            <a:r>
              <a:rPr lang="en-CA" altLang="en-US" sz="1200" dirty="0"/>
              <a:t>      </a:t>
            </a:r>
            <a:r>
              <a:rPr lang="en-CA" altLang="en-US" sz="1200" dirty="0" smtClean="0"/>
              <a:t>		else </a:t>
            </a:r>
            <a:r>
              <a:rPr lang="en-CA" altLang="en-US" sz="1200" dirty="0"/>
              <a:t>if record-type is staff then</a:t>
            </a:r>
          </a:p>
          <a:p>
            <a:pPr>
              <a:lnSpc>
                <a:spcPct val="70000"/>
              </a:lnSpc>
              <a:buFont typeface="Symbol" pitchFamily="18" charset="2"/>
              <a:buNone/>
            </a:pPr>
            <a:endParaRPr lang="en-CA" altLang="en-US" sz="1200" dirty="0"/>
          </a:p>
          <a:p>
            <a:pPr>
              <a:lnSpc>
                <a:spcPct val="70000"/>
              </a:lnSpc>
              <a:buFont typeface="Symbol" pitchFamily="18" charset="2"/>
              <a:buNone/>
            </a:pPr>
            <a:r>
              <a:rPr lang="en-CA" altLang="en-US" sz="1200" dirty="0"/>
              <a:t>            </a:t>
            </a:r>
            <a:r>
              <a:rPr lang="en-CA" altLang="en-US" sz="1200" dirty="0" smtClean="0"/>
              <a:t>	   </a:t>
            </a:r>
            <a:r>
              <a:rPr lang="en-CA" altLang="en-US" sz="1200" b="1" dirty="0" smtClean="0"/>
              <a:t>display </a:t>
            </a:r>
            <a:r>
              <a:rPr lang="en-CA" altLang="en-US" sz="1200" b="1" dirty="0"/>
              <a:t>staff record</a:t>
            </a:r>
          </a:p>
          <a:p>
            <a:pPr>
              <a:lnSpc>
                <a:spcPct val="70000"/>
              </a:lnSpc>
              <a:buFont typeface="Symbol" pitchFamily="18" charset="2"/>
              <a:buNone/>
            </a:pPr>
            <a:endParaRPr lang="en-CA" altLang="en-US" sz="1200" dirty="0"/>
          </a:p>
          <a:p>
            <a:pPr>
              <a:lnSpc>
                <a:spcPct val="70000"/>
              </a:lnSpc>
              <a:buFont typeface="Symbol" pitchFamily="18" charset="2"/>
              <a:buNone/>
            </a:pPr>
            <a:r>
              <a:rPr lang="en-CA" altLang="en-US" sz="1200" dirty="0" smtClean="0"/>
              <a:t>		end </a:t>
            </a:r>
            <a:r>
              <a:rPr lang="en-CA" altLang="en-US" sz="1200" dirty="0"/>
              <a:t>module</a:t>
            </a:r>
            <a:endParaRPr lang="en-US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215080" y="4648200"/>
            <a:ext cx="4909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https://www.avatto.com/study-material/software-engineering-cohesion</a:t>
            </a:r>
          </a:p>
        </p:txBody>
      </p:sp>
    </p:spTree>
    <p:extLst>
      <p:ext uri="{BB962C8B-B14F-4D97-AF65-F5344CB8AC3E}">
        <p14:creationId xmlns:p14="http://schemas.microsoft.com/office/powerpoint/2010/main" val="36197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of </a:t>
            </a:r>
            <a:r>
              <a:rPr lang="en-CA" dirty="0"/>
              <a:t>T</a:t>
            </a:r>
            <a:r>
              <a:rPr lang="en-CA" dirty="0" smtClean="0"/>
              <a:t>emporal Cohesion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i="1" dirty="0"/>
              <a:t>module initialise</a:t>
            </a:r>
          </a:p>
          <a:p>
            <a:pPr marL="0" indent="0">
              <a:buNone/>
            </a:pPr>
            <a:r>
              <a:rPr lang="en-CA" sz="2000" i="1" dirty="0"/>
              <a:t>   </a:t>
            </a:r>
            <a:r>
              <a:rPr lang="en-CA" sz="2000" i="1" dirty="0" smtClean="0"/>
              <a:t> set </a:t>
            </a:r>
            <a:r>
              <a:rPr lang="en-CA" sz="2000" i="1" dirty="0"/>
              <a:t>counter to </a:t>
            </a:r>
            <a:r>
              <a:rPr lang="en-CA" sz="2000" i="1" dirty="0" smtClean="0"/>
              <a:t>0</a:t>
            </a:r>
            <a:endParaRPr lang="en-CA" sz="2000" i="1" dirty="0"/>
          </a:p>
          <a:p>
            <a:pPr marL="0" indent="0">
              <a:buNone/>
            </a:pPr>
            <a:r>
              <a:rPr lang="en-CA" sz="2000" i="1" dirty="0"/>
              <a:t>   </a:t>
            </a:r>
            <a:r>
              <a:rPr lang="en-CA" sz="2000" i="1" dirty="0" smtClean="0"/>
              <a:t> open </a:t>
            </a:r>
            <a:r>
              <a:rPr lang="en-CA" sz="2000" i="1" dirty="0"/>
              <a:t>student file </a:t>
            </a:r>
          </a:p>
          <a:p>
            <a:pPr marL="0" indent="0">
              <a:buNone/>
            </a:pPr>
            <a:r>
              <a:rPr lang="en-CA" sz="2000" i="1" dirty="0"/>
              <a:t>   </a:t>
            </a:r>
            <a:r>
              <a:rPr lang="en-CA" sz="2000" i="1" dirty="0" smtClean="0"/>
              <a:t> clear </a:t>
            </a:r>
            <a:r>
              <a:rPr lang="en-CA" sz="2000" i="1" dirty="0"/>
              <a:t>error message </a:t>
            </a:r>
            <a:r>
              <a:rPr lang="en-CA" sz="2000" i="1" dirty="0" smtClean="0"/>
              <a:t>variable</a:t>
            </a:r>
            <a:endParaRPr lang="en-CA" sz="2000" i="1" dirty="0"/>
          </a:p>
          <a:p>
            <a:pPr marL="0" indent="0">
              <a:buNone/>
            </a:pPr>
            <a:r>
              <a:rPr lang="en-CA" sz="2000" i="1" dirty="0"/>
              <a:t>   </a:t>
            </a:r>
            <a:r>
              <a:rPr lang="en-CA" sz="2000" i="1" dirty="0" smtClean="0"/>
              <a:t> initialise </a:t>
            </a:r>
            <a:r>
              <a:rPr lang="en-CA" sz="2000" i="1" dirty="0"/>
              <a:t>array</a:t>
            </a:r>
          </a:p>
          <a:p>
            <a:pPr marL="0" indent="0">
              <a:buNone/>
            </a:pPr>
            <a:r>
              <a:rPr lang="en-CA" sz="2000" i="1" dirty="0"/>
              <a:t> </a:t>
            </a:r>
            <a:r>
              <a:rPr lang="en-CA" sz="2000" i="1" dirty="0" smtClean="0"/>
              <a:t>end </a:t>
            </a:r>
            <a:r>
              <a:rPr lang="en-CA" sz="2000" i="1" dirty="0"/>
              <a:t>module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553200"/>
            <a:ext cx="4909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https://www.avatto.com/study-material/software-engineering-cohesion</a:t>
            </a:r>
          </a:p>
        </p:txBody>
      </p:sp>
    </p:spTree>
    <p:extLst>
      <p:ext uri="{BB962C8B-B14F-4D97-AF65-F5344CB8AC3E}">
        <p14:creationId xmlns:p14="http://schemas.microsoft.com/office/powerpoint/2010/main" val="376697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of Procedural </a:t>
            </a:r>
            <a:r>
              <a:rPr lang="en-US" altLang="en-US" dirty="0"/>
              <a:t>Cohesion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914400" y="1809750"/>
            <a:ext cx="2800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Times New Roman" pitchFamily="18" charset="0"/>
              </a:rPr>
              <a:t>operationA()</a:t>
            </a:r>
          </a:p>
          <a:p>
            <a:r>
              <a:rPr lang="en-US" altLang="en-US" b="0">
                <a:latin typeface="Times New Roman" pitchFamily="18" charset="0"/>
              </a:rPr>
              <a:t>{ readData(data,filename1);</a:t>
            </a:r>
          </a:p>
          <a:p>
            <a:r>
              <a:rPr lang="en-US" altLang="en-US" b="0">
                <a:latin typeface="Times New Roman" pitchFamily="18" charset="0"/>
              </a:rPr>
              <a:t>   processAData(data);</a:t>
            </a:r>
          </a:p>
          <a:p>
            <a:r>
              <a:rPr lang="en-US" altLang="en-US" b="0">
                <a:latin typeface="Times New Roman" pitchFamily="18" charset="0"/>
              </a:rPr>
              <a:t>   storeData(data,filename2);</a:t>
            </a:r>
          </a:p>
          <a:p>
            <a:r>
              <a:rPr lang="en-US" altLang="en-US" b="0">
                <a:latin typeface="Times New Roman" pitchFamily="18" charset="0"/>
              </a:rPr>
              <a:t>}</a:t>
            </a:r>
          </a:p>
          <a:p>
            <a:endParaRPr lang="en-US" altLang="en-US" b="0">
              <a:latin typeface="Times New Roman" pitchFamily="18" charset="0"/>
            </a:endParaRP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5410200" y="1809750"/>
            <a:ext cx="2800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Times New Roman" pitchFamily="18" charset="0"/>
              </a:rPr>
              <a:t>operationB()</a:t>
            </a:r>
          </a:p>
          <a:p>
            <a:r>
              <a:rPr lang="en-US" altLang="en-US" b="0">
                <a:latin typeface="Times New Roman" pitchFamily="18" charset="0"/>
              </a:rPr>
              <a:t>{ readData(data,filename1);</a:t>
            </a:r>
          </a:p>
          <a:p>
            <a:r>
              <a:rPr lang="en-US" altLang="en-US" b="0">
                <a:latin typeface="Times New Roman" pitchFamily="18" charset="0"/>
              </a:rPr>
              <a:t>   processBData(data);</a:t>
            </a:r>
          </a:p>
          <a:p>
            <a:r>
              <a:rPr lang="en-US" altLang="en-US" b="0">
                <a:latin typeface="Times New Roman" pitchFamily="18" charset="0"/>
              </a:rPr>
              <a:t>   storeData(data,filename2);</a:t>
            </a:r>
          </a:p>
          <a:p>
            <a:r>
              <a:rPr lang="en-US" altLang="en-US" b="0">
                <a:latin typeface="Times New Roman" pitchFamily="18" charset="0"/>
              </a:rPr>
              <a:t>}</a:t>
            </a:r>
          </a:p>
          <a:p>
            <a:endParaRPr lang="en-US" altLang="en-US" b="0">
              <a:latin typeface="Times New Roman" pitchFamily="18" charset="0"/>
            </a:endParaRP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914400" y="3409950"/>
            <a:ext cx="24987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Times New Roman" pitchFamily="18" charset="0"/>
              </a:rPr>
              <a:t>readData(data,filename)</a:t>
            </a:r>
          </a:p>
          <a:p>
            <a:r>
              <a:rPr lang="en-US" altLang="en-US" b="0">
                <a:latin typeface="Times New Roman" pitchFamily="18" charset="0"/>
              </a:rPr>
              <a:t>{ f := openfile(filename);</a:t>
            </a:r>
          </a:p>
          <a:p>
            <a:r>
              <a:rPr lang="en-US" altLang="en-US" b="0">
                <a:latin typeface="Times New Roman" pitchFamily="18" charset="0"/>
              </a:rPr>
              <a:t>   readrecords(f, data);</a:t>
            </a:r>
          </a:p>
          <a:p>
            <a:r>
              <a:rPr lang="en-US" altLang="en-US" b="0">
                <a:latin typeface="Times New Roman" pitchFamily="18" charset="0"/>
              </a:rPr>
              <a:t>   closefile(f);</a:t>
            </a:r>
          </a:p>
          <a:p>
            <a:r>
              <a:rPr lang="en-US" altLang="en-US" b="0">
                <a:latin typeface="Times New Roman" pitchFamily="18" charset="0"/>
              </a:rPr>
              <a:t>}</a:t>
            </a:r>
          </a:p>
          <a:p>
            <a:r>
              <a:rPr lang="en-US" altLang="en-US" b="0">
                <a:latin typeface="Times New Roman" pitchFamily="18" charset="0"/>
              </a:rPr>
              <a:t>storeData(data,filename)</a:t>
            </a:r>
          </a:p>
          <a:p>
            <a:r>
              <a:rPr lang="en-US" altLang="en-US" b="0">
                <a:latin typeface="Times New Roman" pitchFamily="18" charset="0"/>
              </a:rPr>
              <a:t>{...}</a:t>
            </a:r>
          </a:p>
          <a:p>
            <a:r>
              <a:rPr lang="en-US" altLang="en-US" b="0">
                <a:latin typeface="Times New Roman" pitchFamily="18" charset="0"/>
              </a:rPr>
              <a:t>processAData(data)</a:t>
            </a:r>
          </a:p>
          <a:p>
            <a:r>
              <a:rPr lang="en-US" altLang="en-US" b="0">
                <a:latin typeface="Times New Roman" pitchFamily="18" charset="0"/>
              </a:rPr>
              <a:t>{...}</a:t>
            </a:r>
          </a:p>
        </p:txBody>
      </p:sp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5486400" y="3409950"/>
            <a:ext cx="24987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Times New Roman" pitchFamily="18" charset="0"/>
              </a:rPr>
              <a:t>readData(data,filename)</a:t>
            </a:r>
          </a:p>
          <a:p>
            <a:r>
              <a:rPr lang="en-US" altLang="en-US" b="0">
                <a:latin typeface="Times New Roman" pitchFamily="18" charset="0"/>
              </a:rPr>
              <a:t>{ f := openfile(filename);</a:t>
            </a:r>
          </a:p>
          <a:p>
            <a:r>
              <a:rPr lang="en-US" altLang="en-US" b="0">
                <a:latin typeface="Times New Roman" pitchFamily="18" charset="0"/>
              </a:rPr>
              <a:t>   readrecords(f, data);</a:t>
            </a:r>
          </a:p>
          <a:p>
            <a:r>
              <a:rPr lang="en-US" altLang="en-US" b="0">
                <a:latin typeface="Times New Roman" pitchFamily="18" charset="0"/>
              </a:rPr>
              <a:t>   closefile(f);</a:t>
            </a:r>
          </a:p>
          <a:p>
            <a:r>
              <a:rPr lang="en-US" altLang="en-US" b="0">
                <a:latin typeface="Times New Roman" pitchFamily="18" charset="0"/>
              </a:rPr>
              <a:t>}</a:t>
            </a:r>
          </a:p>
          <a:p>
            <a:r>
              <a:rPr lang="en-US" altLang="en-US" b="0">
                <a:latin typeface="Times New Roman" pitchFamily="18" charset="0"/>
              </a:rPr>
              <a:t>storeData(data,filename)</a:t>
            </a:r>
          </a:p>
          <a:p>
            <a:r>
              <a:rPr lang="en-US" altLang="en-US" b="0">
                <a:latin typeface="Times New Roman" pitchFamily="18" charset="0"/>
              </a:rPr>
              <a:t>{...}</a:t>
            </a:r>
          </a:p>
          <a:p>
            <a:r>
              <a:rPr lang="en-US" altLang="en-US" b="0">
                <a:latin typeface="Times New Roman" pitchFamily="18" charset="0"/>
              </a:rPr>
              <a:t>processBData(data)</a:t>
            </a:r>
          </a:p>
          <a:p>
            <a:r>
              <a:rPr lang="en-US" altLang="en-US" b="0">
                <a:latin typeface="Times New Roman" pitchFamily="18" charset="0"/>
              </a:rPr>
              <a:t>{...}</a:t>
            </a:r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auto">
          <a:xfrm>
            <a:off x="838200" y="1809750"/>
            <a:ext cx="29718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5257800" y="1809750"/>
            <a:ext cx="29718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0953" name="Text Box 9"/>
          <p:cNvSpPr txBox="1">
            <a:spLocks noChangeArrowheads="1"/>
          </p:cNvSpPr>
          <p:nvPr/>
        </p:nvSpPr>
        <p:spPr bwMode="auto">
          <a:xfrm>
            <a:off x="898525" y="1466850"/>
            <a:ext cx="111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Times New Roman" pitchFamily="18" charset="0"/>
              </a:rPr>
              <a:t>Module A</a:t>
            </a:r>
          </a:p>
        </p:txBody>
      </p: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5257800" y="1466850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>
                <a:latin typeface="Times New Roman" pitchFamily="18" charset="0"/>
              </a:rPr>
              <a:t>Module B</a:t>
            </a:r>
          </a:p>
        </p:txBody>
      </p:sp>
    </p:spTree>
    <p:extLst>
      <p:ext uri="{BB962C8B-B14F-4D97-AF65-F5344CB8AC3E}">
        <p14:creationId xmlns:p14="http://schemas.microsoft.com/office/powerpoint/2010/main" val="8114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of Procedural </a:t>
            </a:r>
            <a:r>
              <a:rPr lang="en-US" altLang="en-US" dirty="0"/>
              <a:t>Cohesion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199783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i="1" dirty="0"/>
              <a:t>module write read and edit something</a:t>
            </a:r>
          </a:p>
          <a:p>
            <a:r>
              <a:rPr lang="en-CA" i="1" dirty="0"/>
              <a:t>   use out record</a:t>
            </a:r>
            <a:br>
              <a:rPr lang="en-CA" i="1" dirty="0"/>
            </a:br>
            <a:r>
              <a:rPr lang="en-CA" i="1" dirty="0"/>
              <a:t> </a:t>
            </a:r>
          </a:p>
          <a:p>
            <a:r>
              <a:rPr lang="en-CA" i="1" dirty="0"/>
              <a:t>   write out record</a:t>
            </a:r>
            <a:br>
              <a:rPr lang="en-CA" i="1" dirty="0"/>
            </a:br>
            <a:r>
              <a:rPr lang="en-CA" i="1" dirty="0"/>
              <a:t> </a:t>
            </a:r>
          </a:p>
          <a:p>
            <a:r>
              <a:rPr lang="en-CA" i="1" dirty="0"/>
              <a:t>   read in record</a:t>
            </a:r>
            <a:br>
              <a:rPr lang="en-CA" i="1" dirty="0"/>
            </a:br>
            <a:r>
              <a:rPr lang="en-CA" i="1" dirty="0"/>
              <a:t> </a:t>
            </a:r>
          </a:p>
          <a:p>
            <a:r>
              <a:rPr lang="en-CA" i="1" dirty="0"/>
              <a:t>   pad numeric fields with zeros</a:t>
            </a:r>
            <a:br>
              <a:rPr lang="en-CA" i="1" dirty="0"/>
            </a:br>
            <a:r>
              <a:rPr lang="en-CA" i="1" dirty="0"/>
              <a:t> </a:t>
            </a:r>
          </a:p>
          <a:p>
            <a:r>
              <a:rPr lang="en-CA" i="1" dirty="0"/>
              <a:t>   return in </a:t>
            </a:r>
            <a:r>
              <a:rPr lang="en-CA" i="1" dirty="0" smtClean="0"/>
              <a:t>record</a:t>
            </a:r>
          </a:p>
          <a:p>
            <a:endParaRPr lang="en-CA" i="1" dirty="0" smtClean="0"/>
          </a:p>
          <a:p>
            <a:r>
              <a:rPr lang="en-CA" i="1" dirty="0" smtClean="0"/>
              <a:t>end module</a:t>
            </a:r>
            <a:endParaRPr lang="en-CA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6553200"/>
            <a:ext cx="4909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https://www.avatto.com/study-material/software-engineering-cohesion</a:t>
            </a:r>
          </a:p>
        </p:txBody>
      </p:sp>
    </p:spTree>
    <p:extLst>
      <p:ext uri="{BB962C8B-B14F-4D97-AF65-F5344CB8AC3E}">
        <p14:creationId xmlns:p14="http://schemas.microsoft.com/office/powerpoint/2010/main" val="33336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of Communicational Cohesion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sz="1800" i="1" dirty="0" smtClean="0"/>
          </a:p>
          <a:p>
            <a:pPr marL="0" indent="0">
              <a:buNone/>
            </a:pPr>
            <a:endParaRPr lang="en-CA" sz="1800" i="1" dirty="0"/>
          </a:p>
          <a:p>
            <a:pPr marL="0" indent="0">
              <a:buNone/>
            </a:pPr>
            <a:r>
              <a:rPr lang="en-CA" sz="1800" i="1" dirty="0" smtClean="0"/>
              <a:t>module </a:t>
            </a:r>
            <a:r>
              <a:rPr lang="en-CA" sz="1800" i="1" dirty="0"/>
              <a:t>determine customer </a:t>
            </a:r>
            <a:r>
              <a:rPr lang="en-CA" sz="1800" i="1" dirty="0" smtClean="0"/>
              <a:t>details</a:t>
            </a:r>
            <a:endParaRPr lang="en-CA" sz="1800" i="1" dirty="0"/>
          </a:p>
          <a:p>
            <a:pPr marL="0" indent="0">
              <a:buNone/>
            </a:pPr>
            <a:r>
              <a:rPr lang="en-CA" sz="1800" i="1" dirty="0"/>
              <a:t>   use customer account </a:t>
            </a:r>
            <a:r>
              <a:rPr lang="en-CA" sz="1800" i="1" dirty="0" smtClean="0"/>
              <a:t>no</a:t>
            </a:r>
            <a:endParaRPr lang="en-CA" sz="1800" i="1" dirty="0"/>
          </a:p>
          <a:p>
            <a:pPr marL="0" indent="0">
              <a:buNone/>
            </a:pPr>
            <a:r>
              <a:rPr lang="en-CA" sz="1800" i="1" dirty="0"/>
              <a:t>   find customer </a:t>
            </a:r>
            <a:r>
              <a:rPr lang="en-CA" sz="1800" i="1" dirty="0" smtClean="0"/>
              <a:t>name</a:t>
            </a:r>
            <a:endParaRPr lang="en-CA" sz="1800" i="1" dirty="0"/>
          </a:p>
          <a:p>
            <a:pPr marL="0" indent="0">
              <a:buNone/>
            </a:pPr>
            <a:r>
              <a:rPr lang="en-CA" sz="1800" i="1" dirty="0"/>
              <a:t>   find customer loan </a:t>
            </a:r>
            <a:r>
              <a:rPr lang="en-CA" sz="1800" i="1" dirty="0" smtClean="0"/>
              <a:t>balance</a:t>
            </a:r>
            <a:endParaRPr lang="en-CA" sz="1800" i="1" dirty="0"/>
          </a:p>
          <a:p>
            <a:pPr marL="0" indent="0">
              <a:buNone/>
            </a:pPr>
            <a:r>
              <a:rPr lang="en-CA" sz="1800" i="1" dirty="0"/>
              <a:t>   return customer name, loan balance</a:t>
            </a:r>
          </a:p>
          <a:p>
            <a:pPr marL="0" indent="0">
              <a:buNone/>
            </a:pPr>
            <a:r>
              <a:rPr lang="en-CA" sz="1800" i="1" dirty="0"/>
              <a:t>end module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553200"/>
            <a:ext cx="4909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https://www.avatto.com/study-material/software-engineering-cohesion</a:t>
            </a:r>
          </a:p>
        </p:txBody>
      </p:sp>
    </p:spTree>
    <p:extLst>
      <p:ext uri="{BB962C8B-B14F-4D97-AF65-F5344CB8AC3E}">
        <p14:creationId xmlns:p14="http://schemas.microsoft.com/office/powerpoint/2010/main" val="8439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Sequential Cohesion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 </a:t>
            </a:r>
            <a:endParaRPr lang="en-CA" dirty="0"/>
          </a:p>
          <a:p>
            <a:pPr marL="0" indent="0">
              <a:buNone/>
            </a:pPr>
            <a:r>
              <a:rPr lang="en-CA" sz="1800" i="1" dirty="0"/>
              <a:t>module format and cross-validate </a:t>
            </a:r>
            <a:r>
              <a:rPr lang="en-CA" sz="1800" i="1" dirty="0" smtClean="0"/>
              <a:t>record</a:t>
            </a:r>
            <a:endParaRPr lang="en-CA" sz="1800" i="1" dirty="0"/>
          </a:p>
          <a:p>
            <a:pPr marL="0" indent="0">
              <a:buNone/>
            </a:pPr>
            <a:r>
              <a:rPr lang="en-CA" sz="1800" i="1" dirty="0"/>
              <a:t>  </a:t>
            </a:r>
            <a:r>
              <a:rPr lang="en-CA" sz="1800" i="1" dirty="0" smtClean="0"/>
              <a:t>  </a:t>
            </a:r>
            <a:r>
              <a:rPr lang="en-CA" sz="1800" i="1" dirty="0"/>
              <a:t>use raw </a:t>
            </a:r>
            <a:r>
              <a:rPr lang="en-CA" sz="1800" i="1" dirty="0" smtClean="0"/>
              <a:t>record</a:t>
            </a:r>
            <a:endParaRPr lang="en-CA" sz="1800" i="1" dirty="0"/>
          </a:p>
          <a:p>
            <a:pPr marL="0" indent="0">
              <a:buNone/>
            </a:pPr>
            <a:r>
              <a:rPr lang="en-CA" sz="1800" i="1" dirty="0"/>
              <a:t>    format raw </a:t>
            </a:r>
            <a:r>
              <a:rPr lang="en-CA" sz="1800" i="1" dirty="0" smtClean="0"/>
              <a:t>record</a:t>
            </a:r>
            <a:endParaRPr lang="en-CA" sz="1800" i="1" dirty="0"/>
          </a:p>
          <a:p>
            <a:pPr marL="0" indent="0">
              <a:buNone/>
            </a:pPr>
            <a:r>
              <a:rPr lang="en-CA" sz="1800" i="1" dirty="0"/>
              <a:t>   </a:t>
            </a:r>
            <a:r>
              <a:rPr lang="en-CA" sz="1800" i="1" dirty="0" smtClean="0"/>
              <a:t> cross-validate </a:t>
            </a:r>
            <a:r>
              <a:rPr lang="en-CA" sz="1800" i="1" dirty="0"/>
              <a:t>fields in raw </a:t>
            </a:r>
            <a:r>
              <a:rPr lang="en-CA" sz="1800" i="1" dirty="0" smtClean="0"/>
              <a:t>record</a:t>
            </a:r>
            <a:endParaRPr lang="en-CA" sz="1800" i="1" dirty="0"/>
          </a:p>
          <a:p>
            <a:pPr marL="0" indent="0">
              <a:buNone/>
            </a:pPr>
            <a:r>
              <a:rPr lang="en-CA" sz="1800" i="1" dirty="0"/>
              <a:t>   </a:t>
            </a:r>
            <a:r>
              <a:rPr lang="en-CA" sz="1800" i="1" dirty="0" smtClean="0"/>
              <a:t> return </a:t>
            </a:r>
            <a:r>
              <a:rPr lang="en-CA" sz="1800" i="1" dirty="0"/>
              <a:t>formatted cross-validated record</a:t>
            </a:r>
          </a:p>
          <a:p>
            <a:pPr marL="0" indent="0">
              <a:buNone/>
            </a:pPr>
            <a:r>
              <a:rPr lang="en-CA" sz="1800" i="1" dirty="0" smtClean="0"/>
              <a:t>end </a:t>
            </a:r>
            <a:r>
              <a:rPr lang="en-CA" sz="1800" i="1" dirty="0"/>
              <a:t>module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6553200"/>
            <a:ext cx="4909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https://www.avatto.com/study-material/software-engineering-cohesion</a:t>
            </a:r>
          </a:p>
        </p:txBody>
      </p:sp>
    </p:spTree>
    <p:extLst>
      <p:ext uri="{BB962C8B-B14F-4D97-AF65-F5344CB8AC3E}">
        <p14:creationId xmlns:p14="http://schemas.microsoft.com/office/powerpoint/2010/main" val="4143986724"/>
      </p:ext>
    </p:extLst>
  </p:cSld>
  <p:clrMapOvr>
    <a:masterClrMapping/>
  </p:clrMapOvr>
</p:sld>
</file>

<file path=ppt/theme/theme1.xml><?xml version="1.0" encoding="utf-8"?>
<a:theme xmlns:a="http://schemas.openxmlformats.org/drawingml/2006/main" name="Wrox 24-Hour Trai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Wrox 24-Hour Trainer</Template>
  <TotalTime>1928</TotalTime>
  <Words>654</Words>
  <Application>Microsoft Office PowerPoint</Application>
  <PresentationFormat>On-screen Show (4:3)</PresentationFormat>
  <Paragraphs>236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Wrox 24-Hour Trainer</vt:lpstr>
      <vt:lpstr>CS 2212B</vt:lpstr>
      <vt:lpstr>Cohesion Types</vt:lpstr>
      <vt:lpstr>Coincidental cohesion</vt:lpstr>
      <vt:lpstr>Examples of Logical Cohesion</vt:lpstr>
      <vt:lpstr>Example of Temporal Cohesion</vt:lpstr>
      <vt:lpstr>Example of Procedural Cohesion</vt:lpstr>
      <vt:lpstr>Example of Procedural Cohesion</vt:lpstr>
      <vt:lpstr>Example of Communicational Cohesion</vt:lpstr>
      <vt:lpstr>Example of Sequential Cohesion </vt:lpstr>
      <vt:lpstr>Functional Cohesion</vt:lpstr>
      <vt:lpstr>Informational Cohesion</vt:lpstr>
      <vt:lpstr>Examples of Cohesion</vt:lpstr>
      <vt:lpstr>Examples of Cohesion (Cont.)</vt:lpstr>
      <vt:lpstr>Determining Module Cohesion</vt:lpstr>
      <vt:lpstr>Links to Supporting Material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Rod Stephens</dc:creator>
  <cp:lastModifiedBy>Kostas Kontogiannis</cp:lastModifiedBy>
  <cp:revision>238</cp:revision>
  <dcterms:created xsi:type="dcterms:W3CDTF">2015-03-16T16:55:38Z</dcterms:created>
  <dcterms:modified xsi:type="dcterms:W3CDTF">2019-02-26T19:55:58Z</dcterms:modified>
</cp:coreProperties>
</file>