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68" r:id="rId2"/>
    <p:sldId id="354" r:id="rId3"/>
    <p:sldId id="355" r:id="rId4"/>
    <p:sldId id="356" r:id="rId5"/>
    <p:sldId id="359" r:id="rId6"/>
    <p:sldId id="360" r:id="rId7"/>
    <p:sldId id="362" r:id="rId8"/>
    <p:sldId id="363" r:id="rId9"/>
    <p:sldId id="364" r:id="rId10"/>
    <p:sldId id="365" r:id="rId11"/>
    <p:sldId id="366" r:id="rId12"/>
    <p:sldId id="367" r:id="rId13"/>
    <p:sldId id="368" r:id="rId14"/>
    <p:sldId id="369" r:id="rId15"/>
    <p:sldId id="370" r:id="rId16"/>
    <p:sldId id="371" r:id="rId17"/>
    <p:sldId id="372" r:id="rId18"/>
    <p:sldId id="373" r:id="rId19"/>
    <p:sldId id="374" r:id="rId20"/>
    <p:sldId id="375" r:id="rId21"/>
    <p:sldId id="376" r:id="rId22"/>
    <p:sldId id="377" r:id="rId23"/>
    <p:sldId id="357"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352" autoAdjust="0"/>
  </p:normalViewPr>
  <p:slideViewPr>
    <p:cSldViewPr>
      <p:cViewPr>
        <p:scale>
          <a:sx n="80" d="100"/>
          <a:sy n="80" d="100"/>
        </p:scale>
        <p:origin x="-1522" y="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emf"/><Relationship Id="rId1" Type="http://schemas.openxmlformats.org/officeDocument/2006/relationships/image" Target="../media/image7.emf"/><Relationship Id="rId4"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 Id="rId4"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EEA18FB-1C0E-4530-8CC5-3EADB913B705}" type="datetimeFigureOut">
              <a:rPr lang="en-US"/>
              <a:pPr>
                <a:defRPr/>
              </a:pPr>
              <a:t>1/13/2018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7D173CC-E796-4683-BC3D-9729E0EAFA5D}" type="slidenum">
              <a:rPr lang="en-US"/>
              <a:pPr>
                <a:defRPr/>
              </a:pPr>
              <a:t>‹#›</a:t>
            </a:fld>
            <a:endParaRPr lang="en-US"/>
          </a:p>
        </p:txBody>
      </p:sp>
    </p:spTree>
    <p:extLst>
      <p:ext uri="{BB962C8B-B14F-4D97-AF65-F5344CB8AC3E}">
        <p14:creationId xmlns:p14="http://schemas.microsoft.com/office/powerpoint/2010/main" val="14719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59465E-3C46-439F-8F43-29A05A0D7D54}" type="slidenum">
              <a:rPr lang="en-US" altLang="en-US"/>
              <a:pPr/>
              <a:t>2</a:t>
            </a:fld>
            <a:endParaRPr lang="en-US" altLang="en-US"/>
          </a:p>
        </p:txBody>
      </p:sp>
      <p:sp>
        <p:nvSpPr>
          <p:cNvPr id="268290" name="Rectangle 2"/>
          <p:cNvSpPr>
            <a:spLocks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0E5CAE-C484-4679-8A15-B2462699A584}" type="slidenum">
              <a:rPr lang="en-US" altLang="en-US"/>
              <a:pPr/>
              <a:t>11</a:t>
            </a:fld>
            <a:endParaRPr lang="en-US" altLang="en-US"/>
          </a:p>
        </p:txBody>
      </p:sp>
      <p:sp>
        <p:nvSpPr>
          <p:cNvPr id="279554" name="Rectangle 2"/>
          <p:cNvSpPr>
            <a:spLocks noChangeArrowheads="1" noTextEdit="1"/>
          </p:cNvSpPr>
          <p:nvPr>
            <p:ph type="sldImg"/>
          </p:nvPr>
        </p:nvSpPr>
        <p:spPr>
          <a:ln/>
        </p:spPr>
      </p:sp>
      <p:sp>
        <p:nvSpPr>
          <p:cNvPr id="27955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7DB267-15B9-4473-98B6-877107E45BBF}" type="slidenum">
              <a:rPr lang="en-US" altLang="en-US"/>
              <a:pPr/>
              <a:t>12</a:t>
            </a:fld>
            <a:endParaRPr lang="en-US" altLang="en-US"/>
          </a:p>
        </p:txBody>
      </p:sp>
      <p:sp>
        <p:nvSpPr>
          <p:cNvPr id="280578" name="Rectangle 2"/>
          <p:cNvSpPr>
            <a:spLocks noChangeArrowheads="1" noTextEdit="1"/>
          </p:cNvSpPr>
          <p:nvPr>
            <p:ph type="sldImg"/>
          </p:nvPr>
        </p:nvSpPr>
        <p:spPr>
          <a:ln/>
        </p:spPr>
      </p:sp>
      <p:sp>
        <p:nvSpPr>
          <p:cNvPr id="28057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E7DD7E-1FB9-4781-9D66-483007AB4CA1}" type="slidenum">
              <a:rPr lang="en-US" altLang="en-US"/>
              <a:pPr/>
              <a:t>13</a:t>
            </a:fld>
            <a:endParaRPr lang="en-US" altLang="en-US"/>
          </a:p>
        </p:txBody>
      </p:sp>
      <p:sp>
        <p:nvSpPr>
          <p:cNvPr id="281602" name="Rectangle 2"/>
          <p:cNvSpPr>
            <a:spLocks noChangeArrowheads="1" noTextEdit="1"/>
          </p:cNvSpPr>
          <p:nvPr>
            <p:ph type="sldImg"/>
          </p:nvPr>
        </p:nvSpPr>
        <p:spPr>
          <a:ln/>
        </p:spPr>
      </p:sp>
      <p:sp>
        <p:nvSpPr>
          <p:cNvPr id="2816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A6C0E5-61EC-48B1-B058-AE9EDF0A42DD}" type="slidenum">
              <a:rPr lang="en-US" altLang="en-US"/>
              <a:pPr/>
              <a:t>14</a:t>
            </a:fld>
            <a:endParaRPr lang="en-US" altLang="en-US"/>
          </a:p>
        </p:txBody>
      </p:sp>
      <p:sp>
        <p:nvSpPr>
          <p:cNvPr id="282626" name="Rectangle 2"/>
          <p:cNvSpPr>
            <a:spLocks noChangeArrowheads="1" noTextEdit="1"/>
          </p:cNvSpPr>
          <p:nvPr>
            <p:ph type="sldImg"/>
          </p:nvPr>
        </p:nvSpPr>
        <p:spPr>
          <a:ln/>
        </p:spPr>
      </p:sp>
      <p:sp>
        <p:nvSpPr>
          <p:cNvPr id="28262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0110F2-50CC-48F5-9613-D85F1C1B9F2A}" type="slidenum">
              <a:rPr lang="en-US" altLang="en-US"/>
              <a:pPr/>
              <a:t>15</a:t>
            </a:fld>
            <a:endParaRPr lang="en-US" altLang="en-US"/>
          </a:p>
        </p:txBody>
      </p:sp>
      <p:sp>
        <p:nvSpPr>
          <p:cNvPr id="283650" name="Rectangle 2"/>
          <p:cNvSpPr>
            <a:spLocks noChangeArrowheads="1" noTextEdit="1"/>
          </p:cNvSpPr>
          <p:nvPr>
            <p:ph type="sldImg"/>
          </p:nvPr>
        </p:nvSpPr>
        <p:spPr>
          <a:ln/>
        </p:spPr>
      </p:sp>
      <p:sp>
        <p:nvSpPr>
          <p:cNvPr id="28365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B8EA9D-F310-49A8-858E-955187CB364E}" type="slidenum">
              <a:rPr lang="en-US" altLang="en-US"/>
              <a:pPr/>
              <a:t>16</a:t>
            </a:fld>
            <a:endParaRPr lang="en-US" altLang="en-US"/>
          </a:p>
        </p:txBody>
      </p:sp>
      <p:sp>
        <p:nvSpPr>
          <p:cNvPr id="284674" name="Rectangle 2"/>
          <p:cNvSpPr>
            <a:spLocks noChangeArrowheads="1" noTextEdit="1"/>
          </p:cNvSpPr>
          <p:nvPr>
            <p:ph type="sldImg"/>
          </p:nvPr>
        </p:nvSpPr>
        <p:spPr>
          <a:ln/>
        </p:spPr>
      </p:sp>
      <p:sp>
        <p:nvSpPr>
          <p:cNvPr id="28467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C12ACA-29B0-45D0-A2A5-7DB981458D9D}" type="slidenum">
              <a:rPr lang="en-US" altLang="en-US"/>
              <a:pPr/>
              <a:t>17</a:t>
            </a:fld>
            <a:endParaRPr lang="en-US" altLang="en-US"/>
          </a:p>
        </p:txBody>
      </p:sp>
      <p:sp>
        <p:nvSpPr>
          <p:cNvPr id="285698" name="Rectangle 2"/>
          <p:cNvSpPr>
            <a:spLocks noChangeArrowheads="1" noTextEdit="1"/>
          </p:cNvSpPr>
          <p:nvPr>
            <p:ph type="sldImg"/>
          </p:nvPr>
        </p:nvSpPr>
        <p:spPr>
          <a:ln/>
        </p:spPr>
      </p:sp>
      <p:sp>
        <p:nvSpPr>
          <p:cNvPr id="28569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6AC39E-191E-40C4-8791-1E98343E28B6}" type="slidenum">
              <a:rPr lang="en-US" altLang="en-US"/>
              <a:pPr/>
              <a:t>18</a:t>
            </a:fld>
            <a:endParaRPr lang="en-US" altLang="en-US"/>
          </a:p>
        </p:txBody>
      </p:sp>
      <p:sp>
        <p:nvSpPr>
          <p:cNvPr id="286722" name="Rectangle 2"/>
          <p:cNvSpPr>
            <a:spLocks noChangeArrowheads="1" noTextEdit="1"/>
          </p:cNvSpPr>
          <p:nvPr>
            <p:ph type="sldImg"/>
          </p:nvPr>
        </p:nvSpPr>
        <p:spPr>
          <a:ln/>
        </p:spPr>
      </p:sp>
      <p:sp>
        <p:nvSpPr>
          <p:cNvPr id="28672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D7E8C5-932C-4959-A8E2-55549CB6B2B4}" type="slidenum">
              <a:rPr lang="en-US" altLang="en-US"/>
              <a:pPr/>
              <a:t>19</a:t>
            </a:fld>
            <a:endParaRPr lang="en-US" altLang="en-US"/>
          </a:p>
        </p:txBody>
      </p:sp>
      <p:sp>
        <p:nvSpPr>
          <p:cNvPr id="287746" name="Rectangle 2"/>
          <p:cNvSpPr>
            <a:spLocks noChangeArrowheads="1" noTextEdit="1"/>
          </p:cNvSpPr>
          <p:nvPr>
            <p:ph type="sldImg"/>
          </p:nvPr>
        </p:nvSpPr>
        <p:spPr>
          <a:ln/>
        </p:spPr>
      </p:sp>
      <p:sp>
        <p:nvSpPr>
          <p:cNvPr id="28774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CE5AB4-16F4-441D-868B-04E9860476F5}" type="slidenum">
              <a:rPr lang="en-US" altLang="en-US"/>
              <a:pPr/>
              <a:t>20</a:t>
            </a:fld>
            <a:endParaRPr lang="en-US" altLang="en-US"/>
          </a:p>
        </p:txBody>
      </p:sp>
      <p:sp>
        <p:nvSpPr>
          <p:cNvPr id="288770" name="Rectangle 2"/>
          <p:cNvSpPr>
            <a:spLocks noChangeArrowheads="1" noTextEdit="1"/>
          </p:cNvSpPr>
          <p:nvPr>
            <p:ph type="sldImg"/>
          </p:nvPr>
        </p:nvSpPr>
        <p:spPr>
          <a:ln/>
        </p:spPr>
      </p:sp>
      <p:sp>
        <p:nvSpPr>
          <p:cNvPr id="28877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CDA7A0-162B-4DD6-86D3-DC029AF4A925}" type="slidenum">
              <a:rPr lang="en-US" altLang="en-US"/>
              <a:pPr/>
              <a:t>3</a:t>
            </a:fld>
            <a:endParaRPr lang="en-US" altLang="en-US"/>
          </a:p>
        </p:txBody>
      </p:sp>
      <p:sp>
        <p:nvSpPr>
          <p:cNvPr id="269314" name="Rectangle 2"/>
          <p:cNvSpPr>
            <a:spLocks noChangeArrowheads="1" noTextEdit="1"/>
          </p:cNvSpPr>
          <p:nvPr>
            <p:ph type="sldImg"/>
          </p:nvPr>
        </p:nvSpPr>
        <p:spPr>
          <a:ln/>
        </p:spPr>
      </p:sp>
      <p:sp>
        <p:nvSpPr>
          <p:cNvPr id="26931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A917DA-907F-4283-9484-A49EDF863D00}" type="slidenum">
              <a:rPr lang="en-US" altLang="en-US"/>
              <a:pPr/>
              <a:t>21</a:t>
            </a:fld>
            <a:endParaRPr lang="en-US" altLang="en-US"/>
          </a:p>
        </p:txBody>
      </p:sp>
      <p:sp>
        <p:nvSpPr>
          <p:cNvPr id="289794" name="Rectangle 2"/>
          <p:cNvSpPr>
            <a:spLocks noChangeArrowheads="1" noTextEdit="1"/>
          </p:cNvSpPr>
          <p:nvPr>
            <p:ph type="sldImg"/>
          </p:nvPr>
        </p:nvSpPr>
        <p:spPr>
          <a:ln/>
        </p:spPr>
      </p:sp>
      <p:sp>
        <p:nvSpPr>
          <p:cNvPr id="28979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D5D5AA-A41E-4E11-8DCF-9EDDED3D59CF}" type="slidenum">
              <a:rPr lang="en-US" altLang="en-US"/>
              <a:pPr/>
              <a:t>22</a:t>
            </a:fld>
            <a:endParaRPr lang="en-US" altLang="en-US"/>
          </a:p>
        </p:txBody>
      </p:sp>
      <p:sp>
        <p:nvSpPr>
          <p:cNvPr id="290818" name="Rectangle 2"/>
          <p:cNvSpPr>
            <a:spLocks noChangeArrowheads="1" noTextEdit="1"/>
          </p:cNvSpPr>
          <p:nvPr>
            <p:ph type="sldImg"/>
          </p:nvPr>
        </p:nvSpPr>
        <p:spPr>
          <a:ln/>
        </p:spPr>
      </p:sp>
      <p:sp>
        <p:nvSpPr>
          <p:cNvPr id="29081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7923CA-BAE5-45A2-A8F5-9FFB0E1C294D}" type="slidenum">
              <a:rPr lang="en-US" altLang="en-US"/>
              <a:pPr/>
              <a:t>4</a:t>
            </a:fld>
            <a:endParaRPr lang="en-US" altLang="en-US"/>
          </a:p>
        </p:txBody>
      </p:sp>
      <p:sp>
        <p:nvSpPr>
          <p:cNvPr id="270338" name="Rectangle 2"/>
          <p:cNvSpPr>
            <a:spLocks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869D0F-F0A0-4C05-A775-D2DB3958BBFE}" type="slidenum">
              <a:rPr lang="en-US" altLang="en-US"/>
              <a:pPr/>
              <a:t>5</a:t>
            </a:fld>
            <a:endParaRPr lang="en-US" altLang="en-US"/>
          </a:p>
        </p:txBody>
      </p:sp>
      <p:sp>
        <p:nvSpPr>
          <p:cNvPr id="272386" name="Rectangle 2"/>
          <p:cNvSpPr>
            <a:spLocks noChangeArrowheads="1" noTextEdit="1"/>
          </p:cNvSpPr>
          <p:nvPr>
            <p:ph type="sldImg"/>
          </p:nvPr>
        </p:nvSpPr>
        <p:spPr>
          <a:ln/>
        </p:spPr>
      </p:sp>
      <p:sp>
        <p:nvSpPr>
          <p:cNvPr id="27238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0ABFAA-0838-47C9-8B2E-225B36800D33}" type="slidenum">
              <a:rPr lang="en-US" altLang="en-US"/>
              <a:pPr/>
              <a:t>6</a:t>
            </a:fld>
            <a:endParaRPr lang="en-US" altLang="en-US"/>
          </a:p>
        </p:txBody>
      </p:sp>
      <p:sp>
        <p:nvSpPr>
          <p:cNvPr id="273410" name="Rectangle 2"/>
          <p:cNvSpPr>
            <a:spLocks noChangeArrowheads="1" noTextEdit="1"/>
          </p:cNvSpPr>
          <p:nvPr>
            <p:ph type="sldImg"/>
          </p:nvPr>
        </p:nvSpPr>
        <p:spPr>
          <a:ln/>
        </p:spPr>
      </p:sp>
      <p:sp>
        <p:nvSpPr>
          <p:cNvPr id="27341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66A4CF-B7EB-447C-913F-C4B697D26FB4}" type="slidenum">
              <a:rPr lang="en-US" altLang="en-US"/>
              <a:pPr/>
              <a:t>7</a:t>
            </a:fld>
            <a:endParaRPr lang="en-US" altLang="en-US"/>
          </a:p>
        </p:txBody>
      </p:sp>
      <p:sp>
        <p:nvSpPr>
          <p:cNvPr id="275458" name="Rectangle 2"/>
          <p:cNvSpPr>
            <a:spLocks noChangeArrowheads="1" noTextEdit="1"/>
          </p:cNvSpPr>
          <p:nvPr>
            <p:ph type="sldImg"/>
          </p:nvPr>
        </p:nvSpPr>
        <p:spPr>
          <a:ln/>
        </p:spPr>
      </p:sp>
      <p:sp>
        <p:nvSpPr>
          <p:cNvPr id="27545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8E89D6-0B8E-4956-92F7-A680D097C2D1}" type="slidenum">
              <a:rPr lang="en-US" altLang="en-US"/>
              <a:pPr/>
              <a:t>8</a:t>
            </a:fld>
            <a:endParaRPr lang="en-US" altLang="en-US"/>
          </a:p>
        </p:txBody>
      </p:sp>
      <p:sp>
        <p:nvSpPr>
          <p:cNvPr id="276482" name="Rectangle 2"/>
          <p:cNvSpPr>
            <a:spLocks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C2B18E-804B-4E00-AFD7-50BF171D9482}" type="slidenum">
              <a:rPr lang="en-US" altLang="en-US"/>
              <a:pPr/>
              <a:t>9</a:t>
            </a:fld>
            <a:endParaRPr lang="en-US" altLang="en-US"/>
          </a:p>
        </p:txBody>
      </p:sp>
      <p:sp>
        <p:nvSpPr>
          <p:cNvPr id="277506" name="Rectangle 2"/>
          <p:cNvSpPr>
            <a:spLocks noChangeArrowheads="1" noTextEdit="1"/>
          </p:cNvSpPr>
          <p:nvPr>
            <p:ph type="sldImg"/>
          </p:nvPr>
        </p:nvSpPr>
        <p:spPr>
          <a:ln/>
        </p:spPr>
      </p:sp>
      <p:sp>
        <p:nvSpPr>
          <p:cNvPr id="27750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55ABFF-ECC1-48DA-BD2E-7B67A0BD971E}" type="slidenum">
              <a:rPr lang="en-US" altLang="en-US"/>
              <a:pPr/>
              <a:t>10</a:t>
            </a:fld>
            <a:endParaRPr lang="en-US" altLang="en-US"/>
          </a:p>
        </p:txBody>
      </p:sp>
      <p:sp>
        <p:nvSpPr>
          <p:cNvPr id="278530" name="Rectangle 2"/>
          <p:cNvSpPr>
            <a:spLocks noChangeArrowheads="1" noTextEdit="1"/>
          </p:cNvSpPr>
          <p:nvPr>
            <p:ph type="sldImg"/>
          </p:nvPr>
        </p:nvSpPr>
        <p:spPr>
          <a:ln/>
        </p:spPr>
      </p:sp>
      <p:sp>
        <p:nvSpPr>
          <p:cNvPr id="278531"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lvl1pPr>
              <a:defRPr/>
            </a:lvl1pPr>
          </a:lstStyle>
          <a:p>
            <a:pPr>
              <a:defRPr/>
            </a:pPr>
            <a:fld id="{78CD04A1-3AF4-40D0-A278-B798474CC9F4}" type="datetimeFigureOut">
              <a:rPr lang="en-US"/>
              <a:pPr>
                <a:defRPr/>
              </a:pPr>
              <a:t>1/13/2018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C22A2B1-C851-45BA-9B90-CF18442A1356}" type="slidenum">
              <a:rPr lang="en-US"/>
              <a:pPr>
                <a:defRPr/>
              </a:pPr>
              <a:t>‹#›</a:t>
            </a:fld>
            <a:endParaRPr lang="en-US"/>
          </a:p>
        </p:txBody>
      </p:sp>
    </p:spTree>
    <p:extLst>
      <p:ext uri="{BB962C8B-B14F-4D97-AF65-F5344CB8AC3E}">
        <p14:creationId xmlns:p14="http://schemas.microsoft.com/office/powerpoint/2010/main" val="2591035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ABAE5E9-0783-472E-BA6E-3C49E24626FB}" type="datetimeFigureOut">
              <a:rPr lang="en-US"/>
              <a:pPr>
                <a:defRPr/>
              </a:pPr>
              <a:t>1/13/2018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C16E0FD-127E-4CCB-BB04-515C98654DCB}" type="slidenum">
              <a:rPr lang="en-US"/>
              <a:pPr>
                <a:defRPr/>
              </a:pPr>
              <a:t>‹#›</a:t>
            </a:fld>
            <a:endParaRPr lang="en-US"/>
          </a:p>
        </p:txBody>
      </p:sp>
    </p:spTree>
    <p:extLst>
      <p:ext uri="{BB962C8B-B14F-4D97-AF65-F5344CB8AC3E}">
        <p14:creationId xmlns:p14="http://schemas.microsoft.com/office/powerpoint/2010/main" val="3356811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6A67E29-1932-4CCE-9A53-47CAB86FFE2A}" type="datetimeFigureOut">
              <a:rPr lang="en-US"/>
              <a:pPr>
                <a:defRPr/>
              </a:pPr>
              <a:t>1/13/2018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1D41AF4-E102-49BC-A850-271A47F9227A}" type="slidenum">
              <a:rPr lang="en-US"/>
              <a:pPr>
                <a:defRPr/>
              </a:pPr>
              <a:t>‹#›</a:t>
            </a:fld>
            <a:endParaRPr lang="en-US"/>
          </a:p>
        </p:txBody>
      </p:sp>
    </p:spTree>
    <p:extLst>
      <p:ext uri="{BB962C8B-B14F-4D97-AF65-F5344CB8AC3E}">
        <p14:creationId xmlns:p14="http://schemas.microsoft.com/office/powerpoint/2010/main" val="458582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smtClean="0"/>
              <a:t>Click to edit Master title style</a:t>
            </a:r>
            <a:endParaRPr lang="en-CA"/>
          </a:p>
        </p:txBody>
      </p:sp>
      <p:sp>
        <p:nvSpPr>
          <p:cNvPr id="3" name="Content Placeholder 2"/>
          <p:cNvSpPr>
            <a:spLocks noGrp="1"/>
          </p:cNvSpPr>
          <p:nvPr>
            <p:ph idx="1"/>
          </p:nvPr>
        </p:nvSpPr>
        <p:spPr>
          <a:xfrm>
            <a:off x="685800" y="1981200"/>
            <a:ext cx="77724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69452438-700B-47C7-B66F-B9FD0D879271}" type="slidenum">
              <a:rPr lang="en-US" altLang="en-US"/>
              <a:pPr/>
              <a:t>‹#›</a:t>
            </a:fld>
            <a:endParaRPr lang="en-US" altLang="en-US"/>
          </a:p>
        </p:txBody>
      </p:sp>
    </p:spTree>
    <p:extLst>
      <p:ext uri="{BB962C8B-B14F-4D97-AF65-F5344CB8AC3E}">
        <p14:creationId xmlns:p14="http://schemas.microsoft.com/office/powerpoint/2010/main" val="3000974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smtClean="0"/>
              <a:t>Click to edit Master title style</a:t>
            </a:r>
            <a:endParaRPr lang="en-CA"/>
          </a:p>
        </p:txBody>
      </p:sp>
      <p:sp>
        <p:nvSpPr>
          <p:cNvPr id="3" name="Text Placeholder 2"/>
          <p:cNvSpPr>
            <a:spLocks noGrp="1"/>
          </p:cNvSpPr>
          <p:nvPr>
            <p:ph type="body" sz="half" idx="1"/>
          </p:nvPr>
        </p:nvSpPr>
        <p:spPr>
          <a:xfrm>
            <a:off x="685800" y="1981200"/>
            <a:ext cx="38100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lipArt Placeholder 3"/>
          <p:cNvSpPr>
            <a:spLocks noGrp="1"/>
          </p:cNvSpPr>
          <p:nvPr>
            <p:ph type="clipArt" sz="half" idx="2"/>
          </p:nvPr>
        </p:nvSpPr>
        <p:spPr>
          <a:xfrm>
            <a:off x="4648200" y="1981200"/>
            <a:ext cx="3810000" cy="4114800"/>
          </a:xfrm>
          <a:prstGeom prst="rect">
            <a:avLst/>
          </a:prstGeom>
        </p:spPr>
        <p:txBody>
          <a:bodyPr/>
          <a:lstStyle/>
          <a:p>
            <a:endParaRPr lang="en-CA"/>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19FF92F0-7D24-4B07-8F53-670C93546871}" type="slidenum">
              <a:rPr lang="en-US" altLang="en-US"/>
              <a:pPr/>
              <a:t>‹#›</a:t>
            </a:fld>
            <a:endParaRPr lang="en-US" altLang="en-US"/>
          </a:p>
        </p:txBody>
      </p:sp>
    </p:spTree>
    <p:extLst>
      <p:ext uri="{BB962C8B-B14F-4D97-AF65-F5344CB8AC3E}">
        <p14:creationId xmlns:p14="http://schemas.microsoft.com/office/powerpoint/2010/main" val="198163780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600200"/>
            <a:ext cx="7315200" cy="4525963"/>
          </a:xfrm>
          <a:prstGeom prst="rect">
            <a:avLst/>
          </a:prstGeom>
        </p:spPr>
        <p:txBody>
          <a:bodyPr/>
          <a:lstStyle>
            <a:lvl1pPr>
              <a:defRPr>
                <a:solidFill>
                  <a:srgbClr val="0070C0"/>
                </a:solidFill>
              </a:defRPr>
            </a:lvl1pPr>
            <a:lvl2pPr>
              <a:defRPr>
                <a:solidFill>
                  <a:srgbClr val="0070C0"/>
                </a:solidFill>
              </a:defRPr>
            </a:lvl2pPr>
            <a:lvl3pPr>
              <a:defRPr>
                <a:solidFill>
                  <a:srgbClr val="0070C0"/>
                </a:solidFill>
              </a:defRPr>
            </a:lvl3pPr>
            <a:lvl4pPr>
              <a:defRPr>
                <a:solidFill>
                  <a:srgbClr val="0070C0"/>
                </a:solidFill>
              </a:defRPr>
            </a:lvl4pPr>
            <a:lvl5pPr>
              <a:defRPr>
                <a:solidFill>
                  <a:srgbClr val="0070C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ED51259-A3D5-4284-8B16-27621D968E02}" type="datetimeFigureOut">
              <a:rPr lang="en-US"/>
              <a:pPr>
                <a:defRPr/>
              </a:pPr>
              <a:t>1/13/2018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519DB33-55D3-4713-B728-07F189041F9E}" type="slidenum">
              <a:rPr lang="en-US"/>
              <a:pPr>
                <a:defRPr/>
              </a:pPr>
              <a:t>‹#›</a:t>
            </a:fld>
            <a:endParaRPr lang="en-US"/>
          </a:p>
        </p:txBody>
      </p:sp>
    </p:spTree>
    <p:extLst>
      <p:ext uri="{BB962C8B-B14F-4D97-AF65-F5344CB8AC3E}">
        <p14:creationId xmlns:p14="http://schemas.microsoft.com/office/powerpoint/2010/main" val="3969067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vl1pPr>
          </a:lstStyle>
          <a:p>
            <a:pPr>
              <a:defRPr/>
            </a:pPr>
            <a:fld id="{121449F5-0AF4-4D87-8900-0BBF62F1A151}" type="datetimeFigureOut">
              <a:rPr lang="en-US"/>
              <a:pPr>
                <a:defRPr/>
              </a:pPr>
              <a:t>1/13/2018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9706DB-4B8F-436C-A405-2CF749C1AE82}" type="slidenum">
              <a:rPr lang="en-US"/>
              <a:pPr>
                <a:defRPr/>
              </a:pPr>
              <a:t>‹#›</a:t>
            </a:fld>
            <a:endParaRPr lang="en-US"/>
          </a:p>
        </p:txBody>
      </p:sp>
      <p:sp>
        <p:nvSpPr>
          <p:cNvPr id="7" name="Title 1"/>
          <p:cNvSpPr>
            <a:spLocks noGrp="1"/>
          </p:cNvSpPr>
          <p:nvPr>
            <p:ph type="title" hasCustomPrompt="1"/>
          </p:nvPr>
        </p:nvSpPr>
        <p:spPr>
          <a:xfrm>
            <a:off x="685800" y="1981201"/>
            <a:ext cx="7772400" cy="762000"/>
          </a:xfrm>
          <a:prstGeom prst="rect">
            <a:avLst/>
          </a:prstGeom>
        </p:spPr>
        <p:txBody>
          <a:bodyPr/>
          <a:lstStyle>
            <a:lvl1pPr algn="l">
              <a:defRPr b="1" cap="small" baseline="0"/>
            </a:lvl1pPr>
          </a:lstStyle>
          <a:p>
            <a:r>
              <a:rPr lang="en-US" dirty="0" smtClean="0"/>
              <a:t>Title</a:t>
            </a:r>
            <a:endParaRPr lang="en-US" dirty="0"/>
          </a:p>
        </p:txBody>
      </p:sp>
      <p:sp>
        <p:nvSpPr>
          <p:cNvPr id="8" name="Text Placeholder 2"/>
          <p:cNvSpPr>
            <a:spLocks noGrp="1"/>
          </p:cNvSpPr>
          <p:nvPr>
            <p:ph type="body" idx="1"/>
          </p:nvPr>
        </p:nvSpPr>
        <p:spPr>
          <a:xfrm>
            <a:off x="685800" y="2819400"/>
            <a:ext cx="7772400" cy="1500187"/>
          </a:xfrm>
          <a:prstGeom prst="rect">
            <a:avLst/>
          </a:prstGeom>
        </p:spPr>
        <p:txBody>
          <a:bodyPr anchor="t" anchorCtr="0"/>
          <a:lstStyle>
            <a:lvl1pPr marL="0" indent="0">
              <a:buNone/>
              <a:defRPr/>
            </a:lvl1pPr>
          </a:lstStyle>
          <a:p>
            <a:pPr lvl="0"/>
            <a:r>
              <a:rPr lang="en-US" sz="2400" smtClean="0"/>
              <a:t>Click to edit Master text styles</a:t>
            </a:r>
          </a:p>
        </p:txBody>
      </p:sp>
    </p:spTree>
    <p:extLst>
      <p:ext uri="{BB962C8B-B14F-4D97-AF65-F5344CB8AC3E}">
        <p14:creationId xmlns:p14="http://schemas.microsoft.com/office/powerpoint/2010/main" val="518122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F0D12D8-DA29-4F3F-B804-F7322D9BB90E}" type="datetimeFigureOut">
              <a:rPr lang="en-US"/>
              <a:pPr>
                <a:defRPr/>
              </a:pPr>
              <a:t>1/13/2018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AF45A77-BA55-4C03-99EA-F3AE68D73449}" type="slidenum">
              <a:rPr lang="en-US"/>
              <a:pPr>
                <a:defRPr/>
              </a:pPr>
              <a:t>‹#›</a:t>
            </a:fld>
            <a:endParaRPr lang="en-US"/>
          </a:p>
        </p:txBody>
      </p:sp>
    </p:spTree>
    <p:extLst>
      <p:ext uri="{BB962C8B-B14F-4D97-AF65-F5344CB8AC3E}">
        <p14:creationId xmlns:p14="http://schemas.microsoft.com/office/powerpoint/2010/main" val="934460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9862327-661E-4F29-9334-E72557A2986D}" type="datetimeFigureOut">
              <a:rPr lang="en-US"/>
              <a:pPr>
                <a:defRPr/>
              </a:pPr>
              <a:t>1/13/2018</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E379140-09B2-4A1F-82D1-8932F6B8B11F}" type="slidenum">
              <a:rPr lang="en-US"/>
              <a:pPr>
                <a:defRPr/>
              </a:pPr>
              <a:t>‹#›</a:t>
            </a:fld>
            <a:endParaRPr lang="en-US"/>
          </a:p>
        </p:txBody>
      </p:sp>
    </p:spTree>
    <p:extLst>
      <p:ext uri="{BB962C8B-B14F-4D97-AF65-F5344CB8AC3E}">
        <p14:creationId xmlns:p14="http://schemas.microsoft.com/office/powerpoint/2010/main" val="2608983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1160DF41-25F8-4AF5-817B-336DDFED29B0}" type="datetimeFigureOut">
              <a:rPr lang="en-US"/>
              <a:pPr>
                <a:defRPr/>
              </a:pPr>
              <a:t>1/13/2018</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A0833B0-D7CE-4DA2-9BCD-99D454B2F062}" type="slidenum">
              <a:rPr lang="en-US"/>
              <a:pPr>
                <a:defRPr/>
              </a:pPr>
              <a:t>‹#›</a:t>
            </a:fld>
            <a:endParaRPr lang="en-US"/>
          </a:p>
        </p:txBody>
      </p:sp>
    </p:spTree>
    <p:extLst>
      <p:ext uri="{BB962C8B-B14F-4D97-AF65-F5344CB8AC3E}">
        <p14:creationId xmlns:p14="http://schemas.microsoft.com/office/powerpoint/2010/main" val="1044719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794BACC-2316-4404-B45B-56A46FD87DB1}" type="datetimeFigureOut">
              <a:rPr lang="en-US"/>
              <a:pPr>
                <a:defRPr/>
              </a:pPr>
              <a:t>1/13/2018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6CA2B76-065C-4643-9415-BCEF3F3F52B4}" type="slidenum">
              <a:rPr lang="en-US"/>
              <a:pPr>
                <a:defRPr/>
              </a:pPr>
              <a:t>‹#›</a:t>
            </a:fld>
            <a:endParaRPr lang="en-US"/>
          </a:p>
        </p:txBody>
      </p:sp>
    </p:spTree>
    <p:extLst>
      <p:ext uri="{BB962C8B-B14F-4D97-AF65-F5344CB8AC3E}">
        <p14:creationId xmlns:p14="http://schemas.microsoft.com/office/powerpoint/2010/main" val="307260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860138B-92EA-46FB-8F47-B333F923F12C}" type="datetimeFigureOut">
              <a:rPr lang="en-US"/>
              <a:pPr>
                <a:defRPr/>
              </a:pPr>
              <a:t>1/13/2018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661C1E0-4351-4FCA-9574-2E7354AD3B3B}" type="slidenum">
              <a:rPr lang="en-US"/>
              <a:pPr>
                <a:defRPr/>
              </a:pPr>
              <a:t>‹#›</a:t>
            </a:fld>
            <a:endParaRPr lang="en-US"/>
          </a:p>
        </p:txBody>
      </p:sp>
    </p:spTree>
    <p:extLst>
      <p:ext uri="{BB962C8B-B14F-4D97-AF65-F5344CB8AC3E}">
        <p14:creationId xmlns:p14="http://schemas.microsoft.com/office/powerpoint/2010/main" val="165193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976E93C-AA0A-4A46-BCDF-67703AA396C0}" type="datetimeFigureOut">
              <a:rPr lang="en-US"/>
              <a:pPr>
                <a:defRPr/>
              </a:pPr>
              <a:t>1/13/2018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E142D40-930D-4F71-9DD1-4EF0E09B8F11}" type="slidenum">
              <a:rPr lang="en-US"/>
              <a:pPr>
                <a:defRPr/>
              </a:pPr>
              <a:t>‹#›</a:t>
            </a:fld>
            <a:endParaRPr lang="en-US"/>
          </a:p>
        </p:txBody>
      </p:sp>
    </p:spTree>
    <p:extLst>
      <p:ext uri="{BB962C8B-B14F-4D97-AF65-F5344CB8AC3E}">
        <p14:creationId xmlns:p14="http://schemas.microsoft.com/office/powerpoint/2010/main" val="157557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53E15B8A-FF29-464D-BE39-860BA0CC4514}" type="datetimeFigureOut">
              <a:rPr lang="en-US"/>
              <a:pPr>
                <a:defRPr/>
              </a:pPr>
              <a:t>1/13/2018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7ECB4D6-C3C5-449D-89FE-4DAAFB2C62FE}" type="slidenum">
              <a:rPr lang="en-US"/>
              <a:pPr>
                <a:defRPr/>
              </a:pPr>
              <a:t>‹#›</a:t>
            </a:fld>
            <a:endParaRPr lang="en-US"/>
          </a:p>
        </p:txBody>
      </p:sp>
      <p:pic>
        <p:nvPicPr>
          <p:cNvPr id="7" name="Picture 6" descr="TotleBar.png"/>
          <p:cNvPicPr>
            <a:picLocks noChangeAspect="1"/>
          </p:cNvPicPr>
          <p:nvPr/>
        </p:nvPicPr>
        <p:blipFill>
          <a:blip r:embed="rId15"/>
          <a:stretch>
            <a:fillRect/>
          </a:stretch>
        </p:blipFill>
        <p:spPr>
          <a:xfrm>
            <a:off x="0" y="0"/>
            <a:ext cx="9144000" cy="381000"/>
          </a:xfrm>
          <a:prstGeom prst="rect">
            <a:avLst/>
          </a:prstGeom>
          <a:effectLst>
            <a:outerShdw blurRad="50800" dist="38100" dir="5400000" algn="t" rotWithShape="0">
              <a:prstClr val="black">
                <a:alpha val="40000"/>
              </a:prstClr>
            </a:outerShdw>
          </a:effectLst>
        </p:spPr>
      </p:pic>
      <p:sp>
        <p:nvSpPr>
          <p:cNvPr id="8" name="Title 1"/>
          <p:cNvSpPr txBox="1">
            <a:spLocks/>
          </p:cNvSpPr>
          <p:nvPr/>
        </p:nvSpPr>
        <p:spPr>
          <a:xfrm>
            <a:off x="4419600" y="0"/>
            <a:ext cx="4724400" cy="495300"/>
          </a:xfrm>
          <a:prstGeom prst="rect">
            <a:avLst/>
          </a:prstGeom>
        </p:spPr>
        <p:txBody>
          <a:bodyPr/>
          <a:lstStyle/>
          <a:p>
            <a:pPr algn="l" fontAlgn="auto">
              <a:spcAft>
                <a:spcPts val="0"/>
              </a:spcAft>
              <a:defRPr/>
            </a:pPr>
            <a:r>
              <a:rPr lang="en-US" sz="1600" b="1" dirty="0" smtClean="0">
                <a:solidFill>
                  <a:schemeClr val="bg1"/>
                </a:solidFill>
              </a:rPr>
              <a:t>CS2212B Introduction to Software Engineering </a:t>
            </a:r>
            <a:endParaRPr lang="en-US" sz="1600" b="1" dirty="0">
              <a:solidFill>
                <a:schemeClr val="bg1"/>
              </a:solidFill>
              <a:latin typeface="Segoe UI" pitchFamily="34" charset="0"/>
              <a:ea typeface="Segoe UI" pitchFamily="34" charset="0"/>
              <a:cs typeface="Segoe UI" pitchFamily="34" charset="0"/>
            </a:endParaRPr>
          </a:p>
        </p:txBody>
      </p:sp>
    </p:spTree>
  </p:cSld>
  <p:clrMap bg1="lt1" tx1="dk1" bg2="lt2" tx2="dk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20" r:id="rId12"/>
    <p:sldLayoutId id="2147483722" r:id="rId13"/>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9.xml"/><Relationship Id="rId7" Type="http://schemas.openxmlformats.org/officeDocument/2006/relationships/image" Target="../media/image12.emf"/><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8.bin"/><Relationship Id="rId11" Type="http://schemas.openxmlformats.org/officeDocument/2006/relationships/image" Target="../media/image14.wmf"/><Relationship Id="rId5" Type="http://schemas.openxmlformats.org/officeDocument/2006/relationships/image" Target="../media/image11.emf"/><Relationship Id="rId10" Type="http://schemas.openxmlformats.org/officeDocument/2006/relationships/oleObject" Target="../embeddings/oleObject10.bin"/><Relationship Id="rId4" Type="http://schemas.openxmlformats.org/officeDocument/2006/relationships/oleObject" Target="../embeddings/Microsoft_Word_97_-_2003_Document2.doc"/><Relationship Id="rId9" Type="http://schemas.openxmlformats.org/officeDocument/2006/relationships/image" Target="../media/image13.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6.wmf"/><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oleObject" Target="../embeddings/oleObject11.bin"/><Relationship Id="rId5" Type="http://schemas.openxmlformats.org/officeDocument/2006/relationships/image" Target="../media/image15.emf"/><Relationship Id="rId4" Type="http://schemas.openxmlformats.org/officeDocument/2006/relationships/oleObject" Target="../embeddings/Microsoft_Word_97_-_2003_Document3.doc"/></Relationships>
</file>

<file path=ppt/slides/_rels/slide12.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7.xml"/><Relationship Id="rId7" Type="http://schemas.openxmlformats.org/officeDocument/2006/relationships/image" Target="../media/image4.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6.wmf"/><Relationship Id="rId5" Type="http://schemas.openxmlformats.org/officeDocument/2006/relationships/image" Target="../media/image3.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5.w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8.xml"/><Relationship Id="rId7" Type="http://schemas.openxmlformats.org/officeDocument/2006/relationships/image" Target="../media/image8.e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5.bin"/><Relationship Id="rId11" Type="http://schemas.openxmlformats.org/officeDocument/2006/relationships/image" Target="../media/image10.wmf"/><Relationship Id="rId5" Type="http://schemas.openxmlformats.org/officeDocument/2006/relationships/image" Target="../media/image7.emf"/><Relationship Id="rId10" Type="http://schemas.openxmlformats.org/officeDocument/2006/relationships/oleObject" Target="../embeddings/oleObject7.bin"/><Relationship Id="rId4" Type="http://schemas.openxmlformats.org/officeDocument/2006/relationships/oleObject" Target="../embeddings/Microsoft_Word_97_-_2003_Document1.doc"/><Relationship Id="rId9" Type="http://schemas.openxmlformats.org/officeDocument/2006/relationships/image" Target="../media/image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CS 2212B</a:t>
            </a:r>
            <a:endParaRPr lang="en-CA" dirty="0"/>
          </a:p>
        </p:txBody>
      </p:sp>
      <p:sp>
        <p:nvSpPr>
          <p:cNvPr id="3" name="Text Placeholder 2"/>
          <p:cNvSpPr>
            <a:spLocks noGrp="1"/>
          </p:cNvSpPr>
          <p:nvPr>
            <p:ph type="body" idx="1"/>
          </p:nvPr>
        </p:nvSpPr>
        <p:spPr>
          <a:xfrm>
            <a:off x="685800" y="2819401"/>
            <a:ext cx="7772400" cy="990600"/>
          </a:xfrm>
        </p:spPr>
        <p:txBody>
          <a:bodyPr/>
          <a:lstStyle/>
          <a:p>
            <a:r>
              <a:rPr lang="en-CA" dirty="0" smtClean="0"/>
              <a:t>Introduction to Software Engineering</a:t>
            </a:r>
            <a:endParaRPr lang="en-CA" dirty="0"/>
          </a:p>
        </p:txBody>
      </p:sp>
      <p:sp>
        <p:nvSpPr>
          <p:cNvPr id="4" name="Text Placeholder 2"/>
          <p:cNvSpPr txBox="1">
            <a:spLocks/>
          </p:cNvSpPr>
          <p:nvPr/>
        </p:nvSpPr>
        <p:spPr>
          <a:xfrm>
            <a:off x="609600" y="3886200"/>
            <a:ext cx="7772400" cy="990600"/>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smtClean="0"/>
              <a:t>Kostas Kontogiannis</a:t>
            </a:r>
          </a:p>
        </p:txBody>
      </p:sp>
      <p:sp>
        <p:nvSpPr>
          <p:cNvPr id="5" name="Text Placeholder 2"/>
          <p:cNvSpPr txBox="1">
            <a:spLocks/>
          </p:cNvSpPr>
          <p:nvPr/>
        </p:nvSpPr>
        <p:spPr>
          <a:xfrm>
            <a:off x="685800" y="5848350"/>
            <a:ext cx="7772400" cy="990600"/>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sz="1800" dirty="0" smtClean="0"/>
              <a:t>Lecture </a:t>
            </a:r>
            <a:r>
              <a:rPr lang="en-CA" sz="1800" dirty="0" smtClean="0"/>
              <a:t>3: </a:t>
            </a:r>
            <a:r>
              <a:rPr lang="en-CA" sz="1800" dirty="0" smtClean="0"/>
              <a:t>Requirements Engineering (Chapter 4)</a:t>
            </a:r>
            <a:endParaRPr lang="en-CA" sz="1800" dirty="0"/>
          </a:p>
        </p:txBody>
      </p:sp>
    </p:spTree>
    <p:extLst>
      <p:ext uri="{BB962C8B-B14F-4D97-AF65-F5344CB8AC3E}">
        <p14:creationId xmlns:p14="http://schemas.microsoft.com/office/powerpoint/2010/main" val="21215797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2"/>
          </p:nvPr>
        </p:nvSpPr>
        <p:spPr/>
        <p:txBody>
          <a:bodyPr/>
          <a:lstStyle/>
          <a:p>
            <a:fld id="{DA4E6DBC-4E92-43A1-956C-A706F5187DC6}" type="slidenum">
              <a:rPr lang="en-US" altLang="en-US"/>
              <a:pPr/>
              <a:t>10</a:t>
            </a:fld>
            <a:endParaRPr lang="en-US" altLang="en-US"/>
          </a:p>
        </p:txBody>
      </p:sp>
      <p:sp>
        <p:nvSpPr>
          <p:cNvPr id="166914" name="Rectangle 2"/>
          <p:cNvSpPr>
            <a:spLocks noGrp="1" noChangeArrowheads="1"/>
          </p:cNvSpPr>
          <p:nvPr>
            <p:ph type="title"/>
          </p:nvPr>
        </p:nvSpPr>
        <p:spPr/>
        <p:txBody>
          <a:bodyPr/>
          <a:lstStyle/>
          <a:p>
            <a:r>
              <a:rPr lang="en-CA" altLang="en-US" sz="3200" dirty="0"/>
              <a:t>Structural Elements of Use Case </a:t>
            </a:r>
            <a:r>
              <a:rPr lang="en-CA" altLang="en-US" sz="3200" dirty="0" smtClean="0"/>
              <a:t>Diagrams</a:t>
            </a:r>
            <a:r>
              <a:rPr lang="el-GR" altLang="en-US" sz="3200" dirty="0" smtClean="0"/>
              <a:t> </a:t>
            </a:r>
            <a:r>
              <a:rPr lang="el-GR" altLang="en-US" sz="3200" dirty="0"/>
              <a:t>(2)</a:t>
            </a:r>
            <a:endParaRPr lang="en-US" altLang="en-US" sz="3200" dirty="0"/>
          </a:p>
        </p:txBody>
      </p:sp>
      <p:graphicFrame>
        <p:nvGraphicFramePr>
          <p:cNvPr id="166915" name="Object 3"/>
          <p:cNvGraphicFramePr>
            <a:graphicFrameLocks noChangeAspect="1"/>
          </p:cNvGraphicFramePr>
          <p:nvPr>
            <p:extLst>
              <p:ext uri="{D42A27DB-BD31-4B8C-83A1-F6EECF244321}">
                <p14:modId xmlns:p14="http://schemas.microsoft.com/office/powerpoint/2010/main" val="103943892"/>
              </p:ext>
            </p:extLst>
          </p:nvPr>
        </p:nvGraphicFramePr>
        <p:xfrm>
          <a:off x="828675" y="1978025"/>
          <a:ext cx="7475538" cy="4741863"/>
        </p:xfrm>
        <a:graphic>
          <a:graphicData uri="http://schemas.openxmlformats.org/presentationml/2006/ole">
            <mc:AlternateContent xmlns:mc="http://schemas.openxmlformats.org/markup-compatibility/2006">
              <mc:Choice xmlns:v="urn:schemas-microsoft-com:vml" Requires="v">
                <p:oleObj spid="_x0000_s31774" name="Document" r:id="rId4" imgW="8494305" imgH="5369159" progId="Word.Document.8">
                  <p:embed/>
                </p:oleObj>
              </mc:Choice>
              <mc:Fallback>
                <p:oleObj name="Document" r:id="rId4" imgW="8494305" imgH="5369159" progId="Word.Document.8">
                  <p:embed/>
                  <p:pic>
                    <p:nvPicPr>
                      <p:cNvPr id="0" name=""/>
                      <p:cNvPicPr>
                        <a:picLocks noChangeAspect="1" noChangeArrowheads="1"/>
                      </p:cNvPicPr>
                      <p:nvPr/>
                    </p:nvPicPr>
                    <p:blipFill>
                      <a:blip r:embed="rId5"/>
                      <a:srcRect b="26048"/>
                      <a:stretch>
                        <a:fillRect/>
                      </a:stretch>
                    </p:blipFill>
                    <p:spPr bwMode="auto">
                      <a:xfrm>
                        <a:off x="828675" y="1978025"/>
                        <a:ext cx="7475538" cy="47418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6916" name="Object 4"/>
          <p:cNvGraphicFramePr>
            <a:graphicFrameLocks noChangeAspect="1"/>
          </p:cNvGraphicFramePr>
          <p:nvPr/>
        </p:nvGraphicFramePr>
        <p:xfrm>
          <a:off x="6858000" y="3998913"/>
          <a:ext cx="1039813" cy="344487"/>
        </p:xfrm>
        <a:graphic>
          <a:graphicData uri="http://schemas.openxmlformats.org/presentationml/2006/ole">
            <mc:AlternateContent xmlns:mc="http://schemas.openxmlformats.org/markup-compatibility/2006">
              <mc:Choice xmlns:v="urn:schemas-microsoft-com:vml" Requires="v">
                <p:oleObj spid="_x0000_s31775" name="VISIO" r:id="rId6" imgW="1039680" imgH="345600" progId="Visio.Drawing.5">
                  <p:embed/>
                </p:oleObj>
              </mc:Choice>
              <mc:Fallback>
                <p:oleObj name="VISIO" r:id="rId6" imgW="1039680" imgH="345600" progId="Visio.Drawing.5">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0" y="3998913"/>
                        <a:ext cx="1039813" cy="344487"/>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6917" name="Object 5"/>
          <p:cNvGraphicFramePr>
            <a:graphicFrameLocks noChangeAspect="1"/>
          </p:cNvGraphicFramePr>
          <p:nvPr/>
        </p:nvGraphicFramePr>
        <p:xfrm>
          <a:off x="6858000" y="2971800"/>
          <a:ext cx="925513" cy="482600"/>
        </p:xfrm>
        <a:graphic>
          <a:graphicData uri="http://schemas.openxmlformats.org/presentationml/2006/ole">
            <mc:AlternateContent xmlns:mc="http://schemas.openxmlformats.org/markup-compatibility/2006">
              <mc:Choice xmlns:v="urn:schemas-microsoft-com:vml" Requires="v">
                <p:oleObj spid="_x0000_s31776" name="VISIO" r:id="rId8" imgW="926640" imgH="483840" progId="Visio.Drawing.5">
                  <p:embed/>
                </p:oleObj>
              </mc:Choice>
              <mc:Fallback>
                <p:oleObj name="VISIO" r:id="rId8" imgW="926640" imgH="483840" progId="Visio.Drawing.5">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8000" y="2971800"/>
                        <a:ext cx="925513" cy="4826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6918" name="Object 6"/>
          <p:cNvGraphicFramePr>
            <a:graphicFrameLocks noChangeAspect="1"/>
          </p:cNvGraphicFramePr>
          <p:nvPr/>
        </p:nvGraphicFramePr>
        <p:xfrm>
          <a:off x="6934200" y="5370513"/>
          <a:ext cx="1038225" cy="344487"/>
        </p:xfrm>
        <a:graphic>
          <a:graphicData uri="http://schemas.openxmlformats.org/presentationml/2006/ole">
            <mc:AlternateContent xmlns:mc="http://schemas.openxmlformats.org/markup-compatibility/2006">
              <mc:Choice xmlns:v="urn:schemas-microsoft-com:vml" Requires="v">
                <p:oleObj spid="_x0000_s31777" name="VISIO" r:id="rId10" imgW="1039320" imgH="345240" progId="Visio.Drawing.5">
                  <p:embed/>
                </p:oleObj>
              </mc:Choice>
              <mc:Fallback>
                <p:oleObj name="VISIO" r:id="rId10" imgW="1039320" imgH="345240" progId="Visio.Drawing.5">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934200" y="5370513"/>
                        <a:ext cx="1038225" cy="344487"/>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6919" name="Text Box 7"/>
          <p:cNvSpPr txBox="1">
            <a:spLocks noChangeArrowheads="1"/>
          </p:cNvSpPr>
          <p:nvPr/>
        </p:nvSpPr>
        <p:spPr bwMode="auto">
          <a:xfrm>
            <a:off x="6858000" y="5141913"/>
            <a:ext cx="1206500" cy="33655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Arial" charset="0"/>
              </a:rPr>
              <a:t>&lt;&lt;</a:t>
            </a:r>
            <a:r>
              <a:rPr lang="en-US" altLang="en-US" sz="1600">
                <a:latin typeface="Arial" charset="0"/>
              </a:rPr>
              <a:t>extend</a:t>
            </a:r>
            <a:r>
              <a:rPr lang="en-US" altLang="en-US" sz="1400">
                <a:latin typeface="Arial" charset="0"/>
              </a:rPr>
              <a:t>&gt;&gt;</a:t>
            </a:r>
            <a:endParaRPr lang="en-US" altLang="en-US" sz="2000" b="1">
              <a:solidFill>
                <a:schemeClr val="tx2"/>
              </a:solidFill>
              <a:latin typeface="Arial" charset="0"/>
            </a:endParaRPr>
          </a:p>
        </p:txBody>
      </p:sp>
    </p:spTree>
    <p:extLst>
      <p:ext uri="{BB962C8B-B14F-4D97-AF65-F5344CB8AC3E}">
        <p14:creationId xmlns:p14="http://schemas.microsoft.com/office/powerpoint/2010/main" val="25629102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fld id="{561B7820-72EB-4CC0-B286-E1BCC5569066}" type="slidenum">
              <a:rPr lang="en-US" altLang="en-US"/>
              <a:pPr/>
              <a:t>11</a:t>
            </a:fld>
            <a:endParaRPr lang="en-US" altLang="en-US"/>
          </a:p>
        </p:txBody>
      </p:sp>
      <p:sp>
        <p:nvSpPr>
          <p:cNvPr id="167938" name="Rectangle 2"/>
          <p:cNvSpPr>
            <a:spLocks noGrp="1" noChangeArrowheads="1"/>
          </p:cNvSpPr>
          <p:nvPr>
            <p:ph type="title"/>
          </p:nvPr>
        </p:nvSpPr>
        <p:spPr/>
        <p:txBody>
          <a:bodyPr/>
          <a:lstStyle/>
          <a:p>
            <a:r>
              <a:rPr lang="en-CA" altLang="en-US" sz="3200" dirty="0"/>
              <a:t>Structural Elements of Use Case </a:t>
            </a:r>
            <a:r>
              <a:rPr lang="en-CA" altLang="en-US" sz="3200" dirty="0" smtClean="0"/>
              <a:t>Diagrams</a:t>
            </a:r>
            <a:r>
              <a:rPr lang="el-GR" altLang="en-US" sz="3200" dirty="0" smtClean="0"/>
              <a:t> </a:t>
            </a:r>
            <a:r>
              <a:rPr lang="el-GR" altLang="en-US" sz="3200" dirty="0"/>
              <a:t>(3)</a:t>
            </a:r>
            <a:endParaRPr lang="en-US" altLang="en-US" sz="3200" dirty="0"/>
          </a:p>
        </p:txBody>
      </p:sp>
      <p:graphicFrame>
        <p:nvGraphicFramePr>
          <p:cNvPr id="167939" name="Object 3"/>
          <p:cNvGraphicFramePr>
            <a:graphicFrameLocks noChangeAspect="1"/>
          </p:cNvGraphicFramePr>
          <p:nvPr>
            <p:extLst>
              <p:ext uri="{D42A27DB-BD31-4B8C-83A1-F6EECF244321}">
                <p14:modId xmlns:p14="http://schemas.microsoft.com/office/powerpoint/2010/main" val="3617289174"/>
              </p:ext>
            </p:extLst>
          </p:nvPr>
        </p:nvGraphicFramePr>
        <p:xfrm>
          <a:off x="695325" y="2124075"/>
          <a:ext cx="7781925" cy="1971675"/>
        </p:xfrm>
        <a:graphic>
          <a:graphicData uri="http://schemas.openxmlformats.org/presentationml/2006/ole">
            <mc:AlternateContent xmlns:mc="http://schemas.openxmlformats.org/markup-compatibility/2006">
              <mc:Choice xmlns:v="urn:schemas-microsoft-com:vml" Requires="v">
                <p:oleObj spid="_x0000_s32784" name="Document" r:id="rId4" imgW="8431894" imgH="2141113" progId="Word.Document.8">
                  <p:embed/>
                </p:oleObj>
              </mc:Choice>
              <mc:Fallback>
                <p:oleObj name="Document" r:id="rId4" imgW="8431894" imgH="2141113" progId="Word.Document.8">
                  <p:embed/>
                  <p:pic>
                    <p:nvPicPr>
                      <p:cNvPr id="0" name=""/>
                      <p:cNvPicPr>
                        <a:picLocks noChangeAspect="1" noChangeArrowheads="1"/>
                      </p:cNvPicPr>
                      <p:nvPr/>
                    </p:nvPicPr>
                    <p:blipFill>
                      <a:blip r:embed="rId5"/>
                      <a:srcRect b="61"/>
                      <a:stretch>
                        <a:fillRect/>
                      </a:stretch>
                    </p:blipFill>
                    <p:spPr bwMode="auto">
                      <a:xfrm>
                        <a:off x="695325" y="2124075"/>
                        <a:ext cx="7781925" cy="1971675"/>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940" name="Object 4"/>
          <p:cNvGraphicFramePr>
            <a:graphicFrameLocks noChangeAspect="1"/>
          </p:cNvGraphicFramePr>
          <p:nvPr/>
        </p:nvGraphicFramePr>
        <p:xfrm>
          <a:off x="7038975" y="3048000"/>
          <a:ext cx="1038225" cy="344488"/>
        </p:xfrm>
        <a:graphic>
          <a:graphicData uri="http://schemas.openxmlformats.org/presentationml/2006/ole">
            <mc:AlternateContent xmlns:mc="http://schemas.openxmlformats.org/markup-compatibility/2006">
              <mc:Choice xmlns:v="urn:schemas-microsoft-com:vml" Requires="v">
                <p:oleObj spid="_x0000_s32785" name="VISIO" r:id="rId6" imgW="1039320" imgH="345240" progId="Visio.Drawing.5">
                  <p:embed/>
                </p:oleObj>
              </mc:Choice>
              <mc:Fallback>
                <p:oleObj name="VISIO" r:id="rId6" imgW="1039320" imgH="345240" progId="Visio.Drawing.5">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38975" y="3048000"/>
                        <a:ext cx="1038225" cy="34448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7941" name="Text Box 5"/>
          <p:cNvSpPr txBox="1">
            <a:spLocks noChangeArrowheads="1"/>
          </p:cNvSpPr>
          <p:nvPr/>
        </p:nvSpPr>
        <p:spPr bwMode="auto">
          <a:xfrm>
            <a:off x="6934200" y="2743200"/>
            <a:ext cx="1238250" cy="33655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Arial" charset="0"/>
              </a:rPr>
              <a:t>&lt;&lt;</a:t>
            </a:r>
            <a:r>
              <a:rPr lang="en-US" altLang="en-US" sz="1600">
                <a:latin typeface="Arial" charset="0"/>
              </a:rPr>
              <a:t>include</a:t>
            </a:r>
            <a:r>
              <a:rPr lang="en-US" altLang="en-US" sz="1400">
                <a:latin typeface="Arial" charset="0"/>
              </a:rPr>
              <a:t>&gt;&gt;</a:t>
            </a:r>
            <a:endParaRPr lang="en-US" altLang="en-US" sz="2000" b="1">
              <a:solidFill>
                <a:schemeClr val="tx2"/>
              </a:solidFill>
              <a:latin typeface="Arial" charset="0"/>
            </a:endParaRPr>
          </a:p>
        </p:txBody>
      </p:sp>
    </p:spTree>
    <p:extLst>
      <p:ext uri="{BB962C8B-B14F-4D97-AF65-F5344CB8AC3E}">
        <p14:creationId xmlns:p14="http://schemas.microsoft.com/office/powerpoint/2010/main" val="22009404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4"/>
          <p:cNvSpPr>
            <a:spLocks noGrp="1"/>
          </p:cNvSpPr>
          <p:nvPr>
            <p:ph type="sldNum" sz="quarter" idx="12"/>
          </p:nvPr>
        </p:nvSpPr>
        <p:spPr/>
        <p:txBody>
          <a:bodyPr/>
          <a:lstStyle/>
          <a:p>
            <a:fld id="{754C5511-2454-47C1-9BA1-2AED0DAE7C35}" type="slidenum">
              <a:rPr lang="en-US" altLang="en-US"/>
              <a:pPr/>
              <a:t>12</a:t>
            </a:fld>
            <a:endParaRPr lang="en-US" altLang="en-US"/>
          </a:p>
        </p:txBody>
      </p:sp>
      <p:pic>
        <p:nvPicPr>
          <p:cNvPr id="168962" name="Picture 2"/>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1100" y="1654175"/>
            <a:ext cx="5194300" cy="4619625"/>
          </a:xfrm>
          <a:prstGeom prst="rect">
            <a:avLst/>
          </a:prstGeom>
          <a:solidFill>
            <a:srgbClr val="FFFFFF"/>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963" name="Rectangle 3"/>
          <p:cNvSpPr>
            <a:spLocks noGrp="1" noChangeArrowheads="1"/>
          </p:cNvSpPr>
          <p:nvPr>
            <p:ph type="title"/>
          </p:nvPr>
        </p:nvSpPr>
        <p:spPr/>
        <p:txBody>
          <a:bodyPr/>
          <a:lstStyle/>
          <a:p>
            <a:r>
              <a:rPr lang="en-CA" altLang="en-US" sz="4000" dirty="0" smtClean="0"/>
              <a:t>Use Case Diagram Example</a:t>
            </a:r>
            <a:endParaRPr lang="en-US" altLang="en-US" dirty="0"/>
          </a:p>
        </p:txBody>
      </p:sp>
      <p:grpSp>
        <p:nvGrpSpPr>
          <p:cNvPr id="168965" name="Group 5"/>
          <p:cNvGrpSpPr>
            <a:grpSpLocks/>
          </p:cNvGrpSpPr>
          <p:nvPr/>
        </p:nvGrpSpPr>
        <p:grpSpPr bwMode="auto">
          <a:xfrm>
            <a:off x="7148513" y="3959225"/>
            <a:ext cx="546100" cy="952500"/>
            <a:chOff x="4896" y="1488"/>
            <a:chExt cx="344" cy="600"/>
          </a:xfrm>
        </p:grpSpPr>
        <p:sp>
          <p:nvSpPr>
            <p:cNvPr id="168966" name="Oval 6"/>
            <p:cNvSpPr>
              <a:spLocks noChangeArrowheads="1"/>
            </p:cNvSpPr>
            <p:nvPr/>
          </p:nvSpPr>
          <p:spPr bwMode="auto">
            <a:xfrm>
              <a:off x="5040" y="1488"/>
              <a:ext cx="96" cy="9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68967" name="Line 7"/>
            <p:cNvSpPr>
              <a:spLocks noChangeShapeType="1"/>
            </p:cNvSpPr>
            <p:nvPr/>
          </p:nvSpPr>
          <p:spPr bwMode="auto">
            <a:xfrm>
              <a:off x="5088" y="158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68968" name="Line 8"/>
            <p:cNvSpPr>
              <a:spLocks noChangeShapeType="1"/>
            </p:cNvSpPr>
            <p:nvPr/>
          </p:nvSpPr>
          <p:spPr bwMode="auto">
            <a:xfrm flipH="1">
              <a:off x="4896" y="1896"/>
              <a:ext cx="19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68969" name="Line 9"/>
            <p:cNvSpPr>
              <a:spLocks noChangeShapeType="1"/>
            </p:cNvSpPr>
            <p:nvPr/>
          </p:nvSpPr>
          <p:spPr bwMode="auto">
            <a:xfrm>
              <a:off x="5088" y="1896"/>
              <a:ext cx="15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68970" name="Line 10"/>
            <p:cNvSpPr>
              <a:spLocks noChangeShapeType="1"/>
            </p:cNvSpPr>
            <p:nvPr/>
          </p:nvSpPr>
          <p:spPr bwMode="auto">
            <a:xfrm>
              <a:off x="4944" y="1680"/>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
        <p:nvSpPr>
          <p:cNvPr id="168971" name="Text Box 11"/>
          <p:cNvSpPr txBox="1">
            <a:spLocks noChangeArrowheads="1"/>
          </p:cNvSpPr>
          <p:nvPr/>
        </p:nvSpPr>
        <p:spPr bwMode="auto">
          <a:xfrm>
            <a:off x="7116763" y="4991100"/>
            <a:ext cx="746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a:latin typeface="Tahoma" pitchFamily="34" charset="0"/>
              </a:rPr>
              <a:t>Billing</a:t>
            </a:r>
          </a:p>
          <a:p>
            <a:r>
              <a:rPr lang="en-US" altLang="en-US" sz="1200" b="1">
                <a:latin typeface="Tahoma" pitchFamily="34" charset="0"/>
              </a:rPr>
              <a:t>System</a:t>
            </a:r>
          </a:p>
        </p:txBody>
      </p:sp>
      <p:sp>
        <p:nvSpPr>
          <p:cNvPr id="168972" name="Line 12"/>
          <p:cNvSpPr>
            <a:spLocks noChangeShapeType="1"/>
          </p:cNvSpPr>
          <p:nvPr/>
        </p:nvSpPr>
        <p:spPr bwMode="auto">
          <a:xfrm>
            <a:off x="4138613" y="4752975"/>
            <a:ext cx="2932112" cy="3571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68973" name="Line 13"/>
          <p:cNvSpPr>
            <a:spLocks noChangeShapeType="1"/>
          </p:cNvSpPr>
          <p:nvPr/>
        </p:nvSpPr>
        <p:spPr bwMode="auto">
          <a:xfrm>
            <a:off x="4375150" y="3505200"/>
            <a:ext cx="2968625" cy="384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68974" name="Text Box 14"/>
          <p:cNvSpPr txBox="1">
            <a:spLocks noChangeArrowheads="1"/>
          </p:cNvSpPr>
          <p:nvPr/>
        </p:nvSpPr>
        <p:spPr bwMode="auto">
          <a:xfrm>
            <a:off x="6781800" y="1811338"/>
            <a:ext cx="245451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1800" dirty="0" smtClean="0"/>
              <a:t>An entity can play the </a:t>
            </a:r>
          </a:p>
          <a:p>
            <a:r>
              <a:rPr lang="en-CA" altLang="en-US" sz="1800" dirty="0" smtClean="0"/>
              <a:t>role of one or more </a:t>
            </a:r>
          </a:p>
          <a:p>
            <a:r>
              <a:rPr lang="en-CA" altLang="en-US" sz="1800" dirty="0" smtClean="0"/>
              <a:t>agents at the sam</a:t>
            </a:r>
            <a:r>
              <a:rPr lang="en-CA" altLang="en-US" dirty="0" smtClean="0"/>
              <a:t>e </a:t>
            </a:r>
          </a:p>
          <a:p>
            <a:r>
              <a:rPr lang="en-CA" altLang="en-US" dirty="0" smtClean="0"/>
              <a:t>time</a:t>
            </a:r>
            <a:endParaRPr lang="el-GR" altLang="en-US" sz="1800" dirty="0"/>
          </a:p>
        </p:txBody>
      </p:sp>
    </p:spTree>
    <p:extLst>
      <p:ext uri="{BB962C8B-B14F-4D97-AF65-F5344CB8AC3E}">
        <p14:creationId xmlns:p14="http://schemas.microsoft.com/office/powerpoint/2010/main" val="30677597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113CA92-C7DB-40C6-B3B8-399D7F3BE546}" type="slidenum">
              <a:rPr lang="en-US" altLang="en-US"/>
              <a:pPr/>
              <a:t>13</a:t>
            </a:fld>
            <a:endParaRPr lang="en-US" altLang="en-US"/>
          </a:p>
        </p:txBody>
      </p:sp>
      <p:sp>
        <p:nvSpPr>
          <p:cNvPr id="169986" name="Rectangle 2"/>
          <p:cNvSpPr>
            <a:spLocks noGrp="1" noChangeArrowheads="1"/>
          </p:cNvSpPr>
          <p:nvPr>
            <p:ph type="title"/>
          </p:nvPr>
        </p:nvSpPr>
        <p:spPr/>
        <p:txBody>
          <a:bodyPr/>
          <a:lstStyle/>
          <a:p>
            <a:r>
              <a:rPr lang="en-CA" altLang="en-US" sz="4000" dirty="0" smtClean="0"/>
              <a:t>Use Case Diagram Example</a:t>
            </a:r>
            <a:r>
              <a:rPr lang="el-GR" altLang="en-US" sz="4000" dirty="0" smtClean="0"/>
              <a:t> </a:t>
            </a:r>
            <a:endParaRPr lang="en-US" altLang="en-US" dirty="0"/>
          </a:p>
        </p:txBody>
      </p:sp>
      <p:pic>
        <p:nvPicPr>
          <p:cNvPr id="1699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905000"/>
            <a:ext cx="7543800" cy="4230688"/>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23293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D5C561C-1694-4CA6-8FE6-B069A595CB2B}" type="slidenum">
              <a:rPr lang="en-US" altLang="en-US"/>
              <a:pPr/>
              <a:t>14</a:t>
            </a:fld>
            <a:endParaRPr lang="en-US" altLang="en-US"/>
          </a:p>
        </p:txBody>
      </p:sp>
      <p:sp>
        <p:nvSpPr>
          <p:cNvPr id="171010" name="Rectangle 2"/>
          <p:cNvSpPr>
            <a:spLocks noGrp="1" noChangeArrowheads="1"/>
          </p:cNvSpPr>
          <p:nvPr>
            <p:ph type="title"/>
          </p:nvPr>
        </p:nvSpPr>
        <p:spPr/>
        <p:txBody>
          <a:bodyPr/>
          <a:lstStyle/>
          <a:p>
            <a:r>
              <a:rPr lang="en-CA" altLang="en-US" sz="4000" dirty="0" smtClean="0"/>
              <a:t>Use Case Diagram Example</a:t>
            </a:r>
            <a:endParaRPr lang="en-US" altLang="en-US" dirty="0"/>
          </a:p>
        </p:txBody>
      </p:sp>
      <p:pic>
        <p:nvPicPr>
          <p:cNvPr id="1710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120900"/>
            <a:ext cx="5181600" cy="43561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84033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4"/>
          <p:cNvSpPr>
            <a:spLocks noGrp="1"/>
          </p:cNvSpPr>
          <p:nvPr>
            <p:ph type="sldNum" sz="quarter" idx="12"/>
          </p:nvPr>
        </p:nvSpPr>
        <p:spPr/>
        <p:txBody>
          <a:bodyPr/>
          <a:lstStyle/>
          <a:p>
            <a:fld id="{3332F5DA-C7AE-4C49-9A3C-963315432EA5}" type="slidenum">
              <a:rPr lang="en-US" altLang="en-US"/>
              <a:pPr/>
              <a:t>15</a:t>
            </a:fld>
            <a:endParaRPr lang="en-US" altLang="en-US"/>
          </a:p>
        </p:txBody>
      </p:sp>
      <p:sp>
        <p:nvSpPr>
          <p:cNvPr id="172034" name="Rectangle 2"/>
          <p:cNvSpPr>
            <a:spLocks noGrp="1" noChangeArrowheads="1"/>
          </p:cNvSpPr>
          <p:nvPr>
            <p:ph type="title"/>
          </p:nvPr>
        </p:nvSpPr>
        <p:spPr>
          <a:xfrm>
            <a:off x="304800" y="381000"/>
            <a:ext cx="8534400" cy="1143000"/>
          </a:xfrm>
        </p:spPr>
        <p:txBody>
          <a:bodyPr/>
          <a:lstStyle/>
          <a:p>
            <a:r>
              <a:rPr lang="en-CA" altLang="en-US" sz="3200" dirty="0" smtClean="0"/>
              <a:t>&lt;&lt;</a:t>
            </a:r>
            <a:r>
              <a:rPr lang="en-CA" altLang="en-US" sz="3200" dirty="0"/>
              <a:t>include&gt;&gt;, &lt;&lt;extend</a:t>
            </a:r>
            <a:r>
              <a:rPr lang="en-CA" altLang="en-US" sz="3200" dirty="0" smtClean="0"/>
              <a:t>&gt;&gt; </a:t>
            </a:r>
            <a:r>
              <a:rPr lang="en-CA" altLang="en-US" sz="3200" dirty="0" err="1" smtClean="0"/>
              <a:t>Stereoptypes</a:t>
            </a:r>
            <a:endParaRPr lang="en-US" altLang="en-US" sz="2800" dirty="0"/>
          </a:p>
        </p:txBody>
      </p:sp>
      <p:sp>
        <p:nvSpPr>
          <p:cNvPr id="172035" name="Oval 3"/>
          <p:cNvSpPr>
            <a:spLocks noChangeArrowheads="1"/>
          </p:cNvSpPr>
          <p:nvPr/>
        </p:nvSpPr>
        <p:spPr bwMode="auto">
          <a:xfrm>
            <a:off x="228600" y="1752600"/>
            <a:ext cx="2895600" cy="12192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2036" name="Oval 4"/>
          <p:cNvSpPr>
            <a:spLocks noChangeArrowheads="1"/>
          </p:cNvSpPr>
          <p:nvPr/>
        </p:nvSpPr>
        <p:spPr bwMode="auto">
          <a:xfrm>
            <a:off x="533400" y="3657600"/>
            <a:ext cx="1981200" cy="12192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2037" name="Oval 5"/>
          <p:cNvSpPr>
            <a:spLocks noChangeArrowheads="1"/>
          </p:cNvSpPr>
          <p:nvPr/>
        </p:nvSpPr>
        <p:spPr bwMode="auto">
          <a:xfrm>
            <a:off x="3048000" y="5105400"/>
            <a:ext cx="1981200" cy="12192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2038" name="Oval 6"/>
          <p:cNvSpPr>
            <a:spLocks noChangeArrowheads="1"/>
          </p:cNvSpPr>
          <p:nvPr/>
        </p:nvSpPr>
        <p:spPr bwMode="auto">
          <a:xfrm>
            <a:off x="5715000" y="1676400"/>
            <a:ext cx="1981200" cy="12192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2039" name="Oval 7"/>
          <p:cNvSpPr>
            <a:spLocks noChangeArrowheads="1"/>
          </p:cNvSpPr>
          <p:nvPr/>
        </p:nvSpPr>
        <p:spPr bwMode="auto">
          <a:xfrm>
            <a:off x="6705600" y="3352800"/>
            <a:ext cx="1981200" cy="12192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2040" name="Oval 8"/>
          <p:cNvSpPr>
            <a:spLocks noChangeArrowheads="1"/>
          </p:cNvSpPr>
          <p:nvPr/>
        </p:nvSpPr>
        <p:spPr bwMode="auto">
          <a:xfrm>
            <a:off x="6246813" y="5311775"/>
            <a:ext cx="1981200" cy="12192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2041" name="Line 9"/>
          <p:cNvSpPr>
            <a:spLocks noChangeShapeType="1"/>
          </p:cNvSpPr>
          <p:nvPr/>
        </p:nvSpPr>
        <p:spPr bwMode="auto">
          <a:xfrm flipH="1">
            <a:off x="3124200" y="2286000"/>
            <a:ext cx="2590800" cy="0"/>
          </a:xfrm>
          <a:prstGeom prst="line">
            <a:avLst/>
          </a:prstGeom>
          <a:noFill/>
          <a:ln w="38100">
            <a:solidFill>
              <a:schemeClr val="tx1"/>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72042" name="Line 10"/>
          <p:cNvSpPr>
            <a:spLocks noChangeShapeType="1"/>
          </p:cNvSpPr>
          <p:nvPr/>
        </p:nvSpPr>
        <p:spPr bwMode="auto">
          <a:xfrm>
            <a:off x="2819400" y="2819400"/>
            <a:ext cx="1066800" cy="2286000"/>
          </a:xfrm>
          <a:prstGeom prst="line">
            <a:avLst/>
          </a:prstGeom>
          <a:noFill/>
          <a:ln w="38100">
            <a:solidFill>
              <a:schemeClr val="tx1"/>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72043" name="Line 11"/>
          <p:cNvSpPr>
            <a:spLocks noChangeShapeType="1"/>
          </p:cNvSpPr>
          <p:nvPr/>
        </p:nvSpPr>
        <p:spPr bwMode="auto">
          <a:xfrm>
            <a:off x="1676400" y="4876800"/>
            <a:ext cx="1447800" cy="685800"/>
          </a:xfrm>
          <a:prstGeom prst="line">
            <a:avLst/>
          </a:prstGeom>
          <a:noFill/>
          <a:ln w="38100">
            <a:solidFill>
              <a:schemeClr val="tx1"/>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72044" name="AutoShape 12"/>
          <p:cNvSpPr>
            <a:spLocks noChangeArrowheads="1"/>
          </p:cNvSpPr>
          <p:nvPr/>
        </p:nvSpPr>
        <p:spPr bwMode="auto">
          <a:xfrm>
            <a:off x="4876800" y="5029200"/>
            <a:ext cx="304800" cy="304800"/>
          </a:xfrm>
          <a:prstGeom prst="triangle">
            <a:avLst>
              <a:gd name="adj" fmla="val 50000"/>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2045" name="AutoShape 13"/>
          <p:cNvSpPr>
            <a:spLocks noChangeArrowheads="1"/>
          </p:cNvSpPr>
          <p:nvPr/>
        </p:nvSpPr>
        <p:spPr bwMode="auto">
          <a:xfrm rot="-4878873">
            <a:off x="5105400" y="5638800"/>
            <a:ext cx="304800" cy="304800"/>
          </a:xfrm>
          <a:prstGeom prst="triangle">
            <a:avLst>
              <a:gd name="adj" fmla="val 50000"/>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2046" name="Line 14"/>
          <p:cNvSpPr>
            <a:spLocks noChangeShapeType="1"/>
          </p:cNvSpPr>
          <p:nvPr/>
        </p:nvSpPr>
        <p:spPr bwMode="auto">
          <a:xfrm flipV="1">
            <a:off x="5105400" y="4343400"/>
            <a:ext cx="1828800" cy="838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72047" name="Line 15"/>
          <p:cNvSpPr>
            <a:spLocks noChangeShapeType="1"/>
          </p:cNvSpPr>
          <p:nvPr/>
        </p:nvSpPr>
        <p:spPr bwMode="auto">
          <a:xfrm>
            <a:off x="5381625" y="5830888"/>
            <a:ext cx="855663" cy="1571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72048" name="Text Box 16"/>
          <p:cNvSpPr txBox="1">
            <a:spLocks noChangeArrowheads="1"/>
          </p:cNvSpPr>
          <p:nvPr/>
        </p:nvSpPr>
        <p:spPr bwMode="auto">
          <a:xfrm>
            <a:off x="5927725" y="1793875"/>
            <a:ext cx="15811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b="1"/>
              <a:t>Place</a:t>
            </a:r>
          </a:p>
          <a:p>
            <a:pPr eaLnBrk="1" hangingPunct="1"/>
            <a:r>
              <a:rPr lang="en-US" altLang="en-US" sz="2400" b="1"/>
              <a:t>rush order</a:t>
            </a:r>
          </a:p>
        </p:txBody>
      </p:sp>
      <p:sp>
        <p:nvSpPr>
          <p:cNvPr id="172049" name="Text Box 17"/>
          <p:cNvSpPr txBox="1">
            <a:spLocks noChangeArrowheads="1"/>
          </p:cNvSpPr>
          <p:nvPr/>
        </p:nvSpPr>
        <p:spPr bwMode="auto">
          <a:xfrm>
            <a:off x="914400" y="1828800"/>
            <a:ext cx="1981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b="1"/>
              <a:t>Place order</a:t>
            </a:r>
            <a:endParaRPr lang="en-US" altLang="en-US" sz="2400"/>
          </a:p>
          <a:p>
            <a:pPr eaLnBrk="1" hangingPunct="1"/>
            <a:r>
              <a:rPr lang="en-US" altLang="en-US" sz="2000" b="1"/>
              <a:t>Extension points</a:t>
            </a:r>
            <a:endParaRPr lang="en-US" altLang="en-US" sz="2000"/>
          </a:p>
          <a:p>
            <a:pPr eaLnBrk="1" hangingPunct="1"/>
            <a:r>
              <a:rPr lang="en-US" altLang="en-US" sz="2000"/>
              <a:t>set priority</a:t>
            </a:r>
            <a:endParaRPr lang="en-US" altLang="en-US" sz="2400"/>
          </a:p>
        </p:txBody>
      </p:sp>
      <p:sp>
        <p:nvSpPr>
          <p:cNvPr id="172050" name="Text Box 18"/>
          <p:cNvSpPr txBox="1">
            <a:spLocks noChangeArrowheads="1"/>
          </p:cNvSpPr>
          <p:nvPr/>
        </p:nvSpPr>
        <p:spPr bwMode="auto">
          <a:xfrm>
            <a:off x="579438" y="4040188"/>
            <a:ext cx="17827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b="1"/>
              <a:t>Track order</a:t>
            </a:r>
          </a:p>
        </p:txBody>
      </p:sp>
      <p:sp>
        <p:nvSpPr>
          <p:cNvPr id="172051" name="Text Box 19"/>
          <p:cNvSpPr txBox="1">
            <a:spLocks noChangeArrowheads="1"/>
          </p:cNvSpPr>
          <p:nvPr/>
        </p:nvSpPr>
        <p:spPr bwMode="auto">
          <a:xfrm>
            <a:off x="3033713" y="5437188"/>
            <a:ext cx="1919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b="1"/>
              <a:t>Validate user</a:t>
            </a:r>
          </a:p>
        </p:txBody>
      </p:sp>
      <p:sp>
        <p:nvSpPr>
          <p:cNvPr id="172052" name="Text Box 20"/>
          <p:cNvSpPr txBox="1">
            <a:spLocks noChangeArrowheads="1"/>
          </p:cNvSpPr>
          <p:nvPr/>
        </p:nvSpPr>
        <p:spPr bwMode="auto">
          <a:xfrm>
            <a:off x="7010400" y="3581400"/>
            <a:ext cx="1422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b="1"/>
              <a:t>Check </a:t>
            </a:r>
          </a:p>
          <a:p>
            <a:pPr eaLnBrk="1" hangingPunct="1"/>
            <a:r>
              <a:rPr lang="en-US" altLang="en-US" sz="2400" b="1"/>
              <a:t>password</a:t>
            </a:r>
          </a:p>
        </p:txBody>
      </p:sp>
      <p:sp>
        <p:nvSpPr>
          <p:cNvPr id="172053" name="Text Box 21"/>
          <p:cNvSpPr txBox="1">
            <a:spLocks noChangeArrowheads="1"/>
          </p:cNvSpPr>
          <p:nvPr/>
        </p:nvSpPr>
        <p:spPr bwMode="auto">
          <a:xfrm>
            <a:off x="6343650" y="5681663"/>
            <a:ext cx="1784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b="1"/>
              <a:t>Retinal scan</a:t>
            </a:r>
          </a:p>
        </p:txBody>
      </p:sp>
      <p:sp>
        <p:nvSpPr>
          <p:cNvPr id="172054" name="Text Box 22"/>
          <p:cNvSpPr txBox="1">
            <a:spLocks noChangeArrowheads="1"/>
          </p:cNvSpPr>
          <p:nvPr/>
        </p:nvSpPr>
        <p:spPr bwMode="auto">
          <a:xfrm>
            <a:off x="3581400" y="1447800"/>
            <a:ext cx="17145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a:t>&lt;&lt;extend&gt;&gt;</a:t>
            </a:r>
          </a:p>
          <a:p>
            <a:pPr eaLnBrk="1" hangingPunct="1"/>
            <a:r>
              <a:rPr lang="en-US" altLang="en-US" sz="2400"/>
              <a:t>(set priority)</a:t>
            </a:r>
          </a:p>
        </p:txBody>
      </p:sp>
      <p:sp>
        <p:nvSpPr>
          <p:cNvPr id="172055" name="Text Box 23"/>
          <p:cNvSpPr txBox="1">
            <a:spLocks noChangeArrowheads="1"/>
          </p:cNvSpPr>
          <p:nvPr/>
        </p:nvSpPr>
        <p:spPr bwMode="auto">
          <a:xfrm>
            <a:off x="3032125" y="2936875"/>
            <a:ext cx="1765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a:t>&lt;&lt;include&gt;&gt;</a:t>
            </a:r>
          </a:p>
        </p:txBody>
      </p:sp>
      <p:sp>
        <p:nvSpPr>
          <p:cNvPr id="172056" name="Text Box 24"/>
          <p:cNvSpPr txBox="1">
            <a:spLocks noChangeArrowheads="1"/>
          </p:cNvSpPr>
          <p:nvPr/>
        </p:nvSpPr>
        <p:spPr bwMode="auto">
          <a:xfrm>
            <a:off x="669925" y="5222875"/>
            <a:ext cx="1765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a:t>&lt;&lt;include&gt;&gt;</a:t>
            </a:r>
          </a:p>
        </p:txBody>
      </p:sp>
      <p:sp>
        <p:nvSpPr>
          <p:cNvPr id="172057" name="Text Box 25"/>
          <p:cNvSpPr txBox="1">
            <a:spLocks noChangeArrowheads="1"/>
          </p:cNvSpPr>
          <p:nvPr/>
        </p:nvSpPr>
        <p:spPr bwMode="auto">
          <a:xfrm>
            <a:off x="1050925" y="24796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endParaRPr lang="en-CA" altLang="en-US" sz="2400"/>
          </a:p>
        </p:txBody>
      </p:sp>
    </p:spTree>
    <p:extLst>
      <p:ext uri="{BB962C8B-B14F-4D97-AF65-F5344CB8AC3E}">
        <p14:creationId xmlns:p14="http://schemas.microsoft.com/office/powerpoint/2010/main" val="18782247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lide Number Placeholder 6"/>
          <p:cNvSpPr>
            <a:spLocks noGrp="1"/>
          </p:cNvSpPr>
          <p:nvPr>
            <p:ph type="sldNum" sz="quarter" idx="12"/>
          </p:nvPr>
        </p:nvSpPr>
        <p:spPr/>
        <p:txBody>
          <a:bodyPr/>
          <a:lstStyle/>
          <a:p>
            <a:fld id="{0E045892-C693-472E-93D7-B176ADF3205B}" type="slidenum">
              <a:rPr lang="en-US" altLang="en-US"/>
              <a:pPr/>
              <a:t>16</a:t>
            </a:fld>
            <a:endParaRPr lang="en-US" altLang="en-US"/>
          </a:p>
        </p:txBody>
      </p:sp>
      <p:sp>
        <p:nvSpPr>
          <p:cNvPr id="173058" name="Rectangle 2"/>
          <p:cNvSpPr>
            <a:spLocks noGrp="1" noChangeArrowheads="1"/>
          </p:cNvSpPr>
          <p:nvPr>
            <p:ph type="title"/>
          </p:nvPr>
        </p:nvSpPr>
        <p:spPr/>
        <p:txBody>
          <a:bodyPr/>
          <a:lstStyle/>
          <a:p>
            <a:r>
              <a:rPr lang="en-CA" altLang="en-US" sz="3600" i="1" dirty="0" smtClean="0"/>
              <a:t>Use Case Model</a:t>
            </a:r>
            <a:r>
              <a:rPr lang="el-GR" altLang="en-US" sz="3600" dirty="0" smtClean="0"/>
              <a:t> </a:t>
            </a:r>
            <a:r>
              <a:rPr lang="el-GR" altLang="en-US" sz="3600" dirty="0"/>
              <a:t>=</a:t>
            </a:r>
            <a:r>
              <a:rPr lang="en-US" altLang="en-US" sz="3600" dirty="0"/>
              <a:t> </a:t>
            </a:r>
            <a:r>
              <a:rPr lang="en-CA" altLang="en-US" sz="3600" dirty="0" smtClean="0"/>
              <a:t>Use Case Diagrams</a:t>
            </a:r>
            <a:r>
              <a:rPr lang="en-US" altLang="en-US" sz="3600" dirty="0" smtClean="0"/>
              <a:t> </a:t>
            </a:r>
            <a:r>
              <a:rPr lang="en-CA" altLang="en-US" sz="3600" dirty="0"/>
              <a:t>+</a:t>
            </a:r>
            <a:r>
              <a:rPr lang="el-GR" altLang="en-US" sz="3600" dirty="0" smtClean="0"/>
              <a:t> </a:t>
            </a:r>
            <a:r>
              <a:rPr lang="en-CA" altLang="en-US" sz="3600" dirty="0" smtClean="0"/>
              <a:t>Use Case Descriptions</a:t>
            </a:r>
            <a:endParaRPr lang="en-US" altLang="en-US" dirty="0"/>
          </a:p>
        </p:txBody>
      </p:sp>
      <p:sp>
        <p:nvSpPr>
          <p:cNvPr id="173059" name="Rectangle 3"/>
          <p:cNvSpPr>
            <a:spLocks noGrp="1" noChangeArrowheads="1"/>
          </p:cNvSpPr>
          <p:nvPr>
            <p:ph type="body" sz="half" idx="1"/>
          </p:nvPr>
        </p:nvSpPr>
        <p:spPr>
          <a:xfrm>
            <a:off x="152400" y="2362200"/>
            <a:ext cx="4191000" cy="4114800"/>
          </a:xfrm>
        </p:spPr>
        <p:txBody>
          <a:bodyPr/>
          <a:lstStyle/>
          <a:p>
            <a:r>
              <a:rPr lang="en-CA" altLang="en-US" sz="2000" dirty="0" smtClean="0"/>
              <a:t>Mnemonic name for the use case</a:t>
            </a:r>
            <a:endParaRPr lang="en-US" altLang="en-US" sz="2000" dirty="0"/>
          </a:p>
          <a:p>
            <a:r>
              <a:rPr lang="en-CA" altLang="en-US" sz="2000" dirty="0" smtClean="0"/>
              <a:t>Use case outline</a:t>
            </a:r>
            <a:endParaRPr lang="en-US" altLang="en-US" sz="2000" dirty="0"/>
          </a:p>
          <a:p>
            <a:r>
              <a:rPr lang="en-CA" altLang="en-US" sz="2000" dirty="0"/>
              <a:t>E</a:t>
            </a:r>
            <a:r>
              <a:rPr lang="en-CA" altLang="en-US" sz="2000" dirty="0" smtClean="0"/>
              <a:t>vents/steps for the use case</a:t>
            </a:r>
            <a:endParaRPr lang="en-US" altLang="en-US" sz="2000" dirty="0"/>
          </a:p>
          <a:p>
            <a:r>
              <a:rPr lang="en-CA" altLang="en-US" sz="2000" dirty="0" smtClean="0"/>
              <a:t>Pre-conditions</a:t>
            </a:r>
            <a:endParaRPr lang="en-US" altLang="en-US" sz="2000" dirty="0"/>
          </a:p>
          <a:p>
            <a:r>
              <a:rPr lang="en-CA" altLang="en-US" sz="2000" dirty="0" smtClean="0"/>
              <a:t>Post-conditions</a:t>
            </a:r>
            <a:endParaRPr lang="en-US" altLang="en-US" sz="2000" dirty="0"/>
          </a:p>
          <a:p>
            <a:r>
              <a:rPr lang="en-CA" altLang="en-US" sz="2000" i="1" dirty="0" smtClean="0"/>
              <a:t>Use Case Descriptions (structured text)</a:t>
            </a:r>
            <a:endParaRPr lang="en-US" altLang="en-US" sz="2000" i="1" dirty="0"/>
          </a:p>
          <a:p>
            <a:r>
              <a:rPr lang="en-CA" altLang="en-US" sz="2000" dirty="0" smtClean="0"/>
              <a:t>Use case diagrams</a:t>
            </a:r>
            <a:endParaRPr lang="en-US" altLang="en-US" sz="2000" dirty="0"/>
          </a:p>
          <a:p>
            <a:r>
              <a:rPr lang="en-CA" altLang="en-US" sz="2000" dirty="0" smtClean="0"/>
              <a:t>Other special requirements</a:t>
            </a:r>
            <a:endParaRPr lang="en-US" altLang="en-US" sz="2000" dirty="0"/>
          </a:p>
        </p:txBody>
      </p:sp>
      <p:sp>
        <p:nvSpPr>
          <p:cNvPr id="173061" name="Rectangle 5"/>
          <p:cNvSpPr>
            <a:spLocks noChangeArrowheads="1"/>
          </p:cNvSpPr>
          <p:nvPr/>
        </p:nvSpPr>
        <p:spPr bwMode="auto">
          <a:xfrm>
            <a:off x="4343400" y="1828800"/>
            <a:ext cx="4495800" cy="49530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173062" name="Group 6"/>
          <p:cNvGrpSpPr>
            <a:grpSpLocks/>
          </p:cNvGrpSpPr>
          <p:nvPr/>
        </p:nvGrpSpPr>
        <p:grpSpPr bwMode="auto">
          <a:xfrm>
            <a:off x="5449888" y="4495800"/>
            <a:ext cx="1054100" cy="1600200"/>
            <a:chOff x="365" y="2533"/>
            <a:chExt cx="754" cy="1008"/>
          </a:xfrm>
        </p:grpSpPr>
        <p:sp>
          <p:nvSpPr>
            <p:cNvPr id="173063" name="Oval 7"/>
            <p:cNvSpPr>
              <a:spLocks noChangeArrowheads="1"/>
            </p:cNvSpPr>
            <p:nvPr/>
          </p:nvSpPr>
          <p:spPr bwMode="auto">
            <a:xfrm>
              <a:off x="365" y="2533"/>
              <a:ext cx="624" cy="288"/>
            </a:xfrm>
            <a:prstGeom prst="ellipse">
              <a:avLst/>
            </a:prstGeom>
            <a:noFill/>
            <a:ln w="28575">
              <a:solidFill>
                <a:schemeClr val="tx1"/>
              </a:solidFill>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064" name="Rectangle 8"/>
            <p:cNvSpPr>
              <a:spLocks noChangeArrowheads="1"/>
            </p:cNvSpPr>
            <p:nvPr/>
          </p:nvSpPr>
          <p:spPr bwMode="auto">
            <a:xfrm>
              <a:off x="687" y="2821"/>
              <a:ext cx="432" cy="720"/>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065" name="Line 9"/>
            <p:cNvSpPr>
              <a:spLocks noChangeShapeType="1"/>
            </p:cNvSpPr>
            <p:nvPr/>
          </p:nvSpPr>
          <p:spPr bwMode="auto">
            <a:xfrm>
              <a:off x="975" y="2821"/>
              <a:ext cx="144" cy="144"/>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066" name="Line 10"/>
            <p:cNvSpPr>
              <a:spLocks noChangeShapeType="1"/>
            </p:cNvSpPr>
            <p:nvPr/>
          </p:nvSpPr>
          <p:spPr bwMode="auto">
            <a:xfrm>
              <a:off x="975" y="2821"/>
              <a:ext cx="0" cy="144"/>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067" name="Line 11"/>
            <p:cNvSpPr>
              <a:spLocks noChangeShapeType="1"/>
            </p:cNvSpPr>
            <p:nvPr/>
          </p:nvSpPr>
          <p:spPr bwMode="auto">
            <a:xfrm flipH="1">
              <a:off x="975" y="2965"/>
              <a:ext cx="144"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068" name="Line 12"/>
            <p:cNvSpPr>
              <a:spLocks noChangeShapeType="1"/>
            </p:cNvSpPr>
            <p:nvPr/>
          </p:nvSpPr>
          <p:spPr bwMode="auto">
            <a:xfrm>
              <a:off x="735" y="3061"/>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069" name="Line 13"/>
            <p:cNvSpPr>
              <a:spLocks noChangeShapeType="1"/>
            </p:cNvSpPr>
            <p:nvPr/>
          </p:nvSpPr>
          <p:spPr bwMode="auto">
            <a:xfrm>
              <a:off x="735" y="3109"/>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070" name="Line 14"/>
            <p:cNvSpPr>
              <a:spLocks noChangeShapeType="1"/>
            </p:cNvSpPr>
            <p:nvPr/>
          </p:nvSpPr>
          <p:spPr bwMode="auto">
            <a:xfrm>
              <a:off x="735" y="3157"/>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071" name="Line 15"/>
            <p:cNvSpPr>
              <a:spLocks noChangeShapeType="1"/>
            </p:cNvSpPr>
            <p:nvPr/>
          </p:nvSpPr>
          <p:spPr bwMode="auto">
            <a:xfrm>
              <a:off x="735" y="3253"/>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072" name="Line 16"/>
            <p:cNvSpPr>
              <a:spLocks noChangeShapeType="1"/>
            </p:cNvSpPr>
            <p:nvPr/>
          </p:nvSpPr>
          <p:spPr bwMode="auto">
            <a:xfrm>
              <a:off x="735" y="3205"/>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073" name="Line 17"/>
            <p:cNvSpPr>
              <a:spLocks noChangeShapeType="1"/>
            </p:cNvSpPr>
            <p:nvPr/>
          </p:nvSpPr>
          <p:spPr bwMode="auto">
            <a:xfrm>
              <a:off x="735" y="3301"/>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074" name="Line 18"/>
            <p:cNvSpPr>
              <a:spLocks noChangeShapeType="1"/>
            </p:cNvSpPr>
            <p:nvPr/>
          </p:nvSpPr>
          <p:spPr bwMode="auto">
            <a:xfrm>
              <a:off x="735" y="3349"/>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075" name="Line 19"/>
            <p:cNvSpPr>
              <a:spLocks noChangeShapeType="1"/>
            </p:cNvSpPr>
            <p:nvPr/>
          </p:nvSpPr>
          <p:spPr bwMode="auto">
            <a:xfrm>
              <a:off x="735" y="3397"/>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076" name="Line 20"/>
            <p:cNvSpPr>
              <a:spLocks noChangeShapeType="1"/>
            </p:cNvSpPr>
            <p:nvPr/>
          </p:nvSpPr>
          <p:spPr bwMode="auto">
            <a:xfrm>
              <a:off x="735" y="3445"/>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077" name="Line 21"/>
            <p:cNvSpPr>
              <a:spLocks noChangeShapeType="1"/>
            </p:cNvSpPr>
            <p:nvPr/>
          </p:nvSpPr>
          <p:spPr bwMode="auto">
            <a:xfrm>
              <a:off x="735" y="3493"/>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078" name="Line 22"/>
            <p:cNvSpPr>
              <a:spLocks noChangeShapeType="1"/>
            </p:cNvSpPr>
            <p:nvPr/>
          </p:nvSpPr>
          <p:spPr bwMode="auto">
            <a:xfrm>
              <a:off x="735" y="3013"/>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079" name="Line 23"/>
            <p:cNvSpPr>
              <a:spLocks noChangeShapeType="1"/>
            </p:cNvSpPr>
            <p:nvPr/>
          </p:nvSpPr>
          <p:spPr bwMode="auto">
            <a:xfrm>
              <a:off x="735" y="2917"/>
              <a:ext cx="209"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080" name="Line 24"/>
            <p:cNvSpPr>
              <a:spLocks noChangeShapeType="1"/>
            </p:cNvSpPr>
            <p:nvPr/>
          </p:nvSpPr>
          <p:spPr bwMode="auto">
            <a:xfrm>
              <a:off x="735" y="2869"/>
              <a:ext cx="209"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081" name="Line 25"/>
            <p:cNvSpPr>
              <a:spLocks noChangeShapeType="1"/>
            </p:cNvSpPr>
            <p:nvPr/>
          </p:nvSpPr>
          <p:spPr bwMode="auto">
            <a:xfrm>
              <a:off x="735" y="2965"/>
              <a:ext cx="209"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
        <p:nvSpPr>
          <p:cNvPr id="173082" name="Text Box 26"/>
          <p:cNvSpPr txBox="1">
            <a:spLocks noChangeArrowheads="1"/>
          </p:cNvSpPr>
          <p:nvPr/>
        </p:nvSpPr>
        <p:spPr bwMode="auto">
          <a:xfrm>
            <a:off x="5562600" y="6248400"/>
            <a:ext cx="25314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dirty="0" smtClean="0"/>
              <a:t>Use Case Descriptions</a:t>
            </a:r>
            <a:endParaRPr lang="en-US" altLang="en-US" sz="1800" dirty="0"/>
          </a:p>
        </p:txBody>
      </p:sp>
      <p:grpSp>
        <p:nvGrpSpPr>
          <p:cNvPr id="173083" name="Group 27"/>
          <p:cNvGrpSpPr>
            <a:grpSpLocks/>
          </p:cNvGrpSpPr>
          <p:nvPr/>
        </p:nvGrpSpPr>
        <p:grpSpPr bwMode="auto">
          <a:xfrm>
            <a:off x="6591300" y="4495800"/>
            <a:ext cx="1054100" cy="1600200"/>
            <a:chOff x="365" y="2533"/>
            <a:chExt cx="754" cy="1008"/>
          </a:xfrm>
        </p:grpSpPr>
        <p:sp>
          <p:nvSpPr>
            <p:cNvPr id="173084" name="Oval 28"/>
            <p:cNvSpPr>
              <a:spLocks noChangeArrowheads="1"/>
            </p:cNvSpPr>
            <p:nvPr/>
          </p:nvSpPr>
          <p:spPr bwMode="auto">
            <a:xfrm>
              <a:off x="365" y="2533"/>
              <a:ext cx="624" cy="288"/>
            </a:xfrm>
            <a:prstGeom prst="ellipse">
              <a:avLst/>
            </a:prstGeom>
            <a:noFill/>
            <a:ln w="28575">
              <a:solidFill>
                <a:schemeClr val="tx1"/>
              </a:solidFill>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085" name="Rectangle 29"/>
            <p:cNvSpPr>
              <a:spLocks noChangeArrowheads="1"/>
            </p:cNvSpPr>
            <p:nvPr/>
          </p:nvSpPr>
          <p:spPr bwMode="auto">
            <a:xfrm>
              <a:off x="687" y="2821"/>
              <a:ext cx="432" cy="720"/>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086" name="Line 30"/>
            <p:cNvSpPr>
              <a:spLocks noChangeShapeType="1"/>
            </p:cNvSpPr>
            <p:nvPr/>
          </p:nvSpPr>
          <p:spPr bwMode="auto">
            <a:xfrm>
              <a:off x="975" y="2821"/>
              <a:ext cx="144" cy="144"/>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087" name="Line 31"/>
            <p:cNvSpPr>
              <a:spLocks noChangeShapeType="1"/>
            </p:cNvSpPr>
            <p:nvPr/>
          </p:nvSpPr>
          <p:spPr bwMode="auto">
            <a:xfrm>
              <a:off x="975" y="2821"/>
              <a:ext cx="0" cy="144"/>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088" name="Line 32"/>
            <p:cNvSpPr>
              <a:spLocks noChangeShapeType="1"/>
            </p:cNvSpPr>
            <p:nvPr/>
          </p:nvSpPr>
          <p:spPr bwMode="auto">
            <a:xfrm flipH="1">
              <a:off x="975" y="2965"/>
              <a:ext cx="144"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089" name="Line 33"/>
            <p:cNvSpPr>
              <a:spLocks noChangeShapeType="1"/>
            </p:cNvSpPr>
            <p:nvPr/>
          </p:nvSpPr>
          <p:spPr bwMode="auto">
            <a:xfrm>
              <a:off x="735" y="3061"/>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090" name="Line 34"/>
            <p:cNvSpPr>
              <a:spLocks noChangeShapeType="1"/>
            </p:cNvSpPr>
            <p:nvPr/>
          </p:nvSpPr>
          <p:spPr bwMode="auto">
            <a:xfrm>
              <a:off x="735" y="3109"/>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091" name="Line 35"/>
            <p:cNvSpPr>
              <a:spLocks noChangeShapeType="1"/>
            </p:cNvSpPr>
            <p:nvPr/>
          </p:nvSpPr>
          <p:spPr bwMode="auto">
            <a:xfrm>
              <a:off x="735" y="3157"/>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092" name="Line 36"/>
            <p:cNvSpPr>
              <a:spLocks noChangeShapeType="1"/>
            </p:cNvSpPr>
            <p:nvPr/>
          </p:nvSpPr>
          <p:spPr bwMode="auto">
            <a:xfrm>
              <a:off x="735" y="3253"/>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093" name="Line 37"/>
            <p:cNvSpPr>
              <a:spLocks noChangeShapeType="1"/>
            </p:cNvSpPr>
            <p:nvPr/>
          </p:nvSpPr>
          <p:spPr bwMode="auto">
            <a:xfrm>
              <a:off x="735" y="3205"/>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094" name="Line 38"/>
            <p:cNvSpPr>
              <a:spLocks noChangeShapeType="1"/>
            </p:cNvSpPr>
            <p:nvPr/>
          </p:nvSpPr>
          <p:spPr bwMode="auto">
            <a:xfrm>
              <a:off x="735" y="3301"/>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095" name="Line 39"/>
            <p:cNvSpPr>
              <a:spLocks noChangeShapeType="1"/>
            </p:cNvSpPr>
            <p:nvPr/>
          </p:nvSpPr>
          <p:spPr bwMode="auto">
            <a:xfrm>
              <a:off x="735" y="3349"/>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096" name="Line 40"/>
            <p:cNvSpPr>
              <a:spLocks noChangeShapeType="1"/>
            </p:cNvSpPr>
            <p:nvPr/>
          </p:nvSpPr>
          <p:spPr bwMode="auto">
            <a:xfrm>
              <a:off x="735" y="3397"/>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097" name="Line 41"/>
            <p:cNvSpPr>
              <a:spLocks noChangeShapeType="1"/>
            </p:cNvSpPr>
            <p:nvPr/>
          </p:nvSpPr>
          <p:spPr bwMode="auto">
            <a:xfrm>
              <a:off x="735" y="3445"/>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098" name="Line 42"/>
            <p:cNvSpPr>
              <a:spLocks noChangeShapeType="1"/>
            </p:cNvSpPr>
            <p:nvPr/>
          </p:nvSpPr>
          <p:spPr bwMode="auto">
            <a:xfrm>
              <a:off x="735" y="3493"/>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099" name="Line 43"/>
            <p:cNvSpPr>
              <a:spLocks noChangeShapeType="1"/>
            </p:cNvSpPr>
            <p:nvPr/>
          </p:nvSpPr>
          <p:spPr bwMode="auto">
            <a:xfrm>
              <a:off x="735" y="3013"/>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100" name="Line 44"/>
            <p:cNvSpPr>
              <a:spLocks noChangeShapeType="1"/>
            </p:cNvSpPr>
            <p:nvPr/>
          </p:nvSpPr>
          <p:spPr bwMode="auto">
            <a:xfrm>
              <a:off x="735" y="2917"/>
              <a:ext cx="209"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101" name="Line 45"/>
            <p:cNvSpPr>
              <a:spLocks noChangeShapeType="1"/>
            </p:cNvSpPr>
            <p:nvPr/>
          </p:nvSpPr>
          <p:spPr bwMode="auto">
            <a:xfrm>
              <a:off x="735" y="2869"/>
              <a:ext cx="209"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102" name="Line 46"/>
            <p:cNvSpPr>
              <a:spLocks noChangeShapeType="1"/>
            </p:cNvSpPr>
            <p:nvPr/>
          </p:nvSpPr>
          <p:spPr bwMode="auto">
            <a:xfrm>
              <a:off x="735" y="2965"/>
              <a:ext cx="209"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
        <p:nvSpPr>
          <p:cNvPr id="173103" name="Text Box 47"/>
          <p:cNvSpPr txBox="1">
            <a:spLocks noChangeArrowheads="1"/>
          </p:cNvSpPr>
          <p:nvPr/>
        </p:nvSpPr>
        <p:spPr bwMode="auto">
          <a:xfrm>
            <a:off x="6591300" y="5410200"/>
            <a:ext cx="403225"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b="1"/>
              <a:t>...</a:t>
            </a:r>
          </a:p>
        </p:txBody>
      </p:sp>
      <p:grpSp>
        <p:nvGrpSpPr>
          <p:cNvPr id="173104" name="Group 48"/>
          <p:cNvGrpSpPr>
            <a:grpSpLocks/>
          </p:cNvGrpSpPr>
          <p:nvPr/>
        </p:nvGrpSpPr>
        <p:grpSpPr bwMode="auto">
          <a:xfrm>
            <a:off x="4813300" y="2590800"/>
            <a:ext cx="617538" cy="801688"/>
            <a:chOff x="7654" y="3380"/>
            <a:chExt cx="554" cy="754"/>
          </a:xfrm>
        </p:grpSpPr>
        <p:sp>
          <p:nvSpPr>
            <p:cNvPr id="173105" name="Oval 49"/>
            <p:cNvSpPr>
              <a:spLocks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73106" name="Line 50"/>
            <p:cNvSpPr>
              <a:spLocks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73107" name="Line 51"/>
            <p:cNvSpPr>
              <a:spLocks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73108" name="Freeform 52"/>
            <p:cNvSpPr>
              <a:spLocks/>
            </p:cNvSpPr>
            <p:nvPr/>
          </p:nvSpPr>
          <p:spPr bwMode="auto">
            <a:xfrm>
              <a:off x="7654" y="3862"/>
              <a:ext cx="554" cy="272"/>
            </a:xfrm>
            <a:custGeom>
              <a:avLst/>
              <a:gdLst>
                <a:gd name="T0" fmla="*/ 0 w 108"/>
                <a:gd name="T1" fmla="*/ 54 h 54"/>
                <a:gd name="T2" fmla="*/ 54 w 108"/>
                <a:gd name="T3" fmla="*/ 0 h 54"/>
                <a:gd name="T4" fmla="*/ 108 w 108"/>
                <a:gd name="T5" fmla="*/ 54 h 54"/>
              </a:gdLst>
              <a:ahLst/>
              <a:cxnLst>
                <a:cxn ang="0">
                  <a:pos x="T0" y="T1"/>
                </a:cxn>
                <a:cxn ang="0">
                  <a:pos x="T2" y="T3"/>
                </a:cxn>
                <a:cxn ang="0">
                  <a:pos x="T4" y="T5"/>
                </a:cxn>
              </a:cxnLst>
              <a:rect l="0" t="0" r="r" b="b"/>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grpSp>
      <p:sp>
        <p:nvSpPr>
          <p:cNvPr id="173109" name="Oval 53"/>
          <p:cNvSpPr>
            <a:spLocks noChangeArrowheads="1"/>
          </p:cNvSpPr>
          <p:nvPr/>
        </p:nvSpPr>
        <p:spPr bwMode="auto">
          <a:xfrm>
            <a:off x="6154738" y="2438400"/>
            <a:ext cx="873125" cy="457200"/>
          </a:xfrm>
          <a:prstGeom prst="ellipse">
            <a:avLst/>
          </a:prstGeom>
          <a:noFill/>
          <a:ln w="28575">
            <a:solidFill>
              <a:schemeClr val="tx1"/>
            </a:solidFill>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110" name="Oval 54"/>
          <p:cNvSpPr>
            <a:spLocks noChangeArrowheads="1"/>
          </p:cNvSpPr>
          <p:nvPr/>
        </p:nvSpPr>
        <p:spPr bwMode="auto">
          <a:xfrm>
            <a:off x="5684838" y="3352800"/>
            <a:ext cx="873125" cy="457200"/>
          </a:xfrm>
          <a:prstGeom prst="ellipse">
            <a:avLst/>
          </a:prstGeom>
          <a:noFill/>
          <a:ln w="28575">
            <a:solidFill>
              <a:schemeClr val="tx1"/>
            </a:solidFill>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111" name="Line 55"/>
          <p:cNvSpPr>
            <a:spLocks noChangeShapeType="1"/>
          </p:cNvSpPr>
          <p:nvPr/>
        </p:nvSpPr>
        <p:spPr bwMode="auto">
          <a:xfrm flipV="1">
            <a:off x="5551488" y="2667000"/>
            <a:ext cx="603250" cy="30480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112" name="Oval 56"/>
          <p:cNvSpPr>
            <a:spLocks noChangeArrowheads="1"/>
          </p:cNvSpPr>
          <p:nvPr/>
        </p:nvSpPr>
        <p:spPr bwMode="auto">
          <a:xfrm>
            <a:off x="6616700" y="3362325"/>
            <a:ext cx="871538" cy="457200"/>
          </a:xfrm>
          <a:prstGeom prst="ellipse">
            <a:avLst/>
          </a:prstGeom>
          <a:noFill/>
          <a:ln w="28575">
            <a:solidFill>
              <a:schemeClr val="tx1"/>
            </a:solidFill>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113" name="Line 57"/>
          <p:cNvSpPr>
            <a:spLocks noChangeShapeType="1"/>
          </p:cNvSpPr>
          <p:nvPr/>
        </p:nvSpPr>
        <p:spPr bwMode="auto">
          <a:xfrm flipH="1" flipV="1">
            <a:off x="6643688" y="2913063"/>
            <a:ext cx="401637" cy="438150"/>
          </a:xfrm>
          <a:prstGeom prst="line">
            <a:avLst/>
          </a:prstGeom>
          <a:noFill/>
          <a:ln w="28575">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114" name="Line 58"/>
          <p:cNvSpPr>
            <a:spLocks noChangeShapeType="1"/>
          </p:cNvSpPr>
          <p:nvPr/>
        </p:nvSpPr>
        <p:spPr bwMode="auto">
          <a:xfrm>
            <a:off x="5551488" y="3124200"/>
            <a:ext cx="536575" cy="22860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173115" name="Group 59"/>
          <p:cNvGrpSpPr>
            <a:grpSpLocks/>
          </p:cNvGrpSpPr>
          <p:nvPr/>
        </p:nvGrpSpPr>
        <p:grpSpPr bwMode="auto">
          <a:xfrm>
            <a:off x="7766050" y="2667000"/>
            <a:ext cx="617538" cy="801688"/>
            <a:chOff x="7654" y="3380"/>
            <a:chExt cx="554" cy="754"/>
          </a:xfrm>
        </p:grpSpPr>
        <p:sp>
          <p:nvSpPr>
            <p:cNvPr id="173116" name="Oval 60"/>
            <p:cNvSpPr>
              <a:spLocks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73117" name="Line 61"/>
            <p:cNvSpPr>
              <a:spLocks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73118" name="Line 62"/>
            <p:cNvSpPr>
              <a:spLocks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73119" name="Freeform 63"/>
            <p:cNvSpPr>
              <a:spLocks/>
            </p:cNvSpPr>
            <p:nvPr/>
          </p:nvSpPr>
          <p:spPr bwMode="auto">
            <a:xfrm>
              <a:off x="7654" y="3862"/>
              <a:ext cx="554" cy="272"/>
            </a:xfrm>
            <a:custGeom>
              <a:avLst/>
              <a:gdLst>
                <a:gd name="T0" fmla="*/ 0 w 108"/>
                <a:gd name="T1" fmla="*/ 54 h 54"/>
                <a:gd name="T2" fmla="*/ 54 w 108"/>
                <a:gd name="T3" fmla="*/ 0 h 54"/>
                <a:gd name="T4" fmla="*/ 108 w 108"/>
                <a:gd name="T5" fmla="*/ 54 h 54"/>
              </a:gdLst>
              <a:ahLst/>
              <a:cxnLst>
                <a:cxn ang="0">
                  <a:pos x="T0" y="T1"/>
                </a:cxn>
                <a:cxn ang="0">
                  <a:pos x="T2" y="T3"/>
                </a:cxn>
                <a:cxn ang="0">
                  <a:pos x="T4" y="T5"/>
                </a:cxn>
              </a:cxnLst>
              <a:rect l="0" t="0" r="r" b="b"/>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grpSp>
      <p:sp>
        <p:nvSpPr>
          <p:cNvPr id="173120" name="Line 64"/>
          <p:cNvSpPr>
            <a:spLocks noChangeShapeType="1"/>
          </p:cNvSpPr>
          <p:nvPr/>
        </p:nvSpPr>
        <p:spPr bwMode="auto">
          <a:xfrm flipV="1">
            <a:off x="7362825" y="3200400"/>
            <a:ext cx="469900" cy="22860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121" name="Text Box 65"/>
          <p:cNvSpPr txBox="1">
            <a:spLocks noChangeArrowheads="1"/>
          </p:cNvSpPr>
          <p:nvPr/>
        </p:nvSpPr>
        <p:spPr bwMode="auto">
          <a:xfrm>
            <a:off x="4410075" y="1828800"/>
            <a:ext cx="2206625"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CA" altLang="en-US" sz="2000" b="1" dirty="0" smtClean="0">
                <a:solidFill>
                  <a:schemeClr val="tx2"/>
                </a:solidFill>
              </a:rPr>
              <a:t>Use Case Model</a:t>
            </a:r>
            <a:endParaRPr lang="en-US" altLang="en-US" sz="2000" b="1" dirty="0">
              <a:solidFill>
                <a:schemeClr val="tx2"/>
              </a:solidFill>
            </a:endParaRPr>
          </a:p>
        </p:txBody>
      </p:sp>
      <p:sp>
        <p:nvSpPr>
          <p:cNvPr id="173122" name="Text Box 66"/>
          <p:cNvSpPr txBox="1">
            <a:spLocks noChangeArrowheads="1"/>
          </p:cNvSpPr>
          <p:nvPr/>
        </p:nvSpPr>
        <p:spPr bwMode="auto">
          <a:xfrm>
            <a:off x="4495800" y="3429000"/>
            <a:ext cx="80645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CA" altLang="en-US" sz="1400" dirty="0" smtClean="0"/>
              <a:t>Actors</a:t>
            </a:r>
            <a:endParaRPr lang="en-US" altLang="en-US" sz="1400" dirty="0"/>
          </a:p>
        </p:txBody>
      </p:sp>
      <p:sp>
        <p:nvSpPr>
          <p:cNvPr id="173123" name="Text Box 67"/>
          <p:cNvSpPr txBox="1">
            <a:spLocks noChangeArrowheads="1"/>
          </p:cNvSpPr>
          <p:nvPr/>
        </p:nvSpPr>
        <p:spPr bwMode="auto">
          <a:xfrm>
            <a:off x="5449888" y="3810000"/>
            <a:ext cx="1602581"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CA" altLang="en-US" sz="1400" dirty="0" smtClean="0"/>
              <a:t>Use Case / Operation</a:t>
            </a:r>
            <a:endParaRPr lang="en-US" altLang="en-US" sz="1400" dirty="0"/>
          </a:p>
        </p:txBody>
      </p:sp>
      <p:sp>
        <p:nvSpPr>
          <p:cNvPr id="173124" name="AutoShape 68"/>
          <p:cNvSpPr>
            <a:spLocks noChangeArrowheads="1"/>
          </p:cNvSpPr>
          <p:nvPr/>
        </p:nvSpPr>
        <p:spPr bwMode="auto">
          <a:xfrm>
            <a:off x="4495800" y="4292600"/>
            <a:ext cx="3962400" cy="2362200"/>
          </a:xfrm>
          <a:prstGeom prst="roundRect">
            <a:avLst>
              <a:gd name="adj" fmla="val 16667"/>
            </a:avLst>
          </a:prstGeom>
          <a:noFill/>
          <a:ln w="28575">
            <a:solidFill>
              <a:schemeClr val="tx2"/>
            </a:solidFill>
            <a:prstDash val="dashDot"/>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125" name="AutoShape 69"/>
          <p:cNvSpPr>
            <a:spLocks noChangeArrowheads="1"/>
          </p:cNvSpPr>
          <p:nvPr/>
        </p:nvSpPr>
        <p:spPr bwMode="auto">
          <a:xfrm>
            <a:off x="5562600" y="3225800"/>
            <a:ext cx="1066800" cy="685800"/>
          </a:xfrm>
          <a:prstGeom prst="roundRect">
            <a:avLst>
              <a:gd name="adj" fmla="val 16667"/>
            </a:avLst>
          </a:prstGeom>
          <a:noFill/>
          <a:ln w="28575">
            <a:solidFill>
              <a:schemeClr val="tx2"/>
            </a:solidFill>
            <a:prstDash val="dashDot"/>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Tree>
    <p:extLst>
      <p:ext uri="{BB962C8B-B14F-4D97-AF65-F5344CB8AC3E}">
        <p14:creationId xmlns:p14="http://schemas.microsoft.com/office/powerpoint/2010/main" val="12366259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6"/>
          <p:cNvSpPr>
            <a:spLocks noGrp="1"/>
          </p:cNvSpPr>
          <p:nvPr>
            <p:ph type="sldNum" sz="quarter" idx="12"/>
          </p:nvPr>
        </p:nvSpPr>
        <p:spPr/>
        <p:txBody>
          <a:bodyPr/>
          <a:lstStyle/>
          <a:p>
            <a:fld id="{E752B265-F394-4680-AF90-554636FC4E39}" type="slidenum">
              <a:rPr lang="en-US" altLang="en-US"/>
              <a:pPr/>
              <a:t>17</a:t>
            </a:fld>
            <a:endParaRPr lang="en-US" altLang="en-US"/>
          </a:p>
        </p:txBody>
      </p:sp>
      <p:sp>
        <p:nvSpPr>
          <p:cNvPr id="174082" name="Rectangle 2"/>
          <p:cNvSpPr>
            <a:spLocks noGrp="1" noChangeArrowheads="1"/>
          </p:cNvSpPr>
          <p:nvPr>
            <p:ph type="title"/>
          </p:nvPr>
        </p:nvSpPr>
        <p:spPr>
          <a:xfrm>
            <a:off x="304800" y="609600"/>
            <a:ext cx="8459788" cy="1143000"/>
          </a:xfrm>
        </p:spPr>
        <p:txBody>
          <a:bodyPr/>
          <a:lstStyle/>
          <a:p>
            <a:r>
              <a:rPr lang="en-CA" altLang="en-US" sz="4000" dirty="0" smtClean="0"/>
              <a:t>Flow of Events in a Use Case Description</a:t>
            </a:r>
            <a:endParaRPr lang="en-US" altLang="en-US" sz="4000" dirty="0"/>
          </a:p>
        </p:txBody>
      </p:sp>
      <p:sp>
        <p:nvSpPr>
          <p:cNvPr id="174083" name="Rectangle 3"/>
          <p:cNvSpPr>
            <a:spLocks noGrp="1" noChangeArrowheads="1"/>
          </p:cNvSpPr>
          <p:nvPr>
            <p:ph type="body" sz="half" idx="1"/>
          </p:nvPr>
        </p:nvSpPr>
        <p:spPr>
          <a:xfrm>
            <a:off x="457200" y="1981200"/>
            <a:ext cx="4038600" cy="4114800"/>
          </a:xfrm>
        </p:spPr>
        <p:txBody>
          <a:bodyPr/>
          <a:lstStyle/>
          <a:p>
            <a:r>
              <a:rPr lang="en-CA" altLang="en-US" sz="2400" dirty="0" smtClean="0"/>
              <a:t>The normal execution path (everything goes well)</a:t>
            </a:r>
            <a:r>
              <a:rPr lang="en-US" altLang="en-US" sz="2400" dirty="0" smtClean="0"/>
              <a:t> </a:t>
            </a:r>
            <a:r>
              <a:rPr lang="en-US" altLang="en-US" sz="2400" dirty="0"/>
              <a:t/>
            </a:r>
            <a:br>
              <a:rPr lang="en-US" altLang="en-US" sz="2400" dirty="0"/>
            </a:br>
            <a:r>
              <a:rPr lang="en-US" altLang="en-US" sz="2400" dirty="0"/>
              <a:t>(</a:t>
            </a:r>
            <a:r>
              <a:rPr lang="en-US" altLang="en-US" sz="2400" dirty="0">
                <a:solidFill>
                  <a:srgbClr val="33CC33"/>
                </a:solidFill>
              </a:rPr>
              <a:t>“Happy Path”</a:t>
            </a:r>
            <a:r>
              <a:rPr lang="en-US" altLang="en-US" sz="2400" dirty="0"/>
              <a:t>)</a:t>
            </a:r>
          </a:p>
          <a:p>
            <a:r>
              <a:rPr lang="en-CA" altLang="en-US" sz="2400" dirty="0" smtClean="0"/>
              <a:t>One or more alternative paths</a:t>
            </a:r>
            <a:r>
              <a:rPr lang="el-GR" altLang="en-US" sz="2400" dirty="0" smtClean="0"/>
              <a:t> </a:t>
            </a:r>
            <a:endParaRPr lang="el-GR" altLang="en-US" sz="2400" dirty="0"/>
          </a:p>
          <a:p>
            <a:pPr lvl="1"/>
            <a:r>
              <a:rPr lang="en-CA" altLang="en-US" sz="2000" dirty="0" smtClean="0">
                <a:solidFill>
                  <a:srgbClr val="00B050"/>
                </a:solidFill>
              </a:rPr>
              <a:t>Normal cases</a:t>
            </a:r>
            <a:endParaRPr lang="en-US" altLang="en-US" sz="2000" dirty="0">
              <a:solidFill>
                <a:srgbClr val="00B050"/>
              </a:solidFill>
            </a:endParaRPr>
          </a:p>
          <a:p>
            <a:pPr lvl="1"/>
            <a:r>
              <a:rPr lang="en-CA" altLang="en-US" sz="2000" dirty="0" smtClean="0">
                <a:solidFill>
                  <a:schemeClr val="tx2"/>
                </a:solidFill>
              </a:rPr>
              <a:t>Odd or cases </a:t>
            </a:r>
          </a:p>
          <a:p>
            <a:pPr lvl="1"/>
            <a:r>
              <a:rPr lang="en-CA" altLang="en-US" sz="2000" dirty="0">
                <a:solidFill>
                  <a:schemeClr val="accent2"/>
                </a:solidFill>
              </a:rPr>
              <a:t>E</a:t>
            </a:r>
            <a:r>
              <a:rPr lang="en-CA" altLang="en-US" sz="2000" dirty="0" smtClean="0">
                <a:solidFill>
                  <a:schemeClr val="accent2"/>
                </a:solidFill>
              </a:rPr>
              <a:t>xtreme cases</a:t>
            </a:r>
            <a:endParaRPr lang="en-US" altLang="en-US" sz="2000" dirty="0">
              <a:solidFill>
                <a:schemeClr val="accent2"/>
              </a:solidFill>
            </a:endParaRPr>
          </a:p>
          <a:p>
            <a:pPr lvl="1"/>
            <a:r>
              <a:rPr lang="en-CA" altLang="en-US" sz="2000" dirty="0" smtClean="0">
                <a:solidFill>
                  <a:srgbClr val="FF0000"/>
                </a:solidFill>
              </a:rPr>
              <a:t>Pathological cases</a:t>
            </a:r>
            <a:r>
              <a:rPr lang="el-GR" altLang="en-US" sz="2400" dirty="0" smtClean="0">
                <a:solidFill>
                  <a:srgbClr val="FF0000"/>
                </a:solidFill>
              </a:rPr>
              <a:t> </a:t>
            </a:r>
            <a:endParaRPr lang="en-US" altLang="en-US" dirty="0"/>
          </a:p>
        </p:txBody>
      </p:sp>
      <p:sp>
        <p:nvSpPr>
          <p:cNvPr id="174084" name="Line 4"/>
          <p:cNvSpPr>
            <a:spLocks noChangeShapeType="1"/>
          </p:cNvSpPr>
          <p:nvPr/>
        </p:nvSpPr>
        <p:spPr bwMode="auto">
          <a:xfrm>
            <a:off x="7543800" y="2895600"/>
            <a:ext cx="0" cy="2590800"/>
          </a:xfrm>
          <a:prstGeom prst="line">
            <a:avLst/>
          </a:prstGeom>
          <a:noFill/>
          <a:ln w="76200">
            <a:solidFill>
              <a:srgbClr val="00FF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174085" name="Group 5"/>
          <p:cNvGrpSpPr>
            <a:grpSpLocks/>
          </p:cNvGrpSpPr>
          <p:nvPr/>
        </p:nvGrpSpPr>
        <p:grpSpPr bwMode="auto">
          <a:xfrm>
            <a:off x="7543800" y="3430588"/>
            <a:ext cx="534988" cy="533400"/>
            <a:chOff x="4176" y="1537"/>
            <a:chExt cx="337" cy="336"/>
          </a:xfrm>
        </p:grpSpPr>
        <p:sp>
          <p:nvSpPr>
            <p:cNvPr id="174086" name="Arc 6"/>
            <p:cNvSpPr>
              <a:spLocks/>
            </p:cNvSpPr>
            <p:nvPr/>
          </p:nvSpPr>
          <p:spPr bwMode="auto">
            <a:xfrm>
              <a:off x="4176" y="1537"/>
              <a:ext cx="337" cy="192"/>
            </a:xfrm>
            <a:custGeom>
              <a:avLst/>
              <a:gdLst>
                <a:gd name="G0" fmla="+- 64 0 0"/>
                <a:gd name="G1" fmla="+- 21600 0 0"/>
                <a:gd name="G2" fmla="+- 21600 0 0"/>
                <a:gd name="T0" fmla="*/ 0 w 21664"/>
                <a:gd name="T1" fmla="*/ 0 h 21600"/>
                <a:gd name="T2" fmla="*/ 21664 w 21664"/>
                <a:gd name="T3" fmla="*/ 21600 h 21600"/>
                <a:gd name="T4" fmla="*/ 64 w 21664"/>
                <a:gd name="T5" fmla="*/ 21600 h 21600"/>
              </a:gdLst>
              <a:ahLst/>
              <a:cxnLst>
                <a:cxn ang="0">
                  <a:pos x="T0" y="T1"/>
                </a:cxn>
                <a:cxn ang="0">
                  <a:pos x="T2" y="T3"/>
                </a:cxn>
                <a:cxn ang="0">
                  <a:pos x="T4" y="T5"/>
                </a:cxn>
              </a:cxnLst>
              <a:rect l="0" t="0" r="r" b="b"/>
              <a:pathLst>
                <a:path w="21664" h="21600" fill="none" extrusionOk="0">
                  <a:moveTo>
                    <a:pt x="0" y="0"/>
                  </a:moveTo>
                  <a:cubicBezTo>
                    <a:pt x="21" y="0"/>
                    <a:pt x="42" y="-1"/>
                    <a:pt x="64" y="0"/>
                  </a:cubicBezTo>
                  <a:cubicBezTo>
                    <a:pt x="11993" y="0"/>
                    <a:pt x="21664" y="9670"/>
                    <a:pt x="21664" y="21600"/>
                  </a:cubicBezTo>
                </a:path>
                <a:path w="21664" h="21600" stroke="0" extrusionOk="0">
                  <a:moveTo>
                    <a:pt x="0" y="0"/>
                  </a:moveTo>
                  <a:cubicBezTo>
                    <a:pt x="21" y="0"/>
                    <a:pt x="42" y="-1"/>
                    <a:pt x="64" y="0"/>
                  </a:cubicBezTo>
                  <a:cubicBezTo>
                    <a:pt x="11993" y="0"/>
                    <a:pt x="21664" y="9670"/>
                    <a:pt x="21664" y="21600"/>
                  </a:cubicBezTo>
                  <a:lnTo>
                    <a:pt x="64" y="21600"/>
                  </a:lnTo>
                  <a:close/>
                </a:path>
              </a:pathLst>
            </a:custGeom>
            <a:noFill/>
            <a:ln w="50800" cap="rnd">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4087" name="Arc 7"/>
            <p:cNvSpPr>
              <a:spLocks/>
            </p:cNvSpPr>
            <p:nvPr/>
          </p:nvSpPr>
          <p:spPr bwMode="auto">
            <a:xfrm rot="10800000">
              <a:off x="4177" y="1682"/>
              <a:ext cx="336" cy="191"/>
            </a:xfrm>
            <a:custGeom>
              <a:avLst/>
              <a:gdLst>
                <a:gd name="G0" fmla="+- 21600 0 0"/>
                <a:gd name="G1" fmla="+- 21497 0 0"/>
                <a:gd name="G2" fmla="+- 21600 0 0"/>
                <a:gd name="T0" fmla="*/ 0 w 21600"/>
                <a:gd name="T1" fmla="*/ 21497 h 21497"/>
                <a:gd name="T2" fmla="*/ 19489 w 21600"/>
                <a:gd name="T3" fmla="*/ 0 h 21497"/>
                <a:gd name="T4" fmla="*/ 21600 w 21600"/>
                <a:gd name="T5" fmla="*/ 21497 h 21497"/>
              </a:gdLst>
              <a:ahLst/>
              <a:cxnLst>
                <a:cxn ang="0">
                  <a:pos x="T0" y="T1"/>
                </a:cxn>
                <a:cxn ang="0">
                  <a:pos x="T2" y="T3"/>
                </a:cxn>
                <a:cxn ang="0">
                  <a:pos x="T4" y="T5"/>
                </a:cxn>
              </a:cxnLst>
              <a:rect l="0" t="0" r="r" b="b"/>
              <a:pathLst>
                <a:path w="21600" h="21497" fill="none" extrusionOk="0">
                  <a:moveTo>
                    <a:pt x="0" y="21497"/>
                  </a:moveTo>
                  <a:cubicBezTo>
                    <a:pt x="0" y="10385"/>
                    <a:pt x="8430" y="1086"/>
                    <a:pt x="19489" y="0"/>
                  </a:cubicBezTo>
                </a:path>
                <a:path w="21600" h="21497" stroke="0" extrusionOk="0">
                  <a:moveTo>
                    <a:pt x="0" y="21497"/>
                  </a:moveTo>
                  <a:cubicBezTo>
                    <a:pt x="0" y="10385"/>
                    <a:pt x="8430" y="1086"/>
                    <a:pt x="19489" y="0"/>
                  </a:cubicBezTo>
                  <a:lnTo>
                    <a:pt x="21600" y="21497"/>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nvGrpSpPr>
          <p:cNvPr id="174088" name="Group 8"/>
          <p:cNvGrpSpPr>
            <a:grpSpLocks/>
          </p:cNvGrpSpPr>
          <p:nvPr/>
        </p:nvGrpSpPr>
        <p:grpSpPr bwMode="auto">
          <a:xfrm>
            <a:off x="6934200" y="3125788"/>
            <a:ext cx="534988" cy="682625"/>
            <a:chOff x="3792" y="1345"/>
            <a:chExt cx="337" cy="430"/>
          </a:xfrm>
        </p:grpSpPr>
        <p:sp>
          <p:nvSpPr>
            <p:cNvPr id="174089" name="Arc 9"/>
            <p:cNvSpPr>
              <a:spLocks/>
            </p:cNvSpPr>
            <p:nvPr/>
          </p:nvSpPr>
          <p:spPr bwMode="auto">
            <a:xfrm rot="10800000">
              <a:off x="3792" y="1556"/>
              <a:ext cx="336" cy="21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4090" name="Arc 10"/>
            <p:cNvSpPr>
              <a:spLocks/>
            </p:cNvSpPr>
            <p:nvPr/>
          </p:nvSpPr>
          <p:spPr bwMode="auto">
            <a:xfrm>
              <a:off x="3793" y="1345"/>
              <a:ext cx="336" cy="218"/>
            </a:xfrm>
            <a:custGeom>
              <a:avLst/>
              <a:gdLst>
                <a:gd name="G0" fmla="+- 21600 0 0"/>
                <a:gd name="G1" fmla="+- 21496 0 0"/>
                <a:gd name="G2" fmla="+- 21600 0 0"/>
                <a:gd name="T0" fmla="*/ 0 w 21600"/>
                <a:gd name="T1" fmla="*/ 21496 h 21496"/>
                <a:gd name="T2" fmla="*/ 19479 w 21600"/>
                <a:gd name="T3" fmla="*/ 0 h 21496"/>
                <a:gd name="T4" fmla="*/ 21600 w 21600"/>
                <a:gd name="T5" fmla="*/ 21496 h 21496"/>
              </a:gdLst>
              <a:ahLst/>
              <a:cxnLst>
                <a:cxn ang="0">
                  <a:pos x="T0" y="T1"/>
                </a:cxn>
                <a:cxn ang="0">
                  <a:pos x="T2" y="T3"/>
                </a:cxn>
                <a:cxn ang="0">
                  <a:pos x="T4" y="T5"/>
                </a:cxn>
              </a:cxnLst>
              <a:rect l="0" t="0" r="r" b="b"/>
              <a:pathLst>
                <a:path w="21600" h="21496" fill="none" extrusionOk="0">
                  <a:moveTo>
                    <a:pt x="0" y="21496"/>
                  </a:moveTo>
                  <a:cubicBezTo>
                    <a:pt x="0" y="10388"/>
                    <a:pt x="8424" y="1091"/>
                    <a:pt x="19479" y="0"/>
                  </a:cubicBezTo>
                </a:path>
                <a:path w="21600" h="21496" stroke="0" extrusionOk="0">
                  <a:moveTo>
                    <a:pt x="0" y="21496"/>
                  </a:moveTo>
                  <a:cubicBezTo>
                    <a:pt x="0" y="10388"/>
                    <a:pt x="8424" y="1091"/>
                    <a:pt x="19479" y="0"/>
                  </a:cubicBezTo>
                  <a:lnTo>
                    <a:pt x="21600" y="21496"/>
                  </a:lnTo>
                  <a:close/>
                </a:path>
              </a:pathLst>
            </a:custGeom>
            <a:noFill/>
            <a:ln w="50800" cap="rnd">
              <a:solidFill>
                <a:schemeClr val="accent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nvGrpSpPr>
          <p:cNvPr id="174091" name="Group 11"/>
          <p:cNvGrpSpPr>
            <a:grpSpLocks/>
          </p:cNvGrpSpPr>
          <p:nvPr/>
        </p:nvGrpSpPr>
        <p:grpSpPr bwMode="auto">
          <a:xfrm>
            <a:off x="8077200" y="3735388"/>
            <a:ext cx="838200" cy="760412"/>
            <a:chOff x="4512" y="1729"/>
            <a:chExt cx="528" cy="479"/>
          </a:xfrm>
        </p:grpSpPr>
        <p:sp>
          <p:nvSpPr>
            <p:cNvPr id="174092" name="Arc 12"/>
            <p:cNvSpPr>
              <a:spLocks/>
            </p:cNvSpPr>
            <p:nvPr/>
          </p:nvSpPr>
          <p:spPr bwMode="auto">
            <a:xfrm>
              <a:off x="4512" y="1729"/>
              <a:ext cx="433" cy="384"/>
            </a:xfrm>
            <a:custGeom>
              <a:avLst/>
              <a:gdLst>
                <a:gd name="G0" fmla="+- 50 0 0"/>
                <a:gd name="G1" fmla="+- 21600 0 0"/>
                <a:gd name="G2" fmla="+- 21600 0 0"/>
                <a:gd name="T0" fmla="*/ 0 w 21650"/>
                <a:gd name="T1" fmla="*/ 0 h 21600"/>
                <a:gd name="T2" fmla="*/ 21650 w 21650"/>
                <a:gd name="T3" fmla="*/ 21600 h 21600"/>
                <a:gd name="T4" fmla="*/ 50 w 21650"/>
                <a:gd name="T5" fmla="*/ 21600 h 21600"/>
              </a:gdLst>
              <a:ahLst/>
              <a:cxnLst>
                <a:cxn ang="0">
                  <a:pos x="T0" y="T1"/>
                </a:cxn>
                <a:cxn ang="0">
                  <a:pos x="T2" y="T3"/>
                </a:cxn>
                <a:cxn ang="0">
                  <a:pos x="T4" y="T5"/>
                </a:cxn>
              </a:cxnLst>
              <a:rect l="0" t="0" r="r" b="b"/>
              <a:pathLst>
                <a:path w="21650" h="21600" fill="none" extrusionOk="0">
                  <a:moveTo>
                    <a:pt x="0" y="0"/>
                  </a:moveTo>
                  <a:cubicBezTo>
                    <a:pt x="16" y="0"/>
                    <a:pt x="33" y="-1"/>
                    <a:pt x="50" y="0"/>
                  </a:cubicBezTo>
                  <a:cubicBezTo>
                    <a:pt x="11979" y="0"/>
                    <a:pt x="21650" y="9670"/>
                    <a:pt x="21650" y="21600"/>
                  </a:cubicBezTo>
                </a:path>
                <a:path w="21650" h="21600" stroke="0" extrusionOk="0">
                  <a:moveTo>
                    <a:pt x="0" y="0"/>
                  </a:moveTo>
                  <a:cubicBezTo>
                    <a:pt x="16" y="0"/>
                    <a:pt x="33" y="-1"/>
                    <a:pt x="50" y="0"/>
                  </a:cubicBezTo>
                  <a:cubicBezTo>
                    <a:pt x="11979" y="0"/>
                    <a:pt x="21650" y="9670"/>
                    <a:pt x="21650" y="21600"/>
                  </a:cubicBezTo>
                  <a:lnTo>
                    <a:pt x="50" y="21600"/>
                  </a:lnTo>
                  <a:close/>
                </a:path>
              </a:pathLst>
            </a:custGeom>
            <a:noFill/>
            <a:ln w="50800" cap="rnd">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4093" name="Line 13"/>
            <p:cNvSpPr>
              <a:spLocks noChangeShapeType="1"/>
            </p:cNvSpPr>
            <p:nvPr/>
          </p:nvSpPr>
          <p:spPr bwMode="auto">
            <a:xfrm>
              <a:off x="4800" y="2112"/>
              <a:ext cx="240" cy="0"/>
            </a:xfrm>
            <a:prstGeom prst="line">
              <a:avLst/>
            </a:prstGeom>
            <a:noFill/>
            <a:ln w="508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4094" name="Line 14"/>
            <p:cNvSpPr>
              <a:spLocks noChangeShapeType="1"/>
            </p:cNvSpPr>
            <p:nvPr/>
          </p:nvSpPr>
          <p:spPr bwMode="auto">
            <a:xfrm>
              <a:off x="4848" y="2160"/>
              <a:ext cx="144" cy="0"/>
            </a:xfrm>
            <a:prstGeom prst="line">
              <a:avLst/>
            </a:prstGeom>
            <a:noFill/>
            <a:ln w="508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4095" name="Line 15"/>
            <p:cNvSpPr>
              <a:spLocks noChangeShapeType="1"/>
            </p:cNvSpPr>
            <p:nvPr/>
          </p:nvSpPr>
          <p:spPr bwMode="auto">
            <a:xfrm>
              <a:off x="4896" y="2208"/>
              <a:ext cx="48" cy="0"/>
            </a:xfrm>
            <a:prstGeom prst="line">
              <a:avLst/>
            </a:prstGeom>
            <a:noFill/>
            <a:ln w="508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nvGrpSpPr>
          <p:cNvPr id="174096" name="Group 16"/>
          <p:cNvGrpSpPr>
            <a:grpSpLocks/>
          </p:cNvGrpSpPr>
          <p:nvPr/>
        </p:nvGrpSpPr>
        <p:grpSpPr bwMode="auto">
          <a:xfrm>
            <a:off x="6629400" y="4116388"/>
            <a:ext cx="839788" cy="760412"/>
            <a:chOff x="3600" y="1969"/>
            <a:chExt cx="529" cy="479"/>
          </a:xfrm>
        </p:grpSpPr>
        <p:sp>
          <p:nvSpPr>
            <p:cNvPr id="174097" name="Arc 17"/>
            <p:cNvSpPr>
              <a:spLocks/>
            </p:cNvSpPr>
            <p:nvPr/>
          </p:nvSpPr>
          <p:spPr bwMode="auto">
            <a:xfrm>
              <a:off x="3697" y="1969"/>
              <a:ext cx="432" cy="384"/>
            </a:xfrm>
            <a:custGeom>
              <a:avLst/>
              <a:gdLst>
                <a:gd name="G0" fmla="+- 21600 0 0"/>
                <a:gd name="G1" fmla="+- 21600 0 0"/>
                <a:gd name="G2" fmla="+- 21600 0 0"/>
                <a:gd name="T0" fmla="*/ 0 w 21600"/>
                <a:gd name="T1" fmla="*/ 21600 h 21600"/>
                <a:gd name="T2" fmla="*/ 2155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50800" cap="rnd">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4098" name="Line 18"/>
            <p:cNvSpPr>
              <a:spLocks noChangeShapeType="1"/>
            </p:cNvSpPr>
            <p:nvPr/>
          </p:nvSpPr>
          <p:spPr bwMode="auto">
            <a:xfrm flipH="1">
              <a:off x="3600" y="2352"/>
              <a:ext cx="240" cy="0"/>
            </a:xfrm>
            <a:prstGeom prst="line">
              <a:avLst/>
            </a:prstGeom>
            <a:noFill/>
            <a:ln w="508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4099" name="Line 19"/>
            <p:cNvSpPr>
              <a:spLocks noChangeShapeType="1"/>
            </p:cNvSpPr>
            <p:nvPr/>
          </p:nvSpPr>
          <p:spPr bwMode="auto">
            <a:xfrm flipH="1">
              <a:off x="3648" y="2400"/>
              <a:ext cx="144" cy="0"/>
            </a:xfrm>
            <a:prstGeom prst="line">
              <a:avLst/>
            </a:prstGeom>
            <a:noFill/>
            <a:ln w="508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4100" name="Line 20"/>
            <p:cNvSpPr>
              <a:spLocks noChangeShapeType="1"/>
            </p:cNvSpPr>
            <p:nvPr/>
          </p:nvSpPr>
          <p:spPr bwMode="auto">
            <a:xfrm flipH="1">
              <a:off x="3696" y="2448"/>
              <a:ext cx="48" cy="0"/>
            </a:xfrm>
            <a:prstGeom prst="line">
              <a:avLst/>
            </a:prstGeom>
            <a:noFill/>
            <a:ln w="508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nvGrpSpPr>
          <p:cNvPr id="174101" name="Group 21"/>
          <p:cNvGrpSpPr>
            <a:grpSpLocks/>
          </p:cNvGrpSpPr>
          <p:nvPr/>
        </p:nvGrpSpPr>
        <p:grpSpPr bwMode="auto">
          <a:xfrm>
            <a:off x="6096000" y="3430588"/>
            <a:ext cx="839788" cy="760412"/>
            <a:chOff x="3264" y="1537"/>
            <a:chExt cx="529" cy="479"/>
          </a:xfrm>
        </p:grpSpPr>
        <p:sp>
          <p:nvSpPr>
            <p:cNvPr id="174102" name="Arc 22"/>
            <p:cNvSpPr>
              <a:spLocks/>
            </p:cNvSpPr>
            <p:nvPr/>
          </p:nvSpPr>
          <p:spPr bwMode="auto">
            <a:xfrm>
              <a:off x="3361" y="1537"/>
              <a:ext cx="432" cy="384"/>
            </a:xfrm>
            <a:custGeom>
              <a:avLst/>
              <a:gdLst>
                <a:gd name="G0" fmla="+- 21600 0 0"/>
                <a:gd name="G1" fmla="+- 21600 0 0"/>
                <a:gd name="G2" fmla="+- 21600 0 0"/>
                <a:gd name="T0" fmla="*/ 0 w 21600"/>
                <a:gd name="T1" fmla="*/ 21600 h 21600"/>
                <a:gd name="T2" fmla="*/ 2155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50800" cap="rnd">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4103" name="Line 23"/>
            <p:cNvSpPr>
              <a:spLocks noChangeShapeType="1"/>
            </p:cNvSpPr>
            <p:nvPr/>
          </p:nvSpPr>
          <p:spPr bwMode="auto">
            <a:xfrm flipH="1">
              <a:off x="3264" y="1920"/>
              <a:ext cx="240" cy="0"/>
            </a:xfrm>
            <a:prstGeom prst="line">
              <a:avLst/>
            </a:prstGeom>
            <a:noFill/>
            <a:ln w="508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4104" name="Line 24"/>
            <p:cNvSpPr>
              <a:spLocks noChangeShapeType="1"/>
            </p:cNvSpPr>
            <p:nvPr/>
          </p:nvSpPr>
          <p:spPr bwMode="auto">
            <a:xfrm flipH="1">
              <a:off x="3312" y="1968"/>
              <a:ext cx="144" cy="0"/>
            </a:xfrm>
            <a:prstGeom prst="line">
              <a:avLst/>
            </a:prstGeom>
            <a:noFill/>
            <a:ln w="508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4105" name="Line 25"/>
            <p:cNvSpPr>
              <a:spLocks noChangeShapeType="1"/>
            </p:cNvSpPr>
            <p:nvPr/>
          </p:nvSpPr>
          <p:spPr bwMode="auto">
            <a:xfrm flipH="1">
              <a:off x="3360" y="2016"/>
              <a:ext cx="48" cy="0"/>
            </a:xfrm>
            <a:prstGeom prst="line">
              <a:avLst/>
            </a:prstGeom>
            <a:noFill/>
            <a:ln w="508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
        <p:nvSpPr>
          <p:cNvPr id="174106" name="Text Box 26"/>
          <p:cNvSpPr txBox="1">
            <a:spLocks noChangeArrowheads="1"/>
          </p:cNvSpPr>
          <p:nvPr/>
        </p:nvSpPr>
        <p:spPr bwMode="auto">
          <a:xfrm>
            <a:off x="3962400" y="2819400"/>
            <a:ext cx="28194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800" b="1">
                <a:solidFill>
                  <a:srgbClr val="00FF00"/>
                </a:solidFill>
              </a:rPr>
              <a:t>“Happy Path”</a:t>
            </a:r>
          </a:p>
        </p:txBody>
      </p:sp>
      <p:sp>
        <p:nvSpPr>
          <p:cNvPr id="174107" name="Line 27"/>
          <p:cNvSpPr>
            <a:spLocks noChangeShapeType="1"/>
          </p:cNvSpPr>
          <p:nvPr/>
        </p:nvSpPr>
        <p:spPr bwMode="auto">
          <a:xfrm flipH="1">
            <a:off x="6248400" y="2971800"/>
            <a:ext cx="1295400" cy="0"/>
          </a:xfrm>
          <a:prstGeom prst="line">
            <a:avLst/>
          </a:prstGeom>
          <a:noFill/>
          <a:ln w="38100">
            <a:solidFill>
              <a:srgbClr val="00FF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Tree>
    <p:extLst>
      <p:ext uri="{BB962C8B-B14F-4D97-AF65-F5344CB8AC3E}">
        <p14:creationId xmlns:p14="http://schemas.microsoft.com/office/powerpoint/2010/main" val="22167981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48C5102-3769-453C-A55F-D4359402D946}" type="slidenum">
              <a:rPr lang="en-US" altLang="en-US"/>
              <a:pPr/>
              <a:t>18</a:t>
            </a:fld>
            <a:endParaRPr lang="en-US" altLang="en-US"/>
          </a:p>
        </p:txBody>
      </p:sp>
      <p:sp>
        <p:nvSpPr>
          <p:cNvPr id="175106" name="Rectangle 2"/>
          <p:cNvSpPr>
            <a:spLocks noGrp="1" noChangeArrowheads="1"/>
          </p:cNvSpPr>
          <p:nvPr>
            <p:ph type="title"/>
          </p:nvPr>
        </p:nvSpPr>
        <p:spPr/>
        <p:txBody>
          <a:bodyPr/>
          <a:lstStyle/>
          <a:p>
            <a:r>
              <a:rPr lang="en-CA" altLang="en-US" sz="4000" dirty="0" smtClean="0"/>
              <a:t>Steps for Requirements Modeling</a:t>
            </a:r>
            <a:endParaRPr lang="en-US" altLang="en-US" sz="3600" dirty="0"/>
          </a:p>
        </p:txBody>
      </p:sp>
      <p:sp>
        <p:nvSpPr>
          <p:cNvPr id="175107" name="Rectangle 3"/>
          <p:cNvSpPr>
            <a:spLocks noGrp="1" noChangeArrowheads="1"/>
          </p:cNvSpPr>
          <p:nvPr>
            <p:ph type="body" idx="1"/>
          </p:nvPr>
        </p:nvSpPr>
        <p:spPr>
          <a:xfrm>
            <a:off x="685800" y="2133600"/>
            <a:ext cx="7772400" cy="4648200"/>
          </a:xfrm>
        </p:spPr>
        <p:txBody>
          <a:bodyPr/>
          <a:lstStyle/>
          <a:p>
            <a:pPr>
              <a:lnSpc>
                <a:spcPct val="80000"/>
              </a:lnSpc>
            </a:pPr>
            <a:r>
              <a:rPr lang="en-CA" altLang="en-US" sz="2000" dirty="0" smtClean="0"/>
              <a:t>Elicit scenarios from users </a:t>
            </a:r>
          </a:p>
          <a:p>
            <a:pPr>
              <a:lnSpc>
                <a:spcPct val="80000"/>
              </a:lnSpc>
            </a:pPr>
            <a:endParaRPr lang="en-CA" altLang="en-US" sz="2000" dirty="0" smtClean="0"/>
          </a:p>
          <a:p>
            <a:pPr>
              <a:lnSpc>
                <a:spcPct val="80000"/>
              </a:lnSpc>
            </a:pPr>
            <a:r>
              <a:rPr lang="en-CA" altLang="en-US" sz="2000" dirty="0" smtClean="0"/>
              <a:t>Factor </a:t>
            </a:r>
            <a:r>
              <a:rPr lang="en-CA" altLang="en-US" sz="2000" dirty="0"/>
              <a:t>scenarios with common behaviour in new unified use cases</a:t>
            </a:r>
          </a:p>
          <a:p>
            <a:pPr>
              <a:lnSpc>
                <a:spcPct val="80000"/>
              </a:lnSpc>
            </a:pPr>
            <a:endParaRPr lang="en-CA" altLang="en-US" sz="2000" dirty="0" smtClean="0"/>
          </a:p>
          <a:p>
            <a:pPr>
              <a:lnSpc>
                <a:spcPct val="80000"/>
              </a:lnSpc>
            </a:pPr>
            <a:r>
              <a:rPr lang="en-CA" altLang="en-US" sz="2000" dirty="0" smtClean="0"/>
              <a:t>Define the actors playing a role or interacting in a use case</a:t>
            </a:r>
            <a:endParaRPr lang="el-GR" altLang="en-US" sz="2000" dirty="0"/>
          </a:p>
          <a:p>
            <a:pPr>
              <a:lnSpc>
                <a:spcPct val="80000"/>
              </a:lnSpc>
            </a:pPr>
            <a:endParaRPr lang="en-US" altLang="en-US" sz="2000" dirty="0"/>
          </a:p>
          <a:p>
            <a:pPr>
              <a:lnSpc>
                <a:spcPct val="80000"/>
              </a:lnSpc>
            </a:pPr>
            <a:r>
              <a:rPr lang="en-CA" altLang="en-US" sz="2000" dirty="0" smtClean="0"/>
              <a:t>Define the behavior of every actor</a:t>
            </a:r>
            <a:endParaRPr lang="el-GR" altLang="en-US" sz="2000" dirty="0"/>
          </a:p>
          <a:p>
            <a:pPr>
              <a:lnSpc>
                <a:spcPct val="80000"/>
              </a:lnSpc>
            </a:pPr>
            <a:endParaRPr lang="el-GR" altLang="en-US" sz="2000" dirty="0"/>
          </a:p>
          <a:p>
            <a:pPr>
              <a:lnSpc>
                <a:spcPct val="80000"/>
              </a:lnSpc>
            </a:pPr>
            <a:r>
              <a:rPr lang="en-CA" altLang="en-US" sz="2000" dirty="0" smtClean="0"/>
              <a:t>Define basic system operations for a use case</a:t>
            </a:r>
            <a:endParaRPr lang="en-US" altLang="en-US" sz="2000" dirty="0"/>
          </a:p>
          <a:p>
            <a:pPr>
              <a:lnSpc>
                <a:spcPct val="80000"/>
              </a:lnSpc>
            </a:pPr>
            <a:endParaRPr lang="el-GR" altLang="en-US" sz="2000" dirty="0"/>
          </a:p>
          <a:p>
            <a:pPr>
              <a:lnSpc>
                <a:spcPct val="80000"/>
              </a:lnSpc>
            </a:pPr>
            <a:r>
              <a:rPr lang="en-CA" altLang="en-US" sz="2000" dirty="0" smtClean="0"/>
              <a:t>Compile use case descriptions (as structured text - use case steps - see flight time change use case example in Lesson 2)</a:t>
            </a:r>
            <a:endParaRPr lang="el-GR" altLang="en-US" sz="2000" dirty="0"/>
          </a:p>
          <a:p>
            <a:pPr>
              <a:lnSpc>
                <a:spcPct val="80000"/>
              </a:lnSpc>
            </a:pPr>
            <a:endParaRPr lang="el-GR" altLang="en-US" sz="2000" dirty="0"/>
          </a:p>
          <a:p>
            <a:pPr>
              <a:lnSpc>
                <a:spcPct val="80000"/>
              </a:lnSpc>
            </a:pPr>
            <a:r>
              <a:rPr lang="en-CA" altLang="en-US" sz="2000" dirty="0" smtClean="0"/>
              <a:t>Compile a use case diagram</a:t>
            </a:r>
            <a:endParaRPr lang="en-US" altLang="en-US" sz="2000" dirty="0"/>
          </a:p>
          <a:p>
            <a:pPr>
              <a:lnSpc>
                <a:spcPct val="80000"/>
              </a:lnSpc>
            </a:pPr>
            <a:endParaRPr lang="en-US" altLang="en-US" sz="2000" dirty="0"/>
          </a:p>
        </p:txBody>
      </p:sp>
    </p:spTree>
    <p:extLst>
      <p:ext uri="{BB962C8B-B14F-4D97-AF65-F5344CB8AC3E}">
        <p14:creationId xmlns:p14="http://schemas.microsoft.com/office/powerpoint/2010/main" val="349504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096A199-F47D-4ECB-9788-701006D4EB36}" type="slidenum">
              <a:rPr lang="en-US" altLang="en-US"/>
              <a:pPr/>
              <a:t>19</a:t>
            </a:fld>
            <a:endParaRPr lang="en-US" altLang="en-US"/>
          </a:p>
        </p:txBody>
      </p:sp>
      <p:sp>
        <p:nvSpPr>
          <p:cNvPr id="176130" name="Rectangle 2"/>
          <p:cNvSpPr>
            <a:spLocks noGrp="1" noChangeArrowheads="1"/>
          </p:cNvSpPr>
          <p:nvPr>
            <p:ph type="title"/>
          </p:nvPr>
        </p:nvSpPr>
        <p:spPr/>
        <p:txBody>
          <a:bodyPr/>
          <a:lstStyle/>
          <a:p>
            <a:r>
              <a:rPr lang="en-CA" altLang="en-US" sz="4000" dirty="0" smtClean="0"/>
              <a:t>Tips for Use Case Models</a:t>
            </a:r>
            <a:endParaRPr lang="en-US" altLang="en-US" dirty="0"/>
          </a:p>
        </p:txBody>
      </p:sp>
      <p:sp>
        <p:nvSpPr>
          <p:cNvPr id="176131" name="Rectangle 3"/>
          <p:cNvSpPr>
            <a:spLocks noGrp="1" noChangeArrowheads="1"/>
          </p:cNvSpPr>
          <p:nvPr>
            <p:ph type="body" idx="1"/>
          </p:nvPr>
        </p:nvSpPr>
        <p:spPr>
          <a:xfrm>
            <a:off x="609600" y="1981200"/>
            <a:ext cx="8153400" cy="4114800"/>
          </a:xfrm>
        </p:spPr>
        <p:txBody>
          <a:bodyPr/>
          <a:lstStyle/>
          <a:p>
            <a:r>
              <a:rPr lang="en-CA" altLang="en-US" sz="1800" dirty="0" smtClean="0"/>
              <a:t>Scenarios (and use cases</a:t>
            </a:r>
            <a:r>
              <a:rPr lang="el-GR" altLang="en-US" sz="1800" dirty="0" smtClean="0"/>
              <a:t>) </a:t>
            </a:r>
            <a:r>
              <a:rPr lang="en-CA" altLang="en-US" sz="1800" dirty="0" smtClean="0"/>
              <a:t>are defined in natural language text that contains verbs and nouns. Nouns will help us determine the entities that </a:t>
            </a:r>
            <a:r>
              <a:rPr lang="en-CA" altLang="en-US" sz="1800" dirty="0" err="1" smtClean="0"/>
              <a:t>appea</a:t>
            </a:r>
            <a:r>
              <a:rPr lang="en-CA" altLang="en-US" sz="1800" dirty="0" smtClean="0"/>
              <a:t> </a:t>
            </a:r>
            <a:r>
              <a:rPr lang="en-CA" altLang="en-US" sz="1800" dirty="0" err="1" smtClean="0"/>
              <a:t>rin</a:t>
            </a:r>
            <a:r>
              <a:rPr lang="en-CA" altLang="en-US" sz="1800" dirty="0" smtClean="0"/>
              <a:t> the scenario and hence help us define the domain model (i.e. classes and their associations). Verbs will help us determine the operations in the scenario</a:t>
            </a:r>
            <a:r>
              <a:rPr lang="el-GR" altLang="en-US" sz="1800" dirty="0" smtClean="0"/>
              <a:t>. </a:t>
            </a:r>
            <a:endParaRPr lang="en-CA" altLang="en-US" sz="1800" dirty="0" smtClean="0"/>
          </a:p>
          <a:p>
            <a:r>
              <a:rPr lang="en-CA" altLang="en-US" sz="1800" dirty="0" smtClean="0"/>
              <a:t>Factored scenarios (i.e. related scenarios form a use case) </a:t>
            </a:r>
          </a:p>
          <a:p>
            <a:r>
              <a:rPr lang="en-CA" altLang="en-US" sz="1800" dirty="0"/>
              <a:t>A Use Case describes an important and fully understood system function from the perspective of the users (and the programmers</a:t>
            </a:r>
            <a:r>
              <a:rPr lang="en-CA" altLang="en-US" sz="1800" dirty="0" smtClean="0"/>
              <a:t>)</a:t>
            </a:r>
            <a:endParaRPr lang="el-GR" altLang="en-US" sz="1800" dirty="0"/>
          </a:p>
          <a:p>
            <a:r>
              <a:rPr lang="en-CA" altLang="en-US" sz="1800" dirty="0" smtClean="0"/>
              <a:t>Identification of stereotypes &lt;&lt;include&gt;&gt; and &lt;&lt;extend&gt;&gt;</a:t>
            </a:r>
            <a:endParaRPr lang="en-US" altLang="en-US" sz="1800" dirty="0"/>
          </a:p>
          <a:p>
            <a:pPr lvl="1"/>
            <a:r>
              <a:rPr lang="en-CA" altLang="en-US" sz="1600" dirty="0" smtClean="0"/>
              <a:t>If an operation is required for the completion of another operation we use </a:t>
            </a:r>
            <a:r>
              <a:rPr lang="el-GR" altLang="en-US" sz="1600" dirty="0" smtClean="0"/>
              <a:t> </a:t>
            </a:r>
            <a:r>
              <a:rPr lang="en-US" altLang="en-US" sz="1600" dirty="0" smtClean="0"/>
              <a:t>&lt;&lt;</a:t>
            </a:r>
            <a:r>
              <a:rPr lang="en-US" altLang="en-US" sz="1600" dirty="0"/>
              <a:t>include&gt;&gt;</a:t>
            </a:r>
          </a:p>
          <a:p>
            <a:pPr lvl="1"/>
            <a:r>
              <a:rPr lang="en-CA" altLang="en-US" sz="1600" dirty="0"/>
              <a:t>If an operation </a:t>
            </a:r>
            <a:r>
              <a:rPr lang="en-CA" altLang="en-US" sz="1600" dirty="0" smtClean="0"/>
              <a:t>denotes an alternative and optional way of completing another </a:t>
            </a:r>
            <a:r>
              <a:rPr lang="en-CA" altLang="en-US" sz="1600" dirty="0"/>
              <a:t>operation we use </a:t>
            </a:r>
            <a:r>
              <a:rPr lang="el-GR" altLang="en-US" sz="1600" dirty="0"/>
              <a:t> </a:t>
            </a:r>
            <a:r>
              <a:rPr lang="en-US" altLang="en-US" sz="1600" dirty="0" smtClean="0"/>
              <a:t>&lt;&lt;</a:t>
            </a:r>
            <a:r>
              <a:rPr lang="en-US" altLang="en-US" sz="1600" dirty="0"/>
              <a:t>extend&gt;&gt;</a:t>
            </a:r>
          </a:p>
          <a:p>
            <a:r>
              <a:rPr lang="en-CA" altLang="en-US" sz="1800" dirty="0" smtClean="0"/>
              <a:t>A Use Case Diagram </a:t>
            </a:r>
            <a:endParaRPr lang="en-US" altLang="en-US" sz="1800" dirty="0"/>
          </a:p>
          <a:p>
            <a:pPr lvl="1"/>
            <a:r>
              <a:rPr lang="en-CA" altLang="en-US" sz="1600" dirty="0" smtClean="0"/>
              <a:t>Contains operations at the same level of abstraction </a:t>
            </a:r>
            <a:endParaRPr lang="en-US" altLang="en-US" sz="1600" dirty="0"/>
          </a:p>
          <a:p>
            <a:pPr lvl="1"/>
            <a:r>
              <a:rPr lang="en-CA" altLang="en-US" sz="1600" dirty="0" smtClean="0"/>
              <a:t>Contains only the necessary actors</a:t>
            </a:r>
            <a:endParaRPr lang="en-US" altLang="en-US" sz="1600" dirty="0"/>
          </a:p>
          <a:p>
            <a:r>
              <a:rPr lang="en-CA" altLang="en-US" sz="1800" dirty="0" smtClean="0"/>
              <a:t>Many related use cases can be combined in </a:t>
            </a:r>
            <a:r>
              <a:rPr lang="en-CA" altLang="en-US" sz="1800" b="1" i="1" dirty="0" smtClean="0"/>
              <a:t>packages</a:t>
            </a:r>
            <a:r>
              <a:rPr lang="el-GR" altLang="en-US" sz="1800" dirty="0" smtClean="0"/>
              <a:t> </a:t>
            </a:r>
            <a:endParaRPr lang="en-US" altLang="en-US" sz="1800" dirty="0"/>
          </a:p>
        </p:txBody>
      </p:sp>
    </p:spTree>
    <p:extLst>
      <p:ext uri="{BB962C8B-B14F-4D97-AF65-F5344CB8AC3E}">
        <p14:creationId xmlns:p14="http://schemas.microsoft.com/office/powerpoint/2010/main" val="22774401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6B5C1DC-F792-468E-BCB6-AB2171B5EC37}" type="slidenum">
              <a:rPr lang="en-US" altLang="en-US"/>
              <a:pPr/>
              <a:t>2</a:t>
            </a:fld>
            <a:endParaRPr lang="en-US" altLang="en-US"/>
          </a:p>
        </p:txBody>
      </p:sp>
      <p:sp>
        <p:nvSpPr>
          <p:cNvPr id="245762" name="Rectangle 2"/>
          <p:cNvSpPr>
            <a:spLocks noGrp="1" noChangeArrowheads="1"/>
          </p:cNvSpPr>
          <p:nvPr>
            <p:ph type="title"/>
          </p:nvPr>
        </p:nvSpPr>
        <p:spPr/>
        <p:txBody>
          <a:bodyPr/>
          <a:lstStyle/>
          <a:p>
            <a:r>
              <a:rPr lang="en-CA" altLang="en-US" dirty="0" smtClean="0"/>
              <a:t>What we will cover</a:t>
            </a:r>
            <a:endParaRPr lang="en-US" altLang="en-US" dirty="0"/>
          </a:p>
        </p:txBody>
      </p:sp>
      <p:sp>
        <p:nvSpPr>
          <p:cNvPr id="245763" name="Rectangle 3"/>
          <p:cNvSpPr>
            <a:spLocks noGrp="1" noChangeArrowheads="1"/>
          </p:cNvSpPr>
          <p:nvPr>
            <p:ph type="body" idx="1"/>
          </p:nvPr>
        </p:nvSpPr>
        <p:spPr/>
        <p:txBody>
          <a:bodyPr/>
          <a:lstStyle/>
          <a:p>
            <a:pPr lvl="1"/>
            <a:endParaRPr lang="el-GR" altLang="en-US" dirty="0"/>
          </a:p>
          <a:p>
            <a:r>
              <a:rPr lang="en-CA" altLang="en-US" dirty="0" smtClean="0"/>
              <a:t>Requirements Specification Techniques</a:t>
            </a:r>
            <a:endParaRPr lang="el-GR" altLang="en-US" dirty="0"/>
          </a:p>
          <a:p>
            <a:pPr lvl="1"/>
            <a:r>
              <a:rPr lang="en-CA" altLang="en-US" dirty="0" smtClean="0"/>
              <a:t>Classic Technique</a:t>
            </a:r>
            <a:endParaRPr lang="el-GR" altLang="en-US" dirty="0"/>
          </a:p>
          <a:p>
            <a:pPr lvl="1"/>
            <a:r>
              <a:rPr lang="en-CA" altLang="en-US" b="1" u="sng" dirty="0" smtClean="0"/>
              <a:t>Object Oriented Technique</a:t>
            </a:r>
            <a:r>
              <a:rPr lang="en-CA" altLang="en-US" dirty="0" smtClean="0"/>
              <a:t> </a:t>
            </a:r>
            <a:r>
              <a:rPr lang="en-CA" altLang="en-US" b="1" dirty="0" smtClean="0">
                <a:sym typeface="Wingdings" panose="05000000000000000000" pitchFamily="2" charset="2"/>
              </a:rPr>
              <a:t> </a:t>
            </a:r>
            <a:endParaRPr lang="el-GR" altLang="en-US" b="1" u="sng" dirty="0"/>
          </a:p>
          <a:p>
            <a:pPr lvl="2"/>
            <a:r>
              <a:rPr lang="en-CA" altLang="en-US" b="1" u="sng" dirty="0" smtClean="0"/>
              <a:t>Use Case Diagrams</a:t>
            </a:r>
            <a:endParaRPr lang="el-GR" altLang="en-US" b="1" u="sng" dirty="0"/>
          </a:p>
          <a:p>
            <a:pPr lvl="2"/>
            <a:r>
              <a:rPr lang="en-CA" altLang="en-US" dirty="0" smtClean="0"/>
              <a:t>Sequence Diagrams</a:t>
            </a:r>
            <a:endParaRPr lang="el-GR" altLang="en-US" dirty="0"/>
          </a:p>
          <a:p>
            <a:pPr lvl="2"/>
            <a:r>
              <a:rPr lang="en-CA" altLang="en-US" dirty="0" smtClean="0"/>
              <a:t>Collaboration Diagrams</a:t>
            </a:r>
            <a:endParaRPr lang="el-GR" altLang="en-US" dirty="0"/>
          </a:p>
          <a:p>
            <a:pPr lvl="1"/>
            <a:endParaRPr lang="en-US" altLang="en-US" dirty="0"/>
          </a:p>
        </p:txBody>
      </p:sp>
    </p:spTree>
    <p:extLst>
      <p:ext uri="{BB962C8B-B14F-4D97-AF65-F5344CB8AC3E}">
        <p14:creationId xmlns:p14="http://schemas.microsoft.com/office/powerpoint/2010/main" val="26982060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E7C1F66-6645-4BAE-A207-292E4A2FF975}" type="slidenum">
              <a:rPr lang="en-US" altLang="en-US"/>
              <a:pPr/>
              <a:t>20</a:t>
            </a:fld>
            <a:endParaRPr lang="en-US" altLang="en-US"/>
          </a:p>
        </p:txBody>
      </p:sp>
      <p:sp>
        <p:nvSpPr>
          <p:cNvPr id="256005" name="Rectangle 5"/>
          <p:cNvSpPr>
            <a:spLocks noGrp="1" noChangeArrowheads="1"/>
          </p:cNvSpPr>
          <p:nvPr>
            <p:ph type="title"/>
          </p:nvPr>
        </p:nvSpPr>
        <p:spPr/>
        <p:txBody>
          <a:bodyPr/>
          <a:lstStyle/>
          <a:p>
            <a:r>
              <a:rPr lang="en-CA" altLang="en-US" sz="4000" dirty="0" smtClean="0"/>
              <a:t>Use Case Diagram Example</a:t>
            </a:r>
            <a:endParaRPr lang="en-US" altLang="en-US" sz="4000" dirty="0"/>
          </a:p>
        </p:txBody>
      </p:sp>
      <p:pic>
        <p:nvPicPr>
          <p:cNvPr id="256004" name="Picture 4" descr="UseCases"/>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057400" y="1981200"/>
            <a:ext cx="4821238"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56007" name="Text Box 7"/>
          <p:cNvSpPr txBox="1">
            <a:spLocks noChangeArrowheads="1"/>
          </p:cNvSpPr>
          <p:nvPr/>
        </p:nvSpPr>
        <p:spPr bwMode="auto">
          <a:xfrm>
            <a:off x="228600" y="6513513"/>
            <a:ext cx="49545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t>http://www.math-cs.gordon.edu/local/courses/cs211/ATMExample/Intro.html</a:t>
            </a:r>
          </a:p>
        </p:txBody>
      </p:sp>
    </p:spTree>
    <p:extLst>
      <p:ext uri="{BB962C8B-B14F-4D97-AF65-F5344CB8AC3E}">
        <p14:creationId xmlns:p14="http://schemas.microsoft.com/office/powerpoint/2010/main" val="12510773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D1861F80-9971-49B9-BEC8-3C0E876F123C}" type="slidenum">
              <a:rPr lang="en-US" altLang="en-US"/>
              <a:pPr/>
              <a:t>21</a:t>
            </a:fld>
            <a:endParaRPr lang="en-US" altLang="en-US"/>
          </a:p>
        </p:txBody>
      </p:sp>
      <p:sp>
        <p:nvSpPr>
          <p:cNvPr id="258053" name="Rectangle 5"/>
          <p:cNvSpPr>
            <a:spLocks noGrp="1" noChangeArrowheads="1"/>
          </p:cNvSpPr>
          <p:nvPr>
            <p:ph type="title"/>
          </p:nvPr>
        </p:nvSpPr>
        <p:spPr/>
        <p:txBody>
          <a:bodyPr/>
          <a:lstStyle/>
          <a:p>
            <a:r>
              <a:rPr lang="en-CA" altLang="en-US" sz="4000" dirty="0" smtClean="0"/>
              <a:t>Use Case Diagram Example</a:t>
            </a:r>
            <a:r>
              <a:rPr lang="el-GR" altLang="en-US" sz="4000" dirty="0" smtClean="0"/>
              <a:t> </a:t>
            </a:r>
            <a:endParaRPr lang="en-US" altLang="en-US" sz="4000" dirty="0"/>
          </a:p>
        </p:txBody>
      </p:sp>
      <p:pic>
        <p:nvPicPr>
          <p:cNvPr id="258052" name="Picture 4" descr="camera"/>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286000" y="1676400"/>
            <a:ext cx="4809076" cy="4800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58055" name="Text Box 7"/>
          <p:cNvSpPr txBox="1">
            <a:spLocks noChangeArrowheads="1"/>
          </p:cNvSpPr>
          <p:nvPr/>
        </p:nvSpPr>
        <p:spPr bwMode="auto">
          <a:xfrm>
            <a:off x="441325" y="6513513"/>
            <a:ext cx="38592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t>http://www.andrew.cmu.edu/course/90-754/umlucdfaq.html</a:t>
            </a:r>
          </a:p>
        </p:txBody>
      </p:sp>
    </p:spTree>
    <p:extLst>
      <p:ext uri="{BB962C8B-B14F-4D97-AF65-F5344CB8AC3E}">
        <p14:creationId xmlns:p14="http://schemas.microsoft.com/office/powerpoint/2010/main" val="8944152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3D6D490-BBFB-4204-99ED-DA74AF3B3BC1}" type="slidenum">
              <a:rPr lang="en-US" altLang="en-US"/>
              <a:pPr/>
              <a:t>22</a:t>
            </a:fld>
            <a:endParaRPr lang="en-US" altLang="en-US"/>
          </a:p>
        </p:txBody>
      </p:sp>
      <p:sp>
        <p:nvSpPr>
          <p:cNvPr id="266242" name="Rectangle 2"/>
          <p:cNvSpPr>
            <a:spLocks noGrp="1" noChangeArrowheads="1"/>
          </p:cNvSpPr>
          <p:nvPr>
            <p:ph type="title"/>
          </p:nvPr>
        </p:nvSpPr>
        <p:spPr>
          <a:xfrm>
            <a:off x="685800" y="304800"/>
            <a:ext cx="7772400" cy="1143000"/>
          </a:xfrm>
        </p:spPr>
        <p:txBody>
          <a:bodyPr/>
          <a:lstStyle/>
          <a:p>
            <a:r>
              <a:rPr lang="en-CA" altLang="en-US" sz="4000" dirty="0" smtClean="0"/>
              <a:t>Summary of Steps for </a:t>
            </a:r>
            <a:r>
              <a:rPr lang="en-CA" altLang="en-US" sz="4000" dirty="0" err="1" smtClean="0"/>
              <a:t>Functioal</a:t>
            </a:r>
            <a:r>
              <a:rPr lang="en-CA" altLang="en-US" sz="4000" dirty="0" smtClean="0"/>
              <a:t> Requirements Modeling </a:t>
            </a:r>
            <a:endParaRPr lang="en-US" altLang="en-US" sz="4000" dirty="0"/>
          </a:p>
        </p:txBody>
      </p:sp>
      <p:sp>
        <p:nvSpPr>
          <p:cNvPr id="266243" name="Rectangle 3"/>
          <p:cNvSpPr>
            <a:spLocks noGrp="1" noChangeArrowheads="1"/>
          </p:cNvSpPr>
          <p:nvPr>
            <p:ph type="body" idx="1"/>
          </p:nvPr>
        </p:nvSpPr>
        <p:spPr>
          <a:xfrm>
            <a:off x="685800" y="1600200"/>
            <a:ext cx="7772400" cy="5257800"/>
          </a:xfrm>
        </p:spPr>
        <p:txBody>
          <a:bodyPr/>
          <a:lstStyle/>
          <a:p>
            <a:pPr>
              <a:lnSpc>
                <a:spcPct val="80000"/>
              </a:lnSpc>
            </a:pPr>
            <a:r>
              <a:rPr lang="en-CA" altLang="en-US" sz="1800" dirty="0" smtClean="0"/>
              <a:t>Steps: </a:t>
            </a:r>
            <a:endParaRPr lang="el-GR" altLang="en-US" sz="1800" dirty="0"/>
          </a:p>
          <a:p>
            <a:pPr marL="762000" lvl="1" indent="-304800">
              <a:lnSpc>
                <a:spcPct val="80000"/>
              </a:lnSpc>
              <a:buFontTx/>
              <a:buAutoNum type="arabicPeriod"/>
            </a:pPr>
            <a:r>
              <a:rPr lang="en-CA" altLang="en-US" sz="1600" dirty="0" smtClean="0"/>
              <a:t>Initial idea </a:t>
            </a:r>
            <a:endParaRPr lang="en-CA" altLang="en-US" sz="1600" dirty="0"/>
          </a:p>
          <a:p>
            <a:pPr marL="762000" lvl="1" indent="-304800">
              <a:lnSpc>
                <a:spcPct val="80000"/>
              </a:lnSpc>
              <a:buFontTx/>
              <a:buAutoNum type="arabicPeriod"/>
            </a:pPr>
            <a:r>
              <a:rPr lang="en-CA" altLang="en-US" sz="1600" dirty="0" smtClean="0"/>
              <a:t>Repeat steps 3-5 until all functional requirements have been specified </a:t>
            </a:r>
            <a:r>
              <a:rPr lang="el-GR" altLang="en-US" sz="1600" dirty="0" smtClean="0"/>
              <a:t>3-5 </a:t>
            </a:r>
            <a:endParaRPr lang="el-GR" altLang="en-US" sz="1600" dirty="0"/>
          </a:p>
          <a:p>
            <a:pPr marL="1181100" lvl="2" indent="-266700">
              <a:lnSpc>
                <a:spcPct val="80000"/>
              </a:lnSpc>
              <a:buFontTx/>
              <a:buNone/>
            </a:pPr>
            <a:r>
              <a:rPr lang="el-GR" altLang="en-US" sz="1400" dirty="0"/>
              <a:t>3. </a:t>
            </a:r>
            <a:r>
              <a:rPr lang="en-CA" altLang="en-US" sz="1400" dirty="0" smtClean="0"/>
              <a:t>Determine and define scenarios</a:t>
            </a:r>
            <a:endParaRPr lang="el-GR" altLang="en-US" sz="1400" dirty="0"/>
          </a:p>
          <a:p>
            <a:pPr marL="1181100" lvl="2" indent="-266700">
              <a:lnSpc>
                <a:spcPct val="80000"/>
              </a:lnSpc>
              <a:buFontTx/>
              <a:buNone/>
            </a:pPr>
            <a:r>
              <a:rPr lang="el-GR" altLang="en-US" sz="1400" dirty="0"/>
              <a:t>4. </a:t>
            </a:r>
            <a:r>
              <a:rPr lang="en-CA" altLang="en-US" sz="1400" dirty="0" smtClean="0"/>
              <a:t>Group scenarios in use cases</a:t>
            </a:r>
            <a:endParaRPr lang="el-GR" altLang="en-US" sz="1400" dirty="0"/>
          </a:p>
          <a:p>
            <a:pPr marL="1181100" lvl="2" indent="-266700">
              <a:lnSpc>
                <a:spcPct val="80000"/>
              </a:lnSpc>
              <a:buFontTx/>
              <a:buNone/>
            </a:pPr>
            <a:r>
              <a:rPr lang="el-GR" altLang="en-US" sz="1400" dirty="0"/>
              <a:t>5. </a:t>
            </a:r>
            <a:r>
              <a:rPr lang="en-CA" altLang="en-US" sz="1400" dirty="0" smtClean="0"/>
              <a:t>Factor, unify, simplify related use cases</a:t>
            </a:r>
            <a:endParaRPr lang="el-GR" altLang="en-US" sz="1400" dirty="0"/>
          </a:p>
          <a:p>
            <a:pPr marL="762000" lvl="1" indent="-304800">
              <a:lnSpc>
                <a:spcPct val="80000"/>
              </a:lnSpc>
              <a:buFontTx/>
              <a:buNone/>
            </a:pPr>
            <a:r>
              <a:rPr lang="el-GR" altLang="en-US" sz="1600" dirty="0"/>
              <a:t>6. </a:t>
            </a:r>
            <a:r>
              <a:rPr lang="en-CA" altLang="en-US" sz="1600" dirty="0" smtClean="0"/>
              <a:t>Describe each use case as structured text (the use case description with its process steps). Include happy path, alternative paths, pathological paths</a:t>
            </a:r>
            <a:endParaRPr lang="el-GR" altLang="en-US" sz="1600" dirty="0"/>
          </a:p>
          <a:p>
            <a:pPr marL="762000" lvl="1" indent="-304800">
              <a:lnSpc>
                <a:spcPct val="80000"/>
              </a:lnSpc>
              <a:buFontTx/>
              <a:buNone/>
            </a:pPr>
            <a:r>
              <a:rPr lang="el-GR" altLang="en-US" sz="1600" dirty="0"/>
              <a:t>7. </a:t>
            </a:r>
            <a:r>
              <a:rPr lang="en-CA" altLang="en-US" sz="1600" dirty="0" smtClean="0"/>
              <a:t>Complete a use case diagram for the use case (you may need additional use case diagrams for the alternative or pathological use case paths)</a:t>
            </a:r>
            <a:endParaRPr lang="el-GR" altLang="en-US" sz="1600" dirty="0"/>
          </a:p>
          <a:p>
            <a:pPr marL="762000" lvl="1" indent="-304800">
              <a:lnSpc>
                <a:spcPct val="80000"/>
              </a:lnSpc>
              <a:buFontTx/>
              <a:buNone/>
            </a:pPr>
            <a:endParaRPr lang="el-GR" altLang="en-US" sz="1600" dirty="0"/>
          </a:p>
          <a:p>
            <a:pPr>
              <a:lnSpc>
                <a:spcPct val="80000"/>
              </a:lnSpc>
            </a:pPr>
            <a:r>
              <a:rPr lang="en-CA" altLang="en-US" sz="1800" dirty="0" smtClean="0"/>
              <a:t>Use Case Model</a:t>
            </a:r>
            <a:r>
              <a:rPr lang="el-GR" altLang="en-US" sz="1800" dirty="0" smtClean="0"/>
              <a:t> </a:t>
            </a:r>
            <a:r>
              <a:rPr lang="el-GR" altLang="en-US" sz="1800" dirty="0"/>
              <a:t>= </a:t>
            </a:r>
            <a:r>
              <a:rPr lang="en-CA" altLang="en-US" sz="1800" dirty="0" smtClean="0"/>
              <a:t>Use Case Diagram</a:t>
            </a:r>
            <a:r>
              <a:rPr lang="el-GR" altLang="en-US" sz="1800" dirty="0" smtClean="0"/>
              <a:t> </a:t>
            </a:r>
            <a:r>
              <a:rPr lang="el-GR" altLang="en-US" sz="1800" dirty="0"/>
              <a:t>+ </a:t>
            </a:r>
            <a:r>
              <a:rPr lang="en-CA" altLang="en-US" sz="1800" dirty="0" smtClean="0"/>
              <a:t>Use Case Description. We have one use case model for each functional requirement presented by the user</a:t>
            </a:r>
            <a:endParaRPr lang="el-GR" altLang="en-US" sz="1800" dirty="0"/>
          </a:p>
          <a:p>
            <a:pPr>
              <a:lnSpc>
                <a:spcPct val="80000"/>
              </a:lnSpc>
            </a:pPr>
            <a:endParaRPr lang="el-GR" altLang="en-US" sz="1800" dirty="0"/>
          </a:p>
          <a:p>
            <a:pPr>
              <a:lnSpc>
                <a:spcPct val="80000"/>
              </a:lnSpc>
            </a:pPr>
            <a:r>
              <a:rPr lang="en-CA" altLang="en-US" sz="1800" dirty="0" smtClean="0"/>
              <a:t>Functional Requirements Specification = Use Case Models (one for each </a:t>
            </a:r>
            <a:r>
              <a:rPr lang="en-CA" altLang="en-US" sz="1800" dirty="0"/>
              <a:t>u</a:t>
            </a:r>
            <a:r>
              <a:rPr lang="en-CA" altLang="en-US" sz="1800" dirty="0" smtClean="0"/>
              <a:t>se case) + Sequence Diagrams (one for each Use Case) + Communication Diagrams (one for each use case) + Supporting material</a:t>
            </a:r>
          </a:p>
          <a:p>
            <a:pPr>
              <a:lnSpc>
                <a:spcPct val="80000"/>
              </a:lnSpc>
            </a:pPr>
            <a:endParaRPr lang="el-GR" altLang="en-US" sz="1800" dirty="0"/>
          </a:p>
          <a:p>
            <a:pPr>
              <a:lnSpc>
                <a:spcPct val="80000"/>
              </a:lnSpc>
            </a:pPr>
            <a:r>
              <a:rPr lang="en-CA" altLang="en-US" sz="1800" dirty="0" smtClean="0"/>
              <a:t>Requirements Specifications = </a:t>
            </a:r>
            <a:r>
              <a:rPr lang="en-CA" altLang="en-US" sz="1800" dirty="0"/>
              <a:t>Functional Requirements Specification </a:t>
            </a:r>
            <a:r>
              <a:rPr lang="en-CA" altLang="en-US" sz="1800" dirty="0" smtClean="0"/>
              <a:t> + Non-functional </a:t>
            </a:r>
            <a:r>
              <a:rPr lang="en-CA" altLang="en-US" sz="1800" dirty="0"/>
              <a:t>Requirements Specification </a:t>
            </a:r>
            <a:r>
              <a:rPr lang="en-CA" altLang="en-US" sz="1800" dirty="0" smtClean="0"/>
              <a:t>+ </a:t>
            </a:r>
            <a:r>
              <a:rPr lang="en-CA" altLang="en-US" sz="1800" dirty="0"/>
              <a:t>Supporting </a:t>
            </a:r>
            <a:r>
              <a:rPr lang="en-CA" altLang="en-US" sz="1800" dirty="0" smtClean="0"/>
              <a:t>material</a:t>
            </a:r>
            <a:endParaRPr lang="en-US" altLang="en-US" sz="1800" dirty="0"/>
          </a:p>
        </p:txBody>
      </p:sp>
    </p:spTree>
    <p:extLst>
      <p:ext uri="{BB962C8B-B14F-4D97-AF65-F5344CB8AC3E}">
        <p14:creationId xmlns:p14="http://schemas.microsoft.com/office/powerpoint/2010/main" val="41133799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Links to Supporting Material</a:t>
            </a:r>
            <a:endParaRPr lang="en-CA" dirty="0"/>
          </a:p>
        </p:txBody>
      </p:sp>
      <p:sp>
        <p:nvSpPr>
          <p:cNvPr id="3" name="Content Placeholder 2"/>
          <p:cNvSpPr>
            <a:spLocks noGrp="1"/>
          </p:cNvSpPr>
          <p:nvPr>
            <p:ph idx="1"/>
          </p:nvPr>
        </p:nvSpPr>
        <p:spPr>
          <a:xfrm>
            <a:off x="381000" y="1981200"/>
            <a:ext cx="8077200" cy="4114800"/>
          </a:xfrm>
        </p:spPr>
        <p:txBody>
          <a:bodyPr/>
          <a:lstStyle/>
          <a:p>
            <a:pPr marL="0" indent="0">
              <a:buNone/>
            </a:pPr>
            <a:r>
              <a:rPr lang="en-CA" sz="2000" dirty="0"/>
              <a:t>https://</a:t>
            </a:r>
            <a:r>
              <a:rPr lang="en-CA" sz="2000" dirty="0" smtClean="0"/>
              <a:t>www.tutorialspoint.com/uml/index.htm</a:t>
            </a:r>
          </a:p>
          <a:p>
            <a:pPr marL="0" indent="0">
              <a:buNone/>
            </a:pPr>
            <a:endParaRPr lang="en-CA" sz="2000" dirty="0" smtClean="0"/>
          </a:p>
          <a:p>
            <a:pPr marL="0" indent="0">
              <a:buNone/>
            </a:pPr>
            <a:r>
              <a:rPr lang="en-CA" sz="2000" dirty="0"/>
              <a:t>http://</a:t>
            </a:r>
            <a:r>
              <a:rPr lang="en-CA" sz="2000" dirty="0" smtClean="0"/>
              <a:t>agilemodeling.com/essays/umlDiagrams.htm </a:t>
            </a:r>
          </a:p>
          <a:p>
            <a:pPr marL="0" indent="0">
              <a:buNone/>
            </a:pPr>
            <a:endParaRPr lang="en-CA" sz="2000" dirty="0" smtClean="0"/>
          </a:p>
          <a:p>
            <a:pPr marL="0" indent="0">
              <a:buNone/>
            </a:pPr>
            <a:r>
              <a:rPr lang="en-CA" sz="2000" dirty="0"/>
              <a:t>http://www.math-cs.gordon.edu/courses/cs211/ATMExample</a:t>
            </a:r>
            <a:r>
              <a:rPr lang="en-CA" sz="2000" dirty="0" smtClean="0"/>
              <a:t>/</a:t>
            </a:r>
          </a:p>
          <a:p>
            <a:pPr marL="0" indent="0">
              <a:buNone/>
            </a:pPr>
            <a:r>
              <a:rPr lang="en-CA" sz="2000" dirty="0" smtClean="0"/>
              <a:t> </a:t>
            </a:r>
            <a:endParaRPr lang="en-CA" sz="2000" dirty="0"/>
          </a:p>
        </p:txBody>
      </p:sp>
    </p:spTree>
    <p:extLst>
      <p:ext uri="{BB962C8B-B14F-4D97-AF65-F5344CB8AC3E}">
        <p14:creationId xmlns:p14="http://schemas.microsoft.com/office/powerpoint/2010/main" val="318216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ACB8FED-FF6F-4172-8135-A39389C406AC}" type="slidenum">
              <a:rPr lang="en-US" altLang="en-US"/>
              <a:pPr/>
              <a:t>3</a:t>
            </a:fld>
            <a:endParaRPr lang="en-US" altLang="en-US"/>
          </a:p>
        </p:txBody>
      </p:sp>
      <p:sp>
        <p:nvSpPr>
          <p:cNvPr id="262146" name="Rectangle 2"/>
          <p:cNvSpPr>
            <a:spLocks noGrp="1" noChangeArrowheads="1"/>
          </p:cNvSpPr>
          <p:nvPr>
            <p:ph type="title"/>
          </p:nvPr>
        </p:nvSpPr>
        <p:spPr>
          <a:xfrm>
            <a:off x="381000" y="304800"/>
            <a:ext cx="8305800" cy="1143000"/>
          </a:xfrm>
        </p:spPr>
        <p:txBody>
          <a:bodyPr/>
          <a:lstStyle/>
          <a:p>
            <a:r>
              <a:rPr lang="en-CA" altLang="en-US" sz="4000" dirty="0" smtClean="0"/>
              <a:t>Different Types of Models</a:t>
            </a:r>
            <a:endParaRPr lang="en-US" altLang="en-US" sz="4000" dirty="0"/>
          </a:p>
        </p:txBody>
      </p:sp>
      <p:sp>
        <p:nvSpPr>
          <p:cNvPr id="262147" name="Rectangle 3"/>
          <p:cNvSpPr>
            <a:spLocks noGrp="1" noChangeArrowheads="1"/>
          </p:cNvSpPr>
          <p:nvPr>
            <p:ph type="body" idx="1"/>
          </p:nvPr>
        </p:nvSpPr>
        <p:spPr>
          <a:xfrm>
            <a:off x="685800" y="1981200"/>
            <a:ext cx="7772400" cy="4572000"/>
          </a:xfrm>
        </p:spPr>
        <p:txBody>
          <a:bodyPr/>
          <a:lstStyle/>
          <a:p>
            <a:pPr>
              <a:lnSpc>
                <a:spcPct val="80000"/>
              </a:lnSpc>
            </a:pPr>
            <a:r>
              <a:rPr lang="en-US" altLang="en-US" sz="2000" b="1" i="1" dirty="0" smtClean="0"/>
              <a:t>Functional Model</a:t>
            </a:r>
            <a:endParaRPr lang="en-US" altLang="en-US" sz="2000" b="1" dirty="0"/>
          </a:p>
          <a:p>
            <a:pPr lvl="1">
              <a:lnSpc>
                <a:spcPct val="80000"/>
              </a:lnSpc>
            </a:pPr>
            <a:r>
              <a:rPr lang="en-CA" altLang="en-US" sz="1800" dirty="0" smtClean="0"/>
              <a:t>Denotes and describes the system functions and operations for the view of its users </a:t>
            </a:r>
            <a:endParaRPr lang="en-US" altLang="en-US" sz="1800" dirty="0"/>
          </a:p>
          <a:p>
            <a:pPr lvl="1">
              <a:lnSpc>
                <a:spcPct val="80000"/>
              </a:lnSpc>
            </a:pPr>
            <a:r>
              <a:rPr lang="en-CA" altLang="en-US" sz="1800" dirty="0" smtClean="0"/>
              <a:t>We employ </a:t>
            </a:r>
            <a:r>
              <a:rPr lang="en-CA" altLang="en-US" sz="1800" i="1" u="sng" dirty="0" smtClean="0"/>
              <a:t>Use Case diagrams</a:t>
            </a:r>
            <a:r>
              <a:rPr lang="en-CA" altLang="en-US" sz="1800" i="1" dirty="0" smtClean="0"/>
              <a:t>, and </a:t>
            </a:r>
            <a:r>
              <a:rPr lang="en-CA" altLang="en-US" sz="1800" i="1" u="sng" dirty="0" smtClean="0"/>
              <a:t>Use Case Descriptions</a:t>
            </a:r>
          </a:p>
          <a:p>
            <a:pPr lvl="1">
              <a:lnSpc>
                <a:spcPct val="80000"/>
              </a:lnSpc>
            </a:pPr>
            <a:endParaRPr lang="en-US" altLang="en-US" sz="1800" dirty="0"/>
          </a:p>
          <a:p>
            <a:pPr>
              <a:lnSpc>
                <a:spcPct val="80000"/>
              </a:lnSpc>
            </a:pPr>
            <a:r>
              <a:rPr lang="en-US" altLang="en-US" sz="2000" b="1" i="1" dirty="0" smtClean="0"/>
              <a:t>Object Model</a:t>
            </a:r>
            <a:endParaRPr lang="en-US" altLang="en-US" sz="2000" b="1" dirty="0"/>
          </a:p>
          <a:p>
            <a:pPr lvl="1">
              <a:lnSpc>
                <a:spcPct val="80000"/>
              </a:lnSpc>
            </a:pPr>
            <a:r>
              <a:rPr lang="en-CA" altLang="en-US" sz="1800" dirty="0"/>
              <a:t>Denotes and describes </a:t>
            </a:r>
            <a:r>
              <a:rPr lang="en-CA" altLang="en-US" sz="1800" dirty="0" smtClean="0"/>
              <a:t>the static structure of the system as a collection of classes, objects, entities, and relationships between them</a:t>
            </a:r>
            <a:r>
              <a:rPr lang="el-GR" altLang="en-US" sz="1800" dirty="0" smtClean="0"/>
              <a:t> </a:t>
            </a:r>
            <a:endParaRPr lang="el-GR" altLang="en-US" sz="1800" dirty="0"/>
          </a:p>
          <a:p>
            <a:pPr lvl="1">
              <a:lnSpc>
                <a:spcPct val="80000"/>
              </a:lnSpc>
            </a:pPr>
            <a:r>
              <a:rPr lang="en-CA" altLang="en-US" sz="1800" dirty="0" smtClean="0"/>
              <a:t>We employ </a:t>
            </a:r>
            <a:r>
              <a:rPr lang="en-CA" altLang="en-US" sz="1800" i="1" u="sng" dirty="0"/>
              <a:t>C</a:t>
            </a:r>
            <a:r>
              <a:rPr lang="en-CA" altLang="en-US" sz="1800" i="1" u="sng" dirty="0" smtClean="0"/>
              <a:t>lass Diagrams</a:t>
            </a:r>
            <a:r>
              <a:rPr lang="en-CA" altLang="en-US" sz="1800" i="1" dirty="0" smtClean="0"/>
              <a:t>, </a:t>
            </a:r>
            <a:r>
              <a:rPr lang="en-CA" altLang="en-US" sz="1800" i="1" u="sng" dirty="0" smtClean="0"/>
              <a:t>Component Diagrams</a:t>
            </a:r>
            <a:r>
              <a:rPr lang="en-CA" altLang="en-US" sz="1800" i="1" dirty="0" smtClean="0"/>
              <a:t>, </a:t>
            </a:r>
            <a:r>
              <a:rPr lang="en-CA" altLang="en-US" sz="1800" dirty="0" smtClean="0"/>
              <a:t>and </a:t>
            </a:r>
            <a:r>
              <a:rPr lang="en-CA" altLang="en-US" sz="1800" i="1" u="sng" dirty="0" smtClean="0"/>
              <a:t>Deployment Diagrams </a:t>
            </a:r>
            <a:endParaRPr lang="el-GR" altLang="en-US" sz="1800" u="sng" dirty="0"/>
          </a:p>
          <a:p>
            <a:pPr lvl="1">
              <a:lnSpc>
                <a:spcPct val="80000"/>
              </a:lnSpc>
            </a:pPr>
            <a:endParaRPr lang="en-US" altLang="en-US" sz="1800" dirty="0"/>
          </a:p>
          <a:p>
            <a:pPr>
              <a:lnSpc>
                <a:spcPct val="80000"/>
              </a:lnSpc>
            </a:pPr>
            <a:r>
              <a:rPr lang="en-US" altLang="en-US" sz="2000" b="1" i="1" dirty="0" smtClean="0"/>
              <a:t>Dynamic Model</a:t>
            </a:r>
            <a:endParaRPr lang="en-US" altLang="en-US" sz="2000" b="1" dirty="0" smtClean="0"/>
          </a:p>
          <a:p>
            <a:pPr lvl="1">
              <a:lnSpc>
                <a:spcPct val="80000"/>
              </a:lnSpc>
            </a:pPr>
            <a:r>
              <a:rPr lang="en-CA" altLang="en-US" sz="1800" dirty="0"/>
              <a:t>Denotes and describes </a:t>
            </a:r>
            <a:r>
              <a:rPr lang="en-CA" altLang="en-US" sz="1800" dirty="0" smtClean="0"/>
              <a:t>the internal operation of the system</a:t>
            </a:r>
            <a:endParaRPr lang="en-US" altLang="en-US" sz="1800" dirty="0" smtClean="0"/>
          </a:p>
          <a:p>
            <a:pPr lvl="1">
              <a:lnSpc>
                <a:spcPct val="80000"/>
              </a:lnSpc>
            </a:pPr>
            <a:r>
              <a:rPr lang="en-US" altLang="en-US" sz="1800" dirty="0" smtClean="0"/>
              <a:t>We employ </a:t>
            </a:r>
            <a:r>
              <a:rPr lang="en-CA" altLang="en-US" sz="1800" i="1" u="sng" dirty="0"/>
              <a:t>Sequence Diagrams</a:t>
            </a:r>
            <a:r>
              <a:rPr lang="en-CA" altLang="en-US" sz="1800" i="1" dirty="0"/>
              <a:t>, </a:t>
            </a:r>
            <a:r>
              <a:rPr lang="en-CA" altLang="en-US" sz="1800" i="1" u="sng" dirty="0" smtClean="0"/>
              <a:t>Activity Diagrams</a:t>
            </a:r>
            <a:r>
              <a:rPr lang="en-CA" altLang="en-US" sz="1800" i="1" dirty="0" smtClean="0"/>
              <a:t>, </a:t>
            </a:r>
            <a:r>
              <a:rPr lang="en-CA" altLang="en-US" sz="1800" i="1" u="sng" dirty="0" smtClean="0"/>
              <a:t>State Diagrams </a:t>
            </a:r>
            <a:r>
              <a:rPr lang="en-CA" altLang="en-US" sz="1800" i="1" dirty="0" smtClean="0"/>
              <a:t>and </a:t>
            </a:r>
            <a:r>
              <a:rPr lang="en-US" altLang="en-US" sz="1800" i="1" u="sng" dirty="0" smtClean="0"/>
              <a:t>Communication Diagrams</a:t>
            </a:r>
            <a:endParaRPr lang="el-GR" altLang="en-US" sz="1800" i="1" u="sng" dirty="0"/>
          </a:p>
        </p:txBody>
      </p:sp>
    </p:spTree>
    <p:extLst>
      <p:ext uri="{BB962C8B-B14F-4D97-AF65-F5344CB8AC3E}">
        <p14:creationId xmlns:p14="http://schemas.microsoft.com/office/powerpoint/2010/main" val="25654958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5"/>
          <p:cNvSpPr>
            <a:spLocks noGrp="1"/>
          </p:cNvSpPr>
          <p:nvPr>
            <p:ph type="sldNum" sz="quarter" idx="12"/>
          </p:nvPr>
        </p:nvSpPr>
        <p:spPr/>
        <p:txBody>
          <a:bodyPr/>
          <a:lstStyle/>
          <a:p>
            <a:fld id="{4BCFFD0F-1658-45F2-BD52-0666616683D5}" type="slidenum">
              <a:rPr lang="en-US" altLang="en-US"/>
              <a:pPr/>
              <a:t>4</a:t>
            </a:fld>
            <a:endParaRPr lang="en-US" altLang="en-US"/>
          </a:p>
        </p:txBody>
      </p:sp>
      <p:sp>
        <p:nvSpPr>
          <p:cNvPr id="157698" name="Rectangle 2"/>
          <p:cNvSpPr>
            <a:spLocks noGrp="1" noChangeArrowheads="1"/>
          </p:cNvSpPr>
          <p:nvPr>
            <p:ph type="title"/>
          </p:nvPr>
        </p:nvSpPr>
        <p:spPr>
          <a:xfrm>
            <a:off x="615751" y="381000"/>
            <a:ext cx="7772400" cy="1143000"/>
          </a:xfrm>
        </p:spPr>
        <p:txBody>
          <a:bodyPr/>
          <a:lstStyle/>
          <a:p>
            <a:r>
              <a:rPr lang="en-CA" altLang="en-US" sz="4000" dirty="0" smtClean="0"/>
              <a:t>Modeling with UML</a:t>
            </a:r>
            <a:endParaRPr lang="en-US" altLang="en-US" sz="4000" dirty="0"/>
          </a:p>
        </p:txBody>
      </p:sp>
      <p:graphicFrame>
        <p:nvGraphicFramePr>
          <p:cNvPr id="157789" name="Group 93"/>
          <p:cNvGraphicFramePr>
            <a:graphicFrameLocks noGrp="1"/>
          </p:cNvGraphicFramePr>
          <p:nvPr>
            <p:extLst>
              <p:ext uri="{D42A27DB-BD31-4B8C-83A1-F6EECF244321}">
                <p14:modId xmlns:p14="http://schemas.microsoft.com/office/powerpoint/2010/main" val="324094508"/>
              </p:ext>
            </p:extLst>
          </p:nvPr>
        </p:nvGraphicFramePr>
        <p:xfrm>
          <a:off x="1981200" y="1987677"/>
          <a:ext cx="6096000" cy="4071747"/>
        </p:xfrm>
        <a:graphic>
          <a:graphicData uri="http://schemas.openxmlformats.org/drawingml/2006/table">
            <a:tbl>
              <a:tblPr/>
              <a:tblGrid>
                <a:gridCol w="3048000"/>
                <a:gridCol w="3048000"/>
              </a:tblGrid>
              <a:tr h="581025">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CA" altLang="en-US" sz="1600" b="0" i="0" u="none" strike="noStrike" cap="none" normalizeH="0" baseline="0" dirty="0" smtClean="0">
                          <a:ln>
                            <a:noFill/>
                          </a:ln>
                          <a:solidFill>
                            <a:schemeClr val="tx1"/>
                          </a:solidFill>
                          <a:effectLst/>
                          <a:latin typeface="Times New Roman" pitchFamily="18" charset="0"/>
                        </a:rPr>
                        <a:t>Requirements Modeling</a:t>
                      </a:r>
                      <a:r>
                        <a:rPr kumimoji="0" lang="el-GR" altLang="en-US" sz="1600" b="0" i="0" u="none" strike="noStrike" cap="none" normalizeH="0" baseline="0" dirty="0" smtClean="0">
                          <a:ln>
                            <a:noFill/>
                          </a:ln>
                          <a:solidFill>
                            <a:schemeClr val="tx1"/>
                          </a:solidFill>
                          <a:effectLst/>
                          <a:latin typeface="Times New Roman" pitchFamily="18" charset="0"/>
                        </a:rPr>
                        <a:t> </a:t>
                      </a:r>
                      <a:endParaRPr kumimoji="0" lang="en-US" altLang="en-US" sz="16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CA" altLang="en-US" sz="1600" b="0" i="0" u="none" strike="noStrike" cap="none" normalizeH="0" baseline="0" dirty="0" smtClean="0">
                          <a:ln>
                            <a:noFill/>
                          </a:ln>
                          <a:solidFill>
                            <a:schemeClr val="tx1"/>
                          </a:solidFill>
                          <a:effectLst/>
                          <a:latin typeface="Times New Roman" pitchFamily="18" charset="0"/>
                        </a:rPr>
                        <a:t>Scenarios, Use Case Diagrams</a:t>
                      </a:r>
                      <a:endParaRPr kumimoji="0" lang="el-GR" altLang="en-US" sz="16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579438">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CA" altLang="en-US" sz="1600" b="0" i="0" u="none" strike="noStrike" cap="none" normalizeH="0" baseline="0" dirty="0" smtClean="0">
                          <a:ln>
                            <a:noFill/>
                          </a:ln>
                          <a:solidFill>
                            <a:schemeClr val="tx1"/>
                          </a:solidFill>
                          <a:effectLst/>
                          <a:latin typeface="Times New Roman" pitchFamily="18" charset="0"/>
                        </a:rPr>
                        <a:t>Static Modeling</a:t>
                      </a:r>
                      <a:endParaRPr kumimoji="0" lang="en-US" altLang="en-US" sz="16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33"/>
                    </a:solid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CA" altLang="en-US" sz="1600" b="0" i="0" u="none" strike="noStrike" cap="none" normalizeH="0" baseline="0" dirty="0" smtClean="0">
                          <a:ln>
                            <a:noFill/>
                          </a:ln>
                          <a:solidFill>
                            <a:schemeClr val="tx1"/>
                          </a:solidFill>
                          <a:effectLst/>
                          <a:latin typeface="Times New Roman" pitchFamily="18" charset="0"/>
                        </a:rPr>
                        <a:t>Class Diagrams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CA" altLang="en-US" sz="1600" b="0" i="0" u="none" strike="noStrike" cap="none" normalizeH="0" baseline="0" dirty="0" smtClean="0">
                          <a:ln>
                            <a:noFill/>
                          </a:ln>
                          <a:solidFill>
                            <a:schemeClr val="tx1"/>
                          </a:solidFill>
                          <a:effectLst/>
                          <a:latin typeface="Times New Roman" pitchFamily="18" charset="0"/>
                        </a:rPr>
                        <a:t>Object Diagrams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Times New Roman" pitchFamily="18" charset="0"/>
                        </a:rPr>
                        <a:t>Component Diagrams</a:t>
                      </a:r>
                      <a:r>
                        <a:rPr kumimoji="0" lang="el-GR" altLang="en-US" sz="1600" b="0" i="0" u="none" strike="noStrike" cap="none" normalizeH="0" baseline="0" dirty="0" smtClean="0">
                          <a:ln>
                            <a:noFill/>
                          </a:ln>
                          <a:solidFill>
                            <a:schemeClr val="tx1"/>
                          </a:solidFill>
                          <a:effectLst/>
                          <a:latin typeface="Times New Roman" pitchFamily="18" charset="0"/>
                        </a:rPr>
                        <a:t>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CA" altLang="en-US" sz="1600" b="0" i="0" u="none" strike="noStrike" cap="none" normalizeH="0" baseline="0" dirty="0" smtClean="0">
                          <a:ln>
                            <a:noFill/>
                          </a:ln>
                          <a:solidFill>
                            <a:schemeClr val="tx1"/>
                          </a:solidFill>
                          <a:effectLst/>
                          <a:latin typeface="Times New Roman" pitchFamily="18" charset="0"/>
                        </a:rPr>
                        <a:t>Deployment Diagrams</a:t>
                      </a:r>
                      <a:endParaRPr kumimoji="0" lang="en-US" altLang="en-US" sz="16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33"/>
                    </a:solidFill>
                  </a:tcPr>
                </a:tc>
              </a:tr>
              <a:tr h="581025">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CA" altLang="en-US" sz="1600" b="0" i="0" u="none" strike="noStrike" cap="none" normalizeH="0" baseline="0" dirty="0" smtClean="0">
                          <a:ln>
                            <a:noFill/>
                          </a:ln>
                          <a:solidFill>
                            <a:schemeClr val="tx1"/>
                          </a:solidFill>
                          <a:effectLst/>
                          <a:latin typeface="Times New Roman" pitchFamily="18" charset="0"/>
                        </a:rPr>
                        <a:t>Dynamic Modeling</a:t>
                      </a:r>
                      <a:endParaRPr kumimoji="0" lang="en-US" altLang="en-US" sz="16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CA" altLang="en-US" sz="1600" b="0" i="0" u="none" strike="noStrike" cap="none" normalizeH="0" baseline="0" dirty="0" smtClean="0">
                          <a:ln>
                            <a:noFill/>
                          </a:ln>
                          <a:solidFill>
                            <a:schemeClr val="tx1"/>
                          </a:solidFill>
                          <a:effectLst/>
                          <a:latin typeface="Times New Roman" pitchFamily="18" charset="0"/>
                        </a:rPr>
                        <a:t>Sequence Diagrams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CA" altLang="en-US" sz="1600" b="0" i="0" u="none" strike="noStrike" cap="none" normalizeH="0" baseline="0" dirty="0" smtClean="0">
                          <a:ln>
                            <a:noFill/>
                          </a:ln>
                          <a:solidFill>
                            <a:schemeClr val="tx1"/>
                          </a:solidFill>
                          <a:effectLst/>
                          <a:latin typeface="Times New Roman" pitchFamily="18" charset="0"/>
                        </a:rPr>
                        <a:t>Collaboration Diagrams – Communication Diagrams </a:t>
                      </a:r>
                      <a:r>
                        <a:rPr kumimoji="0" lang="el-GR" altLang="en-US" sz="1600" b="0" i="0" u="none" strike="noStrike" cap="none" normalizeH="0" baseline="0" dirty="0" smtClean="0">
                          <a:ln>
                            <a:noFill/>
                          </a:ln>
                          <a:solidFill>
                            <a:schemeClr val="tx1"/>
                          </a:solidFill>
                          <a:effectLst/>
                          <a:latin typeface="Times New Roman" pitchFamily="18" charset="0"/>
                        </a:rPr>
                        <a:t>στη </a:t>
                      </a:r>
                      <a:r>
                        <a:rPr kumimoji="0" lang="en-CA" altLang="en-US" sz="1600" b="0" i="0" u="none" strike="noStrike" cap="none" normalizeH="0" baseline="0" dirty="0" smtClean="0">
                          <a:ln>
                            <a:noFill/>
                          </a:ln>
                          <a:solidFill>
                            <a:schemeClr val="tx1"/>
                          </a:solidFill>
                          <a:effectLst/>
                          <a:latin typeface="Times New Roman" pitchFamily="18" charset="0"/>
                        </a:rPr>
                        <a:t>UML</a:t>
                      </a:r>
                      <a:r>
                        <a:rPr kumimoji="0" lang="el-GR" altLang="en-US" sz="1600" b="0" i="0" u="none" strike="noStrike" cap="none" normalizeH="0" baseline="0" dirty="0" smtClean="0">
                          <a:ln>
                            <a:noFill/>
                          </a:ln>
                          <a:solidFill>
                            <a:schemeClr val="tx1"/>
                          </a:solidFill>
                          <a:effectLst/>
                          <a:latin typeface="Times New Roman" pitchFamily="18" charset="0"/>
                        </a:rPr>
                        <a:t> 2</a:t>
                      </a:r>
                      <a:r>
                        <a:rPr kumimoji="0" lang="en-CA" altLang="en-US" sz="1600" b="0" i="0" u="none" strike="noStrike" cap="none" normalizeH="0" baseline="0" dirty="0" smtClean="0">
                          <a:ln>
                            <a:noFill/>
                          </a:ln>
                          <a:solidFill>
                            <a:schemeClr val="tx1"/>
                          </a:solidFill>
                          <a:effectLst/>
                          <a:latin typeface="Times New Roman" pitchFamily="18" charset="0"/>
                        </a:rPr>
                        <a:t>.0</a:t>
                      </a:r>
                      <a:endParaRPr kumimoji="0" lang="en-US" altLang="en-US" sz="16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81025">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CA" altLang="en-US" sz="1600" b="0" i="0" u="none" strike="noStrike" cap="none" normalizeH="0" baseline="0" dirty="0" smtClean="0">
                          <a:ln>
                            <a:noFill/>
                          </a:ln>
                          <a:solidFill>
                            <a:schemeClr val="tx1"/>
                          </a:solidFill>
                          <a:effectLst/>
                          <a:latin typeface="Times New Roman" pitchFamily="18" charset="0"/>
                        </a:rPr>
                        <a:t>Modeling the behavior of specific objects/classes</a:t>
                      </a:r>
                      <a:r>
                        <a:rPr kumimoji="0" lang="el-GR" altLang="en-US" sz="1600" b="0" i="0" u="none" strike="noStrike" cap="none" normalizeH="0" baseline="0" dirty="0" smtClean="0">
                          <a:ln>
                            <a:noFill/>
                          </a:ln>
                          <a:solidFill>
                            <a:schemeClr val="tx1"/>
                          </a:solidFill>
                          <a:effectLst/>
                          <a:latin typeface="Times New Roman" pitchFamily="18" charset="0"/>
                        </a:rPr>
                        <a:t> </a:t>
                      </a:r>
                      <a:endParaRPr kumimoji="0" lang="en-US" altLang="en-US" sz="16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CA" altLang="en-US" sz="1600" b="0" i="0" u="none" strike="noStrike" cap="none" normalizeH="0" baseline="0" dirty="0" smtClean="0">
                          <a:ln>
                            <a:noFill/>
                          </a:ln>
                          <a:solidFill>
                            <a:schemeClr val="tx1"/>
                          </a:solidFill>
                          <a:effectLst/>
                          <a:latin typeface="Times New Roman" pitchFamily="18" charset="0"/>
                        </a:rPr>
                        <a:t>State Diagrams</a:t>
                      </a:r>
                      <a:endParaRPr kumimoji="0" lang="en-US" altLang="en-US" sz="16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81025">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CA" altLang="en-US" sz="1600" b="0" i="0" u="none" strike="noStrike" cap="none" normalizeH="0" baseline="0" dirty="0" smtClean="0">
                          <a:ln>
                            <a:noFill/>
                          </a:ln>
                          <a:solidFill>
                            <a:schemeClr val="tx1"/>
                          </a:solidFill>
                          <a:effectLst/>
                          <a:latin typeface="Times New Roman" pitchFamily="18" charset="0"/>
                        </a:rPr>
                        <a:t>Modeling the execution of system process steps</a:t>
                      </a:r>
                      <a:r>
                        <a:rPr kumimoji="0" lang="el-GR" altLang="en-US" sz="1600" b="0" i="0" u="none" strike="noStrike" cap="none" normalizeH="0" baseline="0" dirty="0" smtClean="0">
                          <a:ln>
                            <a:noFill/>
                          </a:ln>
                          <a:solidFill>
                            <a:schemeClr val="tx1"/>
                          </a:solidFill>
                          <a:effectLst/>
                          <a:latin typeface="Times New Roman" pitchFamily="18" charset="0"/>
                        </a:rPr>
                        <a:t> </a:t>
                      </a:r>
                      <a:endParaRPr kumimoji="0" lang="en-US" altLang="en-US" sz="16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CA" altLang="en-US" sz="1600" b="0" i="0" u="none" strike="noStrike" cap="none" normalizeH="0" baseline="0" dirty="0" smtClean="0">
                          <a:ln>
                            <a:noFill/>
                          </a:ln>
                          <a:solidFill>
                            <a:schemeClr val="tx1"/>
                          </a:solidFill>
                          <a:effectLst/>
                          <a:latin typeface="Times New Roman" pitchFamily="18" charset="0"/>
                        </a:rPr>
                        <a:t>Activity Diagrams</a:t>
                      </a:r>
                      <a:endParaRPr kumimoji="0" lang="en-US" altLang="en-US" sz="16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157773" name="Text Box 77"/>
          <p:cNvSpPr txBox="1">
            <a:spLocks noChangeArrowheads="1"/>
          </p:cNvSpPr>
          <p:nvPr/>
        </p:nvSpPr>
        <p:spPr bwMode="auto">
          <a:xfrm>
            <a:off x="-4763" y="2657602"/>
            <a:ext cx="160992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1400" dirty="0" smtClean="0"/>
              <a:t>Modeling system</a:t>
            </a:r>
          </a:p>
          <a:p>
            <a:r>
              <a:rPr lang="en-CA" altLang="en-US" sz="1400" dirty="0"/>
              <a:t>o</a:t>
            </a:r>
            <a:r>
              <a:rPr lang="en-CA" altLang="en-US" sz="1400" dirty="0" smtClean="0"/>
              <a:t>peration – user’s</a:t>
            </a:r>
          </a:p>
          <a:p>
            <a:r>
              <a:rPr lang="en-CA" altLang="en-US" sz="1400" dirty="0" smtClean="0"/>
              <a:t>view</a:t>
            </a:r>
            <a:endParaRPr lang="el-GR" altLang="en-US" sz="1400" dirty="0"/>
          </a:p>
        </p:txBody>
      </p:sp>
      <p:sp>
        <p:nvSpPr>
          <p:cNvPr id="157774" name="Line 78"/>
          <p:cNvSpPr>
            <a:spLocks noChangeShapeType="1"/>
          </p:cNvSpPr>
          <p:nvPr/>
        </p:nvSpPr>
        <p:spPr bwMode="auto">
          <a:xfrm flipV="1">
            <a:off x="1549969" y="2276475"/>
            <a:ext cx="3810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57775" name="Text Box 79"/>
          <p:cNvSpPr txBox="1">
            <a:spLocks noChangeArrowheads="1"/>
          </p:cNvSpPr>
          <p:nvPr/>
        </p:nvSpPr>
        <p:spPr bwMode="auto">
          <a:xfrm>
            <a:off x="160338" y="3754565"/>
            <a:ext cx="91082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1400" dirty="0" smtClean="0"/>
              <a:t>System </a:t>
            </a:r>
          </a:p>
          <a:p>
            <a:r>
              <a:rPr lang="en-CA" altLang="en-US" sz="1400" dirty="0" smtClean="0"/>
              <a:t>Structure</a:t>
            </a:r>
          </a:p>
          <a:p>
            <a:r>
              <a:rPr lang="en-CA" altLang="en-US" sz="1400" dirty="0" smtClean="0"/>
              <a:t>Modeling</a:t>
            </a:r>
            <a:endParaRPr lang="el-GR" altLang="en-US" sz="1400" dirty="0"/>
          </a:p>
        </p:txBody>
      </p:sp>
      <p:sp>
        <p:nvSpPr>
          <p:cNvPr id="157776" name="Line 80"/>
          <p:cNvSpPr>
            <a:spLocks noChangeShapeType="1"/>
          </p:cNvSpPr>
          <p:nvPr/>
        </p:nvSpPr>
        <p:spPr bwMode="auto">
          <a:xfrm flipV="1">
            <a:off x="990600" y="3396266"/>
            <a:ext cx="685800" cy="6456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57777" name="Text Box 81"/>
          <p:cNvSpPr txBox="1">
            <a:spLocks noChangeArrowheads="1"/>
          </p:cNvSpPr>
          <p:nvPr/>
        </p:nvSpPr>
        <p:spPr bwMode="auto">
          <a:xfrm>
            <a:off x="73025" y="5032502"/>
            <a:ext cx="166744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1400" dirty="0" smtClean="0"/>
              <a:t>System</a:t>
            </a:r>
          </a:p>
          <a:p>
            <a:r>
              <a:rPr lang="en-CA" altLang="en-US" sz="1400" dirty="0" smtClean="0"/>
              <a:t>Behavior Modeling</a:t>
            </a:r>
            <a:endParaRPr lang="en-US" altLang="en-US" sz="1400" dirty="0"/>
          </a:p>
        </p:txBody>
      </p:sp>
      <p:sp>
        <p:nvSpPr>
          <p:cNvPr id="157778" name="Line 82"/>
          <p:cNvSpPr>
            <a:spLocks noChangeShapeType="1"/>
          </p:cNvSpPr>
          <p:nvPr/>
        </p:nvSpPr>
        <p:spPr bwMode="auto">
          <a:xfrm flipV="1">
            <a:off x="1219200" y="4346702"/>
            <a:ext cx="6858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57779" name="Line 83"/>
          <p:cNvSpPr>
            <a:spLocks noChangeShapeType="1"/>
          </p:cNvSpPr>
          <p:nvPr/>
        </p:nvSpPr>
        <p:spPr bwMode="auto">
          <a:xfrm flipV="1">
            <a:off x="1333500" y="4880102"/>
            <a:ext cx="5715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57780" name="Line 84"/>
          <p:cNvSpPr>
            <a:spLocks noChangeShapeType="1"/>
          </p:cNvSpPr>
          <p:nvPr/>
        </p:nvSpPr>
        <p:spPr bwMode="auto">
          <a:xfrm>
            <a:off x="1504949" y="5294113"/>
            <a:ext cx="400051"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Tree>
    <p:extLst>
      <p:ext uri="{BB962C8B-B14F-4D97-AF65-F5344CB8AC3E}">
        <p14:creationId xmlns:p14="http://schemas.microsoft.com/office/powerpoint/2010/main" val="25199269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829818C-83B6-45DF-9969-16075D9EFFB7}" type="slidenum">
              <a:rPr lang="en-US" altLang="en-US"/>
              <a:pPr/>
              <a:t>5</a:t>
            </a:fld>
            <a:endParaRPr lang="en-US" altLang="en-US"/>
          </a:p>
        </p:txBody>
      </p:sp>
      <p:sp>
        <p:nvSpPr>
          <p:cNvPr id="265218" name="Rectangle 2"/>
          <p:cNvSpPr>
            <a:spLocks noGrp="1" noChangeArrowheads="1"/>
          </p:cNvSpPr>
          <p:nvPr>
            <p:ph type="title"/>
          </p:nvPr>
        </p:nvSpPr>
        <p:spPr/>
        <p:txBody>
          <a:bodyPr/>
          <a:lstStyle/>
          <a:p>
            <a:r>
              <a:rPr lang="en-CA" altLang="en-US" sz="4000" dirty="0" smtClean="0"/>
              <a:t>UML 2.0 Diagrams Structure</a:t>
            </a:r>
            <a:endParaRPr lang="en-US" altLang="en-US" sz="4000" dirty="0"/>
          </a:p>
        </p:txBody>
      </p:sp>
      <p:pic>
        <p:nvPicPr>
          <p:cNvPr id="265219" name="Picture 3" descr="Uml_hierarchie_des_diagrammes"/>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81000" y="1717675"/>
            <a:ext cx="8229600" cy="4557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3352150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FFAAA5E-A2AC-41D9-ADFD-68800557C583}" type="slidenum">
              <a:rPr lang="en-US" altLang="en-US"/>
              <a:pPr/>
              <a:t>6</a:t>
            </a:fld>
            <a:endParaRPr lang="en-US" altLang="en-US"/>
          </a:p>
        </p:txBody>
      </p:sp>
      <p:sp>
        <p:nvSpPr>
          <p:cNvPr id="159746" name="Rectangle 2"/>
          <p:cNvSpPr>
            <a:spLocks noGrp="1" noChangeArrowheads="1"/>
          </p:cNvSpPr>
          <p:nvPr>
            <p:ph type="title"/>
          </p:nvPr>
        </p:nvSpPr>
        <p:spPr/>
        <p:txBody>
          <a:bodyPr/>
          <a:lstStyle/>
          <a:p>
            <a:r>
              <a:rPr lang="en-CA" altLang="en-US" dirty="0" smtClean="0"/>
              <a:t>UML Diagrams</a:t>
            </a:r>
            <a:endParaRPr lang="en-US" altLang="en-US" dirty="0"/>
          </a:p>
        </p:txBody>
      </p:sp>
      <p:sp>
        <p:nvSpPr>
          <p:cNvPr id="159747" name="Rectangle 3"/>
          <p:cNvSpPr>
            <a:spLocks noGrp="1" noChangeArrowheads="1"/>
          </p:cNvSpPr>
          <p:nvPr>
            <p:ph type="body" idx="1"/>
          </p:nvPr>
        </p:nvSpPr>
        <p:spPr>
          <a:xfrm>
            <a:off x="685800" y="1981200"/>
            <a:ext cx="7772400" cy="4572000"/>
          </a:xfrm>
        </p:spPr>
        <p:txBody>
          <a:bodyPr/>
          <a:lstStyle/>
          <a:p>
            <a:pPr>
              <a:lnSpc>
                <a:spcPct val="80000"/>
              </a:lnSpc>
            </a:pPr>
            <a:r>
              <a:rPr lang="en-US" altLang="en-US" sz="1800" dirty="0" smtClean="0"/>
              <a:t>Structural diagrams</a:t>
            </a:r>
            <a:endParaRPr lang="en-US" altLang="en-US" sz="1800" dirty="0"/>
          </a:p>
          <a:p>
            <a:pPr lvl="1">
              <a:lnSpc>
                <a:spcPct val="80000"/>
              </a:lnSpc>
            </a:pPr>
            <a:r>
              <a:rPr lang="en-US" altLang="en-US" sz="1800" dirty="0" smtClean="0"/>
              <a:t>Static </a:t>
            </a:r>
            <a:r>
              <a:rPr lang="en-US" altLang="en-US" sz="1800" dirty="0"/>
              <a:t>structural </a:t>
            </a:r>
            <a:r>
              <a:rPr lang="en-US" altLang="en-US" sz="1800" dirty="0" smtClean="0"/>
              <a:t>diagrams</a:t>
            </a:r>
            <a:endParaRPr lang="en-US" altLang="en-US" sz="1800" dirty="0"/>
          </a:p>
          <a:p>
            <a:pPr lvl="2">
              <a:lnSpc>
                <a:spcPct val="80000"/>
              </a:lnSpc>
            </a:pPr>
            <a:r>
              <a:rPr lang="en-US" altLang="en-US" sz="1800" b="1" dirty="0" smtClean="0"/>
              <a:t>Class diagrams</a:t>
            </a:r>
            <a:endParaRPr lang="en-US" altLang="en-US" sz="1800" dirty="0"/>
          </a:p>
          <a:p>
            <a:pPr lvl="2">
              <a:lnSpc>
                <a:spcPct val="80000"/>
              </a:lnSpc>
            </a:pPr>
            <a:r>
              <a:rPr lang="en-US" altLang="en-US" sz="1800" b="1" dirty="0" smtClean="0"/>
              <a:t>Object diagrams</a:t>
            </a:r>
            <a:endParaRPr lang="en-US" altLang="en-US" sz="1800" dirty="0"/>
          </a:p>
          <a:p>
            <a:pPr lvl="1">
              <a:lnSpc>
                <a:spcPct val="80000"/>
              </a:lnSpc>
            </a:pPr>
            <a:r>
              <a:rPr lang="en-US" altLang="en-US" sz="1800" dirty="0" smtClean="0"/>
              <a:t>Implementation diagrams</a:t>
            </a:r>
            <a:endParaRPr lang="en-US" altLang="en-US" sz="1800" dirty="0"/>
          </a:p>
          <a:p>
            <a:pPr lvl="2">
              <a:lnSpc>
                <a:spcPct val="80000"/>
              </a:lnSpc>
            </a:pPr>
            <a:r>
              <a:rPr lang="en-US" altLang="en-US" sz="1800" b="1" dirty="0" smtClean="0"/>
              <a:t>Component diagrams</a:t>
            </a:r>
            <a:endParaRPr lang="en-US" altLang="en-US" sz="1800" dirty="0"/>
          </a:p>
          <a:p>
            <a:pPr lvl="2">
              <a:lnSpc>
                <a:spcPct val="80000"/>
              </a:lnSpc>
            </a:pPr>
            <a:r>
              <a:rPr lang="en-US" altLang="en-US" sz="1800" b="1" dirty="0" smtClean="0"/>
              <a:t>Deployment diagrams</a:t>
            </a:r>
            <a:endParaRPr lang="el-GR" altLang="en-US" sz="1800" b="1" dirty="0"/>
          </a:p>
          <a:p>
            <a:pPr lvl="2">
              <a:lnSpc>
                <a:spcPct val="80000"/>
              </a:lnSpc>
            </a:pPr>
            <a:endParaRPr lang="en-US" altLang="en-US" sz="1800" dirty="0"/>
          </a:p>
          <a:p>
            <a:pPr>
              <a:lnSpc>
                <a:spcPct val="80000"/>
              </a:lnSpc>
            </a:pPr>
            <a:r>
              <a:rPr lang="en-US" altLang="en-US" sz="1800" dirty="0" smtClean="0"/>
              <a:t>Behavior diagrams</a:t>
            </a:r>
          </a:p>
          <a:p>
            <a:pPr lvl="1">
              <a:lnSpc>
                <a:spcPct val="80000"/>
              </a:lnSpc>
            </a:pPr>
            <a:r>
              <a:rPr lang="en-US" altLang="en-US" sz="1800" b="1" dirty="0" smtClean="0"/>
              <a:t>Use case diagrams</a:t>
            </a:r>
            <a:endParaRPr lang="en-US" altLang="en-US" sz="1800" dirty="0" smtClean="0"/>
          </a:p>
          <a:p>
            <a:pPr lvl="1">
              <a:lnSpc>
                <a:spcPct val="80000"/>
              </a:lnSpc>
            </a:pPr>
            <a:r>
              <a:rPr lang="en-US" altLang="en-US" sz="1800" dirty="0" smtClean="0"/>
              <a:t>Interaction diagrams</a:t>
            </a:r>
          </a:p>
          <a:p>
            <a:pPr lvl="2">
              <a:lnSpc>
                <a:spcPct val="80000"/>
              </a:lnSpc>
            </a:pPr>
            <a:r>
              <a:rPr lang="en-US" altLang="en-US" sz="1800" b="1" dirty="0" smtClean="0"/>
              <a:t>Sequence diagrams</a:t>
            </a:r>
            <a:endParaRPr lang="en-US" altLang="en-US" sz="1800" dirty="0" smtClean="0"/>
          </a:p>
          <a:p>
            <a:pPr lvl="2">
              <a:lnSpc>
                <a:spcPct val="80000"/>
              </a:lnSpc>
            </a:pPr>
            <a:r>
              <a:rPr lang="en-CA" altLang="en-US" sz="1800" b="1" dirty="0" smtClean="0"/>
              <a:t>Communication </a:t>
            </a:r>
            <a:r>
              <a:rPr lang="en-CA" altLang="en-US" sz="1800" b="1" dirty="0"/>
              <a:t>- </a:t>
            </a:r>
            <a:r>
              <a:rPr lang="en-US" altLang="en-US" sz="1800" b="1" dirty="0"/>
              <a:t>Collaboration </a:t>
            </a:r>
            <a:r>
              <a:rPr lang="en-US" altLang="en-US" sz="1800" b="1" dirty="0" smtClean="0"/>
              <a:t>diagrams</a:t>
            </a:r>
            <a:endParaRPr lang="en-US" altLang="en-US" sz="1800" dirty="0"/>
          </a:p>
          <a:p>
            <a:pPr lvl="1">
              <a:lnSpc>
                <a:spcPct val="80000"/>
              </a:lnSpc>
            </a:pPr>
            <a:r>
              <a:rPr lang="en-US" altLang="en-US" sz="1800" b="1" dirty="0" smtClean="0"/>
              <a:t>State diagrams</a:t>
            </a:r>
            <a:endParaRPr lang="en-US" altLang="en-US" sz="1800" dirty="0"/>
          </a:p>
          <a:p>
            <a:pPr lvl="1">
              <a:lnSpc>
                <a:spcPct val="80000"/>
              </a:lnSpc>
            </a:pPr>
            <a:r>
              <a:rPr lang="en-US" altLang="en-US" sz="1800" b="1" dirty="0" smtClean="0"/>
              <a:t>Activity diagrams</a:t>
            </a:r>
            <a:endParaRPr lang="en-US" altLang="en-US" sz="1800" dirty="0"/>
          </a:p>
          <a:p>
            <a:pPr>
              <a:lnSpc>
                <a:spcPct val="80000"/>
              </a:lnSpc>
            </a:pPr>
            <a:endParaRPr lang="en-US" altLang="en-US" sz="2000" dirty="0"/>
          </a:p>
        </p:txBody>
      </p:sp>
    </p:spTree>
    <p:extLst>
      <p:ext uri="{BB962C8B-B14F-4D97-AF65-F5344CB8AC3E}">
        <p14:creationId xmlns:p14="http://schemas.microsoft.com/office/powerpoint/2010/main" val="31170301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6A755E6-417E-431A-B63B-B6118111AC0A}" type="slidenum">
              <a:rPr lang="en-US" altLang="en-US"/>
              <a:pPr/>
              <a:t>7</a:t>
            </a:fld>
            <a:endParaRPr lang="en-US" altLang="en-US"/>
          </a:p>
        </p:txBody>
      </p:sp>
      <p:sp>
        <p:nvSpPr>
          <p:cNvPr id="164866" name="Rectangle 2"/>
          <p:cNvSpPr>
            <a:spLocks noGrp="1" noChangeArrowheads="1"/>
          </p:cNvSpPr>
          <p:nvPr>
            <p:ph type="title"/>
          </p:nvPr>
        </p:nvSpPr>
        <p:spPr/>
        <p:txBody>
          <a:bodyPr/>
          <a:lstStyle/>
          <a:p>
            <a:r>
              <a:rPr lang="en-CA" altLang="en-US" dirty="0" smtClean="0"/>
              <a:t>Use Case Diagrams</a:t>
            </a:r>
            <a:endParaRPr lang="en-US" altLang="en-US" sz="3600" dirty="0"/>
          </a:p>
        </p:txBody>
      </p:sp>
      <p:sp>
        <p:nvSpPr>
          <p:cNvPr id="164867" name="Rectangle 3"/>
          <p:cNvSpPr>
            <a:spLocks noGrp="1" noChangeArrowheads="1"/>
          </p:cNvSpPr>
          <p:nvPr>
            <p:ph type="body" idx="1"/>
          </p:nvPr>
        </p:nvSpPr>
        <p:spPr/>
        <p:txBody>
          <a:bodyPr/>
          <a:lstStyle/>
          <a:p>
            <a:pPr>
              <a:lnSpc>
                <a:spcPct val="80000"/>
              </a:lnSpc>
            </a:pPr>
            <a:r>
              <a:rPr lang="en-CA" altLang="en-US" sz="2000" dirty="0" smtClean="0"/>
              <a:t>A Use Case diagram is composed of operations of the specific use case being modeled, the participating actors in the use case being modeled, and relationships between these actors and these operations</a:t>
            </a:r>
          </a:p>
          <a:p>
            <a:pPr>
              <a:lnSpc>
                <a:spcPct val="80000"/>
              </a:lnSpc>
            </a:pPr>
            <a:endParaRPr lang="el-GR" altLang="en-US" sz="2000" dirty="0"/>
          </a:p>
          <a:p>
            <a:pPr>
              <a:lnSpc>
                <a:spcPct val="80000"/>
              </a:lnSpc>
            </a:pPr>
            <a:r>
              <a:rPr lang="en-CA" altLang="en-US" sz="2000" dirty="0" smtClean="0"/>
              <a:t>In order to compose a Use Case diagram we chose only the operations which are visible from the perspective of external system or agent</a:t>
            </a:r>
            <a:endParaRPr lang="el-GR" altLang="en-US" sz="2000" dirty="0"/>
          </a:p>
          <a:p>
            <a:pPr>
              <a:lnSpc>
                <a:spcPct val="80000"/>
              </a:lnSpc>
            </a:pPr>
            <a:endParaRPr lang="el-GR" altLang="en-US" sz="2000" dirty="0"/>
          </a:p>
          <a:p>
            <a:pPr>
              <a:lnSpc>
                <a:spcPct val="80000"/>
              </a:lnSpc>
            </a:pPr>
            <a:r>
              <a:rPr lang="en-CA" altLang="en-US" sz="2000" dirty="0" smtClean="0"/>
              <a:t>Use Case diagrams can be applied for:</a:t>
            </a:r>
            <a:r>
              <a:rPr lang="en-US" altLang="en-US" sz="2000" dirty="0" smtClean="0"/>
              <a:t> </a:t>
            </a:r>
            <a:endParaRPr lang="en-US" altLang="en-US" sz="2000" dirty="0"/>
          </a:p>
          <a:p>
            <a:pPr lvl="1">
              <a:lnSpc>
                <a:spcPct val="80000"/>
              </a:lnSpc>
            </a:pPr>
            <a:r>
              <a:rPr lang="en-CA" altLang="en-US" sz="1800" dirty="0" smtClean="0"/>
              <a:t>Modeling system context </a:t>
            </a:r>
            <a:endParaRPr lang="en-US" altLang="en-US" sz="1800" dirty="0"/>
          </a:p>
          <a:p>
            <a:pPr lvl="2">
              <a:lnSpc>
                <a:spcPct val="80000"/>
              </a:lnSpc>
            </a:pPr>
            <a:r>
              <a:rPr lang="en-CA" altLang="en-US" sz="1600" dirty="0" smtClean="0"/>
              <a:t>Which agents interact with which operations (in the use case being modeled) </a:t>
            </a:r>
            <a:endParaRPr lang="en-US" altLang="en-US" sz="1600" dirty="0" smtClean="0"/>
          </a:p>
          <a:p>
            <a:pPr lvl="1">
              <a:lnSpc>
                <a:spcPct val="80000"/>
              </a:lnSpc>
            </a:pPr>
            <a:r>
              <a:rPr lang="en-CA" altLang="en-US" sz="1800" dirty="0" smtClean="0"/>
              <a:t>Modeling the functional requirements of the specific Use Case</a:t>
            </a:r>
            <a:endParaRPr lang="en-US" altLang="en-US" sz="1800" dirty="0" smtClean="0"/>
          </a:p>
          <a:p>
            <a:pPr lvl="2">
              <a:lnSpc>
                <a:spcPct val="80000"/>
              </a:lnSpc>
            </a:pPr>
            <a:r>
              <a:rPr lang="en-CA" altLang="en-US" sz="1600" dirty="0" smtClean="0"/>
              <a:t>Which are the operations which are relevant to the specific Use Case</a:t>
            </a:r>
            <a:endParaRPr lang="en-US" altLang="en-US" sz="1600" dirty="0"/>
          </a:p>
        </p:txBody>
      </p:sp>
    </p:spTree>
    <p:extLst>
      <p:ext uri="{BB962C8B-B14F-4D97-AF65-F5344CB8AC3E}">
        <p14:creationId xmlns:p14="http://schemas.microsoft.com/office/powerpoint/2010/main" val="16403557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4"/>
          <p:cNvSpPr>
            <a:spLocks noGrp="1"/>
          </p:cNvSpPr>
          <p:nvPr>
            <p:ph type="sldNum" sz="quarter" idx="12"/>
          </p:nvPr>
        </p:nvSpPr>
        <p:spPr/>
        <p:txBody>
          <a:bodyPr/>
          <a:lstStyle/>
          <a:p>
            <a:fld id="{3FD43493-78BD-4850-ADEA-A93C9C3729B5}" type="slidenum">
              <a:rPr lang="en-US" altLang="en-US"/>
              <a:pPr/>
              <a:t>8</a:t>
            </a:fld>
            <a:endParaRPr lang="en-US" altLang="en-US"/>
          </a:p>
        </p:txBody>
      </p:sp>
      <p:sp>
        <p:nvSpPr>
          <p:cNvPr id="163842" name="Rectangle 2"/>
          <p:cNvSpPr>
            <a:spLocks noGrp="1" noChangeArrowheads="1"/>
          </p:cNvSpPr>
          <p:nvPr>
            <p:ph type="title"/>
          </p:nvPr>
        </p:nvSpPr>
        <p:spPr/>
        <p:txBody>
          <a:bodyPr/>
          <a:lstStyle/>
          <a:p>
            <a:r>
              <a:rPr lang="en-CA" altLang="en-US" sz="3600" dirty="0" smtClean="0"/>
              <a:t>Relationship of Use Case Models with other UML Models</a:t>
            </a:r>
            <a:endParaRPr lang="en-US" altLang="en-US" dirty="0"/>
          </a:p>
        </p:txBody>
      </p:sp>
      <p:sp>
        <p:nvSpPr>
          <p:cNvPr id="163843" name="Line 3"/>
          <p:cNvSpPr>
            <a:spLocks noChangeShapeType="1"/>
          </p:cNvSpPr>
          <p:nvPr/>
        </p:nvSpPr>
        <p:spPr bwMode="auto">
          <a:xfrm flipH="1">
            <a:off x="2049463" y="3178175"/>
            <a:ext cx="1717675" cy="1169988"/>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63844" name="Line 4"/>
          <p:cNvSpPr>
            <a:spLocks noChangeShapeType="1"/>
          </p:cNvSpPr>
          <p:nvPr/>
        </p:nvSpPr>
        <p:spPr bwMode="auto">
          <a:xfrm>
            <a:off x="5619750" y="3197225"/>
            <a:ext cx="1924050" cy="1057275"/>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63845" name="Rectangle 5"/>
          <p:cNvSpPr>
            <a:spLocks noChangeArrowheads="1"/>
          </p:cNvSpPr>
          <p:nvPr/>
        </p:nvSpPr>
        <p:spPr bwMode="auto">
          <a:xfrm>
            <a:off x="6630988" y="3473450"/>
            <a:ext cx="940962" cy="248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737" tIns="31749" rIns="58737" bIns="31749">
            <a:spAutoFit/>
          </a:bodyPr>
          <a:lstStyle>
            <a:lvl1pPr defTabSz="387350">
              <a:defRPr sz="2400">
                <a:solidFill>
                  <a:schemeClr val="tx1"/>
                </a:solidFill>
                <a:latin typeface="Times New Roman" pitchFamily="18" charset="0"/>
              </a:defRPr>
            </a:lvl1pPr>
            <a:lvl2pPr marL="298450" defTabSz="387350">
              <a:defRPr sz="2400">
                <a:solidFill>
                  <a:schemeClr val="tx1"/>
                </a:solidFill>
                <a:latin typeface="Times New Roman" pitchFamily="18" charset="0"/>
              </a:defRPr>
            </a:lvl2pPr>
            <a:lvl3pPr marL="595313" defTabSz="387350">
              <a:defRPr sz="2400">
                <a:solidFill>
                  <a:schemeClr val="tx1"/>
                </a:solidFill>
                <a:latin typeface="Times New Roman" pitchFamily="18" charset="0"/>
              </a:defRPr>
            </a:lvl3pPr>
            <a:lvl4pPr marL="892175" defTabSz="387350">
              <a:defRPr sz="2400">
                <a:solidFill>
                  <a:schemeClr val="tx1"/>
                </a:solidFill>
                <a:latin typeface="Times New Roman" pitchFamily="18" charset="0"/>
              </a:defRPr>
            </a:lvl4pPr>
            <a:lvl5pPr marL="1189038" defTabSz="387350">
              <a:defRPr sz="2400">
                <a:solidFill>
                  <a:schemeClr val="tx1"/>
                </a:solidFill>
                <a:latin typeface="Times New Roman" pitchFamily="18" charset="0"/>
              </a:defRPr>
            </a:lvl5pPr>
            <a:lvl6pPr marL="1646238" defTabSz="387350" eaLnBrk="0" fontAlgn="base" hangingPunct="0">
              <a:spcBef>
                <a:spcPct val="0"/>
              </a:spcBef>
              <a:spcAft>
                <a:spcPct val="0"/>
              </a:spcAft>
              <a:defRPr sz="2400">
                <a:solidFill>
                  <a:schemeClr val="tx1"/>
                </a:solidFill>
                <a:latin typeface="Times New Roman" pitchFamily="18" charset="0"/>
              </a:defRPr>
            </a:lvl6pPr>
            <a:lvl7pPr marL="2103438" defTabSz="387350" eaLnBrk="0" fontAlgn="base" hangingPunct="0">
              <a:spcBef>
                <a:spcPct val="0"/>
              </a:spcBef>
              <a:spcAft>
                <a:spcPct val="0"/>
              </a:spcAft>
              <a:defRPr sz="2400">
                <a:solidFill>
                  <a:schemeClr val="tx1"/>
                </a:solidFill>
                <a:latin typeface="Times New Roman" pitchFamily="18" charset="0"/>
              </a:defRPr>
            </a:lvl7pPr>
            <a:lvl8pPr marL="2560638" defTabSz="387350" eaLnBrk="0" fontAlgn="base" hangingPunct="0">
              <a:spcBef>
                <a:spcPct val="0"/>
              </a:spcBef>
              <a:spcAft>
                <a:spcPct val="0"/>
              </a:spcAft>
              <a:defRPr sz="2400">
                <a:solidFill>
                  <a:schemeClr val="tx1"/>
                </a:solidFill>
                <a:latin typeface="Times New Roman" pitchFamily="18" charset="0"/>
              </a:defRPr>
            </a:lvl8pPr>
            <a:lvl9pPr marL="3017838" defTabSz="387350" eaLnBrk="0" fontAlgn="base" hangingPunct="0">
              <a:spcBef>
                <a:spcPct val="0"/>
              </a:spcBef>
              <a:spcAft>
                <a:spcPct val="0"/>
              </a:spcAft>
              <a:defRPr sz="2400">
                <a:solidFill>
                  <a:schemeClr val="tx1"/>
                </a:solidFill>
                <a:latin typeface="Times New Roman" pitchFamily="18" charset="0"/>
              </a:defRPr>
            </a:lvl9pPr>
          </a:lstStyle>
          <a:p>
            <a:r>
              <a:rPr lang="en-CA" altLang="en-US" sz="1200" dirty="0" smtClean="0"/>
              <a:t>Is verified by</a:t>
            </a:r>
            <a:endParaRPr lang="en-US" altLang="en-US" sz="1200" dirty="0"/>
          </a:p>
        </p:txBody>
      </p:sp>
      <p:sp>
        <p:nvSpPr>
          <p:cNvPr id="163846" name="Rectangle 6"/>
          <p:cNvSpPr>
            <a:spLocks noChangeArrowheads="1"/>
          </p:cNvSpPr>
          <p:nvPr/>
        </p:nvSpPr>
        <p:spPr bwMode="auto">
          <a:xfrm>
            <a:off x="1662113" y="3556000"/>
            <a:ext cx="1009891" cy="248784"/>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737" tIns="31749" rIns="58737" bIns="31749">
            <a:spAutoFit/>
          </a:bodyPr>
          <a:lstStyle>
            <a:lvl1pPr defTabSz="387350">
              <a:defRPr sz="2400">
                <a:solidFill>
                  <a:schemeClr val="tx1"/>
                </a:solidFill>
                <a:latin typeface="Times New Roman" pitchFamily="18" charset="0"/>
              </a:defRPr>
            </a:lvl1pPr>
            <a:lvl2pPr marL="298450" defTabSz="387350">
              <a:defRPr sz="2400">
                <a:solidFill>
                  <a:schemeClr val="tx1"/>
                </a:solidFill>
                <a:latin typeface="Times New Roman" pitchFamily="18" charset="0"/>
              </a:defRPr>
            </a:lvl2pPr>
            <a:lvl3pPr marL="595313" defTabSz="387350">
              <a:defRPr sz="2400">
                <a:solidFill>
                  <a:schemeClr val="tx1"/>
                </a:solidFill>
                <a:latin typeface="Times New Roman" pitchFamily="18" charset="0"/>
              </a:defRPr>
            </a:lvl3pPr>
            <a:lvl4pPr marL="892175" defTabSz="387350">
              <a:defRPr sz="2400">
                <a:solidFill>
                  <a:schemeClr val="tx1"/>
                </a:solidFill>
                <a:latin typeface="Times New Roman" pitchFamily="18" charset="0"/>
              </a:defRPr>
            </a:lvl4pPr>
            <a:lvl5pPr marL="1189038" defTabSz="387350">
              <a:defRPr sz="2400">
                <a:solidFill>
                  <a:schemeClr val="tx1"/>
                </a:solidFill>
                <a:latin typeface="Times New Roman" pitchFamily="18" charset="0"/>
              </a:defRPr>
            </a:lvl5pPr>
            <a:lvl6pPr marL="1646238" defTabSz="387350" eaLnBrk="0" fontAlgn="base" hangingPunct="0">
              <a:spcBef>
                <a:spcPct val="0"/>
              </a:spcBef>
              <a:spcAft>
                <a:spcPct val="0"/>
              </a:spcAft>
              <a:defRPr sz="2400">
                <a:solidFill>
                  <a:schemeClr val="tx1"/>
                </a:solidFill>
                <a:latin typeface="Times New Roman" pitchFamily="18" charset="0"/>
              </a:defRPr>
            </a:lvl6pPr>
            <a:lvl7pPr marL="2103438" defTabSz="387350" eaLnBrk="0" fontAlgn="base" hangingPunct="0">
              <a:spcBef>
                <a:spcPct val="0"/>
              </a:spcBef>
              <a:spcAft>
                <a:spcPct val="0"/>
              </a:spcAft>
              <a:defRPr sz="2400">
                <a:solidFill>
                  <a:schemeClr val="tx1"/>
                </a:solidFill>
                <a:latin typeface="Times New Roman" pitchFamily="18" charset="0"/>
              </a:defRPr>
            </a:lvl7pPr>
            <a:lvl8pPr marL="2560638" defTabSz="387350" eaLnBrk="0" fontAlgn="base" hangingPunct="0">
              <a:spcBef>
                <a:spcPct val="0"/>
              </a:spcBef>
              <a:spcAft>
                <a:spcPct val="0"/>
              </a:spcAft>
              <a:defRPr sz="2400">
                <a:solidFill>
                  <a:schemeClr val="tx1"/>
                </a:solidFill>
                <a:latin typeface="Times New Roman" pitchFamily="18" charset="0"/>
              </a:defRPr>
            </a:lvl8pPr>
            <a:lvl9pPr marL="3017838" defTabSz="387350" eaLnBrk="0" fontAlgn="base" hangingPunct="0">
              <a:spcBef>
                <a:spcPct val="0"/>
              </a:spcBef>
              <a:spcAft>
                <a:spcPct val="0"/>
              </a:spcAft>
              <a:defRPr sz="2400">
                <a:solidFill>
                  <a:schemeClr val="tx1"/>
                </a:solidFill>
                <a:latin typeface="Times New Roman" pitchFamily="18" charset="0"/>
              </a:defRPr>
            </a:lvl9pPr>
          </a:lstStyle>
          <a:p>
            <a:r>
              <a:rPr lang="en-CA" altLang="en-US" sz="1200" dirty="0" smtClean="0"/>
              <a:t>Is achieved by</a:t>
            </a:r>
            <a:endParaRPr lang="en-US" altLang="en-US" sz="1200" dirty="0"/>
          </a:p>
        </p:txBody>
      </p:sp>
      <p:sp>
        <p:nvSpPr>
          <p:cNvPr id="163847" name="Line 7"/>
          <p:cNvSpPr>
            <a:spLocks noChangeShapeType="1"/>
          </p:cNvSpPr>
          <p:nvPr/>
        </p:nvSpPr>
        <p:spPr bwMode="auto">
          <a:xfrm>
            <a:off x="1838325" y="5037138"/>
            <a:ext cx="1716088" cy="0"/>
          </a:xfrm>
          <a:prstGeom prst="line">
            <a:avLst/>
          </a:prstGeom>
          <a:noFill/>
          <a:ln w="12700">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63848" name="Line 8"/>
          <p:cNvSpPr>
            <a:spLocks noChangeShapeType="1"/>
          </p:cNvSpPr>
          <p:nvPr/>
        </p:nvSpPr>
        <p:spPr bwMode="auto">
          <a:xfrm>
            <a:off x="5572125" y="5037138"/>
            <a:ext cx="1608138" cy="0"/>
          </a:xfrm>
          <a:prstGeom prst="line">
            <a:avLst/>
          </a:prstGeom>
          <a:noFill/>
          <a:ln w="12700">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63849" name="Line 9"/>
          <p:cNvSpPr>
            <a:spLocks noChangeShapeType="1"/>
          </p:cNvSpPr>
          <p:nvPr/>
        </p:nvSpPr>
        <p:spPr bwMode="auto">
          <a:xfrm>
            <a:off x="4624388" y="3178175"/>
            <a:ext cx="0" cy="1071563"/>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63850" name="Rectangle 10"/>
          <p:cNvSpPr>
            <a:spLocks noChangeArrowheads="1"/>
          </p:cNvSpPr>
          <p:nvPr/>
        </p:nvSpPr>
        <p:spPr bwMode="auto">
          <a:xfrm>
            <a:off x="4724400" y="3657600"/>
            <a:ext cx="1267975" cy="248784"/>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737" tIns="31749" rIns="58737" bIns="31749">
            <a:spAutoFit/>
          </a:bodyPr>
          <a:lstStyle>
            <a:lvl1pPr defTabSz="387350">
              <a:defRPr sz="2400">
                <a:solidFill>
                  <a:schemeClr val="tx1"/>
                </a:solidFill>
                <a:latin typeface="Times New Roman" pitchFamily="18" charset="0"/>
              </a:defRPr>
            </a:lvl1pPr>
            <a:lvl2pPr marL="298450" defTabSz="387350">
              <a:defRPr sz="2400">
                <a:solidFill>
                  <a:schemeClr val="tx1"/>
                </a:solidFill>
                <a:latin typeface="Times New Roman" pitchFamily="18" charset="0"/>
              </a:defRPr>
            </a:lvl2pPr>
            <a:lvl3pPr marL="595313" defTabSz="387350">
              <a:defRPr sz="2400">
                <a:solidFill>
                  <a:schemeClr val="tx1"/>
                </a:solidFill>
                <a:latin typeface="Times New Roman" pitchFamily="18" charset="0"/>
              </a:defRPr>
            </a:lvl3pPr>
            <a:lvl4pPr marL="892175" defTabSz="387350">
              <a:defRPr sz="2400">
                <a:solidFill>
                  <a:schemeClr val="tx1"/>
                </a:solidFill>
                <a:latin typeface="Times New Roman" pitchFamily="18" charset="0"/>
              </a:defRPr>
            </a:lvl4pPr>
            <a:lvl5pPr marL="1189038" defTabSz="387350">
              <a:defRPr sz="2400">
                <a:solidFill>
                  <a:schemeClr val="tx1"/>
                </a:solidFill>
                <a:latin typeface="Times New Roman" pitchFamily="18" charset="0"/>
              </a:defRPr>
            </a:lvl5pPr>
            <a:lvl6pPr marL="1646238" defTabSz="387350" eaLnBrk="0" fontAlgn="base" hangingPunct="0">
              <a:spcBef>
                <a:spcPct val="0"/>
              </a:spcBef>
              <a:spcAft>
                <a:spcPct val="0"/>
              </a:spcAft>
              <a:defRPr sz="2400">
                <a:solidFill>
                  <a:schemeClr val="tx1"/>
                </a:solidFill>
                <a:latin typeface="Times New Roman" pitchFamily="18" charset="0"/>
              </a:defRPr>
            </a:lvl6pPr>
            <a:lvl7pPr marL="2103438" defTabSz="387350" eaLnBrk="0" fontAlgn="base" hangingPunct="0">
              <a:spcBef>
                <a:spcPct val="0"/>
              </a:spcBef>
              <a:spcAft>
                <a:spcPct val="0"/>
              </a:spcAft>
              <a:defRPr sz="2400">
                <a:solidFill>
                  <a:schemeClr val="tx1"/>
                </a:solidFill>
                <a:latin typeface="Times New Roman" pitchFamily="18" charset="0"/>
              </a:defRPr>
            </a:lvl7pPr>
            <a:lvl8pPr marL="2560638" defTabSz="387350" eaLnBrk="0" fontAlgn="base" hangingPunct="0">
              <a:spcBef>
                <a:spcPct val="0"/>
              </a:spcBef>
              <a:spcAft>
                <a:spcPct val="0"/>
              </a:spcAft>
              <a:defRPr sz="2400">
                <a:solidFill>
                  <a:schemeClr val="tx1"/>
                </a:solidFill>
                <a:latin typeface="Times New Roman" pitchFamily="18" charset="0"/>
              </a:defRPr>
            </a:lvl8pPr>
            <a:lvl9pPr marL="3017838" defTabSz="387350" eaLnBrk="0" fontAlgn="base" hangingPunct="0">
              <a:spcBef>
                <a:spcPct val="0"/>
              </a:spcBef>
              <a:spcAft>
                <a:spcPct val="0"/>
              </a:spcAft>
              <a:defRPr sz="2400">
                <a:solidFill>
                  <a:schemeClr val="tx1"/>
                </a:solidFill>
                <a:latin typeface="Times New Roman" pitchFamily="18" charset="0"/>
              </a:defRPr>
            </a:lvl9pPr>
          </a:lstStyle>
          <a:p>
            <a:r>
              <a:rPr lang="en-CA" altLang="en-US" sz="1200" dirty="0" smtClean="0"/>
              <a:t>Is implemented by</a:t>
            </a:r>
            <a:endParaRPr lang="en-US" altLang="en-US" sz="1200" dirty="0"/>
          </a:p>
        </p:txBody>
      </p:sp>
      <p:grpSp>
        <p:nvGrpSpPr>
          <p:cNvPr id="163851" name="Group 11"/>
          <p:cNvGrpSpPr>
            <a:grpSpLocks/>
          </p:cNvGrpSpPr>
          <p:nvPr/>
        </p:nvGrpSpPr>
        <p:grpSpPr bwMode="auto">
          <a:xfrm>
            <a:off x="3590925" y="4389438"/>
            <a:ext cx="2200275" cy="2108200"/>
            <a:chOff x="2454" y="2400"/>
            <a:chExt cx="1386" cy="1328"/>
          </a:xfrm>
        </p:grpSpPr>
        <p:sp>
          <p:nvSpPr>
            <p:cNvPr id="163852" name="Rectangle 12"/>
            <p:cNvSpPr>
              <a:spLocks noChangeArrowheads="1"/>
            </p:cNvSpPr>
            <p:nvPr/>
          </p:nvSpPr>
          <p:spPr bwMode="auto">
            <a:xfrm>
              <a:off x="2578" y="3552"/>
              <a:ext cx="1182"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737" tIns="31749" rIns="58737" bIns="31749">
              <a:spAutoFit/>
            </a:bodyPr>
            <a:lstStyle>
              <a:lvl1pPr defTabSz="387350">
                <a:defRPr sz="2400">
                  <a:solidFill>
                    <a:schemeClr val="tx1"/>
                  </a:solidFill>
                  <a:latin typeface="Times New Roman" pitchFamily="18" charset="0"/>
                </a:defRPr>
              </a:lvl1pPr>
              <a:lvl2pPr marL="298450" defTabSz="387350">
                <a:defRPr sz="2400">
                  <a:solidFill>
                    <a:schemeClr val="tx1"/>
                  </a:solidFill>
                  <a:latin typeface="Times New Roman" pitchFamily="18" charset="0"/>
                </a:defRPr>
              </a:lvl2pPr>
              <a:lvl3pPr marL="595313" defTabSz="387350">
                <a:defRPr sz="2400">
                  <a:solidFill>
                    <a:schemeClr val="tx1"/>
                  </a:solidFill>
                  <a:latin typeface="Times New Roman" pitchFamily="18" charset="0"/>
                </a:defRPr>
              </a:lvl3pPr>
              <a:lvl4pPr marL="892175" defTabSz="387350">
                <a:defRPr sz="2400">
                  <a:solidFill>
                    <a:schemeClr val="tx1"/>
                  </a:solidFill>
                  <a:latin typeface="Times New Roman" pitchFamily="18" charset="0"/>
                </a:defRPr>
              </a:lvl4pPr>
              <a:lvl5pPr marL="1189038" defTabSz="387350">
                <a:defRPr sz="2400">
                  <a:solidFill>
                    <a:schemeClr val="tx1"/>
                  </a:solidFill>
                  <a:latin typeface="Times New Roman" pitchFamily="18" charset="0"/>
                </a:defRPr>
              </a:lvl5pPr>
              <a:lvl6pPr marL="1646238" defTabSz="387350" eaLnBrk="0" fontAlgn="base" hangingPunct="0">
                <a:spcBef>
                  <a:spcPct val="0"/>
                </a:spcBef>
                <a:spcAft>
                  <a:spcPct val="0"/>
                </a:spcAft>
                <a:defRPr sz="2400">
                  <a:solidFill>
                    <a:schemeClr val="tx1"/>
                  </a:solidFill>
                  <a:latin typeface="Times New Roman" pitchFamily="18" charset="0"/>
                </a:defRPr>
              </a:lvl6pPr>
              <a:lvl7pPr marL="2103438" defTabSz="387350" eaLnBrk="0" fontAlgn="base" hangingPunct="0">
                <a:spcBef>
                  <a:spcPct val="0"/>
                </a:spcBef>
                <a:spcAft>
                  <a:spcPct val="0"/>
                </a:spcAft>
                <a:defRPr sz="2400">
                  <a:solidFill>
                    <a:schemeClr val="tx1"/>
                  </a:solidFill>
                  <a:latin typeface="Times New Roman" pitchFamily="18" charset="0"/>
                </a:defRPr>
              </a:lvl7pPr>
              <a:lvl8pPr marL="2560638" defTabSz="387350" eaLnBrk="0" fontAlgn="base" hangingPunct="0">
                <a:spcBef>
                  <a:spcPct val="0"/>
                </a:spcBef>
                <a:spcAft>
                  <a:spcPct val="0"/>
                </a:spcAft>
                <a:defRPr sz="2400">
                  <a:solidFill>
                    <a:schemeClr val="tx1"/>
                  </a:solidFill>
                  <a:latin typeface="Times New Roman" pitchFamily="18" charset="0"/>
                </a:defRPr>
              </a:lvl8pPr>
              <a:lvl9pPr marL="3017838" defTabSz="387350" eaLnBrk="0" fontAlgn="base" hangingPunct="0">
                <a:spcBef>
                  <a:spcPct val="0"/>
                </a:spcBef>
                <a:spcAft>
                  <a:spcPct val="0"/>
                </a:spcAft>
                <a:defRPr sz="2400">
                  <a:solidFill>
                    <a:schemeClr val="tx1"/>
                  </a:solidFill>
                  <a:latin typeface="Times New Roman" pitchFamily="18" charset="0"/>
                </a:defRPr>
              </a:lvl9pPr>
            </a:lstStyle>
            <a:p>
              <a:pPr algn="ctr"/>
              <a:r>
                <a:rPr lang="en-CA" altLang="en-US" sz="1400" b="1" dirty="0" smtClean="0"/>
                <a:t>Implementation Model</a:t>
              </a:r>
              <a:endParaRPr lang="en-US" altLang="en-US" sz="1400" b="1" dirty="0"/>
            </a:p>
          </p:txBody>
        </p:sp>
        <p:graphicFrame>
          <p:nvGraphicFramePr>
            <p:cNvPr id="163853" name="Object 13"/>
            <p:cNvGraphicFramePr>
              <a:graphicFrameLocks/>
            </p:cNvGraphicFramePr>
            <p:nvPr/>
          </p:nvGraphicFramePr>
          <p:xfrm>
            <a:off x="2454" y="2400"/>
            <a:ext cx="1386" cy="1061"/>
          </p:xfrm>
          <a:graphic>
            <a:graphicData uri="http://schemas.openxmlformats.org/presentationml/2006/ole">
              <mc:AlternateContent xmlns:mc="http://schemas.openxmlformats.org/markup-compatibility/2006">
                <mc:Choice xmlns:v="urn:schemas-microsoft-com:vml" Requires="v">
                  <p:oleObj spid="_x0000_s29726" name="CorelDRAW 6.0" r:id="rId4" imgW="741240" imgH="475920" progId="CorelDRAW.Graphic.6">
                    <p:embed/>
                  </p:oleObj>
                </mc:Choice>
                <mc:Fallback>
                  <p:oleObj name="CorelDRAW 6.0" r:id="rId4" imgW="741240" imgH="475920" progId="CorelDRAW.Graphic.6">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4" y="2400"/>
                          <a:ext cx="1386" cy="1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63854" name="Group 14"/>
          <p:cNvGrpSpPr>
            <a:grpSpLocks/>
          </p:cNvGrpSpPr>
          <p:nvPr/>
        </p:nvGrpSpPr>
        <p:grpSpPr bwMode="auto">
          <a:xfrm>
            <a:off x="6934200" y="4389438"/>
            <a:ext cx="2151063" cy="2108200"/>
            <a:chOff x="4405" y="2400"/>
            <a:chExt cx="1355" cy="1328"/>
          </a:xfrm>
        </p:grpSpPr>
        <p:sp>
          <p:nvSpPr>
            <p:cNvPr id="163855" name="Rectangle 15"/>
            <p:cNvSpPr>
              <a:spLocks noChangeArrowheads="1"/>
            </p:cNvSpPr>
            <p:nvPr/>
          </p:nvSpPr>
          <p:spPr bwMode="auto">
            <a:xfrm>
              <a:off x="4871" y="3552"/>
              <a:ext cx="609"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737" tIns="31749" rIns="58737" bIns="31749">
              <a:spAutoFit/>
            </a:bodyPr>
            <a:lstStyle>
              <a:lvl1pPr defTabSz="387350">
                <a:defRPr sz="2400">
                  <a:solidFill>
                    <a:schemeClr val="tx1"/>
                  </a:solidFill>
                  <a:latin typeface="Times New Roman" pitchFamily="18" charset="0"/>
                </a:defRPr>
              </a:lvl1pPr>
              <a:lvl2pPr marL="298450" defTabSz="387350">
                <a:defRPr sz="2400">
                  <a:solidFill>
                    <a:schemeClr val="tx1"/>
                  </a:solidFill>
                  <a:latin typeface="Times New Roman" pitchFamily="18" charset="0"/>
                </a:defRPr>
              </a:lvl2pPr>
              <a:lvl3pPr marL="595313" defTabSz="387350">
                <a:defRPr sz="2400">
                  <a:solidFill>
                    <a:schemeClr val="tx1"/>
                  </a:solidFill>
                  <a:latin typeface="Times New Roman" pitchFamily="18" charset="0"/>
                </a:defRPr>
              </a:lvl3pPr>
              <a:lvl4pPr marL="892175" defTabSz="387350">
                <a:defRPr sz="2400">
                  <a:solidFill>
                    <a:schemeClr val="tx1"/>
                  </a:solidFill>
                  <a:latin typeface="Times New Roman" pitchFamily="18" charset="0"/>
                </a:defRPr>
              </a:lvl4pPr>
              <a:lvl5pPr marL="1189038" defTabSz="387350">
                <a:defRPr sz="2400">
                  <a:solidFill>
                    <a:schemeClr val="tx1"/>
                  </a:solidFill>
                  <a:latin typeface="Times New Roman" pitchFamily="18" charset="0"/>
                </a:defRPr>
              </a:lvl5pPr>
              <a:lvl6pPr marL="1646238" defTabSz="387350" eaLnBrk="0" fontAlgn="base" hangingPunct="0">
                <a:spcBef>
                  <a:spcPct val="0"/>
                </a:spcBef>
                <a:spcAft>
                  <a:spcPct val="0"/>
                </a:spcAft>
                <a:defRPr sz="2400">
                  <a:solidFill>
                    <a:schemeClr val="tx1"/>
                  </a:solidFill>
                  <a:latin typeface="Times New Roman" pitchFamily="18" charset="0"/>
                </a:defRPr>
              </a:lvl6pPr>
              <a:lvl7pPr marL="2103438" defTabSz="387350" eaLnBrk="0" fontAlgn="base" hangingPunct="0">
                <a:spcBef>
                  <a:spcPct val="0"/>
                </a:spcBef>
                <a:spcAft>
                  <a:spcPct val="0"/>
                </a:spcAft>
                <a:defRPr sz="2400">
                  <a:solidFill>
                    <a:schemeClr val="tx1"/>
                  </a:solidFill>
                  <a:latin typeface="Times New Roman" pitchFamily="18" charset="0"/>
                </a:defRPr>
              </a:lvl7pPr>
              <a:lvl8pPr marL="2560638" defTabSz="387350" eaLnBrk="0" fontAlgn="base" hangingPunct="0">
                <a:spcBef>
                  <a:spcPct val="0"/>
                </a:spcBef>
                <a:spcAft>
                  <a:spcPct val="0"/>
                </a:spcAft>
                <a:defRPr sz="2400">
                  <a:solidFill>
                    <a:schemeClr val="tx1"/>
                  </a:solidFill>
                  <a:latin typeface="Times New Roman" pitchFamily="18" charset="0"/>
                </a:defRPr>
              </a:lvl8pPr>
              <a:lvl9pPr marL="3017838" defTabSz="387350" eaLnBrk="0" fontAlgn="base" hangingPunct="0">
                <a:spcBef>
                  <a:spcPct val="0"/>
                </a:spcBef>
                <a:spcAft>
                  <a:spcPct val="0"/>
                </a:spcAft>
                <a:defRPr sz="2400">
                  <a:solidFill>
                    <a:schemeClr val="tx1"/>
                  </a:solidFill>
                  <a:latin typeface="Times New Roman" pitchFamily="18" charset="0"/>
                </a:defRPr>
              </a:lvl9pPr>
            </a:lstStyle>
            <a:p>
              <a:pPr algn="ctr"/>
              <a:r>
                <a:rPr lang="en-CA" altLang="en-US" sz="1400" b="1" dirty="0" smtClean="0"/>
                <a:t>Test Model</a:t>
              </a:r>
              <a:endParaRPr lang="en-US" altLang="en-US" sz="1400" b="1" dirty="0"/>
            </a:p>
          </p:txBody>
        </p:sp>
        <p:graphicFrame>
          <p:nvGraphicFramePr>
            <p:cNvPr id="163856" name="Object 16"/>
            <p:cNvGraphicFramePr>
              <a:graphicFrameLocks/>
            </p:cNvGraphicFramePr>
            <p:nvPr/>
          </p:nvGraphicFramePr>
          <p:xfrm>
            <a:off x="4405" y="2400"/>
            <a:ext cx="1355" cy="1069"/>
          </p:xfrm>
          <a:graphic>
            <a:graphicData uri="http://schemas.openxmlformats.org/presentationml/2006/ole">
              <mc:AlternateContent xmlns:mc="http://schemas.openxmlformats.org/markup-compatibility/2006">
                <mc:Choice xmlns:v="urn:schemas-microsoft-com:vml" Requires="v">
                  <p:oleObj spid="_x0000_s29727" name="CorelDRAW 6.0" r:id="rId6" imgW="691920" imgH="563400" progId="CorelDRAW.Graphic.6">
                    <p:embed/>
                  </p:oleObj>
                </mc:Choice>
                <mc:Fallback>
                  <p:oleObj name="CorelDRAW 6.0" r:id="rId6" imgW="691920" imgH="563400" progId="CorelDRAW.Graphic.6">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05" y="2400"/>
                          <a:ext cx="1355" cy="1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63857" name="Rectangle 17"/>
          <p:cNvSpPr>
            <a:spLocks noChangeArrowheads="1"/>
          </p:cNvSpPr>
          <p:nvPr/>
        </p:nvSpPr>
        <p:spPr bwMode="auto">
          <a:xfrm>
            <a:off x="2354263" y="2008188"/>
            <a:ext cx="117475"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737" tIns="31749" rIns="58737" bIns="31749">
            <a:spAutoFit/>
          </a:bodyPr>
          <a:lstStyle>
            <a:lvl1pPr defTabSz="387350">
              <a:defRPr sz="2400">
                <a:solidFill>
                  <a:schemeClr val="tx1"/>
                </a:solidFill>
                <a:latin typeface="Times New Roman" pitchFamily="18" charset="0"/>
              </a:defRPr>
            </a:lvl1pPr>
            <a:lvl2pPr marL="298450" defTabSz="387350">
              <a:defRPr sz="2400">
                <a:solidFill>
                  <a:schemeClr val="tx1"/>
                </a:solidFill>
                <a:latin typeface="Times New Roman" pitchFamily="18" charset="0"/>
              </a:defRPr>
            </a:lvl2pPr>
            <a:lvl3pPr marL="595313" defTabSz="387350">
              <a:defRPr sz="2400">
                <a:solidFill>
                  <a:schemeClr val="tx1"/>
                </a:solidFill>
                <a:latin typeface="Times New Roman" pitchFamily="18" charset="0"/>
              </a:defRPr>
            </a:lvl3pPr>
            <a:lvl4pPr marL="892175" defTabSz="387350">
              <a:defRPr sz="2400">
                <a:solidFill>
                  <a:schemeClr val="tx1"/>
                </a:solidFill>
                <a:latin typeface="Times New Roman" pitchFamily="18" charset="0"/>
              </a:defRPr>
            </a:lvl4pPr>
            <a:lvl5pPr marL="1189038" defTabSz="387350">
              <a:defRPr sz="2400">
                <a:solidFill>
                  <a:schemeClr val="tx1"/>
                </a:solidFill>
                <a:latin typeface="Times New Roman" pitchFamily="18" charset="0"/>
              </a:defRPr>
            </a:lvl5pPr>
            <a:lvl6pPr marL="1646238" defTabSz="387350" eaLnBrk="0" fontAlgn="base" hangingPunct="0">
              <a:spcBef>
                <a:spcPct val="0"/>
              </a:spcBef>
              <a:spcAft>
                <a:spcPct val="0"/>
              </a:spcAft>
              <a:defRPr sz="2400">
                <a:solidFill>
                  <a:schemeClr val="tx1"/>
                </a:solidFill>
                <a:latin typeface="Times New Roman" pitchFamily="18" charset="0"/>
              </a:defRPr>
            </a:lvl6pPr>
            <a:lvl7pPr marL="2103438" defTabSz="387350" eaLnBrk="0" fontAlgn="base" hangingPunct="0">
              <a:spcBef>
                <a:spcPct val="0"/>
              </a:spcBef>
              <a:spcAft>
                <a:spcPct val="0"/>
              </a:spcAft>
              <a:defRPr sz="2400">
                <a:solidFill>
                  <a:schemeClr val="tx1"/>
                </a:solidFill>
                <a:latin typeface="Times New Roman" pitchFamily="18" charset="0"/>
              </a:defRPr>
            </a:lvl7pPr>
            <a:lvl8pPr marL="2560638" defTabSz="387350" eaLnBrk="0" fontAlgn="base" hangingPunct="0">
              <a:spcBef>
                <a:spcPct val="0"/>
              </a:spcBef>
              <a:spcAft>
                <a:spcPct val="0"/>
              </a:spcAft>
              <a:defRPr sz="2400">
                <a:solidFill>
                  <a:schemeClr val="tx1"/>
                </a:solidFill>
                <a:latin typeface="Times New Roman" pitchFamily="18" charset="0"/>
              </a:defRPr>
            </a:lvl8pPr>
            <a:lvl9pPr marL="3017838" defTabSz="387350" eaLnBrk="0" fontAlgn="base" hangingPunct="0">
              <a:spcBef>
                <a:spcPct val="0"/>
              </a:spcBef>
              <a:spcAft>
                <a:spcPct val="0"/>
              </a:spcAft>
              <a:defRPr sz="2400">
                <a:solidFill>
                  <a:schemeClr val="tx1"/>
                </a:solidFill>
                <a:latin typeface="Times New Roman" pitchFamily="18" charset="0"/>
              </a:defRPr>
            </a:lvl9pPr>
          </a:lstStyle>
          <a:p>
            <a:pPr algn="ctr"/>
            <a:endParaRPr lang="en-CA" altLang="en-US" sz="1400" b="1"/>
          </a:p>
        </p:txBody>
      </p:sp>
      <p:grpSp>
        <p:nvGrpSpPr>
          <p:cNvPr id="163858" name="Group 18"/>
          <p:cNvGrpSpPr>
            <a:grpSpLocks/>
          </p:cNvGrpSpPr>
          <p:nvPr/>
        </p:nvGrpSpPr>
        <p:grpSpPr bwMode="auto">
          <a:xfrm>
            <a:off x="238125" y="4389438"/>
            <a:ext cx="2082800" cy="2108200"/>
            <a:chOff x="224" y="2400"/>
            <a:chExt cx="1312" cy="1328"/>
          </a:xfrm>
        </p:grpSpPr>
        <p:graphicFrame>
          <p:nvGraphicFramePr>
            <p:cNvPr id="163859" name="Object 19"/>
            <p:cNvGraphicFramePr>
              <a:graphicFrameLocks/>
            </p:cNvGraphicFramePr>
            <p:nvPr/>
          </p:nvGraphicFramePr>
          <p:xfrm>
            <a:off x="224" y="2400"/>
            <a:ext cx="1312" cy="1008"/>
          </p:xfrm>
          <a:graphic>
            <a:graphicData uri="http://schemas.openxmlformats.org/presentationml/2006/ole">
              <mc:AlternateContent xmlns:mc="http://schemas.openxmlformats.org/markup-compatibility/2006">
                <mc:Choice xmlns:v="urn:schemas-microsoft-com:vml" Requires="v">
                  <p:oleObj spid="_x0000_s29728" name="CorelDRAW 6.0" r:id="rId8" imgW="674640" imgH="483840" progId="CorelDRAW.Graphic.6">
                    <p:embed/>
                  </p:oleObj>
                </mc:Choice>
                <mc:Fallback>
                  <p:oleObj name="CorelDRAW 6.0" r:id="rId8" imgW="674640" imgH="483840" progId="CorelDRAW.Graphic.6">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4" y="2400"/>
                          <a:ext cx="1312" cy="1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860" name="Rectangle 20"/>
            <p:cNvSpPr>
              <a:spLocks noChangeArrowheads="1"/>
            </p:cNvSpPr>
            <p:nvPr/>
          </p:nvSpPr>
          <p:spPr bwMode="auto">
            <a:xfrm>
              <a:off x="463" y="3552"/>
              <a:ext cx="738"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737" tIns="31749" rIns="58737" bIns="31749">
              <a:spAutoFit/>
            </a:bodyPr>
            <a:lstStyle>
              <a:lvl1pPr defTabSz="387350">
                <a:defRPr sz="2400">
                  <a:solidFill>
                    <a:schemeClr val="tx1"/>
                  </a:solidFill>
                  <a:latin typeface="Times New Roman" pitchFamily="18" charset="0"/>
                </a:defRPr>
              </a:lvl1pPr>
              <a:lvl2pPr marL="298450" defTabSz="387350">
                <a:defRPr sz="2400">
                  <a:solidFill>
                    <a:schemeClr val="tx1"/>
                  </a:solidFill>
                  <a:latin typeface="Times New Roman" pitchFamily="18" charset="0"/>
                </a:defRPr>
              </a:lvl2pPr>
              <a:lvl3pPr marL="595313" defTabSz="387350">
                <a:defRPr sz="2400">
                  <a:solidFill>
                    <a:schemeClr val="tx1"/>
                  </a:solidFill>
                  <a:latin typeface="Times New Roman" pitchFamily="18" charset="0"/>
                </a:defRPr>
              </a:lvl3pPr>
              <a:lvl4pPr marL="892175" defTabSz="387350">
                <a:defRPr sz="2400">
                  <a:solidFill>
                    <a:schemeClr val="tx1"/>
                  </a:solidFill>
                  <a:latin typeface="Times New Roman" pitchFamily="18" charset="0"/>
                </a:defRPr>
              </a:lvl4pPr>
              <a:lvl5pPr marL="1189038" defTabSz="387350">
                <a:defRPr sz="2400">
                  <a:solidFill>
                    <a:schemeClr val="tx1"/>
                  </a:solidFill>
                  <a:latin typeface="Times New Roman" pitchFamily="18" charset="0"/>
                </a:defRPr>
              </a:lvl5pPr>
              <a:lvl6pPr marL="1646238" defTabSz="387350" eaLnBrk="0" fontAlgn="base" hangingPunct="0">
                <a:spcBef>
                  <a:spcPct val="0"/>
                </a:spcBef>
                <a:spcAft>
                  <a:spcPct val="0"/>
                </a:spcAft>
                <a:defRPr sz="2400">
                  <a:solidFill>
                    <a:schemeClr val="tx1"/>
                  </a:solidFill>
                  <a:latin typeface="Times New Roman" pitchFamily="18" charset="0"/>
                </a:defRPr>
              </a:lvl6pPr>
              <a:lvl7pPr marL="2103438" defTabSz="387350" eaLnBrk="0" fontAlgn="base" hangingPunct="0">
                <a:spcBef>
                  <a:spcPct val="0"/>
                </a:spcBef>
                <a:spcAft>
                  <a:spcPct val="0"/>
                </a:spcAft>
                <a:defRPr sz="2400">
                  <a:solidFill>
                    <a:schemeClr val="tx1"/>
                  </a:solidFill>
                  <a:latin typeface="Times New Roman" pitchFamily="18" charset="0"/>
                </a:defRPr>
              </a:lvl7pPr>
              <a:lvl8pPr marL="2560638" defTabSz="387350" eaLnBrk="0" fontAlgn="base" hangingPunct="0">
                <a:spcBef>
                  <a:spcPct val="0"/>
                </a:spcBef>
                <a:spcAft>
                  <a:spcPct val="0"/>
                </a:spcAft>
                <a:defRPr sz="2400">
                  <a:solidFill>
                    <a:schemeClr val="tx1"/>
                  </a:solidFill>
                  <a:latin typeface="Times New Roman" pitchFamily="18" charset="0"/>
                </a:defRPr>
              </a:lvl8pPr>
              <a:lvl9pPr marL="3017838" defTabSz="387350" eaLnBrk="0" fontAlgn="base" hangingPunct="0">
                <a:spcBef>
                  <a:spcPct val="0"/>
                </a:spcBef>
                <a:spcAft>
                  <a:spcPct val="0"/>
                </a:spcAft>
                <a:defRPr sz="2400">
                  <a:solidFill>
                    <a:schemeClr val="tx1"/>
                  </a:solidFill>
                  <a:latin typeface="Times New Roman" pitchFamily="18" charset="0"/>
                </a:defRPr>
              </a:lvl9pPr>
            </a:lstStyle>
            <a:p>
              <a:pPr algn="ctr"/>
              <a:r>
                <a:rPr lang="en-CA" altLang="en-US" sz="1400" b="1" dirty="0" smtClean="0"/>
                <a:t>Design Model</a:t>
              </a:r>
              <a:endParaRPr lang="en-US" altLang="en-US" sz="1400" b="1" dirty="0"/>
            </a:p>
          </p:txBody>
        </p:sp>
      </p:grpSp>
      <p:grpSp>
        <p:nvGrpSpPr>
          <p:cNvPr id="163861" name="Group 21"/>
          <p:cNvGrpSpPr>
            <a:grpSpLocks/>
          </p:cNvGrpSpPr>
          <p:nvPr/>
        </p:nvGrpSpPr>
        <p:grpSpPr bwMode="auto">
          <a:xfrm>
            <a:off x="3352800" y="1905000"/>
            <a:ext cx="3886200" cy="1238250"/>
            <a:chOff x="2208" y="672"/>
            <a:chExt cx="2448" cy="780"/>
          </a:xfrm>
        </p:grpSpPr>
        <p:graphicFrame>
          <p:nvGraphicFramePr>
            <p:cNvPr id="163862" name="Object 22"/>
            <p:cNvGraphicFramePr>
              <a:graphicFrameLocks/>
            </p:cNvGraphicFramePr>
            <p:nvPr/>
          </p:nvGraphicFramePr>
          <p:xfrm>
            <a:off x="2208" y="672"/>
            <a:ext cx="1542" cy="780"/>
          </p:xfrm>
          <a:graphic>
            <a:graphicData uri="http://schemas.openxmlformats.org/presentationml/2006/ole">
              <mc:AlternateContent xmlns:mc="http://schemas.openxmlformats.org/markup-compatibility/2006">
                <mc:Choice xmlns:v="urn:schemas-microsoft-com:vml" Requires="v">
                  <p:oleObj spid="_x0000_s29729" name="CorelDRAW 6.0" r:id="rId10" imgW="852480" imgH="433080" progId="CorelDRAW.Graphic.6">
                    <p:embed/>
                  </p:oleObj>
                </mc:Choice>
                <mc:Fallback>
                  <p:oleObj name="CorelDRAW 6.0" r:id="rId10" imgW="852480" imgH="433080" progId="CorelDRAW.Graphic.6">
                    <p:embed/>
                    <p:pic>
                      <p:nvPicPr>
                        <p:cNvPr id="0" name=""/>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08" y="672"/>
                          <a:ext cx="1542" cy="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863" name="Text Box 23"/>
            <p:cNvSpPr txBox="1">
              <a:spLocks noChangeArrowheads="1"/>
            </p:cNvSpPr>
            <p:nvPr/>
          </p:nvSpPr>
          <p:spPr bwMode="auto">
            <a:xfrm>
              <a:off x="3552" y="966"/>
              <a:ext cx="1104"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CA" altLang="en-US" sz="1400" b="1" dirty="0" smtClean="0"/>
                <a:t>Use Case Model</a:t>
              </a:r>
              <a:endParaRPr lang="en-US" altLang="en-US" sz="1400" b="1" dirty="0"/>
            </a:p>
          </p:txBody>
        </p:sp>
      </p:grpSp>
    </p:spTree>
    <p:extLst>
      <p:ext uri="{BB962C8B-B14F-4D97-AF65-F5344CB8AC3E}">
        <p14:creationId xmlns:p14="http://schemas.microsoft.com/office/powerpoint/2010/main" val="27759954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2"/>
          </p:nvPr>
        </p:nvSpPr>
        <p:spPr/>
        <p:txBody>
          <a:bodyPr/>
          <a:lstStyle/>
          <a:p>
            <a:fld id="{0761B8BF-102B-4864-9AD4-B0514970F254}" type="slidenum">
              <a:rPr lang="en-US" altLang="en-US"/>
              <a:pPr/>
              <a:t>9</a:t>
            </a:fld>
            <a:endParaRPr lang="en-US" altLang="en-US"/>
          </a:p>
        </p:txBody>
      </p:sp>
      <p:sp>
        <p:nvSpPr>
          <p:cNvPr id="165890" name="Rectangle 2"/>
          <p:cNvSpPr>
            <a:spLocks noGrp="1" noChangeArrowheads="1"/>
          </p:cNvSpPr>
          <p:nvPr>
            <p:ph type="title"/>
          </p:nvPr>
        </p:nvSpPr>
        <p:spPr/>
        <p:txBody>
          <a:bodyPr/>
          <a:lstStyle/>
          <a:p>
            <a:r>
              <a:rPr lang="en-CA" altLang="en-US" sz="3200" dirty="0" smtClean="0"/>
              <a:t>Structural Elements of Use Case Diagrams</a:t>
            </a:r>
            <a:r>
              <a:rPr lang="el-GR" altLang="en-US" sz="3200" dirty="0" smtClean="0"/>
              <a:t> </a:t>
            </a:r>
            <a:r>
              <a:rPr lang="el-GR" altLang="en-US" sz="3200" dirty="0"/>
              <a:t>(1)</a:t>
            </a:r>
            <a:endParaRPr lang="en-US" altLang="en-US" dirty="0"/>
          </a:p>
        </p:txBody>
      </p:sp>
      <p:graphicFrame>
        <p:nvGraphicFramePr>
          <p:cNvPr id="165891" name="Object 3"/>
          <p:cNvGraphicFramePr>
            <a:graphicFrameLocks noChangeAspect="1"/>
          </p:cNvGraphicFramePr>
          <p:nvPr>
            <p:extLst>
              <p:ext uri="{D42A27DB-BD31-4B8C-83A1-F6EECF244321}">
                <p14:modId xmlns:p14="http://schemas.microsoft.com/office/powerpoint/2010/main" val="2516969593"/>
              </p:ext>
            </p:extLst>
          </p:nvPr>
        </p:nvGraphicFramePr>
        <p:xfrm>
          <a:off x="762000" y="1762125"/>
          <a:ext cx="7781925" cy="4705350"/>
        </p:xfrm>
        <a:graphic>
          <a:graphicData uri="http://schemas.openxmlformats.org/presentationml/2006/ole">
            <mc:AlternateContent xmlns:mc="http://schemas.openxmlformats.org/markup-compatibility/2006">
              <mc:Choice xmlns:v="urn:schemas-microsoft-com:vml" Requires="v">
                <p:oleObj spid="_x0000_s30754" name="Document" r:id="rId4" imgW="7432968" imgH="4486656" progId="Word.Document.8">
                  <p:embed/>
                </p:oleObj>
              </mc:Choice>
              <mc:Fallback>
                <p:oleObj name="Document" r:id="rId4" imgW="7432968" imgH="4486656" progId="Word.Document.8">
                  <p:embed/>
                  <p:pic>
                    <p:nvPicPr>
                      <p:cNvPr id="0" name=""/>
                      <p:cNvPicPr>
                        <a:picLocks noChangeAspect="1" noChangeArrowheads="1"/>
                      </p:cNvPicPr>
                      <p:nvPr/>
                    </p:nvPicPr>
                    <p:blipFill>
                      <a:blip r:embed="rId5"/>
                      <a:srcRect/>
                      <a:stretch>
                        <a:fillRect/>
                      </a:stretch>
                    </p:blipFill>
                    <p:spPr bwMode="auto">
                      <a:xfrm>
                        <a:off x="762000" y="1762125"/>
                        <a:ext cx="7781925" cy="47053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5892" name="Object 4"/>
          <p:cNvGraphicFramePr>
            <a:graphicFrameLocks noChangeAspect="1"/>
          </p:cNvGraphicFramePr>
          <p:nvPr/>
        </p:nvGraphicFramePr>
        <p:xfrm>
          <a:off x="7072313" y="2819400"/>
          <a:ext cx="1081087" cy="552450"/>
        </p:xfrm>
        <a:graphic>
          <a:graphicData uri="http://schemas.openxmlformats.org/presentationml/2006/ole">
            <mc:AlternateContent xmlns:mc="http://schemas.openxmlformats.org/markup-compatibility/2006">
              <mc:Choice xmlns:v="urn:schemas-microsoft-com:vml" Requires="v">
                <p:oleObj spid="_x0000_s30755" name="Visio" r:id="rId6" imgW="1175004" imgH="656742" progId="Visio.Drawing.6">
                  <p:embed/>
                </p:oleObj>
              </mc:Choice>
              <mc:Fallback>
                <p:oleObj name="Visio" r:id="rId6" imgW="1175004" imgH="656742"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72313" y="2819400"/>
                        <a:ext cx="1081087" cy="55245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5893" name="Object 5"/>
          <p:cNvGraphicFramePr>
            <a:graphicFrameLocks noChangeAspect="1"/>
          </p:cNvGraphicFramePr>
          <p:nvPr>
            <p:extLst>
              <p:ext uri="{D42A27DB-BD31-4B8C-83A1-F6EECF244321}">
                <p14:modId xmlns:p14="http://schemas.microsoft.com/office/powerpoint/2010/main" val="1054742699"/>
              </p:ext>
            </p:extLst>
          </p:nvPr>
        </p:nvGraphicFramePr>
        <p:xfrm>
          <a:off x="7296150" y="3581400"/>
          <a:ext cx="542925" cy="914400"/>
        </p:xfrm>
        <a:graphic>
          <a:graphicData uri="http://schemas.openxmlformats.org/presentationml/2006/ole">
            <mc:AlternateContent xmlns:mc="http://schemas.openxmlformats.org/markup-compatibility/2006">
              <mc:Choice xmlns:v="urn:schemas-microsoft-com:vml" Requires="v">
                <p:oleObj spid="_x0000_s30756" name="VISIO" r:id="rId8" imgW="613080" imgH="1032120" progId="Visio.Drawing.5">
                  <p:embed/>
                </p:oleObj>
              </mc:Choice>
              <mc:Fallback>
                <p:oleObj name="VISIO" r:id="rId8" imgW="613080" imgH="1032120" progId="Visio.Drawing.5">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96150" y="3581400"/>
                        <a:ext cx="542925" cy="9144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5894" name="Object 6"/>
          <p:cNvGraphicFramePr>
            <a:graphicFrameLocks noChangeAspect="1"/>
          </p:cNvGraphicFramePr>
          <p:nvPr/>
        </p:nvGraphicFramePr>
        <p:xfrm>
          <a:off x="7348538" y="5029200"/>
          <a:ext cx="500062" cy="685800"/>
        </p:xfrm>
        <a:graphic>
          <a:graphicData uri="http://schemas.openxmlformats.org/presentationml/2006/ole">
            <mc:AlternateContent xmlns:mc="http://schemas.openxmlformats.org/markup-compatibility/2006">
              <mc:Choice xmlns:v="urn:schemas-microsoft-com:vml" Requires="v">
                <p:oleObj spid="_x0000_s30757" name="VISIO" r:id="rId10" imgW="1007280" imgH="1383480" progId="Visio.Drawing.5">
                  <p:embed/>
                </p:oleObj>
              </mc:Choice>
              <mc:Fallback>
                <p:oleObj name="VISIO" r:id="rId10" imgW="1007280" imgH="1383480" progId="Visio.Drawing.5">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48538" y="5029200"/>
                        <a:ext cx="500062"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381609604"/>
      </p:ext>
    </p:extLst>
  </p:cSld>
  <p:clrMapOvr>
    <a:masterClrMapping/>
  </p:clrMapOvr>
  <p:timing>
    <p:tnLst>
      <p:par>
        <p:cTn id="1" dur="indefinite" restart="never" nodeType="tmRoot"/>
      </p:par>
    </p:tnLst>
  </p:timing>
</p:sld>
</file>

<file path=ppt/theme/theme1.xml><?xml version="1.0" encoding="utf-8"?>
<a:theme xmlns:a="http://schemas.openxmlformats.org/drawingml/2006/main" name="Wrox 24-Hour Train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Wrox 24-Hour Trainer</Template>
  <TotalTime>969</TotalTime>
  <Words>1020</Words>
  <Application>Microsoft Office PowerPoint</Application>
  <PresentationFormat>On-screen Show (4:3)</PresentationFormat>
  <Paragraphs>226</Paragraphs>
  <Slides>23</Slides>
  <Notes>21</Notes>
  <HiddenSlides>0</HiddenSlides>
  <MMClips>0</MMClips>
  <ScaleCrop>false</ScaleCrop>
  <HeadingPairs>
    <vt:vector size="6" baseType="variant">
      <vt:variant>
        <vt:lpstr>Theme</vt:lpstr>
      </vt:variant>
      <vt:variant>
        <vt:i4>1</vt:i4>
      </vt:variant>
      <vt:variant>
        <vt:lpstr>Embedded OLE Servers</vt:lpstr>
      </vt:variant>
      <vt:variant>
        <vt:i4>4</vt:i4>
      </vt:variant>
      <vt:variant>
        <vt:lpstr>Slide Titles</vt:lpstr>
      </vt:variant>
      <vt:variant>
        <vt:i4>23</vt:i4>
      </vt:variant>
    </vt:vector>
  </HeadingPairs>
  <TitlesOfParts>
    <vt:vector size="28" baseType="lpstr">
      <vt:lpstr>Wrox 24-Hour Trainer</vt:lpstr>
      <vt:lpstr>CorelDRAW 6.0</vt:lpstr>
      <vt:lpstr>Microsoft Word 97 - 2003 Document</vt:lpstr>
      <vt:lpstr>Microsoft Visio Drawing</vt:lpstr>
      <vt:lpstr>VISIO 5 Drawing</vt:lpstr>
      <vt:lpstr>CS 2212B</vt:lpstr>
      <vt:lpstr>What we will cover</vt:lpstr>
      <vt:lpstr>Different Types of Models</vt:lpstr>
      <vt:lpstr>Modeling with UML</vt:lpstr>
      <vt:lpstr>UML 2.0 Diagrams Structure</vt:lpstr>
      <vt:lpstr>UML Diagrams</vt:lpstr>
      <vt:lpstr>Use Case Diagrams</vt:lpstr>
      <vt:lpstr>Relationship of Use Case Models with other UML Models</vt:lpstr>
      <vt:lpstr>Structural Elements of Use Case Diagrams (1)</vt:lpstr>
      <vt:lpstr>Structural Elements of Use Case Diagrams (2)</vt:lpstr>
      <vt:lpstr>Structural Elements of Use Case Diagrams (3)</vt:lpstr>
      <vt:lpstr>Use Case Diagram Example</vt:lpstr>
      <vt:lpstr>Use Case Diagram Example </vt:lpstr>
      <vt:lpstr>Use Case Diagram Example</vt:lpstr>
      <vt:lpstr>&lt;&lt;include&gt;&gt;, &lt;&lt;extend&gt;&gt; Stereoptypes</vt:lpstr>
      <vt:lpstr>Use Case Model = Use Case Diagrams + Use Case Descriptions</vt:lpstr>
      <vt:lpstr>Flow of Events in a Use Case Description</vt:lpstr>
      <vt:lpstr>Steps for Requirements Modeling</vt:lpstr>
      <vt:lpstr>Tips for Use Case Models</vt:lpstr>
      <vt:lpstr>Use Case Diagram Example</vt:lpstr>
      <vt:lpstr>Use Case Diagram Example </vt:lpstr>
      <vt:lpstr>Summary of Steps for Functioal Requirements Modeling </vt:lpstr>
      <vt:lpstr>Links to Supporting Material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dc:title>
  <dc:creator>Rod Stephens</dc:creator>
  <cp:lastModifiedBy>Kostas Kontogiannis</cp:lastModifiedBy>
  <cp:revision>163</cp:revision>
  <dcterms:created xsi:type="dcterms:W3CDTF">2015-03-16T16:55:38Z</dcterms:created>
  <dcterms:modified xsi:type="dcterms:W3CDTF">2018-01-14T02:05:30Z</dcterms:modified>
</cp:coreProperties>
</file>