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8" r:id="rId2"/>
    <p:sldId id="354" r:id="rId3"/>
    <p:sldId id="356" r:id="rId4"/>
    <p:sldId id="378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5" r:id="rId38"/>
    <p:sldId id="413" r:id="rId39"/>
    <p:sldId id="414" r:id="rId40"/>
    <p:sldId id="357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52" autoAdjust="0"/>
  </p:normalViewPr>
  <p:slideViewPr>
    <p:cSldViewPr>
      <p:cViewPr>
        <p:scale>
          <a:sx n="80" d="100"/>
          <a:sy n="80" d="100"/>
        </p:scale>
        <p:origin x="-1522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EA18FB-1C0E-4530-8CC5-3EADB913B705}" type="datetimeFigureOut">
              <a:rPr lang="en-US"/>
              <a:pPr>
                <a:defRPr/>
              </a:pPr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D173CC-E796-4683-BC3D-9729E0EAF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9465E-3C46-439F-8F43-29A05A0D7D5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A4F3F0-AE48-4099-9CF8-3F61C0326EF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09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6D6349-AF26-4B23-9E9C-CF1A7A19876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10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4024A-1837-4881-A9F9-A3C20754BFA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11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059BE6-078C-4159-AE6E-C1BEF8C9824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12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2B2EB2-009F-4174-B6D3-39571F2E98F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13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FD0506-6729-4115-916E-CE1F252CB69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14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E46569-8800-4B6A-B4DB-0C23A02BB70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15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88076-03EE-44C2-ACB2-870B7AB0134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16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4D2E1-99EE-4684-8DDE-856AAF99E40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17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A03DC-6642-4017-B994-6F277102224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18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923CA-BAE5-45A2-A8F5-9FFB0E1C294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79BA82-5366-475F-A1E8-8122C67C35C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19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50A5AE-DC83-4F53-A39E-B9756A32F8B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20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55EEE7-51E9-4324-B254-3B138E87AF9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918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85800"/>
            <a:ext cx="4572000" cy="3430588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3"/>
            <a:ext cx="5033367" cy="279702"/>
          </a:xfrm>
        </p:spPr>
        <p:txBody>
          <a:bodyPr lIns="89750" tIns="44875" rIns="89750" bIns="44875"/>
          <a:lstStyle/>
          <a:p>
            <a:endParaRPr lang="en-GB" altLang="sv-S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D9683-AC30-40AA-AD09-09316BA43B5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921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85800"/>
            <a:ext cx="4572000" cy="3430588"/>
          </a:xfrm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3"/>
            <a:ext cx="5033367" cy="279702"/>
          </a:xfrm>
        </p:spPr>
        <p:txBody>
          <a:bodyPr lIns="89750" tIns="44875" rIns="89750" bIns="44875"/>
          <a:lstStyle/>
          <a:p>
            <a:endParaRPr lang="en-CA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B2433D-9F89-4C61-8F79-7A310AB72A0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942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85800"/>
            <a:ext cx="4572000" cy="3430588"/>
          </a:xfrm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3"/>
            <a:ext cx="5033367" cy="279702"/>
          </a:xfrm>
        </p:spPr>
        <p:txBody>
          <a:bodyPr lIns="89750" tIns="44875" rIns="89750" bIns="44875"/>
          <a:lstStyle/>
          <a:p>
            <a:endParaRPr lang="en-GB" altLang="sv-S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7AF3A-0932-4DE3-82D7-ED9B9084B80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788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85800"/>
            <a:ext cx="4572000" cy="3430588"/>
          </a:xfrm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3"/>
            <a:ext cx="5033367" cy="279702"/>
          </a:xfrm>
        </p:spPr>
        <p:txBody>
          <a:bodyPr lIns="89750" tIns="44875" rIns="89750" bIns="44875"/>
          <a:lstStyle/>
          <a:p>
            <a:endParaRPr lang="en-GB" altLang="sv-S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943B7-36DD-45F0-AAA9-EE97032AA2F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21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C1326-8B76-4B6B-969F-910607ABFFA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22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654645-9FE0-4423-A401-5A45A6EC0AD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870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85800"/>
            <a:ext cx="4572000" cy="3430588"/>
          </a:xfrm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3"/>
            <a:ext cx="5033367" cy="279702"/>
          </a:xfrm>
        </p:spPr>
        <p:txBody>
          <a:bodyPr lIns="89750" tIns="44875" rIns="89750" bIns="44875"/>
          <a:lstStyle/>
          <a:p>
            <a:endParaRPr lang="en-GB" altLang="sv-S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757BE2-19E4-44D6-A512-D9CC03393CB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23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A6D105-BE09-4284-8097-18F96B6F3D7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02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C67B8-0F77-437B-89A9-6C2DB4C6BAFF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24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0C696-9BC7-44AD-882C-F78200E8B5D0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25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AE499-D961-4623-8FC7-61CA7F5E0EF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27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330343-63CA-4F5C-9B0F-476B926A3C1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28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D419DC-6C33-41B3-8EA5-BF93086BD72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29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9AB69-2FE4-429A-A9B5-3B4798DCBB5F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235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85800"/>
            <a:ext cx="4572000" cy="3430588"/>
          </a:xfrm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3"/>
            <a:ext cx="5033367" cy="279702"/>
          </a:xfrm>
        </p:spPr>
        <p:txBody>
          <a:bodyPr lIns="89750" tIns="44875" rIns="89750" bIns="44875"/>
          <a:lstStyle/>
          <a:p>
            <a:endParaRPr lang="en-GB" altLang="sv-S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F1072-1033-428B-86C0-823B18B14349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481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85800"/>
            <a:ext cx="4572000" cy="3430588"/>
          </a:xfrm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3"/>
            <a:ext cx="5033367" cy="279702"/>
          </a:xfrm>
        </p:spPr>
        <p:txBody>
          <a:bodyPr lIns="89750" tIns="44875" rIns="89750" bIns="44875"/>
          <a:lstStyle/>
          <a:p>
            <a:endParaRPr lang="en-GB" altLang="sv-S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2F6C2A-B9B7-4045-922D-E19E14FBB269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3502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85800"/>
            <a:ext cx="4572000" cy="3430588"/>
          </a:xfrm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3"/>
            <a:ext cx="5033367" cy="279702"/>
          </a:xfrm>
        </p:spPr>
        <p:txBody>
          <a:bodyPr lIns="89750" tIns="44875" rIns="89750" bIns="44875"/>
          <a:lstStyle/>
          <a:p>
            <a:endParaRPr lang="en-GB" alt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C175F8-F910-4848-88BE-483091D5AD0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03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E084D1-8589-4D39-B78F-3BA0A382EDD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04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A054D-555F-48B7-A4D8-9963E18CDF8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05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C43E4-47AC-466F-9F14-E41513244F1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06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75D92B-3991-456F-89C2-10947D88ED8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07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3D186-4671-4007-A7BC-818BC3FBE95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08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D04A1-3AF4-40D0-A278-B798474CC9F4}" type="datetimeFigureOut">
              <a:rPr lang="en-US"/>
              <a:pPr>
                <a:defRPr/>
              </a:pPr>
              <a:t>1/18/2018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2A2B1-C851-45BA-9B90-CF18442A1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3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AE5E9-0783-472E-BA6E-3C49E24626FB}" type="datetimeFigureOut">
              <a:rPr lang="en-US"/>
              <a:pPr>
                <a:defRPr/>
              </a:pPr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6E0FD-127E-4CCB-BB04-515C98654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67E29-1932-4CCE-9A53-47CAB86FFE2A}" type="datetimeFigureOut">
              <a:rPr lang="en-US"/>
              <a:pPr>
                <a:defRPr/>
              </a:pPr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41AF4-E102-49BC-A850-271A47F92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82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52438-700B-47C7-B66F-B9FD0D8792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974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A3C18EC-4644-49B3-80EE-92AF457139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86524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51259-A3D5-4284-8B16-27621D968E02}" type="datetimeFigureOut">
              <a:rPr lang="en-US"/>
              <a:pPr>
                <a:defRPr/>
              </a:pPr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9DB33-55D3-4713-B728-07F189041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449F5-0AF4-4D87-8900-0BBF62F1A151}" type="datetimeFigureOut">
              <a:rPr lang="en-US"/>
              <a:pPr>
                <a:defRPr/>
              </a:pPr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706DB-4B8F-436C-A405-2CF749C1A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981201"/>
            <a:ext cx="7772400" cy="762000"/>
          </a:xfrm>
          <a:prstGeom prst="rect">
            <a:avLst/>
          </a:prstGeom>
        </p:spPr>
        <p:txBody>
          <a:bodyPr/>
          <a:lstStyle>
            <a:lvl1pPr algn="l">
              <a:defRPr b="1" cap="small" baseline="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85800" y="2819400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sz="240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812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D12D8-DA29-4F3F-B804-F7322D9BB90E}" type="datetimeFigureOut">
              <a:rPr lang="en-US"/>
              <a:pPr>
                <a:defRPr/>
              </a:pPr>
              <a:t>1/18/2018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45A77-BA55-4C03-99EA-F3AE68D734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6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62327-661E-4F29-9334-E72557A2986D}" type="datetimeFigureOut">
              <a:rPr lang="en-US"/>
              <a:pPr>
                <a:defRPr/>
              </a:pPr>
              <a:t>1/18/2018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79140-09B2-4A1F-82D1-8932F6B8B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8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0DF41-25F8-4AF5-817B-336DDFED29B0}" type="datetimeFigureOut">
              <a:rPr lang="en-US"/>
              <a:pPr>
                <a:defRPr/>
              </a:pPr>
              <a:t>1/18/2018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833B0-D7CE-4DA2-9BCD-99D454B2F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1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4BACC-2316-4404-B45B-56A46FD87DB1}" type="datetimeFigureOut">
              <a:rPr lang="en-US"/>
              <a:pPr>
                <a:defRPr/>
              </a:pPr>
              <a:t>1/18/2018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A2B76-065C-4643-9415-BCEF3F3F5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0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0138B-92EA-46FB-8F47-B333F923F12C}" type="datetimeFigureOut">
              <a:rPr lang="en-US"/>
              <a:pPr>
                <a:defRPr/>
              </a:pPr>
              <a:t>1/18/2018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1C1E0-4351-4FCA-9574-2E7354AD3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3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6E93C-AA0A-4A46-BCDF-67703AA396C0}" type="datetimeFigureOut">
              <a:rPr lang="en-US"/>
              <a:pPr>
                <a:defRPr/>
              </a:pPr>
              <a:t>1/18/2018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42D40-930D-4F71-9DD1-4EF0E09B8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E15B8A-FF29-464D-BE39-860BA0CC4514}" type="datetimeFigureOut">
              <a:rPr lang="en-US"/>
              <a:pPr>
                <a:defRPr/>
              </a:pPr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ECB4D6-C3C5-449D-89FE-4DAAFB2C6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TotleBar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19600" y="0"/>
            <a:ext cx="4724400" cy="495300"/>
          </a:xfrm>
          <a:prstGeom prst="rect">
            <a:avLst/>
          </a:prstGeo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CS2212B Introduction to Software Engineering </a:t>
            </a:r>
            <a:endParaRPr lang="en-US" sz="16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  <p:sldLayoutId id="214748372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l-diagrams.org/" TargetMode="External"/><Relationship Id="rId7" Type="http://schemas.openxmlformats.org/officeDocument/2006/relationships/hyperlink" Target="https://www.ibm.com/support/knowledgecenter/en/SS6RBX_11.4.2/com.ibm.sa.oomethod.doc/topics/c_UML_collab_diag.html" TargetMode="External"/><Relationship Id="rId2" Type="http://schemas.openxmlformats.org/officeDocument/2006/relationships/hyperlink" Target="https://en.wikipedia.org/wiki/Classifier_(UML)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ibm.com/developerworks/rational/library/3101.html" TargetMode="External"/><Relationship Id="rId5" Type="http://schemas.openxmlformats.org/officeDocument/2006/relationships/hyperlink" Target="https://en.wikipedia.org/wiki/Sequence_diagram" TargetMode="External"/><Relationship Id="rId4" Type="http://schemas.openxmlformats.org/officeDocument/2006/relationships/hyperlink" Target="https://stackoverflow.com/questions/15884513/what-is-the-differences-between-class-and-classifier-in-u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CS 2212B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819401"/>
            <a:ext cx="7772400" cy="990600"/>
          </a:xfrm>
        </p:spPr>
        <p:txBody>
          <a:bodyPr/>
          <a:lstStyle/>
          <a:p>
            <a:r>
              <a:rPr lang="en-CA" dirty="0" smtClean="0"/>
              <a:t>Introduction to Software Engineering</a:t>
            </a:r>
            <a:endParaRPr lang="en-CA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9600" y="3886200"/>
            <a:ext cx="7772400" cy="990600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Kostas Kontogiannis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85800" y="5848350"/>
            <a:ext cx="7772400" cy="990600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 smtClean="0"/>
              <a:t>Lecture </a:t>
            </a:r>
            <a:r>
              <a:rPr lang="en-CA" sz="1800" dirty="0" smtClean="0"/>
              <a:t>4: </a:t>
            </a:r>
            <a:r>
              <a:rPr lang="en-CA" sz="1800" dirty="0" smtClean="0"/>
              <a:t>Requirements Engineering (Chapter 4)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1215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8E1C-4AA4-4792-9639-C88DCFDF588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Examples of Interaction Diagrams</a:t>
            </a:r>
            <a:endParaRPr lang="en-US" altLang="en-US" sz="4000" dirty="0"/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1219200" y="2286000"/>
            <a:ext cx="2743200" cy="3429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7269" name="Line 5"/>
          <p:cNvSpPr>
            <a:spLocks noChangeShapeType="1"/>
          </p:cNvSpPr>
          <p:nvPr/>
        </p:nvSpPr>
        <p:spPr bwMode="auto">
          <a:xfrm>
            <a:off x="1752600" y="31242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1447800" y="2819400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1600200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 u="sng">
                <a:latin typeface="Times" pitchFamily="18" charset="0"/>
              </a:rPr>
              <a:t>x</a:t>
            </a:r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2590800" y="31242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2286000" y="2819400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7274" name="Text Box 10"/>
          <p:cNvSpPr txBox="1">
            <a:spLocks noChangeArrowheads="1"/>
          </p:cNvSpPr>
          <p:nvPr/>
        </p:nvSpPr>
        <p:spPr bwMode="auto">
          <a:xfrm>
            <a:off x="2438400" y="2819400"/>
            <a:ext cx="274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 u="sng">
                <a:latin typeface="Times" pitchFamily="18" charset="0"/>
              </a:rPr>
              <a:t>y</a:t>
            </a:r>
          </a:p>
        </p:txBody>
      </p:sp>
      <p:sp>
        <p:nvSpPr>
          <p:cNvPr id="267275" name="Line 11"/>
          <p:cNvSpPr>
            <a:spLocks noChangeShapeType="1"/>
          </p:cNvSpPr>
          <p:nvPr/>
        </p:nvSpPr>
        <p:spPr bwMode="auto">
          <a:xfrm>
            <a:off x="3429000" y="31242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3124200" y="2819400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7277" name="Text Box 13"/>
          <p:cNvSpPr txBox="1">
            <a:spLocks noChangeArrowheads="1"/>
          </p:cNvSpPr>
          <p:nvPr/>
        </p:nvSpPr>
        <p:spPr bwMode="auto">
          <a:xfrm>
            <a:off x="3276600" y="28194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 u="sng">
                <a:latin typeface="Times" pitchFamily="18" charset="0"/>
              </a:rPr>
              <a:t>z</a:t>
            </a:r>
          </a:p>
        </p:txBody>
      </p:sp>
      <p:sp>
        <p:nvSpPr>
          <p:cNvPr id="267278" name="Rectangle 14"/>
          <p:cNvSpPr>
            <a:spLocks noChangeArrowheads="1"/>
          </p:cNvSpPr>
          <p:nvPr/>
        </p:nvSpPr>
        <p:spPr bwMode="auto">
          <a:xfrm>
            <a:off x="1676400" y="3352800"/>
            <a:ext cx="152400" cy="1676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67279" name="Rectangle 15"/>
          <p:cNvSpPr>
            <a:spLocks noChangeArrowheads="1"/>
          </p:cNvSpPr>
          <p:nvPr/>
        </p:nvSpPr>
        <p:spPr bwMode="auto">
          <a:xfrm>
            <a:off x="2514600" y="3657600"/>
            <a:ext cx="152400" cy="685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67280" name="Rectangle 16"/>
          <p:cNvSpPr>
            <a:spLocks noChangeArrowheads="1"/>
          </p:cNvSpPr>
          <p:nvPr/>
        </p:nvSpPr>
        <p:spPr bwMode="auto">
          <a:xfrm>
            <a:off x="3352800" y="3962400"/>
            <a:ext cx="152400" cy="381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7281" name="Rectangle 17"/>
          <p:cNvSpPr>
            <a:spLocks noChangeArrowheads="1"/>
          </p:cNvSpPr>
          <p:nvPr/>
        </p:nvSpPr>
        <p:spPr bwMode="auto">
          <a:xfrm>
            <a:off x="2514600" y="4495800"/>
            <a:ext cx="152400" cy="381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7282" name="Line 18"/>
          <p:cNvSpPr>
            <a:spLocks noChangeShapeType="1"/>
          </p:cNvSpPr>
          <p:nvPr/>
        </p:nvSpPr>
        <p:spPr bwMode="auto">
          <a:xfrm>
            <a:off x="1828800" y="3657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7283" name="Line 19"/>
          <p:cNvSpPr>
            <a:spLocks noChangeShapeType="1"/>
          </p:cNvSpPr>
          <p:nvPr/>
        </p:nvSpPr>
        <p:spPr bwMode="auto">
          <a:xfrm>
            <a:off x="2667000" y="3962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7284" name="Line 20"/>
          <p:cNvSpPr>
            <a:spLocks noChangeShapeType="1"/>
          </p:cNvSpPr>
          <p:nvPr/>
        </p:nvSpPr>
        <p:spPr bwMode="auto">
          <a:xfrm>
            <a:off x="1828800" y="4495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7285" name="Text Box 21"/>
          <p:cNvSpPr txBox="1">
            <a:spLocks noChangeArrowheads="1"/>
          </p:cNvSpPr>
          <p:nvPr/>
        </p:nvSpPr>
        <p:spPr bwMode="auto">
          <a:xfrm>
            <a:off x="1518748" y="5943600"/>
            <a:ext cx="20377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sv-SE" sz="1800" b="1" dirty="0" smtClean="0">
                <a:latin typeface="Times" pitchFamily="18" charset="0"/>
              </a:rPr>
              <a:t>Sequence </a:t>
            </a:r>
            <a:r>
              <a:rPr lang="en-US" altLang="sv-SE" sz="1800" b="1" dirty="0">
                <a:latin typeface="Times" pitchFamily="18" charset="0"/>
              </a:rPr>
              <a:t>Diagram</a:t>
            </a:r>
          </a:p>
        </p:txBody>
      </p:sp>
      <p:sp>
        <p:nvSpPr>
          <p:cNvPr id="267286" name="Text Box 22"/>
          <p:cNvSpPr txBox="1">
            <a:spLocks noChangeArrowheads="1"/>
          </p:cNvSpPr>
          <p:nvPr/>
        </p:nvSpPr>
        <p:spPr bwMode="auto">
          <a:xfrm>
            <a:off x="2117725" y="337502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a</a:t>
            </a:r>
          </a:p>
        </p:txBody>
      </p:sp>
      <p:sp>
        <p:nvSpPr>
          <p:cNvPr id="267287" name="Text Box 23"/>
          <p:cNvSpPr txBox="1">
            <a:spLocks noChangeArrowheads="1"/>
          </p:cNvSpPr>
          <p:nvPr/>
        </p:nvSpPr>
        <p:spPr bwMode="auto">
          <a:xfrm>
            <a:off x="3048000" y="37338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b</a:t>
            </a:r>
          </a:p>
        </p:txBody>
      </p:sp>
      <p:sp>
        <p:nvSpPr>
          <p:cNvPr id="267288" name="Text Box 24"/>
          <p:cNvSpPr txBox="1">
            <a:spLocks noChangeArrowheads="1"/>
          </p:cNvSpPr>
          <p:nvPr/>
        </p:nvSpPr>
        <p:spPr bwMode="auto">
          <a:xfrm>
            <a:off x="2133600" y="41910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c</a:t>
            </a:r>
          </a:p>
        </p:txBody>
      </p:sp>
      <p:sp>
        <p:nvSpPr>
          <p:cNvPr id="267290" name="Rectangle 26"/>
          <p:cNvSpPr>
            <a:spLocks noChangeArrowheads="1"/>
          </p:cNvSpPr>
          <p:nvPr/>
        </p:nvSpPr>
        <p:spPr bwMode="auto">
          <a:xfrm>
            <a:off x="4999038" y="2327275"/>
            <a:ext cx="2743200" cy="3429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7291" name="Text Box 27"/>
          <p:cNvSpPr txBox="1">
            <a:spLocks noChangeArrowheads="1"/>
          </p:cNvSpPr>
          <p:nvPr/>
        </p:nvSpPr>
        <p:spPr bwMode="auto">
          <a:xfrm>
            <a:off x="5145603" y="5943600"/>
            <a:ext cx="2486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sv-SE" sz="1800" b="1" dirty="0" smtClean="0">
                <a:latin typeface="Times" pitchFamily="18" charset="0"/>
              </a:rPr>
              <a:t>Collaboration </a:t>
            </a:r>
            <a:r>
              <a:rPr lang="en-US" altLang="sv-SE" sz="1800" b="1" dirty="0">
                <a:latin typeface="Times" pitchFamily="18" charset="0"/>
              </a:rPr>
              <a:t>Diagram</a:t>
            </a:r>
          </a:p>
        </p:txBody>
      </p:sp>
      <p:sp>
        <p:nvSpPr>
          <p:cNvPr id="267292" name="Rectangle 28"/>
          <p:cNvSpPr>
            <a:spLocks noChangeArrowheads="1"/>
          </p:cNvSpPr>
          <p:nvPr/>
        </p:nvSpPr>
        <p:spPr bwMode="auto">
          <a:xfrm>
            <a:off x="5227638" y="3394075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7293" name="Text Box 29"/>
          <p:cNvSpPr txBox="1">
            <a:spLocks noChangeArrowheads="1"/>
          </p:cNvSpPr>
          <p:nvPr/>
        </p:nvSpPr>
        <p:spPr bwMode="auto">
          <a:xfrm>
            <a:off x="5380038" y="33940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 u="sng">
                <a:latin typeface="Times" pitchFamily="18" charset="0"/>
              </a:rPr>
              <a:t>x</a:t>
            </a:r>
          </a:p>
        </p:txBody>
      </p:sp>
      <p:sp>
        <p:nvSpPr>
          <p:cNvPr id="267294" name="Rectangle 30"/>
          <p:cNvSpPr>
            <a:spLocks noChangeArrowheads="1"/>
          </p:cNvSpPr>
          <p:nvPr/>
        </p:nvSpPr>
        <p:spPr bwMode="auto">
          <a:xfrm>
            <a:off x="6523038" y="3394075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7295" name="Text Box 31"/>
          <p:cNvSpPr txBox="1">
            <a:spLocks noChangeArrowheads="1"/>
          </p:cNvSpPr>
          <p:nvPr/>
        </p:nvSpPr>
        <p:spPr bwMode="auto">
          <a:xfrm>
            <a:off x="6675438" y="3394075"/>
            <a:ext cx="274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 u="sng">
                <a:latin typeface="Times" pitchFamily="18" charset="0"/>
              </a:rPr>
              <a:t>y</a:t>
            </a:r>
          </a:p>
        </p:txBody>
      </p:sp>
      <p:sp>
        <p:nvSpPr>
          <p:cNvPr id="267296" name="Rectangle 32"/>
          <p:cNvSpPr>
            <a:spLocks noChangeArrowheads="1"/>
          </p:cNvSpPr>
          <p:nvPr/>
        </p:nvSpPr>
        <p:spPr bwMode="auto">
          <a:xfrm>
            <a:off x="6523038" y="4460875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7297" name="Text Box 33"/>
          <p:cNvSpPr txBox="1">
            <a:spLocks noChangeArrowheads="1"/>
          </p:cNvSpPr>
          <p:nvPr/>
        </p:nvSpPr>
        <p:spPr bwMode="auto">
          <a:xfrm>
            <a:off x="6675438" y="446087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 u="sng">
                <a:latin typeface="Times" pitchFamily="18" charset="0"/>
              </a:rPr>
              <a:t>z</a:t>
            </a:r>
          </a:p>
        </p:txBody>
      </p:sp>
      <p:sp>
        <p:nvSpPr>
          <p:cNvPr id="267298" name="Line 34"/>
          <p:cNvSpPr>
            <a:spLocks noChangeShapeType="1"/>
          </p:cNvSpPr>
          <p:nvPr/>
        </p:nvSpPr>
        <p:spPr bwMode="auto">
          <a:xfrm>
            <a:off x="5837238" y="354647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7299" name="Line 35"/>
          <p:cNvSpPr>
            <a:spLocks noChangeShapeType="1"/>
          </p:cNvSpPr>
          <p:nvPr/>
        </p:nvSpPr>
        <p:spPr bwMode="auto">
          <a:xfrm>
            <a:off x="6827838" y="3698875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7300" name="Line 36"/>
          <p:cNvSpPr>
            <a:spLocks noChangeShapeType="1"/>
          </p:cNvSpPr>
          <p:nvPr/>
        </p:nvSpPr>
        <p:spPr bwMode="auto">
          <a:xfrm>
            <a:off x="6142038" y="3470275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7301" name="Line 37"/>
          <p:cNvSpPr>
            <a:spLocks noChangeShapeType="1"/>
          </p:cNvSpPr>
          <p:nvPr/>
        </p:nvSpPr>
        <p:spPr bwMode="auto">
          <a:xfrm>
            <a:off x="6980238" y="41560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67302" name="Text Box 38"/>
          <p:cNvSpPr txBox="1">
            <a:spLocks noChangeArrowheads="1"/>
          </p:cNvSpPr>
          <p:nvPr/>
        </p:nvSpPr>
        <p:spPr bwMode="auto">
          <a:xfrm>
            <a:off x="6065838" y="2936875"/>
            <a:ext cx="5794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1.1: a</a:t>
            </a:r>
            <a:br>
              <a:rPr lang="en-US" altLang="sv-SE" sz="1400">
                <a:latin typeface="Times" pitchFamily="18" charset="0"/>
              </a:rPr>
            </a:br>
            <a:r>
              <a:rPr lang="en-US" altLang="sv-SE" sz="1400">
                <a:latin typeface="Times" pitchFamily="18" charset="0"/>
              </a:rPr>
              <a:t>1.2: c</a:t>
            </a:r>
          </a:p>
        </p:txBody>
      </p:sp>
      <p:sp>
        <p:nvSpPr>
          <p:cNvPr id="267303" name="Text Box 39"/>
          <p:cNvSpPr txBox="1">
            <a:spLocks noChangeArrowheads="1"/>
          </p:cNvSpPr>
          <p:nvPr/>
        </p:nvSpPr>
        <p:spPr bwMode="auto">
          <a:xfrm>
            <a:off x="7056438" y="4003675"/>
            <a:ext cx="854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1.1.1: b</a:t>
            </a:r>
          </a:p>
        </p:txBody>
      </p:sp>
    </p:spTree>
    <p:extLst>
      <p:ext uri="{BB962C8B-B14F-4D97-AF65-F5344CB8AC3E}">
        <p14:creationId xmlns:p14="http://schemas.microsoft.com/office/powerpoint/2010/main" val="148480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6700-56A8-4F16-B205-42443F674CC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Structure of a Sequence Diagram</a:t>
            </a:r>
            <a:endParaRPr lang="en-US" altLang="en-US" sz="4000" dirty="0"/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380999" y="2070100"/>
            <a:ext cx="8521723" cy="411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CA"/>
          </a:p>
        </p:txBody>
      </p:sp>
      <p:grpSp>
        <p:nvGrpSpPr>
          <p:cNvPr id="269316" name="Group 4"/>
          <p:cNvGrpSpPr>
            <a:grpSpLocks/>
          </p:cNvGrpSpPr>
          <p:nvPr/>
        </p:nvGrpSpPr>
        <p:grpSpPr bwMode="auto">
          <a:xfrm>
            <a:off x="2590800" y="2222500"/>
            <a:ext cx="1600200" cy="3886200"/>
            <a:chOff x="1680" y="1392"/>
            <a:chExt cx="1008" cy="2448"/>
          </a:xfrm>
        </p:grpSpPr>
        <p:sp>
          <p:nvSpPr>
            <p:cNvPr id="269317" name="Line 5"/>
            <p:cNvSpPr>
              <a:spLocks noChangeShapeType="1"/>
            </p:cNvSpPr>
            <p:nvPr/>
          </p:nvSpPr>
          <p:spPr bwMode="auto">
            <a:xfrm>
              <a:off x="2208" y="1728"/>
              <a:ext cx="0" cy="2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69318" name="Text Box 6"/>
            <p:cNvSpPr txBox="1">
              <a:spLocks noChangeArrowheads="1"/>
            </p:cNvSpPr>
            <p:nvPr/>
          </p:nvSpPr>
          <p:spPr bwMode="auto">
            <a:xfrm>
              <a:off x="1872" y="1488"/>
              <a:ext cx="6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name : Class</a:t>
              </a:r>
            </a:p>
          </p:txBody>
        </p:sp>
        <p:sp>
          <p:nvSpPr>
            <p:cNvPr id="269319" name="Rectangle 7"/>
            <p:cNvSpPr>
              <a:spLocks noChangeArrowheads="1"/>
            </p:cNvSpPr>
            <p:nvPr/>
          </p:nvSpPr>
          <p:spPr bwMode="auto">
            <a:xfrm>
              <a:off x="1680" y="1392"/>
              <a:ext cx="100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  <p:sp>
        <p:nvSpPr>
          <p:cNvPr id="269321" name="Text Box 9"/>
          <p:cNvSpPr txBox="1">
            <a:spLocks noChangeArrowheads="1"/>
          </p:cNvSpPr>
          <p:nvPr/>
        </p:nvSpPr>
        <p:spPr bwMode="auto">
          <a:xfrm>
            <a:off x="381000" y="2252246"/>
            <a:ext cx="132119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600" i="1" dirty="0" smtClean="0">
                <a:solidFill>
                  <a:srgbClr val="F10DE1"/>
                </a:solidFill>
                <a:latin typeface="Times" pitchFamily="18" charset="0"/>
              </a:rPr>
              <a:t>object symbol</a:t>
            </a:r>
            <a:endParaRPr lang="en-US" altLang="sv-SE" sz="1600" i="1" dirty="0">
              <a:latin typeface="Times" pitchFamily="18" charset="0"/>
            </a:endParaRPr>
          </a:p>
        </p:txBody>
      </p:sp>
      <p:sp>
        <p:nvSpPr>
          <p:cNvPr id="269322" name="Line 10"/>
          <p:cNvSpPr>
            <a:spLocks noChangeShapeType="1"/>
          </p:cNvSpPr>
          <p:nvPr/>
        </p:nvSpPr>
        <p:spPr bwMode="auto">
          <a:xfrm>
            <a:off x="1752600" y="246697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grpSp>
        <p:nvGrpSpPr>
          <p:cNvPr id="269323" name="Group 11"/>
          <p:cNvGrpSpPr>
            <a:grpSpLocks/>
          </p:cNvGrpSpPr>
          <p:nvPr/>
        </p:nvGrpSpPr>
        <p:grpSpPr bwMode="auto">
          <a:xfrm>
            <a:off x="938213" y="2832104"/>
            <a:ext cx="2262187" cy="338138"/>
            <a:chOff x="639" y="1776"/>
            <a:chExt cx="1425" cy="213"/>
          </a:xfrm>
        </p:grpSpPr>
        <p:sp>
          <p:nvSpPr>
            <p:cNvPr id="269324" name="Text Box 12"/>
            <p:cNvSpPr txBox="1">
              <a:spLocks noChangeArrowheads="1"/>
            </p:cNvSpPr>
            <p:nvPr/>
          </p:nvSpPr>
          <p:spPr bwMode="auto">
            <a:xfrm>
              <a:off x="639" y="1776"/>
              <a:ext cx="47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600" i="1" dirty="0" smtClean="0">
                  <a:solidFill>
                    <a:srgbClr val="F10DE1"/>
                  </a:solidFill>
                  <a:latin typeface="Times" pitchFamily="18" charset="0"/>
                </a:rPr>
                <a:t>lifeline</a:t>
              </a:r>
              <a:endParaRPr lang="en-US" altLang="sv-SE" sz="1600" i="1" dirty="0">
                <a:latin typeface="Times" pitchFamily="18" charset="0"/>
              </a:endParaRPr>
            </a:p>
          </p:txBody>
        </p:sp>
        <p:sp>
          <p:nvSpPr>
            <p:cNvPr id="269325" name="Line 13"/>
            <p:cNvSpPr>
              <a:spLocks noChangeShapeType="1"/>
            </p:cNvSpPr>
            <p:nvPr/>
          </p:nvSpPr>
          <p:spPr bwMode="auto">
            <a:xfrm>
              <a:off x="1152" y="1872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</p:grpSp>
      <p:sp>
        <p:nvSpPr>
          <p:cNvPr id="269327" name="Rectangle 15"/>
          <p:cNvSpPr>
            <a:spLocks noChangeArrowheads="1"/>
          </p:cNvSpPr>
          <p:nvPr/>
        </p:nvSpPr>
        <p:spPr bwMode="auto">
          <a:xfrm>
            <a:off x="3346450" y="3213100"/>
            <a:ext cx="234950" cy="2057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9329" name="Text Box 17"/>
          <p:cNvSpPr txBox="1">
            <a:spLocks noChangeArrowheads="1"/>
          </p:cNvSpPr>
          <p:nvPr/>
        </p:nvSpPr>
        <p:spPr bwMode="auto">
          <a:xfrm>
            <a:off x="685800" y="3773488"/>
            <a:ext cx="15986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600" i="1" dirty="0" smtClean="0">
                <a:solidFill>
                  <a:srgbClr val="F10DE1"/>
                </a:solidFill>
                <a:latin typeface="Times" pitchFamily="18" charset="0"/>
              </a:rPr>
              <a:t>activation</a:t>
            </a:r>
            <a:endParaRPr lang="en-US" altLang="sv-SE" sz="1600" i="1" dirty="0">
              <a:latin typeface="Times" pitchFamily="18" charset="0"/>
            </a:endParaRPr>
          </a:p>
        </p:txBody>
      </p:sp>
      <p:sp>
        <p:nvSpPr>
          <p:cNvPr id="269330" name="Line 18"/>
          <p:cNvSpPr>
            <a:spLocks noChangeShapeType="1"/>
          </p:cNvSpPr>
          <p:nvPr/>
        </p:nvSpPr>
        <p:spPr bwMode="auto">
          <a:xfrm flipV="1">
            <a:off x="2514600" y="3733800"/>
            <a:ext cx="74453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grpSp>
        <p:nvGrpSpPr>
          <p:cNvPr id="269331" name="Group 19"/>
          <p:cNvGrpSpPr>
            <a:grpSpLocks/>
          </p:cNvGrpSpPr>
          <p:nvPr/>
        </p:nvGrpSpPr>
        <p:grpSpPr bwMode="auto">
          <a:xfrm>
            <a:off x="4724400" y="2222500"/>
            <a:ext cx="1600200" cy="3886200"/>
            <a:chOff x="3024" y="1392"/>
            <a:chExt cx="1008" cy="2448"/>
          </a:xfrm>
        </p:grpSpPr>
        <p:sp>
          <p:nvSpPr>
            <p:cNvPr id="269332" name="Line 20"/>
            <p:cNvSpPr>
              <a:spLocks noChangeShapeType="1"/>
            </p:cNvSpPr>
            <p:nvPr/>
          </p:nvSpPr>
          <p:spPr bwMode="auto">
            <a:xfrm>
              <a:off x="3552" y="1728"/>
              <a:ext cx="0" cy="2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69333" name="Text Box 21"/>
            <p:cNvSpPr txBox="1">
              <a:spLocks noChangeArrowheads="1"/>
            </p:cNvSpPr>
            <p:nvPr/>
          </p:nvSpPr>
          <p:spPr bwMode="auto">
            <a:xfrm>
              <a:off x="3312" y="1488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other</a:t>
              </a:r>
            </a:p>
          </p:txBody>
        </p:sp>
        <p:sp>
          <p:nvSpPr>
            <p:cNvPr id="269334" name="Rectangle 22"/>
            <p:cNvSpPr>
              <a:spLocks noChangeArrowheads="1"/>
            </p:cNvSpPr>
            <p:nvPr/>
          </p:nvSpPr>
          <p:spPr bwMode="auto">
            <a:xfrm>
              <a:off x="3024" y="1392"/>
              <a:ext cx="100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  <p:sp>
        <p:nvSpPr>
          <p:cNvPr id="269335" name="Rectangle 23"/>
          <p:cNvSpPr>
            <a:spLocks noChangeArrowheads="1"/>
          </p:cNvSpPr>
          <p:nvPr/>
        </p:nvSpPr>
        <p:spPr bwMode="auto">
          <a:xfrm>
            <a:off x="5410200" y="3822700"/>
            <a:ext cx="228600" cy="137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69337" name="Line 25"/>
          <p:cNvSpPr>
            <a:spLocks noChangeShapeType="1"/>
          </p:cNvSpPr>
          <p:nvPr/>
        </p:nvSpPr>
        <p:spPr bwMode="auto">
          <a:xfrm>
            <a:off x="3581400" y="3810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69339" name="Text Box 27"/>
          <p:cNvSpPr txBox="1">
            <a:spLocks noChangeArrowheads="1"/>
          </p:cNvSpPr>
          <p:nvPr/>
        </p:nvSpPr>
        <p:spPr bwMode="auto">
          <a:xfrm>
            <a:off x="6569075" y="2984500"/>
            <a:ext cx="10001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CA" altLang="sv-SE" sz="1600" i="1" dirty="0">
                <a:solidFill>
                  <a:srgbClr val="F10DE1"/>
                </a:solidFill>
                <a:latin typeface="Times" pitchFamily="18" charset="0"/>
              </a:rPr>
              <a:t>m</a:t>
            </a:r>
            <a:r>
              <a:rPr lang="en-CA" altLang="sv-SE" sz="1600" i="1" dirty="0" smtClean="0">
                <a:solidFill>
                  <a:srgbClr val="F10DE1"/>
                </a:solidFill>
                <a:latin typeface="Times" pitchFamily="18" charset="0"/>
              </a:rPr>
              <a:t>essage (</a:t>
            </a:r>
            <a:r>
              <a:rPr lang="en-US" altLang="sv-SE" sz="1600" i="1" dirty="0" smtClean="0">
                <a:solidFill>
                  <a:srgbClr val="F10DE1"/>
                </a:solidFill>
                <a:latin typeface="Times" pitchFamily="18" charset="0"/>
              </a:rPr>
              <a:t>stimulus</a:t>
            </a:r>
            <a:r>
              <a:rPr lang="el-GR" altLang="sv-SE" sz="1600" i="1" dirty="0">
                <a:solidFill>
                  <a:srgbClr val="F10DE1"/>
                </a:solidFill>
                <a:latin typeface="Times" pitchFamily="18" charset="0"/>
              </a:rPr>
              <a:t>)</a:t>
            </a:r>
            <a:endParaRPr lang="en-US" altLang="sv-SE" sz="1600" i="1" dirty="0">
              <a:latin typeface="Times" pitchFamily="18" charset="0"/>
            </a:endParaRPr>
          </a:p>
        </p:txBody>
      </p:sp>
      <p:sp>
        <p:nvSpPr>
          <p:cNvPr id="269340" name="Line 28"/>
          <p:cNvSpPr>
            <a:spLocks noChangeShapeType="1"/>
          </p:cNvSpPr>
          <p:nvPr/>
        </p:nvSpPr>
        <p:spPr bwMode="auto">
          <a:xfrm flipH="1">
            <a:off x="5257800" y="3213100"/>
            <a:ext cx="1236663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69341" name="Text Box 29"/>
          <p:cNvSpPr txBox="1">
            <a:spLocks noChangeArrowheads="1"/>
          </p:cNvSpPr>
          <p:nvPr/>
        </p:nvSpPr>
        <p:spPr bwMode="auto">
          <a:xfrm>
            <a:off x="4176713" y="3441700"/>
            <a:ext cx="1131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sv-SE" altLang="sv-SE" sz="1400">
                <a:latin typeface="Times" pitchFamily="18" charset="0"/>
              </a:rPr>
              <a:t>n</a:t>
            </a:r>
            <a:r>
              <a:rPr lang="en-US" altLang="sv-SE" sz="1400">
                <a:latin typeface="Times" pitchFamily="18" charset="0"/>
              </a:rPr>
              <a:t>ame</a:t>
            </a:r>
            <a:r>
              <a:rPr lang="el-GR" altLang="sv-SE" sz="1400">
                <a:latin typeface="Times" pitchFamily="18" charset="0"/>
              </a:rPr>
              <a:t>.</a:t>
            </a:r>
            <a:r>
              <a:rPr lang="sv-SE" altLang="sv-SE" sz="1400">
                <a:latin typeface="Times" pitchFamily="18" charset="0"/>
              </a:rPr>
              <a:t>op</a:t>
            </a:r>
            <a:r>
              <a:rPr lang="en-US" altLang="sv-SE" sz="1400">
                <a:latin typeface="Times" pitchFamily="18" charset="0"/>
              </a:rPr>
              <a:t> (…)</a:t>
            </a:r>
          </a:p>
        </p:txBody>
      </p:sp>
      <p:sp>
        <p:nvSpPr>
          <p:cNvPr id="269344" name="Text Box 32"/>
          <p:cNvSpPr txBox="1">
            <a:spLocks noChangeArrowheads="1"/>
          </p:cNvSpPr>
          <p:nvPr/>
        </p:nvSpPr>
        <p:spPr bwMode="auto">
          <a:xfrm>
            <a:off x="3886200" y="5562600"/>
            <a:ext cx="6992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sv-SE" sz="1600" i="1" dirty="0" smtClean="0">
                <a:solidFill>
                  <a:srgbClr val="F10DE1"/>
                </a:solidFill>
                <a:latin typeface="Times" pitchFamily="18" charset="0"/>
              </a:rPr>
              <a:t>return</a:t>
            </a:r>
            <a:endParaRPr lang="en-US" altLang="sv-SE" sz="1600" i="1" dirty="0">
              <a:latin typeface="Times" pitchFamily="18" charset="0"/>
            </a:endParaRPr>
          </a:p>
        </p:txBody>
      </p:sp>
      <p:sp>
        <p:nvSpPr>
          <p:cNvPr id="269345" name="Line 33"/>
          <p:cNvSpPr>
            <a:spLocks noChangeShapeType="1"/>
          </p:cNvSpPr>
          <p:nvPr/>
        </p:nvSpPr>
        <p:spPr bwMode="auto">
          <a:xfrm flipH="1" flipV="1">
            <a:off x="4343400" y="5257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69346" name="Line 34"/>
          <p:cNvSpPr>
            <a:spLocks noChangeShapeType="1"/>
          </p:cNvSpPr>
          <p:nvPr/>
        </p:nvSpPr>
        <p:spPr bwMode="auto">
          <a:xfrm flipH="1">
            <a:off x="3581400" y="51943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9348" name="Text Box 36"/>
          <p:cNvSpPr txBox="1">
            <a:spLocks noChangeArrowheads="1"/>
          </p:cNvSpPr>
          <p:nvPr/>
        </p:nvSpPr>
        <p:spPr bwMode="auto">
          <a:xfrm>
            <a:off x="6934200" y="4127500"/>
            <a:ext cx="665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 u="sng">
                <a:latin typeface="Times" pitchFamily="18" charset="0"/>
              </a:rPr>
              <a:t>: Class</a:t>
            </a:r>
          </a:p>
        </p:txBody>
      </p:sp>
      <p:sp>
        <p:nvSpPr>
          <p:cNvPr id="269349" name="Line 37"/>
          <p:cNvSpPr>
            <a:spLocks noChangeShapeType="1"/>
          </p:cNvSpPr>
          <p:nvPr/>
        </p:nvSpPr>
        <p:spPr bwMode="auto">
          <a:xfrm>
            <a:off x="7315200" y="4538663"/>
            <a:ext cx="0" cy="11128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69350" name="Rectangle 38"/>
          <p:cNvSpPr>
            <a:spLocks noChangeArrowheads="1"/>
          </p:cNvSpPr>
          <p:nvPr/>
        </p:nvSpPr>
        <p:spPr bwMode="auto">
          <a:xfrm>
            <a:off x="6477000" y="4005263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9351" name="Rectangle 39"/>
          <p:cNvSpPr>
            <a:spLocks noChangeArrowheads="1"/>
          </p:cNvSpPr>
          <p:nvPr/>
        </p:nvSpPr>
        <p:spPr bwMode="auto">
          <a:xfrm>
            <a:off x="7162800" y="45085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69352" name="Line 40"/>
          <p:cNvSpPr>
            <a:spLocks noChangeShapeType="1"/>
          </p:cNvSpPr>
          <p:nvPr/>
        </p:nvSpPr>
        <p:spPr bwMode="auto">
          <a:xfrm>
            <a:off x="5638800" y="42037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9354" name="Text Box 42"/>
          <p:cNvSpPr txBox="1">
            <a:spLocks noChangeArrowheads="1"/>
          </p:cNvSpPr>
          <p:nvPr/>
        </p:nvSpPr>
        <p:spPr bwMode="auto">
          <a:xfrm>
            <a:off x="5715000" y="5562600"/>
            <a:ext cx="10382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sv-SE" altLang="sv-SE" sz="1600" i="1">
                <a:solidFill>
                  <a:srgbClr val="F10DE1"/>
                </a:solidFill>
                <a:latin typeface="Times" pitchFamily="18" charset="0"/>
              </a:rPr>
              <a:t>κ</a:t>
            </a:r>
            <a:r>
              <a:rPr lang="el-GR" altLang="sv-SE" sz="1600" i="1">
                <a:solidFill>
                  <a:srgbClr val="F10DE1"/>
                </a:solidFill>
                <a:latin typeface="Times" pitchFamily="18" charset="0"/>
              </a:rPr>
              <a:t>ατασκε</a:t>
            </a:r>
            <a:r>
              <a:rPr lang="sv-SE" altLang="sv-SE" sz="1600" i="1">
                <a:solidFill>
                  <a:srgbClr val="F10DE1"/>
                </a:solidFill>
                <a:latin typeface="Times" pitchFamily="18" charset="0"/>
              </a:rPr>
              <a:t>υ</a:t>
            </a:r>
            <a:r>
              <a:rPr lang="el-GR" altLang="sv-SE" sz="1600" i="1">
                <a:solidFill>
                  <a:srgbClr val="F10DE1"/>
                </a:solidFill>
                <a:latin typeface="Times" pitchFamily="18" charset="0"/>
              </a:rPr>
              <a:t>ή</a:t>
            </a:r>
          </a:p>
          <a:p>
            <a:pPr eaLnBrk="1" hangingPunct="1"/>
            <a:r>
              <a:rPr lang="el-GR" altLang="sv-SE" sz="1600" i="1">
                <a:solidFill>
                  <a:srgbClr val="F10DE1"/>
                </a:solidFill>
                <a:latin typeface="Times" pitchFamily="18" charset="0"/>
              </a:rPr>
              <a:t>(</a:t>
            </a:r>
            <a:r>
              <a:rPr lang="en-US" altLang="sv-SE" sz="1600" i="1">
                <a:solidFill>
                  <a:srgbClr val="F10DE1"/>
                </a:solidFill>
                <a:latin typeface="Times" pitchFamily="18" charset="0"/>
              </a:rPr>
              <a:t>create</a:t>
            </a:r>
            <a:r>
              <a:rPr lang="el-GR" altLang="sv-SE" sz="1600" i="1">
                <a:solidFill>
                  <a:srgbClr val="F10DE1"/>
                </a:solidFill>
                <a:latin typeface="Times" pitchFamily="18" charset="0"/>
              </a:rPr>
              <a:t>)</a:t>
            </a:r>
            <a:endParaRPr lang="en-US" altLang="sv-SE" sz="1600" i="1">
              <a:latin typeface="Times" pitchFamily="18" charset="0"/>
            </a:endParaRPr>
          </a:p>
        </p:txBody>
      </p:sp>
      <p:sp>
        <p:nvSpPr>
          <p:cNvPr id="269355" name="Line 43"/>
          <p:cNvSpPr>
            <a:spLocks noChangeShapeType="1"/>
          </p:cNvSpPr>
          <p:nvPr/>
        </p:nvSpPr>
        <p:spPr bwMode="auto">
          <a:xfrm flipV="1">
            <a:off x="6096000" y="4356100"/>
            <a:ext cx="3048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69356" name="Rectangle 44"/>
          <p:cNvSpPr>
            <a:spLocks noChangeArrowheads="1"/>
          </p:cNvSpPr>
          <p:nvPr/>
        </p:nvSpPr>
        <p:spPr bwMode="auto">
          <a:xfrm>
            <a:off x="5715000" y="3898900"/>
            <a:ext cx="820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new (…)</a:t>
            </a:r>
          </a:p>
        </p:txBody>
      </p:sp>
      <p:sp>
        <p:nvSpPr>
          <p:cNvPr id="269358" name="Line 46"/>
          <p:cNvSpPr>
            <a:spLocks noChangeShapeType="1"/>
          </p:cNvSpPr>
          <p:nvPr/>
        </p:nvSpPr>
        <p:spPr bwMode="auto">
          <a:xfrm>
            <a:off x="7162800" y="4965700"/>
            <a:ext cx="304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9359" name="Line 47"/>
          <p:cNvSpPr>
            <a:spLocks noChangeShapeType="1"/>
          </p:cNvSpPr>
          <p:nvPr/>
        </p:nvSpPr>
        <p:spPr bwMode="auto">
          <a:xfrm flipH="1">
            <a:off x="7162800" y="4965700"/>
            <a:ext cx="304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9361" name="Text Box 49"/>
          <p:cNvSpPr txBox="1">
            <a:spLocks noChangeArrowheads="1"/>
          </p:cNvSpPr>
          <p:nvPr/>
        </p:nvSpPr>
        <p:spPr bwMode="auto">
          <a:xfrm>
            <a:off x="7620000" y="4508500"/>
            <a:ext cx="12827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600" i="1" dirty="0" smtClean="0">
                <a:solidFill>
                  <a:srgbClr val="F10DE1"/>
                </a:solidFill>
                <a:latin typeface="Times" pitchFamily="18" charset="0"/>
              </a:rPr>
              <a:t>Delete</a:t>
            </a:r>
            <a:r>
              <a:rPr lang="en-CA" altLang="sv-SE" sz="1600" i="1" dirty="0" smtClean="0">
                <a:solidFill>
                  <a:srgbClr val="F10DE1"/>
                </a:solidFill>
                <a:latin typeface="Times" pitchFamily="18" charset="0"/>
              </a:rPr>
              <a:t> </a:t>
            </a:r>
          </a:p>
          <a:p>
            <a:pPr eaLnBrk="1" hangingPunct="1"/>
            <a:r>
              <a:rPr lang="en-CA" altLang="sv-SE" sz="1600" i="1" dirty="0" smtClean="0">
                <a:solidFill>
                  <a:srgbClr val="F10DE1"/>
                </a:solidFill>
                <a:latin typeface="Times" pitchFamily="18" charset="0"/>
              </a:rPr>
              <a:t>(termination)</a:t>
            </a:r>
            <a:endParaRPr lang="en-US" altLang="sv-SE" sz="1600" i="1" dirty="0">
              <a:latin typeface="Times" pitchFamily="18" charset="0"/>
            </a:endParaRPr>
          </a:p>
        </p:txBody>
      </p:sp>
      <p:sp>
        <p:nvSpPr>
          <p:cNvPr id="269362" name="Line 50"/>
          <p:cNvSpPr>
            <a:spLocks noChangeShapeType="1"/>
          </p:cNvSpPr>
          <p:nvPr/>
        </p:nvSpPr>
        <p:spPr bwMode="auto">
          <a:xfrm flipH="1">
            <a:off x="7543800" y="5029200"/>
            <a:ext cx="457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47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980F-68F1-42D3-874E-784676818FA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Message Types</a:t>
            </a:r>
            <a:endParaRPr lang="en-US" altLang="en-US" sz="4000" dirty="0"/>
          </a:p>
        </p:txBody>
      </p:sp>
      <p:grpSp>
        <p:nvGrpSpPr>
          <p:cNvPr id="271363" name="Group 3"/>
          <p:cNvGrpSpPr>
            <a:grpSpLocks/>
          </p:cNvGrpSpPr>
          <p:nvPr/>
        </p:nvGrpSpPr>
        <p:grpSpPr bwMode="auto">
          <a:xfrm>
            <a:off x="901700" y="2185988"/>
            <a:ext cx="7312238" cy="1323975"/>
            <a:chOff x="864" y="1344"/>
            <a:chExt cx="4067" cy="834"/>
          </a:xfrm>
        </p:grpSpPr>
        <p:sp>
          <p:nvSpPr>
            <p:cNvPr id="271364" name="Line 4"/>
            <p:cNvSpPr>
              <a:spLocks noChangeShapeType="1"/>
            </p:cNvSpPr>
            <p:nvPr/>
          </p:nvSpPr>
          <p:spPr bwMode="auto">
            <a:xfrm>
              <a:off x="864" y="1728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71365" name="AutoShape 5"/>
            <p:cNvSpPr>
              <a:spLocks noChangeArrowheads="1"/>
            </p:cNvSpPr>
            <p:nvPr/>
          </p:nvSpPr>
          <p:spPr bwMode="auto">
            <a:xfrm rot="5402243">
              <a:off x="1560" y="1560"/>
              <a:ext cx="384" cy="336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71366" name="Text Box 6"/>
            <p:cNvSpPr txBox="1">
              <a:spLocks noChangeArrowheads="1"/>
            </p:cNvSpPr>
            <p:nvPr/>
          </p:nvSpPr>
          <p:spPr bwMode="auto">
            <a:xfrm>
              <a:off x="2905" y="1344"/>
              <a:ext cx="2026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endParaRPr lang="el-GR" altLang="sv-SE" sz="2000" dirty="0">
                <a:latin typeface="Times" pitchFamily="18" charset="0"/>
              </a:endParaRPr>
            </a:p>
            <a:p>
              <a:pPr eaLnBrk="1" hangingPunct="1"/>
              <a:r>
                <a:rPr lang="en-CA" altLang="sv-SE" sz="2000" dirty="0" smtClean="0">
                  <a:latin typeface="Times" pitchFamily="18" charset="0"/>
                </a:rPr>
                <a:t>Denotes Synchronous Communication (</a:t>
              </a:r>
              <a:r>
                <a:rPr lang="en-CA" altLang="sv-SE" sz="2000" dirty="0" err="1" smtClean="0">
                  <a:latin typeface="Times" pitchFamily="18" charset="0"/>
                </a:rPr>
                <a:t>SendRequest</a:t>
              </a:r>
              <a:r>
                <a:rPr lang="en-CA" altLang="sv-SE" sz="2000" dirty="0" smtClean="0">
                  <a:latin typeface="Times" pitchFamily="18" charset="0"/>
                </a:rPr>
                <a:t>-block-</a:t>
              </a:r>
              <a:r>
                <a:rPr lang="en-CA" altLang="sv-SE" sz="2000" dirty="0" err="1" smtClean="0">
                  <a:latin typeface="Times" pitchFamily="18" charset="0"/>
                </a:rPr>
                <a:t>GetResponse</a:t>
              </a:r>
              <a:r>
                <a:rPr lang="en-CA" altLang="sv-SE" sz="2000" dirty="0" smtClean="0">
                  <a:latin typeface="Times" pitchFamily="18" charset="0"/>
                </a:rPr>
                <a:t>-Continue)</a:t>
              </a:r>
              <a:endParaRPr lang="en-US" altLang="sv-SE" sz="2000" dirty="0">
                <a:latin typeface="Times" pitchFamily="18" charset="0"/>
              </a:endParaRPr>
            </a:p>
          </p:txBody>
        </p:sp>
      </p:grpSp>
      <p:grpSp>
        <p:nvGrpSpPr>
          <p:cNvPr id="271367" name="Group 7"/>
          <p:cNvGrpSpPr>
            <a:grpSpLocks/>
          </p:cNvGrpSpPr>
          <p:nvPr/>
        </p:nvGrpSpPr>
        <p:grpSpPr bwMode="auto">
          <a:xfrm>
            <a:off x="901700" y="5191126"/>
            <a:ext cx="6645275" cy="1938338"/>
            <a:chOff x="864" y="2218"/>
            <a:chExt cx="4186" cy="1221"/>
          </a:xfrm>
        </p:grpSpPr>
        <p:grpSp>
          <p:nvGrpSpPr>
            <p:cNvPr id="271368" name="Group 8"/>
            <p:cNvGrpSpPr>
              <a:grpSpLocks/>
            </p:cNvGrpSpPr>
            <p:nvPr/>
          </p:nvGrpSpPr>
          <p:grpSpPr bwMode="auto">
            <a:xfrm>
              <a:off x="864" y="2218"/>
              <a:ext cx="1056" cy="288"/>
              <a:chOff x="912" y="2448"/>
              <a:chExt cx="1056" cy="288"/>
            </a:xfrm>
          </p:grpSpPr>
          <p:sp>
            <p:nvSpPr>
              <p:cNvPr id="271369" name="Line 9"/>
              <p:cNvSpPr>
                <a:spLocks noChangeShapeType="1"/>
              </p:cNvSpPr>
              <p:nvPr/>
            </p:nvSpPr>
            <p:spPr bwMode="auto">
              <a:xfrm>
                <a:off x="912" y="2592"/>
                <a:ext cx="105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271370" name="Line 10"/>
              <p:cNvSpPr>
                <a:spLocks noChangeShapeType="1"/>
              </p:cNvSpPr>
              <p:nvPr/>
            </p:nvSpPr>
            <p:spPr bwMode="auto">
              <a:xfrm flipV="1">
                <a:off x="1680" y="2592"/>
                <a:ext cx="288" cy="1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271371" name="Line 11"/>
              <p:cNvSpPr>
                <a:spLocks noChangeShapeType="1"/>
              </p:cNvSpPr>
              <p:nvPr/>
            </p:nvSpPr>
            <p:spPr bwMode="auto">
              <a:xfrm>
                <a:off x="1680" y="2448"/>
                <a:ext cx="288" cy="1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</p:grpSp>
        <p:sp>
          <p:nvSpPr>
            <p:cNvPr id="271372" name="Text Box 12"/>
            <p:cNvSpPr txBox="1">
              <a:spLocks noChangeArrowheads="1"/>
            </p:cNvSpPr>
            <p:nvPr/>
          </p:nvSpPr>
          <p:spPr bwMode="auto">
            <a:xfrm>
              <a:off x="3168" y="2218"/>
              <a:ext cx="1882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CA" altLang="sv-SE" sz="2000" dirty="0">
                  <a:latin typeface="Times" pitchFamily="18" charset="0"/>
                </a:rPr>
                <a:t>Denotes </a:t>
              </a:r>
              <a:r>
                <a:rPr lang="en-CA" altLang="sv-SE" sz="2000" dirty="0" smtClean="0">
                  <a:latin typeface="Times" pitchFamily="18" charset="0"/>
                </a:rPr>
                <a:t>Asynchronous </a:t>
              </a:r>
              <a:r>
                <a:rPr lang="en-CA" altLang="sv-SE" sz="2000" dirty="0">
                  <a:latin typeface="Times" pitchFamily="18" charset="0"/>
                </a:rPr>
                <a:t>Communication </a:t>
              </a:r>
              <a:r>
                <a:rPr lang="en-CA" altLang="sv-SE" sz="2000" dirty="0" smtClean="0">
                  <a:latin typeface="Times" pitchFamily="18" charset="0"/>
                </a:rPr>
                <a:t>(</a:t>
              </a:r>
              <a:r>
                <a:rPr lang="en-CA" altLang="sv-SE" sz="2000" dirty="0" err="1" smtClean="0">
                  <a:latin typeface="Times" pitchFamily="18" charset="0"/>
                </a:rPr>
                <a:t>SendRequest</a:t>
              </a:r>
              <a:r>
                <a:rPr lang="en-CA" altLang="sv-SE" sz="2000" dirty="0" smtClean="0">
                  <a:latin typeface="Times" pitchFamily="18" charset="0"/>
                </a:rPr>
                <a:t>-</a:t>
              </a:r>
              <a:r>
                <a:rPr lang="en-CA" altLang="sv-SE" sz="2000" dirty="0" err="1" smtClean="0">
                  <a:latin typeface="Times" pitchFamily="18" charset="0"/>
                </a:rPr>
                <a:t>DoOtherWorkInBetwen</a:t>
              </a:r>
              <a:r>
                <a:rPr lang="en-CA" altLang="sv-SE" sz="2000" dirty="0" smtClean="0">
                  <a:latin typeface="Times" pitchFamily="18" charset="0"/>
                </a:rPr>
                <a:t>-</a:t>
              </a:r>
              <a:r>
                <a:rPr lang="en-CA" altLang="sv-SE" sz="2000" dirty="0" err="1" smtClean="0">
                  <a:latin typeface="Times" pitchFamily="18" charset="0"/>
                </a:rPr>
                <a:t>GetResponse</a:t>
              </a:r>
              <a:r>
                <a:rPr lang="en-CA" altLang="sv-SE" sz="2000" dirty="0" smtClean="0">
                  <a:latin typeface="Times" pitchFamily="18" charset="0"/>
                </a:rPr>
                <a:t>-Continue)</a:t>
              </a:r>
              <a:endParaRPr lang="en-US" altLang="sv-SE" sz="2000" dirty="0">
                <a:latin typeface="Times" pitchFamily="18" charset="0"/>
              </a:endParaRPr>
            </a:p>
            <a:p>
              <a:pPr eaLnBrk="1" hangingPunct="1"/>
              <a:endParaRPr lang="en-US" altLang="sv-SE" sz="2000" dirty="0">
                <a:latin typeface="Times" pitchFamily="18" charset="0"/>
              </a:endParaRPr>
            </a:p>
          </p:txBody>
        </p:sp>
      </p:grpSp>
      <p:grpSp>
        <p:nvGrpSpPr>
          <p:cNvPr id="271374" name="Group 14"/>
          <p:cNvGrpSpPr>
            <a:grpSpLocks/>
          </p:cNvGrpSpPr>
          <p:nvPr/>
        </p:nvGrpSpPr>
        <p:grpSpPr bwMode="auto">
          <a:xfrm>
            <a:off x="901700" y="3938588"/>
            <a:ext cx="1676400" cy="457200"/>
            <a:chOff x="912" y="2448"/>
            <a:chExt cx="1056" cy="288"/>
          </a:xfrm>
        </p:grpSpPr>
        <p:sp>
          <p:nvSpPr>
            <p:cNvPr id="271375" name="Line 15"/>
            <p:cNvSpPr>
              <a:spLocks noChangeShapeType="1"/>
            </p:cNvSpPr>
            <p:nvPr/>
          </p:nvSpPr>
          <p:spPr bwMode="auto">
            <a:xfrm>
              <a:off x="912" y="2592"/>
              <a:ext cx="105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1376" name="Line 16"/>
            <p:cNvSpPr>
              <a:spLocks noChangeShapeType="1"/>
            </p:cNvSpPr>
            <p:nvPr/>
          </p:nvSpPr>
          <p:spPr bwMode="auto">
            <a:xfrm flipV="1">
              <a:off x="1680" y="2592"/>
              <a:ext cx="288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71377" name="Line 17"/>
            <p:cNvSpPr>
              <a:spLocks noChangeShapeType="1"/>
            </p:cNvSpPr>
            <p:nvPr/>
          </p:nvSpPr>
          <p:spPr bwMode="auto">
            <a:xfrm>
              <a:off x="1680" y="2448"/>
              <a:ext cx="288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</p:grpSp>
      <p:sp>
        <p:nvSpPr>
          <p:cNvPr id="271378" name="Text Box 18"/>
          <p:cNvSpPr txBox="1">
            <a:spLocks noChangeArrowheads="1"/>
          </p:cNvSpPr>
          <p:nvPr/>
        </p:nvSpPr>
        <p:spPr bwMode="auto">
          <a:xfrm>
            <a:off x="4559300" y="3938588"/>
            <a:ext cx="23749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CA" altLang="sv-SE" sz="2000" dirty="0" smtClean="0">
                <a:latin typeface="Times" pitchFamily="18" charset="0"/>
              </a:rPr>
              <a:t>Denotes the return of a call (message)</a:t>
            </a:r>
            <a:endParaRPr lang="en-US" altLang="sv-SE" sz="2000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AF6E-F3BB-483D-8DDF-3FFDF246DC0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Examples</a:t>
            </a:r>
            <a:endParaRPr lang="en-US" altLang="en-US" dirty="0"/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258763" y="2590800"/>
            <a:ext cx="2743200" cy="3429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72389" name="Line 5"/>
          <p:cNvSpPr>
            <a:spLocks noChangeShapeType="1"/>
          </p:cNvSpPr>
          <p:nvPr/>
        </p:nvSpPr>
        <p:spPr bwMode="auto">
          <a:xfrm>
            <a:off x="792163" y="3429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487363" y="3124200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487363" y="3124200"/>
            <a:ext cx="549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 u="sng">
                <a:latin typeface="Times" pitchFamily="18" charset="0"/>
              </a:rPr>
              <a:t>teller</a:t>
            </a:r>
          </a:p>
        </p:txBody>
      </p:sp>
      <p:sp>
        <p:nvSpPr>
          <p:cNvPr id="272392" name="Line 8"/>
          <p:cNvSpPr>
            <a:spLocks noChangeShapeType="1"/>
          </p:cNvSpPr>
          <p:nvPr/>
        </p:nvSpPr>
        <p:spPr bwMode="auto">
          <a:xfrm>
            <a:off x="1630363" y="3429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1325563" y="3124200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1325563" y="3124200"/>
            <a:ext cx="692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 u="sng">
                <a:latin typeface="Times" pitchFamily="18" charset="0"/>
              </a:rPr>
              <a:t>: Order</a:t>
            </a:r>
          </a:p>
        </p:txBody>
      </p:sp>
      <p:sp>
        <p:nvSpPr>
          <p:cNvPr id="272395" name="Line 11"/>
          <p:cNvSpPr>
            <a:spLocks noChangeShapeType="1"/>
          </p:cNvSpPr>
          <p:nvPr/>
        </p:nvSpPr>
        <p:spPr bwMode="auto">
          <a:xfrm>
            <a:off x="2468563" y="3429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72396" name="Rectangle 12"/>
          <p:cNvSpPr>
            <a:spLocks noChangeArrowheads="1"/>
          </p:cNvSpPr>
          <p:nvPr/>
        </p:nvSpPr>
        <p:spPr bwMode="auto">
          <a:xfrm>
            <a:off x="2163763" y="3124200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72397" name="Text Box 13"/>
          <p:cNvSpPr txBox="1">
            <a:spLocks noChangeArrowheads="1"/>
          </p:cNvSpPr>
          <p:nvPr/>
        </p:nvSpPr>
        <p:spPr bwMode="auto">
          <a:xfrm>
            <a:off x="2087563" y="3124200"/>
            <a:ext cx="771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 u="sng">
                <a:latin typeface="Times" pitchFamily="18" charset="0"/>
              </a:rPr>
              <a:t>: Article</a:t>
            </a: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715963" y="3657600"/>
            <a:ext cx="152400" cy="1676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1554163" y="3962400"/>
            <a:ext cx="152400" cy="685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2392363" y="4267200"/>
            <a:ext cx="152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1554163" y="4876800"/>
            <a:ext cx="152400" cy="381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72402" name="Line 18"/>
          <p:cNvSpPr>
            <a:spLocks noChangeShapeType="1"/>
          </p:cNvSpPr>
          <p:nvPr/>
        </p:nvSpPr>
        <p:spPr bwMode="auto">
          <a:xfrm>
            <a:off x="868363" y="3962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72403" name="Line 19"/>
          <p:cNvSpPr>
            <a:spLocks noChangeShapeType="1"/>
          </p:cNvSpPr>
          <p:nvPr/>
        </p:nvSpPr>
        <p:spPr bwMode="auto">
          <a:xfrm>
            <a:off x="1706563" y="4267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72404" name="Line 20"/>
          <p:cNvSpPr>
            <a:spLocks noChangeShapeType="1"/>
          </p:cNvSpPr>
          <p:nvPr/>
        </p:nvSpPr>
        <p:spPr bwMode="auto">
          <a:xfrm>
            <a:off x="868363" y="4876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72405" name="Text Box 21"/>
          <p:cNvSpPr txBox="1">
            <a:spLocks noChangeArrowheads="1"/>
          </p:cNvSpPr>
          <p:nvPr/>
        </p:nvSpPr>
        <p:spPr bwMode="auto">
          <a:xfrm>
            <a:off x="609600" y="2667000"/>
            <a:ext cx="13965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sv-SE" altLang="sv-SE" sz="1800" b="1" dirty="0" smtClean="0">
                <a:latin typeface="Times" pitchFamily="18" charset="0"/>
              </a:rPr>
              <a:t>Nested Flow</a:t>
            </a:r>
            <a:endParaRPr lang="en-US" altLang="sv-SE" sz="1800" b="1" dirty="0">
              <a:latin typeface="Times" pitchFamily="18" charset="0"/>
            </a:endParaRPr>
          </a:p>
        </p:txBody>
      </p:sp>
      <p:sp>
        <p:nvSpPr>
          <p:cNvPr id="272406" name="Text Box 22"/>
          <p:cNvSpPr txBox="1">
            <a:spLocks noChangeArrowheads="1"/>
          </p:cNvSpPr>
          <p:nvPr/>
        </p:nvSpPr>
        <p:spPr bwMode="auto">
          <a:xfrm>
            <a:off x="868363" y="3681413"/>
            <a:ext cx="7350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200">
                <a:solidFill>
                  <a:srgbClr val="FF0000"/>
                </a:solidFill>
                <a:latin typeface="Times" pitchFamily="18" charset="0"/>
              </a:rPr>
              <a:t>getValue</a:t>
            </a:r>
            <a:endParaRPr lang="en-US" altLang="sv-SE" sz="140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272407" name="Text Box 23"/>
          <p:cNvSpPr txBox="1">
            <a:spLocks noChangeArrowheads="1"/>
          </p:cNvSpPr>
          <p:nvPr/>
        </p:nvSpPr>
        <p:spPr bwMode="auto">
          <a:xfrm>
            <a:off x="1935163" y="4038600"/>
            <a:ext cx="4905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200">
                <a:solidFill>
                  <a:srgbClr val="FF0000"/>
                </a:solidFill>
                <a:latin typeface="Times" pitchFamily="18" charset="0"/>
              </a:rPr>
              <a:t>price</a:t>
            </a:r>
          </a:p>
        </p:txBody>
      </p:sp>
      <p:sp>
        <p:nvSpPr>
          <p:cNvPr id="272408" name="Text Box 24"/>
          <p:cNvSpPr txBox="1">
            <a:spLocks noChangeArrowheads="1"/>
          </p:cNvSpPr>
          <p:nvPr/>
        </p:nvSpPr>
        <p:spPr bwMode="auto">
          <a:xfrm>
            <a:off x="868363" y="4648200"/>
            <a:ext cx="7350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200">
                <a:latin typeface="Times" pitchFamily="18" charset="0"/>
              </a:rPr>
              <a:t>getName</a:t>
            </a:r>
          </a:p>
        </p:txBody>
      </p:sp>
      <p:sp>
        <p:nvSpPr>
          <p:cNvPr id="272409" name="Line 25"/>
          <p:cNvSpPr>
            <a:spLocks noChangeShapeType="1"/>
          </p:cNvSpPr>
          <p:nvPr/>
        </p:nvSpPr>
        <p:spPr bwMode="auto">
          <a:xfrm flipH="1">
            <a:off x="1706563" y="4572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72410" name="Line 26"/>
          <p:cNvSpPr>
            <a:spLocks noChangeShapeType="1"/>
          </p:cNvSpPr>
          <p:nvPr/>
        </p:nvSpPr>
        <p:spPr bwMode="auto">
          <a:xfrm flipH="1">
            <a:off x="868363" y="5257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72411" name="Line 27"/>
          <p:cNvSpPr>
            <a:spLocks noChangeShapeType="1"/>
          </p:cNvSpPr>
          <p:nvPr/>
        </p:nvSpPr>
        <p:spPr bwMode="auto">
          <a:xfrm flipH="1">
            <a:off x="868363" y="4648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72412" name="Line 28"/>
          <p:cNvSpPr>
            <a:spLocks noChangeShapeType="1"/>
          </p:cNvSpPr>
          <p:nvPr/>
        </p:nvSpPr>
        <p:spPr bwMode="auto">
          <a:xfrm flipV="1">
            <a:off x="868363" y="51816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72413" name="Line 29"/>
          <p:cNvSpPr>
            <a:spLocks noChangeShapeType="1"/>
          </p:cNvSpPr>
          <p:nvPr/>
        </p:nvSpPr>
        <p:spPr bwMode="auto">
          <a:xfrm>
            <a:off x="868363" y="52578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72414" name="Line 30"/>
          <p:cNvSpPr>
            <a:spLocks noChangeShapeType="1"/>
          </p:cNvSpPr>
          <p:nvPr/>
        </p:nvSpPr>
        <p:spPr bwMode="auto">
          <a:xfrm flipV="1">
            <a:off x="868363" y="45720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72415" name="Line 31"/>
          <p:cNvSpPr>
            <a:spLocks noChangeShapeType="1"/>
          </p:cNvSpPr>
          <p:nvPr/>
        </p:nvSpPr>
        <p:spPr bwMode="auto">
          <a:xfrm>
            <a:off x="868363" y="46482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72416" name="Line 32"/>
          <p:cNvSpPr>
            <a:spLocks noChangeShapeType="1"/>
          </p:cNvSpPr>
          <p:nvPr/>
        </p:nvSpPr>
        <p:spPr bwMode="auto">
          <a:xfrm flipV="1">
            <a:off x="1706563" y="44958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72417" name="Line 33"/>
          <p:cNvSpPr>
            <a:spLocks noChangeShapeType="1"/>
          </p:cNvSpPr>
          <p:nvPr/>
        </p:nvSpPr>
        <p:spPr bwMode="auto">
          <a:xfrm>
            <a:off x="1706563" y="45720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grpSp>
        <p:nvGrpSpPr>
          <p:cNvPr id="272418" name="Group 34"/>
          <p:cNvGrpSpPr>
            <a:grpSpLocks/>
          </p:cNvGrpSpPr>
          <p:nvPr/>
        </p:nvGrpSpPr>
        <p:grpSpPr bwMode="auto">
          <a:xfrm>
            <a:off x="6086475" y="2590800"/>
            <a:ext cx="2743200" cy="3429000"/>
            <a:chOff x="1987" y="1632"/>
            <a:chExt cx="1728" cy="2160"/>
          </a:xfrm>
        </p:grpSpPr>
        <p:sp>
          <p:nvSpPr>
            <p:cNvPr id="272419" name="Rectangle 35"/>
            <p:cNvSpPr>
              <a:spLocks noChangeArrowheads="1"/>
            </p:cNvSpPr>
            <p:nvPr/>
          </p:nvSpPr>
          <p:spPr bwMode="auto">
            <a:xfrm>
              <a:off x="1987" y="1632"/>
              <a:ext cx="1728" cy="21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2420" name="Line 36"/>
            <p:cNvSpPr>
              <a:spLocks noChangeShapeType="1"/>
            </p:cNvSpPr>
            <p:nvPr/>
          </p:nvSpPr>
          <p:spPr bwMode="auto">
            <a:xfrm>
              <a:off x="2323" y="216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2421" name="Rectangle 37"/>
            <p:cNvSpPr>
              <a:spLocks noChangeArrowheads="1"/>
            </p:cNvSpPr>
            <p:nvPr/>
          </p:nvSpPr>
          <p:spPr bwMode="auto">
            <a:xfrm>
              <a:off x="2131" y="1968"/>
              <a:ext cx="384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2422" name="Text Box 38"/>
            <p:cNvSpPr txBox="1">
              <a:spLocks noChangeArrowheads="1"/>
            </p:cNvSpPr>
            <p:nvPr/>
          </p:nvSpPr>
          <p:spPr bwMode="auto">
            <a:xfrm>
              <a:off x="2179" y="1968"/>
              <a:ext cx="3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caller</a:t>
              </a:r>
            </a:p>
          </p:txBody>
        </p:sp>
        <p:sp>
          <p:nvSpPr>
            <p:cNvPr id="272423" name="Line 39"/>
            <p:cNvSpPr>
              <a:spLocks noChangeShapeType="1"/>
            </p:cNvSpPr>
            <p:nvPr/>
          </p:nvSpPr>
          <p:spPr bwMode="auto">
            <a:xfrm>
              <a:off x="2851" y="216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2424" name="Rectangle 40"/>
            <p:cNvSpPr>
              <a:spLocks noChangeArrowheads="1"/>
            </p:cNvSpPr>
            <p:nvPr/>
          </p:nvSpPr>
          <p:spPr bwMode="auto">
            <a:xfrm>
              <a:off x="2611" y="1968"/>
              <a:ext cx="48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72425" name="Text Box 41"/>
            <p:cNvSpPr txBox="1">
              <a:spLocks noChangeArrowheads="1"/>
            </p:cNvSpPr>
            <p:nvPr/>
          </p:nvSpPr>
          <p:spPr bwMode="auto">
            <a:xfrm>
              <a:off x="2563" y="1968"/>
              <a:ext cx="5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exchange</a:t>
              </a:r>
            </a:p>
          </p:txBody>
        </p:sp>
        <p:sp>
          <p:nvSpPr>
            <p:cNvPr id="272426" name="Line 42"/>
            <p:cNvSpPr>
              <a:spLocks noChangeShapeType="1"/>
            </p:cNvSpPr>
            <p:nvPr/>
          </p:nvSpPr>
          <p:spPr bwMode="auto">
            <a:xfrm>
              <a:off x="3379" y="216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2427" name="Rectangle 43"/>
            <p:cNvSpPr>
              <a:spLocks noChangeArrowheads="1"/>
            </p:cNvSpPr>
            <p:nvPr/>
          </p:nvSpPr>
          <p:spPr bwMode="auto">
            <a:xfrm>
              <a:off x="3187" y="1968"/>
              <a:ext cx="384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2428" name="Text Box 44"/>
            <p:cNvSpPr txBox="1">
              <a:spLocks noChangeArrowheads="1"/>
            </p:cNvSpPr>
            <p:nvPr/>
          </p:nvSpPr>
          <p:spPr bwMode="auto">
            <a:xfrm>
              <a:off x="3187" y="1968"/>
              <a:ext cx="3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callee</a:t>
              </a:r>
            </a:p>
          </p:txBody>
        </p:sp>
        <p:sp>
          <p:nvSpPr>
            <p:cNvPr id="272429" name="Rectangle 45"/>
            <p:cNvSpPr>
              <a:spLocks noChangeArrowheads="1"/>
            </p:cNvSpPr>
            <p:nvPr/>
          </p:nvSpPr>
          <p:spPr bwMode="auto">
            <a:xfrm>
              <a:off x="2275" y="2208"/>
              <a:ext cx="96" cy="13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72430" name="Text Box 46"/>
            <p:cNvSpPr txBox="1">
              <a:spLocks noChangeArrowheads="1"/>
            </p:cNvSpPr>
            <p:nvPr/>
          </p:nvSpPr>
          <p:spPr bwMode="auto">
            <a:xfrm>
              <a:off x="2243" y="1680"/>
              <a:ext cx="13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CA" altLang="sv-SE" b="1" dirty="0" smtClean="0">
                  <a:latin typeface="Times" pitchFamily="18" charset="0"/>
                </a:rPr>
                <a:t>Asynchronous Flow</a:t>
              </a:r>
              <a:endParaRPr lang="en-US" altLang="sv-SE" sz="1800" b="1" dirty="0">
                <a:latin typeface="Times" pitchFamily="18" charset="0"/>
              </a:endParaRPr>
            </a:p>
          </p:txBody>
        </p:sp>
        <p:sp>
          <p:nvSpPr>
            <p:cNvPr id="272431" name="Rectangle 47"/>
            <p:cNvSpPr>
              <a:spLocks noChangeArrowheads="1"/>
            </p:cNvSpPr>
            <p:nvPr/>
          </p:nvSpPr>
          <p:spPr bwMode="auto">
            <a:xfrm>
              <a:off x="2803" y="2208"/>
              <a:ext cx="96" cy="13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72432" name="Rectangle 48"/>
            <p:cNvSpPr>
              <a:spLocks noChangeArrowheads="1"/>
            </p:cNvSpPr>
            <p:nvPr/>
          </p:nvSpPr>
          <p:spPr bwMode="auto">
            <a:xfrm>
              <a:off x="3331" y="2208"/>
              <a:ext cx="96" cy="13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72433" name="Line 49"/>
            <p:cNvSpPr>
              <a:spLocks noChangeShapeType="1"/>
            </p:cNvSpPr>
            <p:nvPr/>
          </p:nvSpPr>
          <p:spPr bwMode="auto">
            <a:xfrm>
              <a:off x="2371" y="2304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2434" name="Line 50"/>
            <p:cNvSpPr>
              <a:spLocks noChangeShapeType="1"/>
            </p:cNvSpPr>
            <p:nvPr/>
          </p:nvSpPr>
          <p:spPr bwMode="auto">
            <a:xfrm>
              <a:off x="2371" y="249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2435" name="Line 51"/>
            <p:cNvSpPr>
              <a:spLocks noChangeShapeType="1"/>
            </p:cNvSpPr>
            <p:nvPr/>
          </p:nvSpPr>
          <p:spPr bwMode="auto">
            <a:xfrm>
              <a:off x="2371" y="273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2436" name="Line 52"/>
            <p:cNvSpPr>
              <a:spLocks noChangeShapeType="1"/>
            </p:cNvSpPr>
            <p:nvPr/>
          </p:nvSpPr>
          <p:spPr bwMode="auto">
            <a:xfrm>
              <a:off x="2899" y="312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2437" name="Line 53"/>
            <p:cNvSpPr>
              <a:spLocks noChangeShapeType="1"/>
            </p:cNvSpPr>
            <p:nvPr/>
          </p:nvSpPr>
          <p:spPr bwMode="auto">
            <a:xfrm>
              <a:off x="2371" y="312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2438" name="Line 54"/>
            <p:cNvSpPr>
              <a:spLocks noChangeShapeType="1"/>
            </p:cNvSpPr>
            <p:nvPr/>
          </p:nvSpPr>
          <p:spPr bwMode="auto">
            <a:xfrm>
              <a:off x="2899" y="331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2439" name="Text Box 55"/>
            <p:cNvSpPr txBox="1">
              <a:spLocks noChangeArrowheads="1"/>
            </p:cNvSpPr>
            <p:nvPr/>
          </p:nvSpPr>
          <p:spPr bwMode="auto">
            <a:xfrm>
              <a:off x="2323" y="2160"/>
              <a:ext cx="48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000">
                  <a:latin typeface="Times" pitchFamily="18" charset="0"/>
                </a:rPr>
                <a:t>lift receiver</a:t>
              </a:r>
            </a:p>
          </p:txBody>
        </p:sp>
        <p:sp>
          <p:nvSpPr>
            <p:cNvPr id="272440" name="Text Box 56"/>
            <p:cNvSpPr txBox="1">
              <a:spLocks noChangeArrowheads="1"/>
            </p:cNvSpPr>
            <p:nvPr/>
          </p:nvSpPr>
          <p:spPr bwMode="auto">
            <a:xfrm>
              <a:off x="2371" y="2352"/>
              <a:ext cx="39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000">
                  <a:latin typeface="Times" pitchFamily="18" charset="0"/>
                </a:rPr>
                <a:t>dial tone</a:t>
              </a:r>
            </a:p>
          </p:txBody>
        </p:sp>
        <p:sp>
          <p:nvSpPr>
            <p:cNvPr id="272441" name="Text Box 57"/>
            <p:cNvSpPr txBox="1">
              <a:spLocks noChangeArrowheads="1"/>
            </p:cNvSpPr>
            <p:nvPr/>
          </p:nvSpPr>
          <p:spPr bwMode="auto">
            <a:xfrm>
              <a:off x="2371" y="2592"/>
              <a:ext cx="4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000">
                  <a:solidFill>
                    <a:srgbClr val="FF0000"/>
                  </a:solidFill>
                  <a:latin typeface="Times" pitchFamily="18" charset="0"/>
                </a:rPr>
                <a:t>dial digit</a:t>
              </a:r>
            </a:p>
          </p:txBody>
        </p:sp>
        <p:sp>
          <p:nvSpPr>
            <p:cNvPr id="272442" name="Line 58"/>
            <p:cNvSpPr>
              <a:spLocks noChangeShapeType="1"/>
            </p:cNvSpPr>
            <p:nvPr/>
          </p:nvSpPr>
          <p:spPr bwMode="auto">
            <a:xfrm>
              <a:off x="2371" y="292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2443" name="Text Box 59"/>
            <p:cNvSpPr txBox="1">
              <a:spLocks noChangeArrowheads="1"/>
            </p:cNvSpPr>
            <p:nvPr/>
          </p:nvSpPr>
          <p:spPr bwMode="auto">
            <a:xfrm>
              <a:off x="2371" y="2784"/>
              <a:ext cx="4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000">
                  <a:solidFill>
                    <a:srgbClr val="FF0000"/>
                  </a:solidFill>
                  <a:latin typeface="Times" pitchFamily="18" charset="0"/>
                </a:rPr>
                <a:t>dial digit</a:t>
              </a:r>
            </a:p>
          </p:txBody>
        </p:sp>
        <p:sp>
          <p:nvSpPr>
            <p:cNvPr id="272444" name="Text Box 60"/>
            <p:cNvSpPr txBox="1">
              <a:spLocks noChangeArrowheads="1"/>
            </p:cNvSpPr>
            <p:nvPr/>
          </p:nvSpPr>
          <p:spPr bwMode="auto">
            <a:xfrm>
              <a:off x="2371" y="2976"/>
              <a:ext cx="50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000">
                  <a:latin typeface="Times" pitchFamily="18" charset="0"/>
                </a:rPr>
                <a:t>ringing tone</a:t>
              </a:r>
            </a:p>
          </p:txBody>
        </p:sp>
        <p:sp>
          <p:nvSpPr>
            <p:cNvPr id="272445" name="Text Box 61"/>
            <p:cNvSpPr txBox="1">
              <a:spLocks noChangeArrowheads="1"/>
            </p:cNvSpPr>
            <p:nvPr/>
          </p:nvSpPr>
          <p:spPr bwMode="auto">
            <a:xfrm>
              <a:off x="2851" y="2976"/>
              <a:ext cx="55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000">
                  <a:latin typeface="Times" pitchFamily="18" charset="0"/>
                </a:rPr>
                <a:t>ringing signal</a:t>
              </a:r>
            </a:p>
          </p:txBody>
        </p:sp>
        <p:sp>
          <p:nvSpPr>
            <p:cNvPr id="272446" name="Text Box 62"/>
            <p:cNvSpPr txBox="1">
              <a:spLocks noChangeArrowheads="1"/>
            </p:cNvSpPr>
            <p:nvPr/>
          </p:nvSpPr>
          <p:spPr bwMode="auto">
            <a:xfrm>
              <a:off x="2899" y="3168"/>
              <a:ext cx="48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000">
                  <a:latin typeface="Times" pitchFamily="18" charset="0"/>
                </a:rPr>
                <a:t>lift receiver</a:t>
              </a:r>
            </a:p>
          </p:txBody>
        </p:sp>
      </p:grpSp>
      <p:grpSp>
        <p:nvGrpSpPr>
          <p:cNvPr id="272447" name="Group 63"/>
          <p:cNvGrpSpPr>
            <a:grpSpLocks/>
          </p:cNvGrpSpPr>
          <p:nvPr/>
        </p:nvGrpSpPr>
        <p:grpSpPr bwMode="auto">
          <a:xfrm>
            <a:off x="3165475" y="2590800"/>
            <a:ext cx="2743200" cy="3429000"/>
            <a:chOff x="1994" y="1632"/>
            <a:chExt cx="1728" cy="2160"/>
          </a:xfrm>
        </p:grpSpPr>
        <p:sp>
          <p:nvSpPr>
            <p:cNvPr id="272448" name="Rectangle 64"/>
            <p:cNvSpPr>
              <a:spLocks noChangeArrowheads="1"/>
            </p:cNvSpPr>
            <p:nvPr/>
          </p:nvSpPr>
          <p:spPr bwMode="auto">
            <a:xfrm>
              <a:off x="1994" y="1632"/>
              <a:ext cx="1728" cy="21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2449" name="Line 65"/>
            <p:cNvSpPr>
              <a:spLocks noChangeShapeType="1"/>
            </p:cNvSpPr>
            <p:nvPr/>
          </p:nvSpPr>
          <p:spPr bwMode="auto">
            <a:xfrm>
              <a:off x="2330" y="216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2450" name="Rectangle 66"/>
            <p:cNvSpPr>
              <a:spLocks noChangeArrowheads="1"/>
            </p:cNvSpPr>
            <p:nvPr/>
          </p:nvSpPr>
          <p:spPr bwMode="auto">
            <a:xfrm>
              <a:off x="2138" y="1968"/>
              <a:ext cx="384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2451" name="Text Box 67"/>
            <p:cNvSpPr txBox="1">
              <a:spLocks noChangeArrowheads="1"/>
            </p:cNvSpPr>
            <p:nvPr/>
          </p:nvSpPr>
          <p:spPr bwMode="auto">
            <a:xfrm>
              <a:off x="2138" y="1968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teller</a:t>
              </a:r>
            </a:p>
          </p:txBody>
        </p:sp>
        <p:sp>
          <p:nvSpPr>
            <p:cNvPr id="272452" name="Line 68"/>
            <p:cNvSpPr>
              <a:spLocks noChangeShapeType="1"/>
            </p:cNvSpPr>
            <p:nvPr/>
          </p:nvSpPr>
          <p:spPr bwMode="auto">
            <a:xfrm>
              <a:off x="2858" y="216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2453" name="Rectangle 69"/>
            <p:cNvSpPr>
              <a:spLocks noChangeArrowheads="1"/>
            </p:cNvSpPr>
            <p:nvPr/>
          </p:nvSpPr>
          <p:spPr bwMode="auto">
            <a:xfrm>
              <a:off x="2666" y="1968"/>
              <a:ext cx="384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2454" name="Text Box 70"/>
            <p:cNvSpPr txBox="1">
              <a:spLocks noChangeArrowheads="1"/>
            </p:cNvSpPr>
            <p:nvPr/>
          </p:nvSpPr>
          <p:spPr bwMode="auto">
            <a:xfrm>
              <a:off x="2666" y="1968"/>
              <a:ext cx="4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: Order</a:t>
              </a:r>
            </a:p>
          </p:txBody>
        </p:sp>
        <p:sp>
          <p:nvSpPr>
            <p:cNvPr id="272455" name="Line 71"/>
            <p:cNvSpPr>
              <a:spLocks noChangeShapeType="1"/>
            </p:cNvSpPr>
            <p:nvPr/>
          </p:nvSpPr>
          <p:spPr bwMode="auto">
            <a:xfrm>
              <a:off x="3386" y="216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2456" name="Rectangle 72"/>
            <p:cNvSpPr>
              <a:spLocks noChangeArrowheads="1"/>
            </p:cNvSpPr>
            <p:nvPr/>
          </p:nvSpPr>
          <p:spPr bwMode="auto">
            <a:xfrm>
              <a:off x="3194" y="1968"/>
              <a:ext cx="384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2457" name="Text Box 73"/>
            <p:cNvSpPr txBox="1">
              <a:spLocks noChangeArrowheads="1"/>
            </p:cNvSpPr>
            <p:nvPr/>
          </p:nvSpPr>
          <p:spPr bwMode="auto">
            <a:xfrm>
              <a:off x="3146" y="1968"/>
              <a:ext cx="4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: Article</a:t>
              </a:r>
            </a:p>
          </p:txBody>
        </p:sp>
        <p:sp>
          <p:nvSpPr>
            <p:cNvPr id="272458" name="Rectangle 74"/>
            <p:cNvSpPr>
              <a:spLocks noChangeArrowheads="1"/>
            </p:cNvSpPr>
            <p:nvPr/>
          </p:nvSpPr>
          <p:spPr bwMode="auto">
            <a:xfrm>
              <a:off x="2282" y="2304"/>
              <a:ext cx="96" cy="105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72459" name="Rectangle 75"/>
            <p:cNvSpPr>
              <a:spLocks noChangeArrowheads="1"/>
            </p:cNvSpPr>
            <p:nvPr/>
          </p:nvSpPr>
          <p:spPr bwMode="auto">
            <a:xfrm>
              <a:off x="2810" y="2496"/>
              <a:ext cx="96" cy="4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72460" name="Rectangle 76"/>
            <p:cNvSpPr>
              <a:spLocks noChangeArrowheads="1"/>
            </p:cNvSpPr>
            <p:nvPr/>
          </p:nvSpPr>
          <p:spPr bwMode="auto">
            <a:xfrm>
              <a:off x="3338" y="2688"/>
              <a:ext cx="96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72461" name="Rectangle 77"/>
            <p:cNvSpPr>
              <a:spLocks noChangeArrowheads="1"/>
            </p:cNvSpPr>
            <p:nvPr/>
          </p:nvSpPr>
          <p:spPr bwMode="auto">
            <a:xfrm>
              <a:off x="2810" y="3072"/>
              <a:ext cx="96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2462" name="Line 78"/>
            <p:cNvSpPr>
              <a:spLocks noChangeShapeType="1"/>
            </p:cNvSpPr>
            <p:nvPr/>
          </p:nvSpPr>
          <p:spPr bwMode="auto">
            <a:xfrm>
              <a:off x="2378" y="249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2463" name="Line 79"/>
            <p:cNvSpPr>
              <a:spLocks noChangeShapeType="1"/>
            </p:cNvSpPr>
            <p:nvPr/>
          </p:nvSpPr>
          <p:spPr bwMode="auto">
            <a:xfrm>
              <a:off x="2906" y="268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2464" name="Line 80"/>
            <p:cNvSpPr>
              <a:spLocks noChangeShapeType="1"/>
            </p:cNvSpPr>
            <p:nvPr/>
          </p:nvSpPr>
          <p:spPr bwMode="auto">
            <a:xfrm>
              <a:off x="2378" y="307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2465" name="Text Box 81"/>
            <p:cNvSpPr txBox="1">
              <a:spLocks noChangeArrowheads="1"/>
            </p:cNvSpPr>
            <p:nvPr/>
          </p:nvSpPr>
          <p:spPr bwMode="auto">
            <a:xfrm>
              <a:off x="2426" y="1680"/>
              <a:ext cx="8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sv-SE" altLang="sv-SE" b="1" dirty="0" smtClean="0">
                  <a:latin typeface="Times" pitchFamily="18" charset="0"/>
                </a:rPr>
                <a:t>Nested Flow</a:t>
              </a:r>
              <a:endParaRPr lang="en-US" altLang="sv-SE" sz="1800" b="1" dirty="0">
                <a:latin typeface="Times" pitchFamily="18" charset="0"/>
              </a:endParaRPr>
            </a:p>
          </p:txBody>
        </p:sp>
        <p:sp>
          <p:nvSpPr>
            <p:cNvPr id="272466" name="Text Box 82"/>
            <p:cNvSpPr txBox="1">
              <a:spLocks noChangeArrowheads="1"/>
            </p:cNvSpPr>
            <p:nvPr/>
          </p:nvSpPr>
          <p:spPr bwMode="auto">
            <a:xfrm>
              <a:off x="2378" y="2319"/>
              <a:ext cx="4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200">
                  <a:solidFill>
                    <a:srgbClr val="FF0000"/>
                  </a:solidFill>
                  <a:latin typeface="Times" pitchFamily="18" charset="0"/>
                </a:rPr>
                <a:t>getValue</a:t>
              </a:r>
              <a:endParaRPr lang="en-US" altLang="sv-SE" sz="1400">
                <a:solidFill>
                  <a:srgbClr val="FF0000"/>
                </a:solidFill>
                <a:latin typeface="Times" pitchFamily="18" charset="0"/>
              </a:endParaRPr>
            </a:p>
          </p:txBody>
        </p:sp>
        <p:sp>
          <p:nvSpPr>
            <p:cNvPr id="272467" name="Text Box 83"/>
            <p:cNvSpPr txBox="1">
              <a:spLocks noChangeArrowheads="1"/>
            </p:cNvSpPr>
            <p:nvPr/>
          </p:nvSpPr>
          <p:spPr bwMode="auto">
            <a:xfrm>
              <a:off x="3050" y="2544"/>
              <a:ext cx="30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200">
                  <a:solidFill>
                    <a:srgbClr val="FF0000"/>
                  </a:solidFill>
                  <a:latin typeface="Times" pitchFamily="18" charset="0"/>
                </a:rPr>
                <a:t>price</a:t>
              </a:r>
            </a:p>
          </p:txBody>
        </p:sp>
        <p:sp>
          <p:nvSpPr>
            <p:cNvPr id="272468" name="Text Box 84"/>
            <p:cNvSpPr txBox="1">
              <a:spLocks noChangeArrowheads="1"/>
            </p:cNvSpPr>
            <p:nvPr/>
          </p:nvSpPr>
          <p:spPr bwMode="auto">
            <a:xfrm>
              <a:off x="2378" y="2928"/>
              <a:ext cx="4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200">
                  <a:latin typeface="Times" pitchFamily="18" charset="0"/>
                </a:rPr>
                <a:t>getName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0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8C29-2155-4B19-B606-CEBF65236A1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Messages with Conditions and Iteration</a:t>
            </a:r>
            <a:endParaRPr lang="en-US" altLang="en-US" sz="4000" dirty="0"/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381000" y="2032000"/>
            <a:ext cx="8382000" cy="411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73412" name="Line 4"/>
          <p:cNvSpPr>
            <a:spLocks noChangeShapeType="1"/>
          </p:cNvSpPr>
          <p:nvPr/>
        </p:nvSpPr>
        <p:spPr bwMode="auto">
          <a:xfrm>
            <a:off x="2209800" y="2717800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1676400" y="2336800"/>
            <a:ext cx="885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 u="sng">
                <a:latin typeface="Times" pitchFamily="18" charset="0"/>
              </a:rPr>
              <a:t>calculator</a:t>
            </a: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371600" y="2184400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2057400" y="3175000"/>
            <a:ext cx="228600" cy="2819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73416" name="Line 8"/>
          <p:cNvSpPr>
            <a:spLocks noChangeShapeType="1"/>
          </p:cNvSpPr>
          <p:nvPr/>
        </p:nvSpPr>
        <p:spPr bwMode="auto">
          <a:xfrm>
            <a:off x="4343400" y="2717800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3962400" y="2336800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 u="sng">
                <a:latin typeface="Times" pitchFamily="18" charset="0"/>
              </a:rPr>
              <a:t>filter</a:t>
            </a:r>
          </a:p>
        </p:txBody>
      </p:sp>
      <p:sp>
        <p:nvSpPr>
          <p:cNvPr id="273418" name="Rectangle 10"/>
          <p:cNvSpPr>
            <a:spLocks noChangeArrowheads="1"/>
          </p:cNvSpPr>
          <p:nvPr/>
        </p:nvSpPr>
        <p:spPr bwMode="auto">
          <a:xfrm>
            <a:off x="3505200" y="2184400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73419" name="Rectangle 11"/>
          <p:cNvSpPr>
            <a:spLocks noChangeArrowheads="1"/>
          </p:cNvSpPr>
          <p:nvPr/>
        </p:nvSpPr>
        <p:spPr bwMode="auto">
          <a:xfrm>
            <a:off x="4191000" y="3784600"/>
            <a:ext cx="228600" cy="914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73420" name="Line 12"/>
          <p:cNvSpPr>
            <a:spLocks noChangeShapeType="1"/>
          </p:cNvSpPr>
          <p:nvPr/>
        </p:nvSpPr>
        <p:spPr bwMode="auto">
          <a:xfrm>
            <a:off x="2895600" y="37846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73421" name="Line 13"/>
          <p:cNvSpPr>
            <a:spLocks noChangeShapeType="1"/>
          </p:cNvSpPr>
          <p:nvPr/>
        </p:nvSpPr>
        <p:spPr bwMode="auto">
          <a:xfrm flipH="1">
            <a:off x="2286000" y="46990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grpSp>
        <p:nvGrpSpPr>
          <p:cNvPr id="273422" name="Group 14"/>
          <p:cNvGrpSpPr>
            <a:grpSpLocks/>
          </p:cNvGrpSpPr>
          <p:nvPr/>
        </p:nvGrpSpPr>
        <p:grpSpPr bwMode="auto">
          <a:xfrm>
            <a:off x="5638800" y="2184400"/>
            <a:ext cx="1600200" cy="3886200"/>
            <a:chOff x="3600" y="1392"/>
            <a:chExt cx="1008" cy="2448"/>
          </a:xfrm>
        </p:grpSpPr>
        <p:sp>
          <p:nvSpPr>
            <p:cNvPr id="273423" name="Rectangle 15"/>
            <p:cNvSpPr>
              <a:spLocks noChangeArrowheads="1"/>
            </p:cNvSpPr>
            <p:nvPr/>
          </p:nvSpPr>
          <p:spPr bwMode="auto">
            <a:xfrm>
              <a:off x="3600" y="1392"/>
              <a:ext cx="100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grpSp>
          <p:nvGrpSpPr>
            <p:cNvPr id="273424" name="Group 16"/>
            <p:cNvGrpSpPr>
              <a:grpSpLocks/>
            </p:cNvGrpSpPr>
            <p:nvPr/>
          </p:nvGrpSpPr>
          <p:grpSpPr bwMode="auto">
            <a:xfrm>
              <a:off x="3888" y="1488"/>
              <a:ext cx="359" cy="2352"/>
              <a:chOff x="3888" y="1488"/>
              <a:chExt cx="359" cy="2352"/>
            </a:xfrm>
          </p:grpSpPr>
          <p:sp>
            <p:nvSpPr>
              <p:cNvPr id="273425" name="Line 17"/>
              <p:cNvSpPr>
                <a:spLocks noChangeShapeType="1"/>
              </p:cNvSpPr>
              <p:nvPr/>
            </p:nvSpPr>
            <p:spPr bwMode="auto">
              <a:xfrm>
                <a:off x="4128" y="1728"/>
                <a:ext cx="0" cy="21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273426" name="Text Box 18"/>
              <p:cNvSpPr txBox="1">
                <a:spLocks noChangeArrowheads="1"/>
              </p:cNvSpPr>
              <p:nvPr/>
            </p:nvSpPr>
            <p:spPr bwMode="auto">
              <a:xfrm>
                <a:off x="3888" y="1488"/>
                <a:ext cx="35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sv-SE" sz="1400" u="sng">
                    <a:latin typeface="Times" pitchFamily="18" charset="0"/>
                  </a:rPr>
                  <a:t>value</a:t>
                </a:r>
              </a:p>
            </p:txBody>
          </p:sp>
          <p:sp>
            <p:nvSpPr>
              <p:cNvPr id="273427" name="Rectangle 19"/>
              <p:cNvSpPr>
                <a:spLocks noChangeArrowheads="1"/>
              </p:cNvSpPr>
              <p:nvPr/>
            </p:nvSpPr>
            <p:spPr bwMode="auto">
              <a:xfrm>
                <a:off x="4032" y="2064"/>
                <a:ext cx="144" cy="110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</p:grpSp>
      </p:grpSp>
      <p:sp>
        <p:nvSpPr>
          <p:cNvPr id="273428" name="Text Box 20"/>
          <p:cNvSpPr txBox="1">
            <a:spLocks noChangeArrowheads="1"/>
          </p:cNvSpPr>
          <p:nvPr/>
        </p:nvSpPr>
        <p:spPr bwMode="auto">
          <a:xfrm>
            <a:off x="2819400" y="3403600"/>
            <a:ext cx="1703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[ x &lt; 0]</a:t>
            </a:r>
            <a:r>
              <a:rPr lang="sv-SE" altLang="sv-SE" sz="1400">
                <a:latin typeface="Times" pitchFamily="18" charset="0"/>
              </a:rPr>
              <a:t>:</a:t>
            </a:r>
            <a:r>
              <a:rPr lang="en-US" altLang="sv-SE" sz="1400">
                <a:latin typeface="Times" pitchFamily="18" charset="0"/>
              </a:rPr>
              <a:t>  transform ()</a:t>
            </a:r>
          </a:p>
        </p:txBody>
      </p:sp>
      <p:sp>
        <p:nvSpPr>
          <p:cNvPr id="273429" name="Line 21"/>
          <p:cNvSpPr>
            <a:spLocks noChangeShapeType="1"/>
          </p:cNvSpPr>
          <p:nvPr/>
        </p:nvSpPr>
        <p:spPr bwMode="auto">
          <a:xfrm>
            <a:off x="2286000" y="32512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grpSp>
        <p:nvGrpSpPr>
          <p:cNvPr id="273430" name="Group 22"/>
          <p:cNvGrpSpPr>
            <a:grpSpLocks/>
          </p:cNvGrpSpPr>
          <p:nvPr/>
        </p:nvGrpSpPr>
        <p:grpSpPr bwMode="auto">
          <a:xfrm>
            <a:off x="2286000" y="2870200"/>
            <a:ext cx="4038600" cy="2133600"/>
            <a:chOff x="1488" y="1824"/>
            <a:chExt cx="2544" cy="1344"/>
          </a:xfrm>
        </p:grpSpPr>
        <p:sp>
          <p:nvSpPr>
            <p:cNvPr id="273431" name="Text Box 23"/>
            <p:cNvSpPr txBox="1">
              <a:spLocks noChangeArrowheads="1"/>
            </p:cNvSpPr>
            <p:nvPr/>
          </p:nvSpPr>
          <p:spPr bwMode="auto">
            <a:xfrm>
              <a:off x="2784" y="1824"/>
              <a:ext cx="10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[ x &gt; 0]</a:t>
              </a:r>
              <a:r>
                <a:rPr lang="sv-SE" altLang="sv-SE" sz="1400">
                  <a:latin typeface="Times" pitchFamily="18" charset="0"/>
                </a:rPr>
                <a:t>:</a:t>
              </a:r>
              <a:r>
                <a:rPr lang="en-US" altLang="sv-SE" sz="1400">
                  <a:latin typeface="Times" pitchFamily="18" charset="0"/>
                </a:rPr>
                <a:t> getValue ()</a:t>
              </a:r>
            </a:p>
          </p:txBody>
        </p:sp>
        <p:sp>
          <p:nvSpPr>
            <p:cNvPr id="273432" name="Line 24"/>
            <p:cNvSpPr>
              <a:spLocks noChangeShapeType="1"/>
            </p:cNvSpPr>
            <p:nvPr/>
          </p:nvSpPr>
          <p:spPr bwMode="auto">
            <a:xfrm>
              <a:off x="1488" y="2064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3433" name="Line 25"/>
            <p:cNvSpPr>
              <a:spLocks noChangeShapeType="1"/>
            </p:cNvSpPr>
            <p:nvPr/>
          </p:nvSpPr>
          <p:spPr bwMode="auto">
            <a:xfrm flipH="1" flipV="1">
              <a:off x="1488" y="2976"/>
              <a:ext cx="62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3434" name="Line 26"/>
            <p:cNvSpPr>
              <a:spLocks noChangeShapeType="1"/>
            </p:cNvSpPr>
            <p:nvPr/>
          </p:nvSpPr>
          <p:spPr bwMode="auto">
            <a:xfrm flipH="1">
              <a:off x="2112" y="3168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  <p:grpSp>
        <p:nvGrpSpPr>
          <p:cNvPr id="273435" name="Group 27"/>
          <p:cNvGrpSpPr>
            <a:grpSpLocks/>
          </p:cNvGrpSpPr>
          <p:nvPr/>
        </p:nvGrpSpPr>
        <p:grpSpPr bwMode="auto">
          <a:xfrm>
            <a:off x="4419600" y="2946400"/>
            <a:ext cx="2057400" cy="2514600"/>
            <a:chOff x="2832" y="1872"/>
            <a:chExt cx="1296" cy="1584"/>
          </a:xfrm>
        </p:grpSpPr>
        <p:sp>
          <p:nvSpPr>
            <p:cNvPr id="273436" name="Line 28"/>
            <p:cNvSpPr>
              <a:spLocks noChangeShapeType="1"/>
            </p:cNvSpPr>
            <p:nvPr/>
          </p:nvSpPr>
          <p:spPr bwMode="auto">
            <a:xfrm flipH="1">
              <a:off x="3840" y="1872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3437" name="Line 29"/>
            <p:cNvSpPr>
              <a:spLocks noChangeShapeType="1"/>
            </p:cNvSpPr>
            <p:nvPr/>
          </p:nvSpPr>
          <p:spPr bwMode="auto">
            <a:xfrm>
              <a:off x="3840" y="220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3438" name="Line 30"/>
            <p:cNvSpPr>
              <a:spLocks noChangeShapeType="1"/>
            </p:cNvSpPr>
            <p:nvPr/>
          </p:nvSpPr>
          <p:spPr bwMode="auto">
            <a:xfrm>
              <a:off x="3840" y="3072"/>
              <a:ext cx="288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3439" name="Rectangle 31"/>
            <p:cNvSpPr>
              <a:spLocks noChangeArrowheads="1"/>
            </p:cNvSpPr>
            <p:nvPr/>
          </p:nvSpPr>
          <p:spPr bwMode="auto">
            <a:xfrm>
              <a:off x="3744" y="2496"/>
              <a:ext cx="144" cy="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73440" name="Line 32"/>
            <p:cNvSpPr>
              <a:spLocks noChangeShapeType="1"/>
            </p:cNvSpPr>
            <p:nvPr/>
          </p:nvSpPr>
          <p:spPr bwMode="auto">
            <a:xfrm>
              <a:off x="2832" y="2496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73441" name="Line 33"/>
            <p:cNvSpPr>
              <a:spLocks noChangeShapeType="1"/>
            </p:cNvSpPr>
            <p:nvPr/>
          </p:nvSpPr>
          <p:spPr bwMode="auto">
            <a:xfrm flipH="1">
              <a:off x="2832" y="2832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3442" name="Text Box 34"/>
            <p:cNvSpPr txBox="1">
              <a:spLocks noChangeArrowheads="1"/>
            </p:cNvSpPr>
            <p:nvPr/>
          </p:nvSpPr>
          <p:spPr bwMode="auto">
            <a:xfrm>
              <a:off x="3072" y="2304"/>
              <a:ext cx="62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getValue ()</a:t>
              </a:r>
            </a:p>
          </p:txBody>
        </p:sp>
      </p:grpSp>
      <p:grpSp>
        <p:nvGrpSpPr>
          <p:cNvPr id="273443" name="Group 35"/>
          <p:cNvGrpSpPr>
            <a:grpSpLocks/>
          </p:cNvGrpSpPr>
          <p:nvPr/>
        </p:nvGrpSpPr>
        <p:grpSpPr bwMode="auto">
          <a:xfrm>
            <a:off x="2209800" y="5080000"/>
            <a:ext cx="1171575" cy="914400"/>
            <a:chOff x="1440" y="3216"/>
            <a:chExt cx="738" cy="576"/>
          </a:xfrm>
        </p:grpSpPr>
        <p:sp>
          <p:nvSpPr>
            <p:cNvPr id="273444" name="Rectangle 36"/>
            <p:cNvSpPr>
              <a:spLocks noChangeArrowheads="1"/>
            </p:cNvSpPr>
            <p:nvPr/>
          </p:nvSpPr>
          <p:spPr bwMode="auto">
            <a:xfrm>
              <a:off x="1440" y="3264"/>
              <a:ext cx="144" cy="4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73445" name="Line 37"/>
            <p:cNvSpPr>
              <a:spLocks noChangeShapeType="1"/>
            </p:cNvSpPr>
            <p:nvPr/>
          </p:nvSpPr>
          <p:spPr bwMode="auto">
            <a:xfrm flipH="1">
              <a:off x="1584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73446" name="Line 38"/>
            <p:cNvSpPr>
              <a:spLocks noChangeShapeType="1"/>
            </p:cNvSpPr>
            <p:nvPr/>
          </p:nvSpPr>
          <p:spPr bwMode="auto">
            <a:xfrm flipH="1">
              <a:off x="1488" y="374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73447" name="Text Box 39"/>
            <p:cNvSpPr txBox="1">
              <a:spLocks noChangeArrowheads="1"/>
            </p:cNvSpPr>
            <p:nvPr/>
          </p:nvSpPr>
          <p:spPr bwMode="auto">
            <a:xfrm>
              <a:off x="1680" y="3312"/>
              <a:ext cx="4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iterate ()</a:t>
              </a:r>
            </a:p>
          </p:txBody>
        </p:sp>
        <p:sp>
          <p:nvSpPr>
            <p:cNvPr id="273448" name="Line 40"/>
            <p:cNvSpPr>
              <a:spLocks noChangeShapeType="1"/>
            </p:cNvSpPr>
            <p:nvPr/>
          </p:nvSpPr>
          <p:spPr bwMode="auto">
            <a:xfrm>
              <a:off x="1488" y="321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3449" name="Line 41"/>
            <p:cNvSpPr>
              <a:spLocks noChangeShapeType="1"/>
            </p:cNvSpPr>
            <p:nvPr/>
          </p:nvSpPr>
          <p:spPr bwMode="auto">
            <a:xfrm>
              <a:off x="1728" y="321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73450" name="Line 42"/>
            <p:cNvSpPr>
              <a:spLocks noChangeShapeType="1"/>
            </p:cNvSpPr>
            <p:nvPr/>
          </p:nvSpPr>
          <p:spPr bwMode="auto">
            <a:xfrm>
              <a:off x="1584" y="36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3451" name="Line 43"/>
            <p:cNvSpPr>
              <a:spLocks noChangeShapeType="1"/>
            </p:cNvSpPr>
            <p:nvPr/>
          </p:nvSpPr>
          <p:spPr bwMode="auto">
            <a:xfrm>
              <a:off x="1728" y="364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3452" name="Line 44"/>
            <p:cNvSpPr>
              <a:spLocks noChangeShapeType="1"/>
            </p:cNvSpPr>
            <p:nvPr/>
          </p:nvSpPr>
          <p:spPr bwMode="auto">
            <a:xfrm>
              <a:off x="1488" y="3744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73453" name="Line 45"/>
            <p:cNvSpPr>
              <a:spLocks noChangeShapeType="1"/>
            </p:cNvSpPr>
            <p:nvPr/>
          </p:nvSpPr>
          <p:spPr bwMode="auto">
            <a:xfrm flipV="1">
              <a:off x="1488" y="3696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30156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DFC7-4870-4EC8-96A4-DF3662C07E0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CA" altLang="en-US" sz="3600" dirty="0" smtClean="0"/>
              <a:t>Sequence Diagram with Multiple Active Objects</a:t>
            </a:r>
            <a:endParaRPr lang="en-US" altLang="en-US" sz="3600" dirty="0"/>
          </a:p>
        </p:txBody>
      </p:sp>
      <p:pic>
        <p:nvPicPr>
          <p:cNvPr id="274435" name="Picture 3" descr="INTER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721600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65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4715-3E5C-423C-ABC2-C1E2CF6B4A6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6352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CA" altLang="en-US" dirty="0"/>
              <a:t>System Level</a:t>
            </a:r>
            <a:endParaRPr lang="en-US" altLang="en-US" dirty="0"/>
          </a:p>
        </p:txBody>
      </p:sp>
      <p:pic>
        <p:nvPicPr>
          <p:cNvPr id="363524" name="Picture 4" descr="sequenceDiagramSystemLevel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371600"/>
            <a:ext cx="7162800" cy="53943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3527" name="Text Box 7"/>
          <p:cNvSpPr txBox="1">
            <a:spLocks noChangeArrowheads="1"/>
          </p:cNvSpPr>
          <p:nvPr/>
        </p:nvSpPr>
        <p:spPr bwMode="auto">
          <a:xfrm>
            <a:off x="365125" y="6513513"/>
            <a:ext cx="40465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http://www.agilemodeling.com/artifacts/sequenceDiagram.htm</a:t>
            </a:r>
          </a:p>
        </p:txBody>
      </p:sp>
    </p:spTree>
    <p:extLst>
      <p:ext uri="{BB962C8B-B14F-4D97-AF65-F5344CB8AC3E}">
        <p14:creationId xmlns:p14="http://schemas.microsoft.com/office/powerpoint/2010/main" val="464466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7F50-09C8-4ED5-9E37-7A6EBEB2D2B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Service Level</a:t>
            </a:r>
            <a:endParaRPr lang="en-US" altLang="en-US"/>
          </a:p>
        </p:txBody>
      </p:sp>
      <p:pic>
        <p:nvPicPr>
          <p:cNvPr id="365572" name="Picture 4" descr="sequenceDiagramServiceLevel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628775"/>
            <a:ext cx="8686800" cy="4819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5575" name="Text Box 7"/>
          <p:cNvSpPr txBox="1">
            <a:spLocks noChangeArrowheads="1"/>
          </p:cNvSpPr>
          <p:nvPr/>
        </p:nvSpPr>
        <p:spPr bwMode="auto">
          <a:xfrm>
            <a:off x="365125" y="6513513"/>
            <a:ext cx="40465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http://www.agilemodeling.com/artifacts/sequenceDiagram.htm</a:t>
            </a:r>
          </a:p>
        </p:txBody>
      </p:sp>
    </p:spTree>
    <p:extLst>
      <p:ext uri="{BB962C8B-B14F-4D97-AF65-F5344CB8AC3E}">
        <p14:creationId xmlns:p14="http://schemas.microsoft.com/office/powerpoint/2010/main" val="993059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D350-79D4-4A0A-9A55-2B87B0B4E57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Example of Sequence Diagram</a:t>
            </a:r>
            <a:endParaRPr lang="en-US" altLang="en-US" sz="4000" dirty="0"/>
          </a:p>
        </p:txBody>
      </p:sp>
      <p:pic>
        <p:nvPicPr>
          <p:cNvPr id="367620" name="Picture 4" descr="sequenceDiagramBasicCourse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286000"/>
            <a:ext cx="9144000" cy="434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7623" name="Text Box 7"/>
          <p:cNvSpPr txBox="1">
            <a:spLocks noChangeArrowheads="1"/>
          </p:cNvSpPr>
          <p:nvPr/>
        </p:nvSpPr>
        <p:spPr bwMode="auto">
          <a:xfrm>
            <a:off x="365125" y="6513513"/>
            <a:ext cx="40465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http://www.agilemodeling.com/artifacts/sequenceDiagram.htm</a:t>
            </a:r>
          </a:p>
        </p:txBody>
      </p:sp>
    </p:spTree>
    <p:extLst>
      <p:ext uri="{BB962C8B-B14F-4D97-AF65-F5344CB8AC3E}">
        <p14:creationId xmlns:p14="http://schemas.microsoft.com/office/powerpoint/2010/main" val="333925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676C-05F0-4AAB-BF98-CA74E91C730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6966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CA" altLang="en-US" dirty="0" smtClean="0"/>
              <a:t>Example with Alternative Flow</a:t>
            </a:r>
            <a:r>
              <a:rPr lang="el-GR" altLang="en-US" dirty="0" smtClean="0"/>
              <a:t> </a:t>
            </a:r>
            <a:endParaRPr lang="en-US" altLang="en-US" dirty="0"/>
          </a:p>
        </p:txBody>
      </p:sp>
      <p:pic>
        <p:nvPicPr>
          <p:cNvPr id="369668" name="Picture 4" descr="3101_figure8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086816"/>
            <a:ext cx="4953000" cy="574260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5410200" y="6613525"/>
            <a:ext cx="36750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http://www-128.ibm.com/developerworks/rational/library/3101.html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9800" y="3429000"/>
            <a:ext cx="4419600" cy="330676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" name="Straight Connector 2"/>
          <p:cNvCxnSpPr/>
          <p:nvPr/>
        </p:nvCxnSpPr>
        <p:spPr>
          <a:xfrm>
            <a:off x="2286000" y="5029200"/>
            <a:ext cx="3886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133600" y="3200400"/>
            <a:ext cx="990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990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9653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C1DC-F792-468E-BCB6-AB2171B5EC3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What we will cover</a:t>
            </a:r>
            <a:endParaRPr lang="en-US" altLang="en-US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l-GR" altLang="en-US" dirty="0"/>
          </a:p>
          <a:p>
            <a:r>
              <a:rPr lang="en-CA" altLang="en-US" dirty="0" smtClean="0"/>
              <a:t>Requirements Specification Techniques</a:t>
            </a:r>
            <a:endParaRPr lang="el-GR" altLang="en-US" dirty="0"/>
          </a:p>
          <a:p>
            <a:pPr lvl="1"/>
            <a:r>
              <a:rPr lang="en-CA" altLang="en-US" dirty="0" smtClean="0"/>
              <a:t>Classic Technique</a:t>
            </a:r>
            <a:endParaRPr lang="el-GR" altLang="en-US" dirty="0"/>
          </a:p>
          <a:p>
            <a:pPr lvl="1"/>
            <a:r>
              <a:rPr lang="en-CA" altLang="en-US" b="1" u="sng" dirty="0" smtClean="0"/>
              <a:t>Object Oriented Technique</a:t>
            </a:r>
            <a:r>
              <a:rPr lang="en-CA" altLang="en-US" dirty="0" smtClean="0"/>
              <a:t> </a:t>
            </a:r>
            <a:r>
              <a:rPr lang="en-CA" altLang="en-US" b="1" dirty="0" smtClean="0">
                <a:sym typeface="Wingdings" panose="05000000000000000000" pitchFamily="2" charset="2"/>
              </a:rPr>
              <a:t> </a:t>
            </a:r>
            <a:endParaRPr lang="el-GR" altLang="en-US" b="1" u="sng" dirty="0"/>
          </a:p>
          <a:p>
            <a:pPr lvl="2"/>
            <a:r>
              <a:rPr lang="en-CA" altLang="en-US" dirty="0" smtClean="0"/>
              <a:t>Use Case Diagrams</a:t>
            </a:r>
            <a:endParaRPr lang="el-GR" altLang="en-US" dirty="0"/>
          </a:p>
          <a:p>
            <a:pPr lvl="2"/>
            <a:r>
              <a:rPr lang="en-CA" altLang="en-US" b="1" u="sng" dirty="0" smtClean="0"/>
              <a:t>Sequence Diagrams</a:t>
            </a:r>
            <a:endParaRPr lang="el-GR" altLang="en-US" b="1" u="sng" dirty="0"/>
          </a:p>
          <a:p>
            <a:pPr lvl="2"/>
            <a:r>
              <a:rPr lang="en-CA" altLang="en-US" b="1" u="sng" dirty="0" smtClean="0"/>
              <a:t>Collaboration Diagrams</a:t>
            </a:r>
            <a:endParaRPr lang="el-GR" altLang="en-US" b="1" u="sng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820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6049-26EB-424E-9D02-E8F7BDC6C4C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71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Example with Optional Flow</a:t>
            </a:r>
            <a:endParaRPr lang="en-US" altLang="en-US" dirty="0"/>
          </a:p>
        </p:txBody>
      </p:sp>
      <p:pic>
        <p:nvPicPr>
          <p:cNvPr id="371716" name="Picture 4" descr="3101_figure9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981200"/>
            <a:ext cx="5638800" cy="4746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1719" name="Text Box 7"/>
          <p:cNvSpPr txBox="1">
            <a:spLocks noChangeArrowheads="1"/>
          </p:cNvSpPr>
          <p:nvPr/>
        </p:nvSpPr>
        <p:spPr bwMode="auto">
          <a:xfrm>
            <a:off x="5410200" y="6613525"/>
            <a:ext cx="36750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http://www-128.ibm.com/developerworks/rational/library/3101.html</a:t>
            </a:r>
          </a:p>
        </p:txBody>
      </p:sp>
      <p:sp>
        <p:nvSpPr>
          <p:cNvPr id="7" name="Oval 6"/>
          <p:cNvSpPr/>
          <p:nvPr/>
        </p:nvSpPr>
        <p:spPr>
          <a:xfrm>
            <a:off x="2133600" y="3733800"/>
            <a:ext cx="990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2209800" y="3810000"/>
            <a:ext cx="5105400" cy="2667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269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60A3-BDFA-4A91-AF65-83642B2147C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7376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CA" altLang="en-US" sz="4000" dirty="0" smtClean="0"/>
              <a:t>Example with Iterative Flow</a:t>
            </a:r>
            <a:endParaRPr lang="en-US" altLang="en-US" sz="4000" dirty="0"/>
          </a:p>
        </p:txBody>
      </p:sp>
      <p:pic>
        <p:nvPicPr>
          <p:cNvPr id="373764" name="Picture 4" descr="3101_figure10_small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6948" y="1219200"/>
            <a:ext cx="6832076" cy="4602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3767" name="Text Box 7"/>
          <p:cNvSpPr txBox="1">
            <a:spLocks noChangeArrowheads="1"/>
          </p:cNvSpPr>
          <p:nvPr/>
        </p:nvSpPr>
        <p:spPr bwMode="auto">
          <a:xfrm>
            <a:off x="5410200" y="6613525"/>
            <a:ext cx="36750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http://www-128.ibm.com/developerworks/rational/library/3101.html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4600" y="3505200"/>
            <a:ext cx="5181600" cy="2133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2438400" y="3352800"/>
            <a:ext cx="1219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3916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744D-C165-4F62-86AD-8D5894E4473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CA" altLang="en-US" sz="3200" dirty="0" smtClean="0"/>
              <a:t>Comments on Interaction Diagrams</a:t>
            </a:r>
            <a:endParaRPr lang="en-US" altLang="en-US" sz="3200" dirty="0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CA" altLang="en-US" sz="1600" dirty="0" smtClean="0"/>
              <a:t>First we define the context and scope of the interaction based on the scenario being modelled. We include only the objects that are relevant to the specific scenario being modelled</a:t>
            </a:r>
            <a:r>
              <a:rPr lang="en-US" altLang="en-US" sz="1600" dirty="0" smtClean="0"/>
              <a:t>. </a:t>
            </a:r>
            <a:r>
              <a:rPr lang="en-CA" altLang="en-US" sz="1600" dirty="0" smtClean="0"/>
              <a:t>The flow of events is from left to right, top to bottom </a:t>
            </a:r>
          </a:p>
          <a:p>
            <a:pPr marL="0" indent="0">
              <a:buNone/>
            </a:pPr>
            <a:r>
              <a:rPr lang="el-GR" altLang="en-US" sz="1600" dirty="0" smtClean="0"/>
              <a:t> </a:t>
            </a:r>
            <a:endParaRPr lang="el-GR" altLang="en-US" sz="1600" dirty="0"/>
          </a:p>
          <a:p>
            <a:r>
              <a:rPr lang="en-CA" altLang="en-US" sz="1600" dirty="0" smtClean="0"/>
              <a:t>We place the most active objects (i.e. objects sending many messages and to many other objects) top left and the most passive objects (i.e. objects that only receive messages) </a:t>
            </a:r>
            <a:r>
              <a:rPr lang="en-CA" altLang="en-US" sz="1600" dirty="0"/>
              <a:t>bottom </a:t>
            </a:r>
            <a:r>
              <a:rPr lang="en-CA" altLang="en-US" sz="1600" dirty="0" smtClean="0"/>
              <a:t>right. </a:t>
            </a:r>
          </a:p>
          <a:p>
            <a:endParaRPr lang="en-CA" altLang="en-US" sz="1600" dirty="0"/>
          </a:p>
          <a:p>
            <a:r>
              <a:rPr lang="en-CA" altLang="en-US" sz="1600" dirty="0" smtClean="0"/>
              <a:t>An object is classified as active if it changes the state of other objects, creates new objects, or destroys other objects. An object is classified as passive if it only offers a service</a:t>
            </a:r>
            <a:endParaRPr lang="el-GR" altLang="en-US" sz="1600" dirty="0"/>
          </a:p>
          <a:p>
            <a:endParaRPr lang="el-GR" altLang="en-US" sz="1600" dirty="0"/>
          </a:p>
          <a:p>
            <a:r>
              <a:rPr lang="en-CA" altLang="en-US" sz="1600" dirty="0" smtClean="0"/>
              <a:t>We use sequence diagrams</a:t>
            </a:r>
            <a:r>
              <a:rPr lang="el-GR" altLang="en-US" sz="1600" dirty="0" smtClean="0"/>
              <a:t> </a:t>
            </a:r>
            <a:endParaRPr lang="en-US" altLang="en-US" sz="1600" dirty="0"/>
          </a:p>
          <a:p>
            <a:pPr lvl="1"/>
            <a:r>
              <a:rPr lang="en-CA" altLang="en-US" sz="1400" dirty="0" smtClean="0"/>
              <a:t>To model how messages associate over time </a:t>
            </a:r>
            <a:endParaRPr lang="en-US" altLang="en-US" sz="1400" dirty="0"/>
          </a:p>
          <a:p>
            <a:pPr lvl="1"/>
            <a:r>
              <a:rPr lang="en-CA" altLang="en-US" sz="1400" dirty="0" smtClean="0"/>
              <a:t>To model real </a:t>
            </a:r>
            <a:r>
              <a:rPr lang="en-CA" altLang="en-US" sz="1400" dirty="0"/>
              <a:t>time </a:t>
            </a:r>
            <a:r>
              <a:rPr lang="en-CA" altLang="en-US" sz="1400" dirty="0" smtClean="0"/>
              <a:t>systems</a:t>
            </a:r>
            <a:endParaRPr lang="el-GR" altLang="en-US" sz="1400" dirty="0"/>
          </a:p>
          <a:p>
            <a:pPr lvl="1"/>
            <a:endParaRPr lang="en-US" altLang="en-US" sz="1400" dirty="0"/>
          </a:p>
          <a:p>
            <a:r>
              <a:rPr lang="en-CA" altLang="en-US" sz="1600" dirty="0" smtClean="0"/>
              <a:t>We use communication </a:t>
            </a:r>
            <a:r>
              <a:rPr lang="el-GR" altLang="en-US" sz="1600" dirty="0" smtClean="0"/>
              <a:t>(</a:t>
            </a:r>
            <a:r>
              <a:rPr lang="en-CA" altLang="en-US" sz="1600" dirty="0" smtClean="0"/>
              <a:t>collaboration</a:t>
            </a:r>
            <a:r>
              <a:rPr lang="el-GR" altLang="en-US" sz="1600" dirty="0" smtClean="0"/>
              <a:t>) </a:t>
            </a:r>
            <a:r>
              <a:rPr lang="en-CA" altLang="en-US" sz="1600" dirty="0" smtClean="0"/>
              <a:t>diagrams</a:t>
            </a:r>
            <a:endParaRPr lang="en-US" altLang="en-US" sz="1600" dirty="0"/>
          </a:p>
          <a:p>
            <a:pPr lvl="1"/>
            <a:r>
              <a:rPr lang="en-CA" altLang="en-US" sz="1400" dirty="0" smtClean="0"/>
              <a:t>To show the structure and the relations between the entities</a:t>
            </a:r>
            <a:endParaRPr lang="en-US" altLang="en-US" sz="1400" dirty="0"/>
          </a:p>
          <a:p>
            <a:pPr lvl="1"/>
            <a:r>
              <a:rPr lang="en-CA" altLang="en-US" sz="1400" dirty="0" smtClean="0"/>
              <a:t>To focus on the impact different messages have on the entities (i.e. objects, implementations)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552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BD6E-DA3B-4FAF-9D62-8803E608EAD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CA" altLang="sv-SE" sz="4000" dirty="0" smtClean="0"/>
              <a:t>Communication (Collaboration) Diagrams</a:t>
            </a:r>
            <a:endParaRPr lang="en-US" altLang="sv-SE" sz="4000" dirty="0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CA" altLang="sv-SE" sz="2000" dirty="0" smtClean="0"/>
              <a:t>The Communication (Collaboration) Diagrams aim to model: </a:t>
            </a:r>
            <a:endParaRPr lang="en-CA" altLang="sv-SE" sz="2000" dirty="0"/>
          </a:p>
          <a:p>
            <a:pPr marL="533400" indent="-533400">
              <a:lnSpc>
                <a:spcPct val="80000"/>
              </a:lnSpc>
            </a:pPr>
            <a:endParaRPr lang="el-GR" altLang="sv-SE" sz="2000" dirty="0"/>
          </a:p>
          <a:p>
            <a:pPr lvl="1">
              <a:lnSpc>
                <a:spcPct val="80000"/>
              </a:lnSpc>
            </a:pPr>
            <a:r>
              <a:rPr lang="en-CA" altLang="sv-SE" sz="1800" dirty="0" smtClean="0"/>
              <a:t>The </a:t>
            </a:r>
            <a:r>
              <a:rPr lang="en-US" altLang="sv-SE" sz="1800" dirty="0" smtClean="0"/>
              <a:t>Collaboration</a:t>
            </a:r>
            <a:r>
              <a:rPr lang="en-CA" altLang="sv-SE" sz="1800" dirty="0"/>
              <a:t> </a:t>
            </a:r>
            <a:r>
              <a:rPr lang="en-CA" altLang="sv-SE" sz="1800" dirty="0" smtClean="0"/>
              <a:t>between entities (objects, implementations). The collaboration defines the </a:t>
            </a:r>
            <a:r>
              <a:rPr lang="en-CA" altLang="sv-SE" sz="1800" b="1" u="sng" dirty="0" smtClean="0"/>
              <a:t>roles</a:t>
            </a:r>
            <a:r>
              <a:rPr lang="en-CA" altLang="sv-SE" sz="1800" dirty="0" smtClean="0"/>
              <a:t> these objects play when they are considered in the context of the scenario being modelled</a:t>
            </a:r>
          </a:p>
          <a:p>
            <a:pPr lvl="1">
              <a:lnSpc>
                <a:spcPct val="80000"/>
              </a:lnSpc>
            </a:pPr>
            <a:endParaRPr lang="en-CA" altLang="sv-SE" sz="1800" dirty="0"/>
          </a:p>
          <a:p>
            <a:pPr lvl="1">
              <a:lnSpc>
                <a:spcPct val="80000"/>
              </a:lnSpc>
            </a:pPr>
            <a:r>
              <a:rPr lang="en-CA" altLang="sv-SE" sz="1800" dirty="0" smtClean="0"/>
              <a:t>The </a:t>
            </a:r>
            <a:r>
              <a:rPr lang="en-US" altLang="sv-SE" sz="1800" dirty="0" smtClean="0"/>
              <a:t>Interaction</a:t>
            </a:r>
            <a:r>
              <a:rPr lang="el-GR" altLang="sv-SE" sz="1800" dirty="0" smtClean="0"/>
              <a:t> </a:t>
            </a:r>
            <a:r>
              <a:rPr lang="en-CA" altLang="sv-SE" sz="1800" dirty="0" smtClean="0"/>
              <a:t>between the entities. The interaction defines the way and the pattern of the communication (message exchanges) between the entities that play a role in the scenario</a:t>
            </a:r>
            <a:endParaRPr lang="en-CA" altLang="sv-SE" sz="18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CA" altLang="sv-SE" sz="1800" dirty="0"/>
          </a:p>
          <a:p>
            <a:pPr marL="533400" indent="-533400">
              <a:lnSpc>
                <a:spcPct val="80000"/>
              </a:lnSpc>
            </a:pPr>
            <a:r>
              <a:rPr lang="en-CA" altLang="sv-SE" sz="2000" dirty="0" smtClean="0"/>
              <a:t>We have two types of Communication Diagrams:</a:t>
            </a:r>
            <a:endParaRPr lang="el-GR" altLang="sv-SE" sz="2000" dirty="0"/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r>
              <a:rPr lang="en-CA" altLang="sv-SE" sz="1800" i="1" u="sng" dirty="0"/>
              <a:t>S</a:t>
            </a:r>
            <a:r>
              <a:rPr lang="en-CA" altLang="sv-SE" sz="1800" i="1" u="sng" dirty="0" smtClean="0"/>
              <a:t>pecification level </a:t>
            </a:r>
            <a:r>
              <a:rPr lang="en-CA" altLang="sv-SE" sz="1800" dirty="0" smtClean="0"/>
              <a:t>Communication Diagrams </a:t>
            </a:r>
            <a:endParaRPr lang="en-CA" altLang="sv-SE" sz="1800" dirty="0"/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r>
              <a:rPr lang="en-CA" altLang="sv-SE" sz="1800" i="1" u="sng" dirty="0"/>
              <a:t>I</a:t>
            </a:r>
            <a:r>
              <a:rPr lang="en-CA" altLang="sv-SE" sz="1800" i="1" u="sng" dirty="0" smtClean="0"/>
              <a:t>nstance level </a:t>
            </a:r>
            <a:r>
              <a:rPr lang="en-CA" altLang="sv-SE" sz="1800" dirty="0"/>
              <a:t>Communication Diagrams 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sv-SE" sz="2000" dirty="0"/>
          </a:p>
        </p:txBody>
      </p:sp>
    </p:spTree>
    <p:extLst>
      <p:ext uri="{BB962C8B-B14F-4D97-AF65-F5344CB8AC3E}">
        <p14:creationId xmlns:p14="http://schemas.microsoft.com/office/powerpoint/2010/main" val="88327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1A43-B9B9-43A5-B0CE-B4AED15E3CD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81000"/>
            <a:ext cx="9067800" cy="1143000"/>
          </a:xfrm>
        </p:spPr>
        <p:txBody>
          <a:bodyPr/>
          <a:lstStyle/>
          <a:p>
            <a:r>
              <a:rPr lang="en-CA" altLang="en-US" sz="4000" dirty="0" smtClean="0"/>
              <a:t>Role-based Interaction (Specification Level)</a:t>
            </a:r>
            <a:endParaRPr lang="en-US" altLang="en-US" sz="4000" dirty="0"/>
          </a:p>
        </p:txBody>
      </p:sp>
      <p:sp>
        <p:nvSpPr>
          <p:cNvPr id="391171" name="Rectangle 3"/>
          <p:cNvSpPr>
            <a:spLocks noChangeArrowheads="1"/>
          </p:cNvSpPr>
          <p:nvPr/>
        </p:nvSpPr>
        <p:spPr bwMode="auto">
          <a:xfrm>
            <a:off x="1371600" y="1701800"/>
            <a:ext cx="2743200" cy="3429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1172" name="Line 4"/>
          <p:cNvSpPr>
            <a:spLocks noChangeShapeType="1"/>
          </p:cNvSpPr>
          <p:nvPr/>
        </p:nvSpPr>
        <p:spPr bwMode="auto">
          <a:xfrm>
            <a:off x="1905000" y="2540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1600200" y="2235200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1752600" y="2235200"/>
            <a:ext cx="40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/ X</a:t>
            </a:r>
            <a:endParaRPr lang="en-US" altLang="sv-SE" sz="1400" u="sng">
              <a:latin typeface="Times" pitchFamily="18" charset="0"/>
            </a:endParaRPr>
          </a:p>
        </p:txBody>
      </p:sp>
      <p:sp>
        <p:nvSpPr>
          <p:cNvPr id="391175" name="Line 7"/>
          <p:cNvSpPr>
            <a:spLocks noChangeShapeType="1"/>
          </p:cNvSpPr>
          <p:nvPr/>
        </p:nvSpPr>
        <p:spPr bwMode="auto">
          <a:xfrm>
            <a:off x="2743200" y="2540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1176" name="Rectangle 8"/>
          <p:cNvSpPr>
            <a:spLocks noChangeArrowheads="1"/>
          </p:cNvSpPr>
          <p:nvPr/>
        </p:nvSpPr>
        <p:spPr bwMode="auto">
          <a:xfrm>
            <a:off x="2438400" y="2235200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1177" name="Text Box 9"/>
          <p:cNvSpPr txBox="1">
            <a:spLocks noChangeArrowheads="1"/>
          </p:cNvSpPr>
          <p:nvPr/>
        </p:nvSpPr>
        <p:spPr bwMode="auto">
          <a:xfrm>
            <a:off x="2590800" y="2235200"/>
            <a:ext cx="40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/ Y</a:t>
            </a:r>
            <a:endParaRPr lang="en-US" altLang="sv-SE" sz="1400" u="sng">
              <a:latin typeface="Times" pitchFamily="18" charset="0"/>
            </a:endParaRPr>
          </a:p>
        </p:txBody>
      </p:sp>
      <p:sp>
        <p:nvSpPr>
          <p:cNvPr id="391178" name="Line 10"/>
          <p:cNvSpPr>
            <a:spLocks noChangeShapeType="1"/>
          </p:cNvSpPr>
          <p:nvPr/>
        </p:nvSpPr>
        <p:spPr bwMode="auto">
          <a:xfrm>
            <a:off x="3581400" y="2540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1179" name="Rectangle 11"/>
          <p:cNvSpPr>
            <a:spLocks noChangeArrowheads="1"/>
          </p:cNvSpPr>
          <p:nvPr/>
        </p:nvSpPr>
        <p:spPr bwMode="auto">
          <a:xfrm>
            <a:off x="3276600" y="2235200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1180" name="Text Box 12"/>
          <p:cNvSpPr txBox="1">
            <a:spLocks noChangeArrowheads="1"/>
          </p:cNvSpPr>
          <p:nvPr/>
        </p:nvSpPr>
        <p:spPr bwMode="auto">
          <a:xfrm>
            <a:off x="3429000" y="2235200"/>
            <a:ext cx="385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/ Z</a:t>
            </a:r>
            <a:endParaRPr lang="en-US" altLang="sv-SE" sz="1400" u="sng">
              <a:latin typeface="Times" pitchFamily="18" charset="0"/>
            </a:endParaRPr>
          </a:p>
        </p:txBody>
      </p:sp>
      <p:sp>
        <p:nvSpPr>
          <p:cNvPr id="391181" name="Rectangle 13"/>
          <p:cNvSpPr>
            <a:spLocks noChangeArrowheads="1"/>
          </p:cNvSpPr>
          <p:nvPr/>
        </p:nvSpPr>
        <p:spPr bwMode="auto">
          <a:xfrm>
            <a:off x="1828800" y="2768600"/>
            <a:ext cx="152400" cy="1676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91182" name="Rectangle 14"/>
          <p:cNvSpPr>
            <a:spLocks noChangeArrowheads="1"/>
          </p:cNvSpPr>
          <p:nvPr/>
        </p:nvSpPr>
        <p:spPr bwMode="auto">
          <a:xfrm>
            <a:off x="2667000" y="3073400"/>
            <a:ext cx="152400" cy="685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91183" name="Rectangle 15"/>
          <p:cNvSpPr>
            <a:spLocks noChangeArrowheads="1"/>
          </p:cNvSpPr>
          <p:nvPr/>
        </p:nvSpPr>
        <p:spPr bwMode="auto">
          <a:xfrm>
            <a:off x="3505200" y="3378200"/>
            <a:ext cx="152400" cy="381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1184" name="Rectangle 16"/>
          <p:cNvSpPr>
            <a:spLocks noChangeArrowheads="1"/>
          </p:cNvSpPr>
          <p:nvPr/>
        </p:nvSpPr>
        <p:spPr bwMode="auto">
          <a:xfrm>
            <a:off x="2667000" y="3911600"/>
            <a:ext cx="152400" cy="381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1185" name="Line 17"/>
          <p:cNvSpPr>
            <a:spLocks noChangeShapeType="1"/>
          </p:cNvSpPr>
          <p:nvPr/>
        </p:nvSpPr>
        <p:spPr bwMode="auto">
          <a:xfrm>
            <a:off x="1981200" y="3073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1186" name="Line 18"/>
          <p:cNvSpPr>
            <a:spLocks noChangeShapeType="1"/>
          </p:cNvSpPr>
          <p:nvPr/>
        </p:nvSpPr>
        <p:spPr bwMode="auto">
          <a:xfrm>
            <a:off x="2819400" y="3378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1187" name="Line 19"/>
          <p:cNvSpPr>
            <a:spLocks noChangeShapeType="1"/>
          </p:cNvSpPr>
          <p:nvPr/>
        </p:nvSpPr>
        <p:spPr bwMode="auto">
          <a:xfrm>
            <a:off x="1981200" y="3911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1188" name="Text Box 20"/>
          <p:cNvSpPr txBox="1">
            <a:spLocks noChangeArrowheads="1"/>
          </p:cNvSpPr>
          <p:nvPr/>
        </p:nvSpPr>
        <p:spPr bwMode="auto">
          <a:xfrm>
            <a:off x="1752600" y="1778000"/>
            <a:ext cx="2019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800" b="1">
                <a:latin typeface="Times" pitchFamily="18" charset="0"/>
              </a:rPr>
              <a:t>Sequence Diagram</a:t>
            </a:r>
          </a:p>
        </p:txBody>
      </p:sp>
      <p:sp>
        <p:nvSpPr>
          <p:cNvPr id="391189" name="Text Box 21"/>
          <p:cNvSpPr txBox="1">
            <a:spLocks noChangeArrowheads="1"/>
          </p:cNvSpPr>
          <p:nvPr/>
        </p:nvSpPr>
        <p:spPr bwMode="auto">
          <a:xfrm>
            <a:off x="2270125" y="279082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a</a:t>
            </a:r>
          </a:p>
        </p:txBody>
      </p:sp>
      <p:sp>
        <p:nvSpPr>
          <p:cNvPr id="391190" name="Text Box 22"/>
          <p:cNvSpPr txBox="1">
            <a:spLocks noChangeArrowheads="1"/>
          </p:cNvSpPr>
          <p:nvPr/>
        </p:nvSpPr>
        <p:spPr bwMode="auto">
          <a:xfrm>
            <a:off x="3200400" y="3149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b</a:t>
            </a:r>
          </a:p>
        </p:txBody>
      </p:sp>
      <p:sp>
        <p:nvSpPr>
          <p:cNvPr id="391191" name="Text Box 23"/>
          <p:cNvSpPr txBox="1">
            <a:spLocks noChangeArrowheads="1"/>
          </p:cNvSpPr>
          <p:nvPr/>
        </p:nvSpPr>
        <p:spPr bwMode="auto">
          <a:xfrm>
            <a:off x="2286000" y="36068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c</a:t>
            </a:r>
          </a:p>
        </p:txBody>
      </p:sp>
      <p:sp>
        <p:nvSpPr>
          <p:cNvPr id="391192" name="Rectangle 24"/>
          <p:cNvSpPr>
            <a:spLocks noChangeArrowheads="1"/>
          </p:cNvSpPr>
          <p:nvPr/>
        </p:nvSpPr>
        <p:spPr bwMode="auto">
          <a:xfrm>
            <a:off x="5105400" y="1701800"/>
            <a:ext cx="2743200" cy="3429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1193" name="Text Box 25"/>
          <p:cNvSpPr txBox="1">
            <a:spLocks noChangeArrowheads="1"/>
          </p:cNvSpPr>
          <p:nvPr/>
        </p:nvSpPr>
        <p:spPr bwMode="auto">
          <a:xfrm>
            <a:off x="5257800" y="1778000"/>
            <a:ext cx="246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800" b="1">
                <a:latin typeface="Times" pitchFamily="18" charset="0"/>
              </a:rPr>
              <a:t>Collaboration Diagram</a:t>
            </a:r>
          </a:p>
        </p:txBody>
      </p:sp>
      <p:sp>
        <p:nvSpPr>
          <p:cNvPr id="391194" name="Rectangle 26"/>
          <p:cNvSpPr>
            <a:spLocks noChangeArrowheads="1"/>
          </p:cNvSpPr>
          <p:nvPr/>
        </p:nvSpPr>
        <p:spPr bwMode="auto">
          <a:xfrm>
            <a:off x="5334000" y="2768600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1195" name="Text Box 27"/>
          <p:cNvSpPr txBox="1">
            <a:spLocks noChangeArrowheads="1"/>
          </p:cNvSpPr>
          <p:nvPr/>
        </p:nvSpPr>
        <p:spPr bwMode="auto">
          <a:xfrm>
            <a:off x="5486400" y="2768600"/>
            <a:ext cx="40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/ X</a:t>
            </a:r>
            <a:endParaRPr lang="en-US" altLang="sv-SE" sz="1400" u="sng">
              <a:latin typeface="Times" pitchFamily="18" charset="0"/>
            </a:endParaRPr>
          </a:p>
        </p:txBody>
      </p:sp>
      <p:sp>
        <p:nvSpPr>
          <p:cNvPr id="391196" name="Rectangle 28"/>
          <p:cNvSpPr>
            <a:spLocks noChangeArrowheads="1"/>
          </p:cNvSpPr>
          <p:nvPr/>
        </p:nvSpPr>
        <p:spPr bwMode="auto">
          <a:xfrm>
            <a:off x="6629400" y="2768600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1197" name="Text Box 29"/>
          <p:cNvSpPr txBox="1">
            <a:spLocks noChangeArrowheads="1"/>
          </p:cNvSpPr>
          <p:nvPr/>
        </p:nvSpPr>
        <p:spPr bwMode="auto">
          <a:xfrm>
            <a:off x="6781800" y="2768600"/>
            <a:ext cx="40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/ Y</a:t>
            </a:r>
            <a:endParaRPr lang="en-US" altLang="sv-SE" sz="1400" u="sng">
              <a:latin typeface="Times" pitchFamily="18" charset="0"/>
            </a:endParaRPr>
          </a:p>
        </p:txBody>
      </p:sp>
      <p:sp>
        <p:nvSpPr>
          <p:cNvPr id="391198" name="Rectangle 30"/>
          <p:cNvSpPr>
            <a:spLocks noChangeArrowheads="1"/>
          </p:cNvSpPr>
          <p:nvPr/>
        </p:nvSpPr>
        <p:spPr bwMode="auto">
          <a:xfrm>
            <a:off x="6629400" y="3835400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1199" name="Text Box 31"/>
          <p:cNvSpPr txBox="1">
            <a:spLocks noChangeArrowheads="1"/>
          </p:cNvSpPr>
          <p:nvPr/>
        </p:nvSpPr>
        <p:spPr bwMode="auto">
          <a:xfrm>
            <a:off x="6781800" y="3835400"/>
            <a:ext cx="385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/ Z</a:t>
            </a:r>
            <a:endParaRPr lang="en-US" altLang="sv-SE" sz="1400" u="sng">
              <a:latin typeface="Times" pitchFamily="18" charset="0"/>
            </a:endParaRPr>
          </a:p>
        </p:txBody>
      </p:sp>
      <p:sp>
        <p:nvSpPr>
          <p:cNvPr id="391200" name="Line 32"/>
          <p:cNvSpPr>
            <a:spLocks noChangeShapeType="1"/>
          </p:cNvSpPr>
          <p:nvPr/>
        </p:nvSpPr>
        <p:spPr bwMode="auto">
          <a:xfrm>
            <a:off x="5943600" y="2921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1201" name="Line 33"/>
          <p:cNvSpPr>
            <a:spLocks noChangeShapeType="1"/>
          </p:cNvSpPr>
          <p:nvPr/>
        </p:nvSpPr>
        <p:spPr bwMode="auto">
          <a:xfrm>
            <a:off x="6934200" y="30734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1202" name="Line 34"/>
          <p:cNvSpPr>
            <a:spLocks noChangeShapeType="1"/>
          </p:cNvSpPr>
          <p:nvPr/>
        </p:nvSpPr>
        <p:spPr bwMode="auto">
          <a:xfrm>
            <a:off x="6248400" y="2844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1203" name="Line 35"/>
          <p:cNvSpPr>
            <a:spLocks noChangeShapeType="1"/>
          </p:cNvSpPr>
          <p:nvPr/>
        </p:nvSpPr>
        <p:spPr bwMode="auto">
          <a:xfrm>
            <a:off x="7086600" y="3530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91204" name="Text Box 36"/>
          <p:cNvSpPr txBox="1">
            <a:spLocks noChangeArrowheads="1"/>
          </p:cNvSpPr>
          <p:nvPr/>
        </p:nvSpPr>
        <p:spPr bwMode="auto">
          <a:xfrm>
            <a:off x="6172200" y="2311400"/>
            <a:ext cx="5794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1.1: a</a:t>
            </a:r>
            <a:br>
              <a:rPr lang="en-US" altLang="sv-SE" sz="1400">
                <a:latin typeface="Times" pitchFamily="18" charset="0"/>
              </a:rPr>
            </a:br>
            <a:r>
              <a:rPr lang="en-US" altLang="sv-SE" sz="1400">
                <a:latin typeface="Times" pitchFamily="18" charset="0"/>
              </a:rPr>
              <a:t>1.2: c</a:t>
            </a:r>
          </a:p>
        </p:txBody>
      </p:sp>
      <p:sp>
        <p:nvSpPr>
          <p:cNvPr id="391205" name="Text Box 37"/>
          <p:cNvSpPr txBox="1">
            <a:spLocks noChangeArrowheads="1"/>
          </p:cNvSpPr>
          <p:nvPr/>
        </p:nvSpPr>
        <p:spPr bwMode="auto">
          <a:xfrm>
            <a:off x="7162800" y="3378200"/>
            <a:ext cx="854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1.1.1: b</a:t>
            </a:r>
          </a:p>
        </p:txBody>
      </p:sp>
      <p:sp>
        <p:nvSpPr>
          <p:cNvPr id="2" name="Oval 1"/>
          <p:cNvSpPr/>
          <p:nvPr/>
        </p:nvSpPr>
        <p:spPr>
          <a:xfrm>
            <a:off x="1752600" y="2144713"/>
            <a:ext cx="406400" cy="3952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304800" y="160020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Defines </a:t>
            </a:r>
          </a:p>
          <a:p>
            <a:r>
              <a:rPr lang="en-CA" dirty="0"/>
              <a:t>a</a:t>
            </a:r>
            <a:r>
              <a:rPr lang="en-CA" dirty="0" smtClean="0"/>
              <a:t> role</a:t>
            </a:r>
            <a:endParaRPr lang="en-CA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43000" y="1923365"/>
            <a:ext cx="609600" cy="221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3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66784-F70F-486C-8749-26FE07832F0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067800" cy="1143000"/>
          </a:xfrm>
        </p:spPr>
        <p:txBody>
          <a:bodyPr/>
          <a:lstStyle/>
          <a:p>
            <a:r>
              <a:rPr lang="en-CA" altLang="en-US" sz="4000" dirty="0" smtClean="0"/>
              <a:t>Interaction (Instance </a:t>
            </a:r>
            <a:r>
              <a:rPr lang="en-CA" altLang="en-US" sz="4000" dirty="0"/>
              <a:t>Level)</a:t>
            </a:r>
            <a:endParaRPr lang="en-US" altLang="sv-SE" sz="4000" dirty="0"/>
          </a:p>
        </p:txBody>
      </p:sp>
      <p:grpSp>
        <p:nvGrpSpPr>
          <p:cNvPr id="393219" name="Group 3"/>
          <p:cNvGrpSpPr>
            <a:grpSpLocks/>
          </p:cNvGrpSpPr>
          <p:nvPr/>
        </p:nvGrpSpPr>
        <p:grpSpPr bwMode="auto">
          <a:xfrm>
            <a:off x="1371600" y="1701800"/>
            <a:ext cx="2743200" cy="3429000"/>
            <a:chOff x="864" y="1344"/>
            <a:chExt cx="1728" cy="2160"/>
          </a:xfrm>
        </p:grpSpPr>
        <p:sp>
          <p:nvSpPr>
            <p:cNvPr id="393220" name="Rectangle 4"/>
            <p:cNvSpPr>
              <a:spLocks noChangeArrowheads="1"/>
            </p:cNvSpPr>
            <p:nvPr/>
          </p:nvSpPr>
          <p:spPr bwMode="auto">
            <a:xfrm>
              <a:off x="864" y="1344"/>
              <a:ext cx="1728" cy="21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93221" name="Line 5"/>
            <p:cNvSpPr>
              <a:spLocks noChangeShapeType="1"/>
            </p:cNvSpPr>
            <p:nvPr/>
          </p:nvSpPr>
          <p:spPr bwMode="auto">
            <a:xfrm>
              <a:off x="1200" y="1872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93222" name="Rectangle 6"/>
            <p:cNvSpPr>
              <a:spLocks noChangeArrowheads="1"/>
            </p:cNvSpPr>
            <p:nvPr/>
          </p:nvSpPr>
          <p:spPr bwMode="auto">
            <a:xfrm>
              <a:off x="1008" y="1680"/>
              <a:ext cx="384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93223" name="Text Box 7"/>
            <p:cNvSpPr txBox="1">
              <a:spLocks noChangeArrowheads="1"/>
            </p:cNvSpPr>
            <p:nvPr/>
          </p:nvSpPr>
          <p:spPr bwMode="auto">
            <a:xfrm>
              <a:off x="1104" y="168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x</a:t>
              </a:r>
            </a:p>
          </p:txBody>
        </p:sp>
        <p:sp>
          <p:nvSpPr>
            <p:cNvPr id="393224" name="Line 8"/>
            <p:cNvSpPr>
              <a:spLocks noChangeShapeType="1"/>
            </p:cNvSpPr>
            <p:nvPr/>
          </p:nvSpPr>
          <p:spPr bwMode="auto">
            <a:xfrm>
              <a:off x="1728" y="1872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93225" name="Rectangle 9"/>
            <p:cNvSpPr>
              <a:spLocks noChangeArrowheads="1"/>
            </p:cNvSpPr>
            <p:nvPr/>
          </p:nvSpPr>
          <p:spPr bwMode="auto">
            <a:xfrm>
              <a:off x="1536" y="1680"/>
              <a:ext cx="384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93226" name="Text Box 10"/>
            <p:cNvSpPr txBox="1">
              <a:spLocks noChangeArrowheads="1"/>
            </p:cNvSpPr>
            <p:nvPr/>
          </p:nvSpPr>
          <p:spPr bwMode="auto">
            <a:xfrm>
              <a:off x="1632" y="1680"/>
              <a:ext cx="17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y</a:t>
              </a:r>
            </a:p>
          </p:txBody>
        </p:sp>
        <p:sp>
          <p:nvSpPr>
            <p:cNvPr id="393227" name="Line 11"/>
            <p:cNvSpPr>
              <a:spLocks noChangeShapeType="1"/>
            </p:cNvSpPr>
            <p:nvPr/>
          </p:nvSpPr>
          <p:spPr bwMode="auto">
            <a:xfrm>
              <a:off x="2256" y="1872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93228" name="Rectangle 12"/>
            <p:cNvSpPr>
              <a:spLocks noChangeArrowheads="1"/>
            </p:cNvSpPr>
            <p:nvPr/>
          </p:nvSpPr>
          <p:spPr bwMode="auto">
            <a:xfrm>
              <a:off x="2064" y="1680"/>
              <a:ext cx="384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93229" name="Text Box 13"/>
            <p:cNvSpPr txBox="1">
              <a:spLocks noChangeArrowheads="1"/>
            </p:cNvSpPr>
            <p:nvPr/>
          </p:nvSpPr>
          <p:spPr bwMode="auto">
            <a:xfrm>
              <a:off x="2160" y="1680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z</a:t>
              </a:r>
            </a:p>
          </p:txBody>
        </p:sp>
        <p:sp>
          <p:nvSpPr>
            <p:cNvPr id="393230" name="Rectangle 14"/>
            <p:cNvSpPr>
              <a:spLocks noChangeArrowheads="1"/>
            </p:cNvSpPr>
            <p:nvPr/>
          </p:nvSpPr>
          <p:spPr bwMode="auto">
            <a:xfrm>
              <a:off x="1152" y="2016"/>
              <a:ext cx="96" cy="105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93231" name="Rectangle 15"/>
            <p:cNvSpPr>
              <a:spLocks noChangeArrowheads="1"/>
            </p:cNvSpPr>
            <p:nvPr/>
          </p:nvSpPr>
          <p:spPr bwMode="auto">
            <a:xfrm>
              <a:off x="1680" y="2208"/>
              <a:ext cx="96" cy="4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93232" name="Rectangle 16"/>
            <p:cNvSpPr>
              <a:spLocks noChangeArrowheads="1"/>
            </p:cNvSpPr>
            <p:nvPr/>
          </p:nvSpPr>
          <p:spPr bwMode="auto">
            <a:xfrm>
              <a:off x="2208" y="2400"/>
              <a:ext cx="96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93233" name="Rectangle 17"/>
            <p:cNvSpPr>
              <a:spLocks noChangeArrowheads="1"/>
            </p:cNvSpPr>
            <p:nvPr/>
          </p:nvSpPr>
          <p:spPr bwMode="auto">
            <a:xfrm>
              <a:off x="1680" y="2736"/>
              <a:ext cx="96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93234" name="Line 18"/>
            <p:cNvSpPr>
              <a:spLocks noChangeShapeType="1"/>
            </p:cNvSpPr>
            <p:nvPr/>
          </p:nvSpPr>
          <p:spPr bwMode="auto">
            <a:xfrm>
              <a:off x="1248" y="220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93235" name="Line 19"/>
            <p:cNvSpPr>
              <a:spLocks noChangeShapeType="1"/>
            </p:cNvSpPr>
            <p:nvPr/>
          </p:nvSpPr>
          <p:spPr bwMode="auto">
            <a:xfrm>
              <a:off x="1776" y="240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93236" name="Line 20"/>
            <p:cNvSpPr>
              <a:spLocks noChangeShapeType="1"/>
            </p:cNvSpPr>
            <p:nvPr/>
          </p:nvSpPr>
          <p:spPr bwMode="auto">
            <a:xfrm>
              <a:off x="1248" y="273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93237" name="Text Box 21"/>
            <p:cNvSpPr txBox="1">
              <a:spLocks noChangeArrowheads="1"/>
            </p:cNvSpPr>
            <p:nvPr/>
          </p:nvSpPr>
          <p:spPr bwMode="auto">
            <a:xfrm>
              <a:off x="1104" y="1392"/>
              <a:ext cx="1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800" b="1">
                  <a:latin typeface="Times" pitchFamily="18" charset="0"/>
                </a:rPr>
                <a:t>Sequence Diagram</a:t>
              </a:r>
            </a:p>
          </p:txBody>
        </p:sp>
        <p:sp>
          <p:nvSpPr>
            <p:cNvPr id="393238" name="Text Box 22"/>
            <p:cNvSpPr txBox="1">
              <a:spLocks noChangeArrowheads="1"/>
            </p:cNvSpPr>
            <p:nvPr/>
          </p:nvSpPr>
          <p:spPr bwMode="auto">
            <a:xfrm>
              <a:off x="1430" y="2030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a</a:t>
              </a:r>
            </a:p>
          </p:txBody>
        </p:sp>
        <p:sp>
          <p:nvSpPr>
            <p:cNvPr id="393239" name="Text Box 23"/>
            <p:cNvSpPr txBox="1">
              <a:spLocks noChangeArrowheads="1"/>
            </p:cNvSpPr>
            <p:nvPr/>
          </p:nvSpPr>
          <p:spPr bwMode="auto">
            <a:xfrm>
              <a:off x="2016" y="225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b</a:t>
              </a:r>
            </a:p>
          </p:txBody>
        </p:sp>
        <p:sp>
          <p:nvSpPr>
            <p:cNvPr id="393240" name="Text Box 24"/>
            <p:cNvSpPr txBox="1">
              <a:spLocks noChangeArrowheads="1"/>
            </p:cNvSpPr>
            <p:nvPr/>
          </p:nvSpPr>
          <p:spPr bwMode="auto">
            <a:xfrm>
              <a:off x="1440" y="2544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c</a:t>
              </a:r>
            </a:p>
          </p:txBody>
        </p:sp>
      </p:grpSp>
      <p:grpSp>
        <p:nvGrpSpPr>
          <p:cNvPr id="393241" name="Group 25"/>
          <p:cNvGrpSpPr>
            <a:grpSpLocks/>
          </p:cNvGrpSpPr>
          <p:nvPr/>
        </p:nvGrpSpPr>
        <p:grpSpPr bwMode="auto">
          <a:xfrm>
            <a:off x="5105400" y="1701800"/>
            <a:ext cx="2911475" cy="3429000"/>
            <a:chOff x="3216" y="1344"/>
            <a:chExt cx="1834" cy="2160"/>
          </a:xfrm>
        </p:grpSpPr>
        <p:sp>
          <p:nvSpPr>
            <p:cNvPr id="393242" name="Rectangle 26"/>
            <p:cNvSpPr>
              <a:spLocks noChangeArrowheads="1"/>
            </p:cNvSpPr>
            <p:nvPr/>
          </p:nvSpPr>
          <p:spPr bwMode="auto">
            <a:xfrm>
              <a:off x="3216" y="1344"/>
              <a:ext cx="1728" cy="21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93243" name="Text Box 27"/>
            <p:cNvSpPr txBox="1">
              <a:spLocks noChangeArrowheads="1"/>
            </p:cNvSpPr>
            <p:nvPr/>
          </p:nvSpPr>
          <p:spPr bwMode="auto">
            <a:xfrm>
              <a:off x="3312" y="1392"/>
              <a:ext cx="15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800" b="1">
                  <a:latin typeface="Times" pitchFamily="18" charset="0"/>
                </a:rPr>
                <a:t>Collaboration Diagram</a:t>
              </a:r>
            </a:p>
          </p:txBody>
        </p:sp>
        <p:sp>
          <p:nvSpPr>
            <p:cNvPr id="393244" name="Rectangle 28"/>
            <p:cNvSpPr>
              <a:spLocks noChangeArrowheads="1"/>
            </p:cNvSpPr>
            <p:nvPr/>
          </p:nvSpPr>
          <p:spPr bwMode="auto">
            <a:xfrm>
              <a:off x="3360" y="2016"/>
              <a:ext cx="384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93245" name="Text Box 29"/>
            <p:cNvSpPr txBox="1">
              <a:spLocks noChangeArrowheads="1"/>
            </p:cNvSpPr>
            <p:nvPr/>
          </p:nvSpPr>
          <p:spPr bwMode="auto">
            <a:xfrm>
              <a:off x="3456" y="201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x</a:t>
              </a:r>
            </a:p>
          </p:txBody>
        </p:sp>
        <p:sp>
          <p:nvSpPr>
            <p:cNvPr id="393246" name="Rectangle 30"/>
            <p:cNvSpPr>
              <a:spLocks noChangeArrowheads="1"/>
            </p:cNvSpPr>
            <p:nvPr/>
          </p:nvSpPr>
          <p:spPr bwMode="auto">
            <a:xfrm>
              <a:off x="4176" y="2016"/>
              <a:ext cx="384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93247" name="Text Box 31"/>
            <p:cNvSpPr txBox="1">
              <a:spLocks noChangeArrowheads="1"/>
            </p:cNvSpPr>
            <p:nvPr/>
          </p:nvSpPr>
          <p:spPr bwMode="auto">
            <a:xfrm>
              <a:off x="4272" y="2016"/>
              <a:ext cx="17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y</a:t>
              </a:r>
            </a:p>
          </p:txBody>
        </p:sp>
        <p:sp>
          <p:nvSpPr>
            <p:cNvPr id="393248" name="Rectangle 32"/>
            <p:cNvSpPr>
              <a:spLocks noChangeArrowheads="1"/>
            </p:cNvSpPr>
            <p:nvPr/>
          </p:nvSpPr>
          <p:spPr bwMode="auto">
            <a:xfrm>
              <a:off x="4176" y="2688"/>
              <a:ext cx="384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93249" name="Text Box 33"/>
            <p:cNvSpPr txBox="1">
              <a:spLocks noChangeArrowheads="1"/>
            </p:cNvSpPr>
            <p:nvPr/>
          </p:nvSpPr>
          <p:spPr bwMode="auto">
            <a:xfrm>
              <a:off x="4272" y="2688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z</a:t>
              </a:r>
            </a:p>
          </p:txBody>
        </p:sp>
        <p:sp>
          <p:nvSpPr>
            <p:cNvPr id="393250" name="Line 34"/>
            <p:cNvSpPr>
              <a:spLocks noChangeShapeType="1"/>
            </p:cNvSpPr>
            <p:nvPr/>
          </p:nvSpPr>
          <p:spPr bwMode="auto">
            <a:xfrm>
              <a:off x="3744" y="211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93251" name="Line 35"/>
            <p:cNvSpPr>
              <a:spLocks noChangeShapeType="1"/>
            </p:cNvSpPr>
            <p:nvPr/>
          </p:nvSpPr>
          <p:spPr bwMode="auto">
            <a:xfrm>
              <a:off x="4368" y="220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93252" name="Line 36"/>
            <p:cNvSpPr>
              <a:spLocks noChangeShapeType="1"/>
            </p:cNvSpPr>
            <p:nvPr/>
          </p:nvSpPr>
          <p:spPr bwMode="auto">
            <a:xfrm>
              <a:off x="393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93253" name="Line 37"/>
            <p:cNvSpPr>
              <a:spLocks noChangeShapeType="1"/>
            </p:cNvSpPr>
            <p:nvPr/>
          </p:nvSpPr>
          <p:spPr bwMode="auto">
            <a:xfrm>
              <a:off x="4464" y="24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93254" name="Text Box 38"/>
            <p:cNvSpPr txBox="1">
              <a:spLocks noChangeArrowheads="1"/>
            </p:cNvSpPr>
            <p:nvPr/>
          </p:nvSpPr>
          <p:spPr bwMode="auto">
            <a:xfrm>
              <a:off x="3888" y="1728"/>
              <a:ext cx="36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1.1: a</a:t>
              </a:r>
              <a:br>
                <a:rPr lang="en-US" altLang="sv-SE" sz="1400">
                  <a:latin typeface="Times" pitchFamily="18" charset="0"/>
                </a:rPr>
              </a:br>
              <a:r>
                <a:rPr lang="en-US" altLang="sv-SE" sz="1400">
                  <a:latin typeface="Times" pitchFamily="18" charset="0"/>
                </a:rPr>
                <a:t>1.2: c</a:t>
              </a:r>
            </a:p>
          </p:txBody>
        </p:sp>
        <p:sp>
          <p:nvSpPr>
            <p:cNvPr id="393255" name="Text Box 39"/>
            <p:cNvSpPr txBox="1">
              <a:spLocks noChangeArrowheads="1"/>
            </p:cNvSpPr>
            <p:nvPr/>
          </p:nvSpPr>
          <p:spPr bwMode="auto">
            <a:xfrm>
              <a:off x="4512" y="2400"/>
              <a:ext cx="5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1.1.1: b</a:t>
              </a:r>
            </a:p>
          </p:txBody>
        </p:sp>
      </p:grp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600200" y="2235200"/>
            <a:ext cx="609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1676400" y="2195513"/>
            <a:ext cx="406400" cy="3952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TextBox 44"/>
          <p:cNvSpPr txBox="1"/>
          <p:nvPr/>
        </p:nvSpPr>
        <p:spPr>
          <a:xfrm>
            <a:off x="304800" y="1600200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Defines </a:t>
            </a:r>
          </a:p>
          <a:p>
            <a:r>
              <a:rPr lang="en-CA" dirty="0" smtClean="0"/>
              <a:t>an </a:t>
            </a:r>
          </a:p>
          <a:p>
            <a:r>
              <a:rPr lang="en-CA" dirty="0" smtClean="0"/>
              <a:t>instance</a:t>
            </a:r>
            <a:endParaRPr lang="en-CA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143000" y="1923365"/>
            <a:ext cx="609600" cy="221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1C92-82F9-46E2-8203-AA5B4D0BDBD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77858" name="Rectangle 2"/>
          <p:cNvSpPr>
            <a:spLocks noChangeArrowheads="1"/>
          </p:cNvSpPr>
          <p:nvPr/>
        </p:nvSpPr>
        <p:spPr bwMode="auto">
          <a:xfrm>
            <a:off x="1333500" y="2362200"/>
            <a:ext cx="6667500" cy="3352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CA" altLang="en-US" sz="4000" dirty="0" smtClean="0"/>
              <a:t>Collaboration Diagram with Roles</a:t>
            </a:r>
            <a:r>
              <a:rPr lang="el-GR" altLang="en-US" sz="4000" dirty="0"/>
              <a:t/>
            </a:r>
            <a:br>
              <a:rPr lang="el-GR" altLang="en-US" sz="4000" dirty="0"/>
            </a:br>
            <a:r>
              <a:rPr lang="en-CA" altLang="en-US" sz="4000" dirty="0" smtClean="0"/>
              <a:t>Specification level</a:t>
            </a:r>
            <a:endParaRPr lang="en-US" altLang="sv-SE" sz="4000" dirty="0"/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2247900" y="2886075"/>
            <a:ext cx="1516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/ Teacher : Person</a:t>
            </a: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5280025" y="2908300"/>
            <a:ext cx="1485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/ Student : Person</a:t>
            </a: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2460625" y="4508500"/>
            <a:ext cx="836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: Faculty</a:t>
            </a:r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5524500" y="4486275"/>
            <a:ext cx="806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: Course</a:t>
            </a:r>
          </a:p>
        </p:txBody>
      </p:sp>
      <p:sp>
        <p:nvSpPr>
          <p:cNvPr id="377864" name="Text Box 8"/>
          <p:cNvSpPr txBox="1">
            <a:spLocks noChangeArrowheads="1"/>
          </p:cNvSpPr>
          <p:nvPr/>
        </p:nvSpPr>
        <p:spPr bwMode="auto">
          <a:xfrm>
            <a:off x="2400300" y="3267075"/>
            <a:ext cx="1257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position : Text</a:t>
            </a: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5295900" y="3267075"/>
            <a:ext cx="1285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program : Text</a:t>
            </a:r>
          </a:p>
        </p:txBody>
      </p:sp>
      <p:sp>
        <p:nvSpPr>
          <p:cNvPr id="377866" name="Rectangle 10"/>
          <p:cNvSpPr>
            <a:spLocks noChangeArrowheads="1"/>
          </p:cNvSpPr>
          <p:nvPr/>
        </p:nvSpPr>
        <p:spPr bwMode="auto">
          <a:xfrm>
            <a:off x="2324100" y="2776538"/>
            <a:ext cx="1411288" cy="817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77867" name="Line 11"/>
          <p:cNvSpPr>
            <a:spLocks noChangeShapeType="1"/>
          </p:cNvSpPr>
          <p:nvPr/>
        </p:nvSpPr>
        <p:spPr bwMode="auto">
          <a:xfrm>
            <a:off x="2324100" y="3213100"/>
            <a:ext cx="14112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77868" name="Rectangle 12"/>
          <p:cNvSpPr>
            <a:spLocks noChangeArrowheads="1"/>
          </p:cNvSpPr>
          <p:nvPr/>
        </p:nvSpPr>
        <p:spPr bwMode="auto">
          <a:xfrm>
            <a:off x="5295900" y="2776538"/>
            <a:ext cx="1411288" cy="817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77869" name="Line 13"/>
          <p:cNvSpPr>
            <a:spLocks noChangeShapeType="1"/>
          </p:cNvSpPr>
          <p:nvPr/>
        </p:nvSpPr>
        <p:spPr bwMode="auto">
          <a:xfrm>
            <a:off x="5295900" y="3213100"/>
            <a:ext cx="14112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77870" name="Rectangle 14"/>
          <p:cNvSpPr>
            <a:spLocks noChangeArrowheads="1"/>
          </p:cNvSpPr>
          <p:nvPr/>
        </p:nvSpPr>
        <p:spPr bwMode="auto">
          <a:xfrm>
            <a:off x="2324100" y="4398963"/>
            <a:ext cx="1411288" cy="490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77871" name="Rectangle 15"/>
          <p:cNvSpPr>
            <a:spLocks noChangeArrowheads="1"/>
          </p:cNvSpPr>
          <p:nvPr/>
        </p:nvSpPr>
        <p:spPr bwMode="auto">
          <a:xfrm>
            <a:off x="5295900" y="4398963"/>
            <a:ext cx="1411288" cy="490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77872" name="Line 16"/>
          <p:cNvSpPr>
            <a:spLocks noChangeShapeType="1"/>
          </p:cNvSpPr>
          <p:nvPr/>
        </p:nvSpPr>
        <p:spPr bwMode="auto">
          <a:xfrm>
            <a:off x="3695700" y="3213100"/>
            <a:ext cx="16478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77873" name="Line 17"/>
          <p:cNvSpPr>
            <a:spLocks noChangeShapeType="1"/>
          </p:cNvSpPr>
          <p:nvPr/>
        </p:nvSpPr>
        <p:spPr bwMode="auto">
          <a:xfrm>
            <a:off x="2857500" y="3532188"/>
            <a:ext cx="1588" cy="900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77874" name="Line 18"/>
          <p:cNvSpPr>
            <a:spLocks noChangeShapeType="1"/>
          </p:cNvSpPr>
          <p:nvPr/>
        </p:nvSpPr>
        <p:spPr bwMode="auto">
          <a:xfrm>
            <a:off x="6210300" y="3532188"/>
            <a:ext cx="1588" cy="900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77875" name="Line 19"/>
          <p:cNvSpPr>
            <a:spLocks noChangeShapeType="1"/>
          </p:cNvSpPr>
          <p:nvPr/>
        </p:nvSpPr>
        <p:spPr bwMode="auto">
          <a:xfrm>
            <a:off x="3467100" y="3565525"/>
            <a:ext cx="1588" cy="409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77876" name="Line 20"/>
          <p:cNvSpPr>
            <a:spLocks noChangeShapeType="1"/>
          </p:cNvSpPr>
          <p:nvPr/>
        </p:nvSpPr>
        <p:spPr bwMode="auto">
          <a:xfrm>
            <a:off x="3467100" y="3975100"/>
            <a:ext cx="22748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77877" name="Line 21"/>
          <p:cNvSpPr>
            <a:spLocks noChangeShapeType="1"/>
          </p:cNvSpPr>
          <p:nvPr/>
        </p:nvSpPr>
        <p:spPr bwMode="auto">
          <a:xfrm flipH="1">
            <a:off x="5676900" y="3941763"/>
            <a:ext cx="1588" cy="490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77878" name="Text Box 22"/>
          <p:cNvSpPr txBox="1">
            <a:spLocks noChangeArrowheads="1"/>
          </p:cNvSpPr>
          <p:nvPr/>
        </p:nvSpPr>
        <p:spPr bwMode="auto">
          <a:xfrm>
            <a:off x="3679825" y="2908300"/>
            <a:ext cx="671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1 tutor</a:t>
            </a:r>
          </a:p>
        </p:txBody>
      </p:sp>
      <p:sp>
        <p:nvSpPr>
          <p:cNvPr id="377879" name="Text Box 23"/>
          <p:cNvSpPr txBox="1">
            <a:spLocks noChangeArrowheads="1"/>
          </p:cNvSpPr>
          <p:nvPr/>
        </p:nvSpPr>
        <p:spPr bwMode="auto">
          <a:xfrm>
            <a:off x="4457700" y="2886075"/>
            <a:ext cx="855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student *</a:t>
            </a:r>
          </a:p>
        </p:txBody>
      </p:sp>
      <p:sp>
        <p:nvSpPr>
          <p:cNvPr id="377880" name="Text Box 24"/>
          <p:cNvSpPr txBox="1">
            <a:spLocks noChangeArrowheads="1"/>
          </p:cNvSpPr>
          <p:nvPr/>
        </p:nvSpPr>
        <p:spPr bwMode="auto">
          <a:xfrm>
            <a:off x="1943100" y="4105275"/>
            <a:ext cx="836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faculty 1</a:t>
            </a:r>
          </a:p>
        </p:txBody>
      </p:sp>
      <p:sp>
        <p:nvSpPr>
          <p:cNvPr id="377881" name="Text Box 25"/>
          <p:cNvSpPr txBox="1">
            <a:spLocks noChangeArrowheads="1"/>
          </p:cNvSpPr>
          <p:nvPr/>
        </p:nvSpPr>
        <p:spPr bwMode="auto">
          <a:xfrm>
            <a:off x="1409700" y="3571875"/>
            <a:ext cx="1482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faculty member *</a:t>
            </a:r>
          </a:p>
        </p:txBody>
      </p:sp>
      <p:sp>
        <p:nvSpPr>
          <p:cNvPr id="377882" name="Text Box 26"/>
          <p:cNvSpPr txBox="1">
            <a:spLocks noChangeArrowheads="1"/>
          </p:cNvSpPr>
          <p:nvPr/>
        </p:nvSpPr>
        <p:spPr bwMode="auto">
          <a:xfrm>
            <a:off x="3527425" y="3670300"/>
            <a:ext cx="931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1  lecturer</a:t>
            </a:r>
          </a:p>
        </p:txBody>
      </p:sp>
      <p:sp>
        <p:nvSpPr>
          <p:cNvPr id="377883" name="Text Box 27"/>
          <p:cNvSpPr txBox="1">
            <a:spLocks noChangeArrowheads="1"/>
          </p:cNvSpPr>
          <p:nvPr/>
        </p:nvSpPr>
        <p:spPr bwMode="auto">
          <a:xfrm>
            <a:off x="4457700" y="4029075"/>
            <a:ext cx="1258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given course *</a:t>
            </a:r>
          </a:p>
        </p:txBody>
      </p:sp>
      <p:sp>
        <p:nvSpPr>
          <p:cNvPr id="377884" name="Text Box 28"/>
          <p:cNvSpPr txBox="1">
            <a:spLocks noChangeArrowheads="1"/>
          </p:cNvSpPr>
          <p:nvPr/>
        </p:nvSpPr>
        <p:spPr bwMode="auto">
          <a:xfrm>
            <a:off x="6210300" y="4105275"/>
            <a:ext cx="1293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*  taken course</a:t>
            </a:r>
          </a:p>
        </p:txBody>
      </p:sp>
      <p:sp>
        <p:nvSpPr>
          <p:cNvPr id="377885" name="Text Box 29"/>
          <p:cNvSpPr txBox="1">
            <a:spLocks noChangeArrowheads="1"/>
          </p:cNvSpPr>
          <p:nvPr/>
        </p:nvSpPr>
        <p:spPr bwMode="auto">
          <a:xfrm>
            <a:off x="6210300" y="3648075"/>
            <a:ext cx="1155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*  participant</a:t>
            </a:r>
          </a:p>
        </p:txBody>
      </p:sp>
    </p:spTree>
    <p:extLst>
      <p:ext uri="{BB962C8B-B14F-4D97-AF65-F5344CB8AC3E}">
        <p14:creationId xmlns:p14="http://schemas.microsoft.com/office/powerpoint/2010/main" val="26545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71E7F-9244-43F5-987A-64FC094AD5C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sz="4000" dirty="0" smtClean="0"/>
              <a:t>Relation between</a:t>
            </a:r>
            <a:r>
              <a:rPr lang="el-GR" altLang="sv-SE" sz="4000" dirty="0" smtClean="0"/>
              <a:t> </a:t>
            </a:r>
            <a:r>
              <a:rPr lang="sv-SE" altLang="sv-SE" sz="4000" i="1" dirty="0" smtClean="0"/>
              <a:t>classifier</a:t>
            </a:r>
            <a:r>
              <a:rPr lang="sv-SE" altLang="sv-SE" sz="4000" dirty="0" smtClean="0"/>
              <a:t>,</a:t>
            </a:r>
            <a:r>
              <a:rPr lang="en-CA" altLang="sv-SE" sz="4000" dirty="0" smtClean="0"/>
              <a:t> </a:t>
            </a:r>
            <a:r>
              <a:rPr lang="sv-SE" altLang="sv-SE" sz="4000" i="1" dirty="0" smtClean="0"/>
              <a:t>instance</a:t>
            </a:r>
            <a:r>
              <a:rPr lang="en-CA" altLang="sv-SE" sz="4000" dirty="0" smtClean="0"/>
              <a:t>, and</a:t>
            </a:r>
            <a:r>
              <a:rPr lang="el-GR" altLang="sv-SE" sz="4000" dirty="0" smtClean="0"/>
              <a:t> </a:t>
            </a:r>
            <a:r>
              <a:rPr lang="sv-SE" altLang="sv-SE" sz="4000" i="1" dirty="0" smtClean="0"/>
              <a:t>classifier</a:t>
            </a:r>
            <a:r>
              <a:rPr lang="sv-SE" altLang="sv-SE" sz="4000" dirty="0" smtClean="0"/>
              <a:t> role</a:t>
            </a:r>
            <a:endParaRPr lang="en-US" altLang="en-US" sz="4000" dirty="0"/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838200" y="2667000"/>
            <a:ext cx="79248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6248400" y="2819400"/>
            <a:ext cx="1733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2000">
                <a:latin typeface="Times" pitchFamily="18" charset="0"/>
              </a:rPr>
              <a:t>ClassifierRole</a:t>
            </a:r>
          </a:p>
        </p:txBody>
      </p:sp>
      <p:sp>
        <p:nvSpPr>
          <p:cNvPr id="379910" name="Text Box 6"/>
          <p:cNvSpPr txBox="1">
            <a:spLocks noChangeArrowheads="1"/>
          </p:cNvSpPr>
          <p:nvPr/>
        </p:nvSpPr>
        <p:spPr bwMode="auto">
          <a:xfrm>
            <a:off x="1539875" y="2743200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2000">
                <a:latin typeface="Times" pitchFamily="18" charset="0"/>
              </a:rPr>
              <a:t>Classifier</a:t>
            </a:r>
          </a:p>
        </p:txBody>
      </p:sp>
      <p:sp>
        <p:nvSpPr>
          <p:cNvPr id="379911" name="Text Box 7"/>
          <p:cNvSpPr txBox="1">
            <a:spLocks noChangeArrowheads="1"/>
          </p:cNvSpPr>
          <p:nvPr/>
        </p:nvSpPr>
        <p:spPr bwMode="auto">
          <a:xfrm>
            <a:off x="1295400" y="4038600"/>
            <a:ext cx="14668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Operation-1 (…)</a:t>
            </a:r>
          </a:p>
          <a:p>
            <a:pPr eaLnBrk="1" hangingPunct="1"/>
            <a:r>
              <a:rPr lang="en-US" altLang="sv-SE" sz="1400">
                <a:latin typeface="Times" pitchFamily="18" charset="0"/>
              </a:rPr>
              <a:t>Operation-2 (…)</a:t>
            </a:r>
            <a:br>
              <a:rPr lang="en-US" altLang="sv-SE" sz="1400">
                <a:latin typeface="Times" pitchFamily="18" charset="0"/>
              </a:rPr>
            </a:br>
            <a:r>
              <a:rPr lang="en-US" altLang="sv-SE" sz="1400">
                <a:latin typeface="Times" pitchFamily="18" charset="0"/>
              </a:rPr>
              <a:t>Operation-3 (…)</a:t>
            </a:r>
          </a:p>
        </p:txBody>
      </p:sp>
      <p:sp>
        <p:nvSpPr>
          <p:cNvPr id="379912" name="Text Box 8"/>
          <p:cNvSpPr txBox="1">
            <a:spLocks noChangeArrowheads="1"/>
          </p:cNvSpPr>
          <p:nvPr/>
        </p:nvSpPr>
        <p:spPr bwMode="auto">
          <a:xfrm>
            <a:off x="1295400" y="3200400"/>
            <a:ext cx="103346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Attribute-1</a:t>
            </a:r>
          </a:p>
          <a:p>
            <a:pPr eaLnBrk="1" hangingPunct="1"/>
            <a:r>
              <a:rPr lang="en-US" altLang="sv-SE" sz="1400">
                <a:latin typeface="Times" pitchFamily="18" charset="0"/>
              </a:rPr>
              <a:t>Attribute-2</a:t>
            </a:r>
          </a:p>
          <a:p>
            <a:pPr eaLnBrk="1" hangingPunct="1"/>
            <a:r>
              <a:rPr lang="en-US" altLang="sv-SE" sz="1400">
                <a:latin typeface="Times" pitchFamily="18" charset="0"/>
              </a:rPr>
              <a:t>Attribute-3</a:t>
            </a:r>
          </a:p>
        </p:txBody>
      </p:sp>
      <p:sp>
        <p:nvSpPr>
          <p:cNvPr id="379913" name="Rectangle 9"/>
          <p:cNvSpPr>
            <a:spLocks noChangeArrowheads="1"/>
          </p:cNvSpPr>
          <p:nvPr/>
        </p:nvSpPr>
        <p:spPr bwMode="auto">
          <a:xfrm>
            <a:off x="1143000" y="2743200"/>
            <a:ext cx="2020888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79914" name="Line 10"/>
          <p:cNvSpPr>
            <a:spLocks noChangeShapeType="1"/>
          </p:cNvSpPr>
          <p:nvPr/>
        </p:nvSpPr>
        <p:spPr bwMode="auto">
          <a:xfrm>
            <a:off x="1143000" y="4038600"/>
            <a:ext cx="20208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79915" name="Line 11"/>
          <p:cNvSpPr>
            <a:spLocks noChangeShapeType="1"/>
          </p:cNvSpPr>
          <p:nvPr/>
        </p:nvSpPr>
        <p:spPr bwMode="auto">
          <a:xfrm>
            <a:off x="1143000" y="3200400"/>
            <a:ext cx="20208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79916" name="Text Box 12"/>
          <p:cNvSpPr txBox="1">
            <a:spLocks noChangeArrowheads="1"/>
          </p:cNvSpPr>
          <p:nvPr/>
        </p:nvSpPr>
        <p:spPr bwMode="auto">
          <a:xfrm>
            <a:off x="4054475" y="4495800"/>
            <a:ext cx="109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2000" u="sng">
                <a:latin typeface="Times" pitchFamily="18" charset="0"/>
              </a:rPr>
              <a:t>Instance</a:t>
            </a:r>
          </a:p>
        </p:txBody>
      </p:sp>
      <p:sp>
        <p:nvSpPr>
          <p:cNvPr id="379917" name="Text Box 13"/>
          <p:cNvSpPr txBox="1">
            <a:spLocks noChangeArrowheads="1"/>
          </p:cNvSpPr>
          <p:nvPr/>
        </p:nvSpPr>
        <p:spPr bwMode="auto">
          <a:xfrm>
            <a:off x="3810000" y="4953000"/>
            <a:ext cx="148431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AttributeValue-1</a:t>
            </a:r>
          </a:p>
          <a:p>
            <a:pPr eaLnBrk="1" hangingPunct="1"/>
            <a:r>
              <a:rPr lang="en-US" altLang="sv-SE" sz="1400">
                <a:latin typeface="Times" pitchFamily="18" charset="0"/>
              </a:rPr>
              <a:t>AttributeValue-2</a:t>
            </a:r>
          </a:p>
          <a:p>
            <a:pPr eaLnBrk="1" hangingPunct="1"/>
            <a:r>
              <a:rPr lang="en-US" altLang="sv-SE" sz="1400">
                <a:latin typeface="Times" pitchFamily="18" charset="0"/>
              </a:rPr>
              <a:t>AttributeValue-3</a:t>
            </a:r>
          </a:p>
        </p:txBody>
      </p:sp>
      <p:sp>
        <p:nvSpPr>
          <p:cNvPr id="379918" name="Rectangle 14"/>
          <p:cNvSpPr>
            <a:spLocks noChangeArrowheads="1"/>
          </p:cNvSpPr>
          <p:nvPr/>
        </p:nvSpPr>
        <p:spPr bwMode="auto">
          <a:xfrm>
            <a:off x="3657600" y="4495800"/>
            <a:ext cx="2020888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79919" name="Line 15"/>
          <p:cNvSpPr>
            <a:spLocks noChangeShapeType="1"/>
          </p:cNvSpPr>
          <p:nvPr/>
        </p:nvSpPr>
        <p:spPr bwMode="auto">
          <a:xfrm>
            <a:off x="3657600" y="4953000"/>
            <a:ext cx="20208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79920" name="Text Box 16"/>
          <p:cNvSpPr txBox="1">
            <a:spLocks noChangeArrowheads="1"/>
          </p:cNvSpPr>
          <p:nvPr/>
        </p:nvSpPr>
        <p:spPr bwMode="auto">
          <a:xfrm>
            <a:off x="6248400" y="3886200"/>
            <a:ext cx="14668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Operation-1 (…)</a:t>
            </a:r>
          </a:p>
          <a:p>
            <a:pPr eaLnBrk="1" hangingPunct="1"/>
            <a:r>
              <a:rPr lang="en-US" altLang="sv-SE" sz="1400">
                <a:latin typeface="Times" pitchFamily="18" charset="0"/>
              </a:rPr>
              <a:t>Operation-3 (…)</a:t>
            </a:r>
          </a:p>
        </p:txBody>
      </p:sp>
      <p:sp>
        <p:nvSpPr>
          <p:cNvPr id="379921" name="Text Box 17"/>
          <p:cNvSpPr txBox="1">
            <a:spLocks noChangeArrowheads="1"/>
          </p:cNvSpPr>
          <p:nvPr/>
        </p:nvSpPr>
        <p:spPr bwMode="auto">
          <a:xfrm>
            <a:off x="6248400" y="3200400"/>
            <a:ext cx="1033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Attribute-1</a:t>
            </a:r>
          </a:p>
          <a:p>
            <a:pPr eaLnBrk="1" hangingPunct="1"/>
            <a:r>
              <a:rPr lang="en-US" altLang="sv-SE" sz="1400">
                <a:latin typeface="Times" pitchFamily="18" charset="0"/>
              </a:rPr>
              <a:t>Attribute-2</a:t>
            </a:r>
          </a:p>
        </p:txBody>
      </p:sp>
      <p:sp>
        <p:nvSpPr>
          <p:cNvPr id="379922" name="Rectangle 18"/>
          <p:cNvSpPr>
            <a:spLocks noChangeArrowheads="1"/>
          </p:cNvSpPr>
          <p:nvPr/>
        </p:nvSpPr>
        <p:spPr bwMode="auto">
          <a:xfrm>
            <a:off x="6096000" y="2743200"/>
            <a:ext cx="2020888" cy="167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79923" name="Line 19"/>
          <p:cNvSpPr>
            <a:spLocks noChangeShapeType="1"/>
          </p:cNvSpPr>
          <p:nvPr/>
        </p:nvSpPr>
        <p:spPr bwMode="auto">
          <a:xfrm>
            <a:off x="6096000" y="3810000"/>
            <a:ext cx="20208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79924" name="Line 20"/>
          <p:cNvSpPr>
            <a:spLocks noChangeShapeType="1"/>
          </p:cNvSpPr>
          <p:nvPr/>
        </p:nvSpPr>
        <p:spPr bwMode="auto">
          <a:xfrm>
            <a:off x="6096000" y="3200400"/>
            <a:ext cx="20208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79925" name="Text Box 21"/>
          <p:cNvSpPr txBox="1">
            <a:spLocks noChangeArrowheads="1"/>
          </p:cNvSpPr>
          <p:nvPr/>
        </p:nvSpPr>
        <p:spPr bwMode="auto">
          <a:xfrm>
            <a:off x="1905000" y="4892675"/>
            <a:ext cx="15875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400"/>
              <a:t>«</a:t>
            </a:r>
            <a:r>
              <a:rPr lang="sv-SE" altLang="sv-SE" sz="1400"/>
              <a:t>π</a:t>
            </a:r>
            <a:r>
              <a:rPr lang="el-GR" altLang="sv-SE" sz="1400">
                <a:latin typeface="Times" pitchFamily="18" charset="0"/>
              </a:rPr>
              <a:t>ροέρχεται απ</a:t>
            </a:r>
            <a:r>
              <a:rPr lang="sv-SE" altLang="sv-SE" sz="1400"/>
              <a:t>ό</a:t>
            </a:r>
            <a:r>
              <a:rPr lang="en-US" altLang="sv-SE" sz="1400"/>
              <a:t>»</a:t>
            </a:r>
          </a:p>
          <a:p>
            <a:pPr eaLnBrk="1" hangingPunct="1"/>
            <a:r>
              <a:rPr lang="en-US" altLang="sv-SE" sz="1400">
                <a:latin typeface="Times" pitchFamily="18" charset="0"/>
              </a:rPr>
              <a:t>«originates from»</a:t>
            </a:r>
          </a:p>
        </p:txBody>
      </p:sp>
      <p:sp>
        <p:nvSpPr>
          <p:cNvPr id="379926" name="Text Box 22"/>
          <p:cNvSpPr txBox="1">
            <a:spLocks noChangeArrowheads="1"/>
          </p:cNvSpPr>
          <p:nvPr/>
        </p:nvSpPr>
        <p:spPr bwMode="auto">
          <a:xfrm>
            <a:off x="5867400" y="4495800"/>
            <a:ext cx="18684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400"/>
              <a:t>«</a:t>
            </a:r>
            <a:r>
              <a:rPr lang="el-GR" altLang="sv-SE" sz="1400"/>
              <a:t>συμμορφώνεται με </a:t>
            </a:r>
            <a:r>
              <a:rPr lang="en-US" altLang="sv-SE" sz="1400"/>
              <a:t>»</a:t>
            </a:r>
            <a:endParaRPr lang="el-GR" altLang="sv-SE" sz="1400">
              <a:latin typeface="Times" pitchFamily="18" charset="0"/>
            </a:endParaRPr>
          </a:p>
          <a:p>
            <a:pPr eaLnBrk="1" hangingPunct="1"/>
            <a:r>
              <a:rPr lang="en-US" altLang="sv-SE" sz="1400">
                <a:latin typeface="Times" pitchFamily="18" charset="0"/>
              </a:rPr>
              <a:t>«conforms to»</a:t>
            </a:r>
          </a:p>
        </p:txBody>
      </p:sp>
      <p:sp>
        <p:nvSpPr>
          <p:cNvPr id="379927" name="Line 23"/>
          <p:cNvSpPr>
            <a:spLocks noChangeShapeType="1"/>
          </p:cNvSpPr>
          <p:nvPr/>
        </p:nvSpPr>
        <p:spPr bwMode="auto">
          <a:xfrm flipH="1" flipV="1">
            <a:off x="2159000" y="4876800"/>
            <a:ext cx="14986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79928" name="Line 24"/>
          <p:cNvSpPr>
            <a:spLocks noChangeShapeType="1"/>
          </p:cNvSpPr>
          <p:nvPr/>
        </p:nvSpPr>
        <p:spPr bwMode="auto">
          <a:xfrm flipV="1">
            <a:off x="5715000" y="4419600"/>
            <a:ext cx="99060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33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7CEC-4BD3-4F43-A62F-0F7CF52B51B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/>
              <a:t>Association and Association Role</a:t>
            </a:r>
            <a:endParaRPr lang="en-US" altLang="en-US"/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876300" y="2444750"/>
            <a:ext cx="7391400" cy="2667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1790700" y="2940050"/>
            <a:ext cx="944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2000">
                <a:latin typeface="Times" pitchFamily="18" charset="0"/>
              </a:rPr>
              <a:t>Class-1</a:t>
            </a:r>
          </a:p>
        </p:txBody>
      </p:sp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1698625" y="2940050"/>
            <a:ext cx="1143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82983" name="Text Box 7"/>
          <p:cNvSpPr txBox="1">
            <a:spLocks noChangeArrowheads="1"/>
          </p:cNvSpPr>
          <p:nvPr/>
        </p:nvSpPr>
        <p:spPr bwMode="auto">
          <a:xfrm>
            <a:off x="6286500" y="2940050"/>
            <a:ext cx="944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2000">
                <a:latin typeface="Times" pitchFamily="18" charset="0"/>
              </a:rPr>
              <a:t>Class-2</a:t>
            </a:r>
          </a:p>
        </p:txBody>
      </p:sp>
      <p:sp>
        <p:nvSpPr>
          <p:cNvPr id="382984" name="Rectangle 8"/>
          <p:cNvSpPr>
            <a:spLocks noChangeArrowheads="1"/>
          </p:cNvSpPr>
          <p:nvPr/>
        </p:nvSpPr>
        <p:spPr bwMode="auto">
          <a:xfrm>
            <a:off x="6210300" y="2940050"/>
            <a:ext cx="11430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82985" name="Line 9"/>
          <p:cNvSpPr>
            <a:spLocks noChangeShapeType="1"/>
          </p:cNvSpPr>
          <p:nvPr/>
        </p:nvSpPr>
        <p:spPr bwMode="auto">
          <a:xfrm>
            <a:off x="2857500" y="316865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grpSp>
        <p:nvGrpSpPr>
          <p:cNvPr id="382986" name="Group 10"/>
          <p:cNvGrpSpPr>
            <a:grpSpLocks/>
          </p:cNvGrpSpPr>
          <p:nvPr/>
        </p:nvGrpSpPr>
        <p:grpSpPr bwMode="auto">
          <a:xfrm>
            <a:off x="1181100" y="3168650"/>
            <a:ext cx="6538913" cy="1295400"/>
            <a:chOff x="720" y="1680"/>
            <a:chExt cx="4119" cy="816"/>
          </a:xfrm>
        </p:grpSpPr>
        <p:sp>
          <p:nvSpPr>
            <p:cNvPr id="382987" name="Line 11"/>
            <p:cNvSpPr>
              <a:spLocks noChangeShapeType="1"/>
            </p:cNvSpPr>
            <p:nvPr/>
          </p:nvSpPr>
          <p:spPr bwMode="auto">
            <a:xfrm flipV="1">
              <a:off x="2784" y="1680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82988" name="Text Box 12"/>
            <p:cNvSpPr txBox="1">
              <a:spLocks noChangeArrowheads="1"/>
            </p:cNvSpPr>
            <p:nvPr/>
          </p:nvSpPr>
          <p:spPr bwMode="auto">
            <a:xfrm>
              <a:off x="2832" y="1920"/>
              <a:ext cx="56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«view of»</a:t>
              </a:r>
            </a:p>
          </p:txBody>
        </p:sp>
        <p:sp>
          <p:nvSpPr>
            <p:cNvPr id="382989" name="Line 13"/>
            <p:cNvSpPr>
              <a:spLocks noChangeShapeType="1"/>
            </p:cNvSpPr>
            <p:nvPr/>
          </p:nvSpPr>
          <p:spPr bwMode="auto">
            <a:xfrm flipV="1">
              <a:off x="4224" y="182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82990" name="Text Box 14"/>
            <p:cNvSpPr txBox="1">
              <a:spLocks noChangeArrowheads="1"/>
            </p:cNvSpPr>
            <p:nvPr/>
          </p:nvSpPr>
          <p:spPr bwMode="auto">
            <a:xfrm>
              <a:off x="4272" y="1968"/>
              <a:ext cx="56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«</a:t>
              </a:r>
              <a:r>
                <a:rPr lang="sv-SE" altLang="sv-SE" sz="1400">
                  <a:latin typeface="Times" pitchFamily="18" charset="0"/>
                </a:rPr>
                <a:t>view of</a:t>
              </a:r>
              <a:r>
                <a:rPr lang="en-US" altLang="sv-SE" sz="1400">
                  <a:latin typeface="Times" pitchFamily="18" charset="0"/>
                </a:rPr>
                <a:t>»</a:t>
              </a:r>
            </a:p>
          </p:txBody>
        </p:sp>
        <p:sp>
          <p:nvSpPr>
            <p:cNvPr id="382991" name="Line 15"/>
            <p:cNvSpPr>
              <a:spLocks noChangeShapeType="1"/>
            </p:cNvSpPr>
            <p:nvPr/>
          </p:nvSpPr>
          <p:spPr bwMode="auto">
            <a:xfrm flipV="1">
              <a:off x="1392" y="182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82992" name="Text Box 16"/>
            <p:cNvSpPr txBox="1">
              <a:spLocks noChangeArrowheads="1"/>
            </p:cNvSpPr>
            <p:nvPr/>
          </p:nvSpPr>
          <p:spPr bwMode="auto">
            <a:xfrm>
              <a:off x="720" y="1968"/>
              <a:ext cx="8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dirty="0" smtClean="0">
                  <a:latin typeface="Times" pitchFamily="18" charset="0"/>
                </a:rPr>
                <a:t>«</a:t>
              </a:r>
              <a:r>
                <a:rPr lang="en-CA" altLang="sv-SE" sz="1400" dirty="0" smtClean="0">
                  <a:latin typeface="Times" pitchFamily="18" charset="0"/>
                </a:rPr>
                <a:t>is a viewpoint </a:t>
              </a:r>
            </a:p>
            <a:p>
              <a:pPr eaLnBrk="1" hangingPunct="1"/>
              <a:r>
                <a:rPr lang="en-CA" altLang="sv-SE" sz="1400" dirty="0">
                  <a:latin typeface="Times" pitchFamily="18" charset="0"/>
                </a:rPr>
                <a:t>o</a:t>
              </a:r>
              <a:r>
                <a:rPr lang="en-CA" altLang="sv-SE" sz="1400" dirty="0" smtClean="0">
                  <a:latin typeface="Times" pitchFamily="18" charset="0"/>
                </a:rPr>
                <a:t>f the class</a:t>
              </a:r>
              <a:r>
                <a:rPr lang="en-US" altLang="sv-SE" sz="1400" dirty="0" smtClean="0">
                  <a:latin typeface="Times" pitchFamily="18" charset="0"/>
                </a:rPr>
                <a:t>»</a:t>
              </a:r>
              <a:endParaRPr lang="en-US" altLang="sv-SE" sz="1400" dirty="0">
                <a:latin typeface="Times" pitchFamily="18" charset="0"/>
              </a:endParaRPr>
            </a:p>
          </p:txBody>
        </p:sp>
      </p:grpSp>
      <p:grpSp>
        <p:nvGrpSpPr>
          <p:cNvPr id="382993" name="Group 17"/>
          <p:cNvGrpSpPr>
            <a:grpSpLocks/>
          </p:cNvGrpSpPr>
          <p:nvPr/>
        </p:nvGrpSpPr>
        <p:grpSpPr bwMode="auto">
          <a:xfrm>
            <a:off x="5448300" y="2863850"/>
            <a:ext cx="527050" cy="1600200"/>
            <a:chOff x="3446" y="1502"/>
            <a:chExt cx="332" cy="1008"/>
          </a:xfrm>
        </p:grpSpPr>
        <p:sp>
          <p:nvSpPr>
            <p:cNvPr id="382994" name="Text Box 18"/>
            <p:cNvSpPr txBox="1">
              <a:spLocks noChangeArrowheads="1"/>
            </p:cNvSpPr>
            <p:nvPr/>
          </p:nvSpPr>
          <p:spPr bwMode="auto">
            <a:xfrm>
              <a:off x="3446" y="1502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0..5</a:t>
              </a:r>
            </a:p>
          </p:txBody>
        </p:sp>
        <p:sp>
          <p:nvSpPr>
            <p:cNvPr id="382995" name="Text Box 19"/>
            <p:cNvSpPr txBox="1">
              <a:spLocks noChangeArrowheads="1"/>
            </p:cNvSpPr>
            <p:nvPr/>
          </p:nvSpPr>
          <p:spPr bwMode="auto">
            <a:xfrm>
              <a:off x="3494" y="2318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3..4</a:t>
              </a:r>
            </a:p>
          </p:txBody>
        </p:sp>
        <p:sp>
          <p:nvSpPr>
            <p:cNvPr id="382996" name="Line 20"/>
            <p:cNvSpPr>
              <a:spLocks noChangeShapeType="1"/>
            </p:cNvSpPr>
            <p:nvPr/>
          </p:nvSpPr>
          <p:spPr bwMode="auto">
            <a:xfrm flipH="1" flipV="1">
              <a:off x="3600" y="1728"/>
              <a:ext cx="0" cy="576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</p:grpSp>
      <p:grpSp>
        <p:nvGrpSpPr>
          <p:cNvPr id="382997" name="Group 21"/>
          <p:cNvGrpSpPr>
            <a:grpSpLocks/>
          </p:cNvGrpSpPr>
          <p:nvPr/>
        </p:nvGrpSpPr>
        <p:grpSpPr bwMode="auto">
          <a:xfrm>
            <a:off x="2933700" y="3168650"/>
            <a:ext cx="1069975" cy="1298575"/>
            <a:chOff x="1824" y="1680"/>
            <a:chExt cx="674" cy="818"/>
          </a:xfrm>
        </p:grpSpPr>
        <p:sp>
          <p:nvSpPr>
            <p:cNvPr id="382998" name="Text Box 22"/>
            <p:cNvSpPr txBox="1">
              <a:spLocks noChangeArrowheads="1"/>
            </p:cNvSpPr>
            <p:nvPr/>
          </p:nvSpPr>
          <p:spPr bwMode="auto">
            <a:xfrm>
              <a:off x="1824" y="1680"/>
              <a:ext cx="55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dirty="0" smtClean="0">
                  <a:latin typeface="Times" pitchFamily="18" charset="0"/>
                </a:rPr>
                <a:t>{</a:t>
              </a:r>
              <a:r>
                <a:rPr lang="en-CA" altLang="sv-SE" sz="1400" dirty="0" smtClean="0">
                  <a:latin typeface="Times" pitchFamily="18" charset="0"/>
                </a:rPr>
                <a:t>general</a:t>
              </a:r>
              <a:r>
                <a:rPr lang="en-US" altLang="sv-SE" sz="1400" dirty="0" smtClean="0">
                  <a:latin typeface="Times" pitchFamily="18" charset="0"/>
                </a:rPr>
                <a:t>}</a:t>
              </a:r>
              <a:endParaRPr lang="en-US" altLang="sv-SE" sz="1400" dirty="0">
                <a:latin typeface="Times" pitchFamily="18" charset="0"/>
              </a:endParaRPr>
            </a:p>
          </p:txBody>
        </p:sp>
        <p:sp>
          <p:nvSpPr>
            <p:cNvPr id="382999" name="Text Box 23"/>
            <p:cNvSpPr txBox="1">
              <a:spLocks noChangeArrowheads="1"/>
            </p:cNvSpPr>
            <p:nvPr/>
          </p:nvSpPr>
          <p:spPr bwMode="auto">
            <a:xfrm>
              <a:off x="1920" y="2304"/>
              <a:ext cx="57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dirty="0" smtClean="0">
                  <a:latin typeface="Times" pitchFamily="18" charset="0"/>
                </a:rPr>
                <a:t>{</a:t>
              </a:r>
              <a:r>
                <a:rPr lang="en-CA" altLang="sv-SE" sz="1400" dirty="0" smtClean="0">
                  <a:latin typeface="Times" pitchFamily="18" charset="0"/>
                </a:rPr>
                <a:t>specific</a:t>
              </a:r>
              <a:r>
                <a:rPr lang="en-US" altLang="sv-SE" sz="1400" dirty="0" smtClean="0">
                  <a:latin typeface="Times" pitchFamily="18" charset="0"/>
                </a:rPr>
                <a:t>}</a:t>
              </a:r>
              <a:endParaRPr lang="en-US" altLang="sv-SE" sz="1400" dirty="0">
                <a:latin typeface="Times" pitchFamily="18" charset="0"/>
              </a:endParaRPr>
            </a:p>
          </p:txBody>
        </p:sp>
        <p:sp>
          <p:nvSpPr>
            <p:cNvPr id="383000" name="Line 24"/>
            <p:cNvSpPr>
              <a:spLocks noChangeShapeType="1"/>
            </p:cNvSpPr>
            <p:nvPr/>
          </p:nvSpPr>
          <p:spPr bwMode="auto">
            <a:xfrm flipH="1" flipV="1">
              <a:off x="2160" y="1872"/>
              <a:ext cx="0" cy="432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</p:grpSp>
      <p:grpSp>
        <p:nvGrpSpPr>
          <p:cNvPr id="383001" name="Group 25"/>
          <p:cNvGrpSpPr>
            <a:grpSpLocks/>
          </p:cNvGrpSpPr>
          <p:nvPr/>
        </p:nvGrpSpPr>
        <p:grpSpPr bwMode="auto">
          <a:xfrm>
            <a:off x="1714500" y="4235450"/>
            <a:ext cx="5656263" cy="457200"/>
            <a:chOff x="1056" y="2352"/>
            <a:chExt cx="3563" cy="288"/>
          </a:xfrm>
        </p:grpSpPr>
        <p:sp>
          <p:nvSpPr>
            <p:cNvPr id="383002" name="Text Box 26"/>
            <p:cNvSpPr txBox="1">
              <a:spLocks noChangeArrowheads="1"/>
            </p:cNvSpPr>
            <p:nvPr/>
          </p:nvSpPr>
          <p:spPr bwMode="auto">
            <a:xfrm>
              <a:off x="1152" y="2352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2000">
                  <a:latin typeface="Times" pitchFamily="18" charset="0"/>
                </a:rPr>
                <a:t>/ Role-1</a:t>
              </a:r>
            </a:p>
          </p:txBody>
        </p:sp>
        <p:sp>
          <p:nvSpPr>
            <p:cNvPr id="383003" name="Line 27"/>
            <p:cNvSpPr>
              <a:spLocks noChangeShapeType="1"/>
            </p:cNvSpPr>
            <p:nvPr/>
          </p:nvSpPr>
          <p:spPr bwMode="auto">
            <a:xfrm>
              <a:off x="1776" y="2496"/>
              <a:ext cx="2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83004" name="Text Box 28"/>
            <p:cNvSpPr txBox="1">
              <a:spLocks noChangeArrowheads="1"/>
            </p:cNvSpPr>
            <p:nvPr/>
          </p:nvSpPr>
          <p:spPr bwMode="auto">
            <a:xfrm>
              <a:off x="3984" y="2352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2000">
                  <a:latin typeface="Times" pitchFamily="18" charset="0"/>
                </a:rPr>
                <a:t>/ Role-2</a:t>
              </a:r>
            </a:p>
          </p:txBody>
        </p:sp>
        <p:sp>
          <p:nvSpPr>
            <p:cNvPr id="383005" name="Rectangle 29"/>
            <p:cNvSpPr>
              <a:spLocks noChangeArrowheads="1"/>
            </p:cNvSpPr>
            <p:nvPr/>
          </p:nvSpPr>
          <p:spPr bwMode="auto">
            <a:xfrm>
              <a:off x="1056" y="2352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83006" name="Rectangle 30"/>
            <p:cNvSpPr>
              <a:spLocks noChangeArrowheads="1"/>
            </p:cNvSpPr>
            <p:nvPr/>
          </p:nvSpPr>
          <p:spPr bwMode="auto">
            <a:xfrm>
              <a:off x="3888" y="2352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</p:grpSp>
      <p:grpSp>
        <p:nvGrpSpPr>
          <p:cNvPr id="383007" name="Group 31"/>
          <p:cNvGrpSpPr>
            <a:grpSpLocks/>
          </p:cNvGrpSpPr>
          <p:nvPr/>
        </p:nvGrpSpPr>
        <p:grpSpPr bwMode="auto">
          <a:xfrm>
            <a:off x="6057900" y="3168650"/>
            <a:ext cx="152400" cy="1371600"/>
            <a:chOff x="3792" y="1680"/>
            <a:chExt cx="96" cy="864"/>
          </a:xfrm>
        </p:grpSpPr>
        <p:sp>
          <p:nvSpPr>
            <p:cNvPr id="383008" name="Line 32"/>
            <p:cNvSpPr>
              <a:spLocks noChangeShapeType="1"/>
            </p:cNvSpPr>
            <p:nvPr/>
          </p:nvSpPr>
          <p:spPr bwMode="auto">
            <a:xfrm flipH="1" flipV="1">
              <a:off x="3792" y="1680"/>
              <a:ext cx="0" cy="72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83009" name="Line 33"/>
            <p:cNvSpPr>
              <a:spLocks noChangeShapeType="1"/>
            </p:cNvSpPr>
            <p:nvPr/>
          </p:nvSpPr>
          <p:spPr bwMode="auto">
            <a:xfrm flipH="1" flipV="1">
              <a:off x="3792" y="2448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83010" name="Line 34"/>
            <p:cNvSpPr>
              <a:spLocks noChangeShapeType="1"/>
            </p:cNvSpPr>
            <p:nvPr/>
          </p:nvSpPr>
          <p:spPr bwMode="auto">
            <a:xfrm flipH="1">
              <a:off x="3792" y="2496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  <p:grpSp>
        <p:nvGrpSpPr>
          <p:cNvPr id="383011" name="Group 35"/>
          <p:cNvGrpSpPr>
            <a:grpSpLocks/>
          </p:cNvGrpSpPr>
          <p:nvPr/>
        </p:nvGrpSpPr>
        <p:grpSpPr bwMode="auto">
          <a:xfrm>
            <a:off x="2324100" y="2482850"/>
            <a:ext cx="4114800" cy="609600"/>
            <a:chOff x="1440" y="1248"/>
            <a:chExt cx="2592" cy="384"/>
          </a:xfrm>
        </p:grpSpPr>
        <p:grpSp>
          <p:nvGrpSpPr>
            <p:cNvPr id="383012" name="Group 36"/>
            <p:cNvGrpSpPr>
              <a:grpSpLocks/>
            </p:cNvGrpSpPr>
            <p:nvPr/>
          </p:nvGrpSpPr>
          <p:grpSpPr bwMode="auto">
            <a:xfrm>
              <a:off x="2256" y="1248"/>
              <a:ext cx="721" cy="384"/>
              <a:chOff x="2352" y="1104"/>
              <a:chExt cx="721" cy="384"/>
            </a:xfrm>
          </p:grpSpPr>
          <p:sp>
            <p:nvSpPr>
              <p:cNvPr id="383013" name="Line 37"/>
              <p:cNvSpPr>
                <a:spLocks noChangeShapeType="1"/>
              </p:cNvSpPr>
              <p:nvPr/>
            </p:nvSpPr>
            <p:spPr bwMode="auto">
              <a:xfrm>
                <a:off x="2688" y="129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383014" name="Text Box 38"/>
              <p:cNvSpPr txBox="1">
                <a:spLocks noChangeArrowheads="1"/>
              </p:cNvSpPr>
              <p:nvPr/>
            </p:nvSpPr>
            <p:spPr bwMode="auto">
              <a:xfrm>
                <a:off x="2352" y="1104"/>
                <a:ext cx="72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sv-SE" sz="1600" i="1" dirty="0" smtClean="0">
                    <a:solidFill>
                      <a:srgbClr val="F10DE1"/>
                    </a:solidFill>
                    <a:latin typeface="Times" pitchFamily="18" charset="0"/>
                  </a:rPr>
                  <a:t>Association</a:t>
                </a:r>
                <a:endParaRPr lang="en-US" altLang="sv-SE" sz="1600" i="1" dirty="0">
                  <a:latin typeface="Times" pitchFamily="18" charset="0"/>
                </a:endParaRPr>
              </a:p>
            </p:txBody>
          </p:sp>
        </p:grpSp>
        <p:grpSp>
          <p:nvGrpSpPr>
            <p:cNvPr id="383015" name="Group 39"/>
            <p:cNvGrpSpPr>
              <a:grpSpLocks/>
            </p:cNvGrpSpPr>
            <p:nvPr/>
          </p:nvGrpSpPr>
          <p:grpSpPr bwMode="auto">
            <a:xfrm>
              <a:off x="1440" y="1248"/>
              <a:ext cx="596" cy="240"/>
              <a:chOff x="1440" y="1248"/>
              <a:chExt cx="596" cy="240"/>
            </a:xfrm>
          </p:grpSpPr>
          <p:sp>
            <p:nvSpPr>
              <p:cNvPr id="383016" name="Line 40"/>
              <p:cNvSpPr>
                <a:spLocks noChangeShapeType="1"/>
              </p:cNvSpPr>
              <p:nvPr/>
            </p:nvSpPr>
            <p:spPr bwMode="auto">
              <a:xfrm flipH="1">
                <a:off x="1440" y="1344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383017" name="Text Box 41"/>
              <p:cNvSpPr txBox="1">
                <a:spLocks noChangeArrowheads="1"/>
              </p:cNvSpPr>
              <p:nvPr/>
            </p:nvSpPr>
            <p:spPr bwMode="auto">
              <a:xfrm>
                <a:off x="1632" y="1248"/>
                <a:ext cx="40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sv-SE" sz="1600" i="1" dirty="0" smtClean="0">
                    <a:solidFill>
                      <a:srgbClr val="F10DE1"/>
                    </a:solidFill>
                    <a:latin typeface="Times" pitchFamily="18" charset="0"/>
                  </a:rPr>
                  <a:t>Class</a:t>
                </a:r>
                <a:endParaRPr lang="en-US" altLang="sv-SE" sz="1600" i="1" dirty="0">
                  <a:latin typeface="Times" pitchFamily="18" charset="0"/>
                </a:endParaRPr>
              </a:p>
            </p:txBody>
          </p:sp>
        </p:grpSp>
        <p:grpSp>
          <p:nvGrpSpPr>
            <p:cNvPr id="383018" name="Group 42"/>
            <p:cNvGrpSpPr>
              <a:grpSpLocks/>
            </p:cNvGrpSpPr>
            <p:nvPr/>
          </p:nvGrpSpPr>
          <p:grpSpPr bwMode="auto">
            <a:xfrm>
              <a:off x="3456" y="1248"/>
              <a:ext cx="576" cy="240"/>
              <a:chOff x="3456" y="1248"/>
              <a:chExt cx="576" cy="240"/>
            </a:xfrm>
          </p:grpSpPr>
          <p:sp>
            <p:nvSpPr>
              <p:cNvPr id="383019" name="Line 43"/>
              <p:cNvSpPr>
                <a:spLocks noChangeShapeType="1"/>
              </p:cNvSpPr>
              <p:nvPr/>
            </p:nvSpPr>
            <p:spPr bwMode="auto">
              <a:xfrm>
                <a:off x="3840" y="1392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383020" name="Text Box 44"/>
              <p:cNvSpPr txBox="1">
                <a:spLocks noChangeArrowheads="1"/>
              </p:cNvSpPr>
              <p:nvPr/>
            </p:nvSpPr>
            <p:spPr bwMode="auto">
              <a:xfrm>
                <a:off x="3456" y="1248"/>
                <a:ext cx="40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sv-SE" sz="1600" i="1" dirty="0" smtClean="0">
                    <a:solidFill>
                      <a:srgbClr val="F10DE1"/>
                    </a:solidFill>
                    <a:latin typeface="Times" pitchFamily="18" charset="0"/>
                  </a:rPr>
                  <a:t>Class</a:t>
                </a:r>
                <a:endParaRPr lang="en-US" altLang="sv-SE" sz="1600" i="1" dirty="0">
                  <a:latin typeface="Times" pitchFamily="18" charset="0"/>
                </a:endParaRPr>
              </a:p>
            </p:txBody>
          </p:sp>
        </p:grpSp>
      </p:grpSp>
      <p:grpSp>
        <p:nvGrpSpPr>
          <p:cNvPr id="383022" name="Group 46"/>
          <p:cNvGrpSpPr>
            <a:grpSpLocks/>
          </p:cNvGrpSpPr>
          <p:nvPr/>
        </p:nvGrpSpPr>
        <p:grpSpPr bwMode="auto">
          <a:xfrm>
            <a:off x="3924298" y="4540253"/>
            <a:ext cx="1520825" cy="642938"/>
            <a:chOff x="2448" y="2544"/>
            <a:chExt cx="958" cy="405"/>
          </a:xfrm>
        </p:grpSpPr>
        <p:sp>
          <p:nvSpPr>
            <p:cNvPr id="383023" name="Line 47"/>
            <p:cNvSpPr>
              <a:spLocks noChangeShapeType="1"/>
            </p:cNvSpPr>
            <p:nvPr/>
          </p:nvSpPr>
          <p:spPr bwMode="auto">
            <a:xfrm flipV="1">
              <a:off x="2928" y="254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83024" name="Text Box 48"/>
            <p:cNvSpPr txBox="1">
              <a:spLocks noChangeArrowheads="1"/>
            </p:cNvSpPr>
            <p:nvPr/>
          </p:nvSpPr>
          <p:spPr bwMode="auto">
            <a:xfrm>
              <a:off x="2448" y="2736"/>
              <a:ext cx="95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600" i="1" dirty="0" err="1" smtClean="0">
                  <a:solidFill>
                    <a:srgbClr val="F10DE1"/>
                  </a:solidFill>
                  <a:latin typeface="Times" pitchFamily="18" charset="0"/>
                </a:rPr>
                <a:t>AssociationRole</a:t>
              </a:r>
              <a:endParaRPr lang="en-US" altLang="sv-SE" sz="1600" i="1" dirty="0">
                <a:latin typeface="Times" pitchFamily="18" charset="0"/>
              </a:endParaRPr>
            </a:p>
          </p:txBody>
        </p:sp>
      </p:grpSp>
      <p:grpSp>
        <p:nvGrpSpPr>
          <p:cNvPr id="383025" name="Group 49"/>
          <p:cNvGrpSpPr>
            <a:grpSpLocks/>
          </p:cNvGrpSpPr>
          <p:nvPr/>
        </p:nvGrpSpPr>
        <p:grpSpPr bwMode="auto">
          <a:xfrm>
            <a:off x="2324101" y="4768855"/>
            <a:ext cx="1516063" cy="414338"/>
            <a:chOff x="1440" y="2688"/>
            <a:chExt cx="955" cy="261"/>
          </a:xfrm>
        </p:grpSpPr>
        <p:sp>
          <p:nvSpPr>
            <p:cNvPr id="383026" name="Line 50"/>
            <p:cNvSpPr>
              <a:spLocks noChangeShapeType="1"/>
            </p:cNvSpPr>
            <p:nvPr/>
          </p:nvSpPr>
          <p:spPr bwMode="auto">
            <a:xfrm flipH="1" flipV="1">
              <a:off x="1440" y="2688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83027" name="Text Box 51"/>
            <p:cNvSpPr txBox="1">
              <a:spLocks noChangeArrowheads="1"/>
            </p:cNvSpPr>
            <p:nvPr/>
          </p:nvSpPr>
          <p:spPr bwMode="auto">
            <a:xfrm>
              <a:off x="1536" y="2736"/>
              <a:ext cx="8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600" i="1" dirty="0" err="1" smtClean="0">
                  <a:solidFill>
                    <a:srgbClr val="F10DE1"/>
                  </a:solidFill>
                  <a:latin typeface="Times" pitchFamily="18" charset="0"/>
                </a:rPr>
                <a:t>ClassifierRole</a:t>
              </a:r>
              <a:endParaRPr lang="en-US" altLang="sv-SE" sz="1600" i="1" dirty="0">
                <a:latin typeface="Times" pitchFamily="18" charset="0"/>
              </a:endParaRPr>
            </a:p>
          </p:txBody>
        </p:sp>
      </p:grpSp>
      <p:sp>
        <p:nvSpPr>
          <p:cNvPr id="383029" name="Line 53"/>
          <p:cNvSpPr>
            <a:spLocks noChangeShapeType="1"/>
          </p:cNvSpPr>
          <p:nvPr/>
        </p:nvSpPr>
        <p:spPr bwMode="auto">
          <a:xfrm flipH="1" flipV="1">
            <a:off x="7010400" y="4756150"/>
            <a:ext cx="15240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83030" name="Text Box 54"/>
          <p:cNvSpPr txBox="1">
            <a:spLocks noChangeArrowheads="1"/>
          </p:cNvSpPr>
          <p:nvPr/>
        </p:nvSpPr>
        <p:spPr bwMode="auto">
          <a:xfrm>
            <a:off x="6172200" y="4845050"/>
            <a:ext cx="13628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600" i="1" dirty="0" err="1" smtClean="0">
                <a:solidFill>
                  <a:srgbClr val="F10DE1"/>
                </a:solidFill>
                <a:latin typeface="Times" pitchFamily="18" charset="0"/>
              </a:rPr>
              <a:t>ClassifierRole</a:t>
            </a:r>
            <a:endParaRPr lang="en-US" altLang="sv-SE" sz="1600" i="1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7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4B06-EA13-458B-9B81-8FCC002FB61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86050" name="Rectangle 2"/>
          <p:cNvSpPr>
            <a:spLocks noChangeArrowheads="1"/>
          </p:cNvSpPr>
          <p:nvPr/>
        </p:nvSpPr>
        <p:spPr bwMode="auto">
          <a:xfrm>
            <a:off x="304800" y="2679700"/>
            <a:ext cx="4114800" cy="3505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86051" name="Rectangle 3"/>
          <p:cNvSpPr>
            <a:spLocks noChangeArrowheads="1"/>
          </p:cNvSpPr>
          <p:nvPr/>
        </p:nvSpPr>
        <p:spPr bwMode="auto">
          <a:xfrm>
            <a:off x="4724400" y="2679700"/>
            <a:ext cx="4114800" cy="3505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sv-SE" altLang="sv-SE" dirty="0" smtClean="0"/>
              <a:t>Roles and Classes</a:t>
            </a:r>
            <a:endParaRPr lang="en-US" altLang="sv-SE" dirty="0"/>
          </a:p>
        </p:txBody>
      </p:sp>
      <p:sp>
        <p:nvSpPr>
          <p:cNvPr id="386053" name="Text Box 5"/>
          <p:cNvSpPr txBox="1">
            <a:spLocks noChangeArrowheads="1"/>
          </p:cNvSpPr>
          <p:nvPr/>
        </p:nvSpPr>
        <p:spPr bwMode="auto">
          <a:xfrm>
            <a:off x="1219200" y="1295400"/>
            <a:ext cx="6705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CA" altLang="sv-SE" sz="2000" dirty="0" smtClean="0">
                <a:latin typeface="+mn-lt"/>
              </a:rPr>
              <a:t>Classes define the full specification of an entity. A class role defines the parts of a class required for a specific type of use of this class. </a:t>
            </a:r>
            <a:endParaRPr lang="en-US" altLang="sv-SE" sz="2000" dirty="0">
              <a:latin typeface="+mn-lt"/>
            </a:endParaRPr>
          </a:p>
        </p:txBody>
      </p:sp>
      <p:sp>
        <p:nvSpPr>
          <p:cNvPr id="386054" name="Text Box 6"/>
          <p:cNvSpPr txBox="1">
            <a:spLocks noChangeArrowheads="1"/>
          </p:cNvSpPr>
          <p:nvPr/>
        </p:nvSpPr>
        <p:spPr bwMode="auto">
          <a:xfrm>
            <a:off x="533400" y="3898900"/>
            <a:ext cx="1473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/ Teacher : Person</a:t>
            </a:r>
          </a:p>
        </p:txBody>
      </p:sp>
      <p:sp>
        <p:nvSpPr>
          <p:cNvPr id="386055" name="Text Box 7"/>
          <p:cNvSpPr txBox="1">
            <a:spLocks noChangeArrowheads="1"/>
          </p:cNvSpPr>
          <p:nvPr/>
        </p:nvSpPr>
        <p:spPr bwMode="auto">
          <a:xfrm>
            <a:off x="2879725" y="3921125"/>
            <a:ext cx="1443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/ Student : Person</a:t>
            </a:r>
          </a:p>
        </p:txBody>
      </p:sp>
      <p:sp>
        <p:nvSpPr>
          <p:cNvPr id="386056" name="Text Box 8"/>
          <p:cNvSpPr txBox="1">
            <a:spLocks noChangeArrowheads="1"/>
          </p:cNvSpPr>
          <p:nvPr/>
        </p:nvSpPr>
        <p:spPr bwMode="auto">
          <a:xfrm>
            <a:off x="746125" y="5521325"/>
            <a:ext cx="81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: Faculty</a:t>
            </a:r>
          </a:p>
        </p:txBody>
      </p:sp>
      <p:sp>
        <p:nvSpPr>
          <p:cNvPr id="386057" name="Text Box 9"/>
          <p:cNvSpPr txBox="1">
            <a:spLocks noChangeArrowheads="1"/>
          </p:cNvSpPr>
          <p:nvPr/>
        </p:nvSpPr>
        <p:spPr bwMode="auto">
          <a:xfrm>
            <a:off x="3124200" y="5499100"/>
            <a:ext cx="782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: Course</a:t>
            </a:r>
          </a:p>
        </p:txBody>
      </p:sp>
      <p:sp>
        <p:nvSpPr>
          <p:cNvPr id="386058" name="Text Box 10"/>
          <p:cNvSpPr txBox="1">
            <a:spLocks noChangeArrowheads="1"/>
          </p:cNvSpPr>
          <p:nvPr/>
        </p:nvSpPr>
        <p:spPr bwMode="auto">
          <a:xfrm>
            <a:off x="685800" y="4279900"/>
            <a:ext cx="1220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position : Text</a:t>
            </a:r>
          </a:p>
        </p:txBody>
      </p:sp>
      <p:sp>
        <p:nvSpPr>
          <p:cNvPr id="386059" name="Text Box 11"/>
          <p:cNvSpPr txBox="1">
            <a:spLocks noChangeArrowheads="1"/>
          </p:cNvSpPr>
          <p:nvPr/>
        </p:nvSpPr>
        <p:spPr bwMode="auto">
          <a:xfrm>
            <a:off x="2895600" y="4279900"/>
            <a:ext cx="1249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program : Text</a:t>
            </a:r>
          </a:p>
        </p:txBody>
      </p:sp>
      <p:sp>
        <p:nvSpPr>
          <p:cNvPr id="386060" name="Rectangle 12"/>
          <p:cNvSpPr>
            <a:spLocks noChangeArrowheads="1"/>
          </p:cNvSpPr>
          <p:nvPr/>
        </p:nvSpPr>
        <p:spPr bwMode="auto">
          <a:xfrm>
            <a:off x="609600" y="3822700"/>
            <a:ext cx="13716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86061" name="Line 13"/>
          <p:cNvSpPr>
            <a:spLocks noChangeShapeType="1"/>
          </p:cNvSpPr>
          <p:nvPr/>
        </p:nvSpPr>
        <p:spPr bwMode="auto">
          <a:xfrm>
            <a:off x="609600" y="42037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86062" name="Rectangle 14"/>
          <p:cNvSpPr>
            <a:spLocks noChangeArrowheads="1"/>
          </p:cNvSpPr>
          <p:nvPr/>
        </p:nvSpPr>
        <p:spPr bwMode="auto">
          <a:xfrm>
            <a:off x="2895600" y="3822700"/>
            <a:ext cx="13716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86063" name="Line 15"/>
          <p:cNvSpPr>
            <a:spLocks noChangeShapeType="1"/>
          </p:cNvSpPr>
          <p:nvPr/>
        </p:nvSpPr>
        <p:spPr bwMode="auto">
          <a:xfrm>
            <a:off x="2895600" y="42037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86064" name="Rectangle 16"/>
          <p:cNvSpPr>
            <a:spLocks noChangeArrowheads="1"/>
          </p:cNvSpPr>
          <p:nvPr/>
        </p:nvSpPr>
        <p:spPr bwMode="auto">
          <a:xfrm>
            <a:off x="609600" y="54229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86065" name="Rectangle 17"/>
          <p:cNvSpPr>
            <a:spLocks noChangeArrowheads="1"/>
          </p:cNvSpPr>
          <p:nvPr/>
        </p:nvSpPr>
        <p:spPr bwMode="auto">
          <a:xfrm>
            <a:off x="2895600" y="54229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86066" name="Text Box 18"/>
          <p:cNvSpPr txBox="1">
            <a:spLocks noChangeArrowheads="1"/>
          </p:cNvSpPr>
          <p:nvPr/>
        </p:nvSpPr>
        <p:spPr bwMode="auto">
          <a:xfrm>
            <a:off x="7162800" y="3898900"/>
            <a:ext cx="668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Person</a:t>
            </a:r>
          </a:p>
        </p:txBody>
      </p:sp>
      <p:sp>
        <p:nvSpPr>
          <p:cNvPr id="386067" name="Text Box 19"/>
          <p:cNvSpPr txBox="1">
            <a:spLocks noChangeArrowheads="1"/>
          </p:cNvSpPr>
          <p:nvPr/>
        </p:nvSpPr>
        <p:spPr bwMode="auto">
          <a:xfrm>
            <a:off x="5486400" y="5499100"/>
            <a:ext cx="719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Faculty</a:t>
            </a:r>
          </a:p>
        </p:txBody>
      </p:sp>
      <p:sp>
        <p:nvSpPr>
          <p:cNvPr id="386068" name="Text Box 20"/>
          <p:cNvSpPr txBox="1">
            <a:spLocks noChangeArrowheads="1"/>
          </p:cNvSpPr>
          <p:nvPr/>
        </p:nvSpPr>
        <p:spPr bwMode="auto">
          <a:xfrm>
            <a:off x="7239000" y="5499100"/>
            <a:ext cx="688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Course</a:t>
            </a:r>
          </a:p>
        </p:txBody>
      </p:sp>
      <p:sp>
        <p:nvSpPr>
          <p:cNvPr id="386069" name="Text Box 21"/>
          <p:cNvSpPr txBox="1">
            <a:spLocks noChangeArrowheads="1"/>
          </p:cNvSpPr>
          <p:nvPr/>
        </p:nvSpPr>
        <p:spPr bwMode="auto">
          <a:xfrm>
            <a:off x="6934200" y="4203700"/>
            <a:ext cx="124936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solidFill>
                  <a:srgbClr val="FF0000"/>
                </a:solidFill>
                <a:latin typeface="Times" pitchFamily="18" charset="0"/>
              </a:rPr>
              <a:t>name : Text</a:t>
            </a:r>
            <a:r>
              <a:rPr lang="en-US" altLang="sv-SE" sz="1400">
                <a:latin typeface="Times" pitchFamily="18" charset="0"/>
              </a:rPr>
              <a:t/>
            </a:r>
            <a:br>
              <a:rPr lang="en-US" altLang="sv-SE" sz="1400">
                <a:latin typeface="Times" pitchFamily="18" charset="0"/>
              </a:rPr>
            </a:br>
            <a:r>
              <a:rPr lang="en-US" altLang="sv-SE" sz="1400">
                <a:latin typeface="Times" pitchFamily="18" charset="0"/>
              </a:rPr>
              <a:t>position : Text</a:t>
            </a:r>
            <a:br>
              <a:rPr lang="en-US" altLang="sv-SE" sz="1400">
                <a:latin typeface="Times" pitchFamily="18" charset="0"/>
              </a:rPr>
            </a:br>
            <a:r>
              <a:rPr lang="en-US" altLang="sv-SE" sz="1400">
                <a:latin typeface="Times" pitchFamily="18" charset="0"/>
              </a:rPr>
              <a:t>program : Text</a:t>
            </a:r>
          </a:p>
        </p:txBody>
      </p:sp>
      <p:sp>
        <p:nvSpPr>
          <p:cNvPr id="386070" name="Rectangle 22"/>
          <p:cNvSpPr>
            <a:spLocks noChangeArrowheads="1"/>
          </p:cNvSpPr>
          <p:nvPr/>
        </p:nvSpPr>
        <p:spPr bwMode="auto">
          <a:xfrm>
            <a:off x="6858000" y="3822700"/>
            <a:ext cx="13716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86071" name="Line 23"/>
          <p:cNvSpPr>
            <a:spLocks noChangeShapeType="1"/>
          </p:cNvSpPr>
          <p:nvPr/>
        </p:nvSpPr>
        <p:spPr bwMode="auto">
          <a:xfrm>
            <a:off x="6858000" y="42037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86072" name="Rectangle 24"/>
          <p:cNvSpPr>
            <a:spLocks noChangeArrowheads="1"/>
          </p:cNvSpPr>
          <p:nvPr/>
        </p:nvSpPr>
        <p:spPr bwMode="auto">
          <a:xfrm>
            <a:off x="5181600" y="54229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86073" name="Rectangle 25"/>
          <p:cNvSpPr>
            <a:spLocks noChangeArrowheads="1"/>
          </p:cNvSpPr>
          <p:nvPr/>
        </p:nvSpPr>
        <p:spPr bwMode="auto">
          <a:xfrm>
            <a:off x="6858000" y="54229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86074" name="Line 26"/>
          <p:cNvSpPr>
            <a:spLocks noChangeShapeType="1"/>
          </p:cNvSpPr>
          <p:nvPr/>
        </p:nvSpPr>
        <p:spPr bwMode="auto">
          <a:xfrm>
            <a:off x="1981200" y="42037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86075" name="Line 27"/>
          <p:cNvSpPr>
            <a:spLocks noChangeShapeType="1"/>
          </p:cNvSpPr>
          <p:nvPr/>
        </p:nvSpPr>
        <p:spPr bwMode="auto">
          <a:xfrm>
            <a:off x="1143000" y="45847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86076" name="Line 28"/>
          <p:cNvSpPr>
            <a:spLocks noChangeShapeType="1"/>
          </p:cNvSpPr>
          <p:nvPr/>
        </p:nvSpPr>
        <p:spPr bwMode="auto">
          <a:xfrm>
            <a:off x="3810000" y="45847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86077" name="Line 29"/>
          <p:cNvSpPr>
            <a:spLocks noChangeShapeType="1"/>
          </p:cNvSpPr>
          <p:nvPr/>
        </p:nvSpPr>
        <p:spPr bwMode="auto">
          <a:xfrm>
            <a:off x="1752600" y="45847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86078" name="Line 30"/>
          <p:cNvSpPr>
            <a:spLocks noChangeShapeType="1"/>
          </p:cNvSpPr>
          <p:nvPr/>
        </p:nvSpPr>
        <p:spPr bwMode="auto">
          <a:xfrm>
            <a:off x="1752600" y="49657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86079" name="Line 31"/>
          <p:cNvSpPr>
            <a:spLocks noChangeShapeType="1"/>
          </p:cNvSpPr>
          <p:nvPr/>
        </p:nvSpPr>
        <p:spPr bwMode="auto">
          <a:xfrm flipH="1">
            <a:off x="3276600" y="49657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86080" name="Text Box 32"/>
          <p:cNvSpPr txBox="1">
            <a:spLocks noChangeArrowheads="1"/>
          </p:cNvSpPr>
          <p:nvPr/>
        </p:nvSpPr>
        <p:spPr bwMode="auto">
          <a:xfrm>
            <a:off x="1965325" y="39211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1</a:t>
            </a:r>
          </a:p>
        </p:txBody>
      </p:sp>
      <p:sp>
        <p:nvSpPr>
          <p:cNvPr id="386081" name="Text Box 33"/>
          <p:cNvSpPr txBox="1">
            <a:spLocks noChangeArrowheads="1"/>
          </p:cNvSpPr>
          <p:nvPr/>
        </p:nvSpPr>
        <p:spPr bwMode="auto">
          <a:xfrm>
            <a:off x="2651125" y="39211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*</a:t>
            </a:r>
          </a:p>
        </p:txBody>
      </p:sp>
      <p:sp>
        <p:nvSpPr>
          <p:cNvPr id="386082" name="Text Box 34"/>
          <p:cNvSpPr txBox="1">
            <a:spLocks noChangeArrowheads="1"/>
          </p:cNvSpPr>
          <p:nvPr/>
        </p:nvSpPr>
        <p:spPr bwMode="auto">
          <a:xfrm>
            <a:off x="822325" y="51403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1</a:t>
            </a:r>
          </a:p>
        </p:txBody>
      </p:sp>
      <p:sp>
        <p:nvSpPr>
          <p:cNvPr id="386083" name="Text Box 35"/>
          <p:cNvSpPr txBox="1">
            <a:spLocks noChangeArrowheads="1"/>
          </p:cNvSpPr>
          <p:nvPr/>
        </p:nvSpPr>
        <p:spPr bwMode="auto">
          <a:xfrm>
            <a:off x="822325" y="46069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*</a:t>
            </a:r>
          </a:p>
        </p:txBody>
      </p:sp>
      <p:sp>
        <p:nvSpPr>
          <p:cNvPr id="386084" name="Text Box 36"/>
          <p:cNvSpPr txBox="1">
            <a:spLocks noChangeArrowheads="1"/>
          </p:cNvSpPr>
          <p:nvPr/>
        </p:nvSpPr>
        <p:spPr bwMode="auto">
          <a:xfrm>
            <a:off x="1812925" y="46831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1</a:t>
            </a:r>
          </a:p>
        </p:txBody>
      </p:sp>
      <p:sp>
        <p:nvSpPr>
          <p:cNvPr id="386085" name="Text Box 37"/>
          <p:cNvSpPr txBox="1">
            <a:spLocks noChangeArrowheads="1"/>
          </p:cNvSpPr>
          <p:nvPr/>
        </p:nvSpPr>
        <p:spPr bwMode="auto">
          <a:xfrm>
            <a:off x="3336925" y="51403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*</a:t>
            </a:r>
          </a:p>
        </p:txBody>
      </p:sp>
      <p:sp>
        <p:nvSpPr>
          <p:cNvPr id="386086" name="Text Box 38"/>
          <p:cNvSpPr txBox="1">
            <a:spLocks noChangeArrowheads="1"/>
          </p:cNvSpPr>
          <p:nvPr/>
        </p:nvSpPr>
        <p:spPr bwMode="auto">
          <a:xfrm>
            <a:off x="3886200" y="51181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*</a:t>
            </a:r>
          </a:p>
        </p:txBody>
      </p:sp>
      <p:sp>
        <p:nvSpPr>
          <p:cNvPr id="386087" name="Text Box 39"/>
          <p:cNvSpPr txBox="1">
            <a:spLocks noChangeArrowheads="1"/>
          </p:cNvSpPr>
          <p:nvPr/>
        </p:nvSpPr>
        <p:spPr bwMode="auto">
          <a:xfrm>
            <a:off x="3886200" y="46609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*</a:t>
            </a:r>
          </a:p>
        </p:txBody>
      </p:sp>
      <p:sp>
        <p:nvSpPr>
          <p:cNvPr id="386088" name="Line 40"/>
          <p:cNvSpPr>
            <a:spLocks noChangeShapeType="1"/>
          </p:cNvSpPr>
          <p:nvPr/>
        </p:nvSpPr>
        <p:spPr bwMode="auto">
          <a:xfrm flipH="1" flipV="1">
            <a:off x="5867400" y="45085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86089" name="Line 41"/>
          <p:cNvSpPr>
            <a:spLocks noChangeShapeType="1"/>
          </p:cNvSpPr>
          <p:nvPr/>
        </p:nvSpPr>
        <p:spPr bwMode="auto">
          <a:xfrm>
            <a:off x="5867400" y="45085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86090" name="Line 42"/>
          <p:cNvSpPr>
            <a:spLocks noChangeShapeType="1"/>
          </p:cNvSpPr>
          <p:nvPr/>
        </p:nvSpPr>
        <p:spPr bwMode="auto">
          <a:xfrm>
            <a:off x="7315200" y="49657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86091" name="Line 43"/>
          <p:cNvSpPr>
            <a:spLocks noChangeShapeType="1"/>
          </p:cNvSpPr>
          <p:nvPr/>
        </p:nvSpPr>
        <p:spPr bwMode="auto">
          <a:xfrm>
            <a:off x="7772400" y="49657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86092" name="Line 44"/>
          <p:cNvSpPr>
            <a:spLocks noChangeShapeType="1"/>
          </p:cNvSpPr>
          <p:nvPr/>
        </p:nvSpPr>
        <p:spPr bwMode="auto">
          <a:xfrm>
            <a:off x="8229600" y="42799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86093" name="Line 45"/>
          <p:cNvSpPr>
            <a:spLocks noChangeShapeType="1"/>
          </p:cNvSpPr>
          <p:nvPr/>
        </p:nvSpPr>
        <p:spPr bwMode="auto">
          <a:xfrm>
            <a:off x="8534400" y="4279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86094" name="Line 46"/>
          <p:cNvSpPr>
            <a:spLocks noChangeShapeType="1"/>
          </p:cNvSpPr>
          <p:nvPr/>
        </p:nvSpPr>
        <p:spPr bwMode="auto">
          <a:xfrm>
            <a:off x="8229600" y="45847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86095" name="Text Box 47"/>
          <p:cNvSpPr txBox="1">
            <a:spLocks noChangeArrowheads="1"/>
          </p:cNvSpPr>
          <p:nvPr/>
        </p:nvSpPr>
        <p:spPr bwMode="auto">
          <a:xfrm>
            <a:off x="5410200" y="5041900"/>
            <a:ext cx="450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solidFill>
                  <a:srgbClr val="FF0000"/>
                </a:solidFill>
                <a:latin typeface="Times" pitchFamily="18" charset="0"/>
              </a:rPr>
              <a:t>0..1</a:t>
            </a:r>
          </a:p>
        </p:txBody>
      </p:sp>
      <p:sp>
        <p:nvSpPr>
          <p:cNvPr id="386096" name="Text Box 48"/>
          <p:cNvSpPr txBox="1">
            <a:spLocks noChangeArrowheads="1"/>
          </p:cNvSpPr>
          <p:nvPr/>
        </p:nvSpPr>
        <p:spPr bwMode="auto">
          <a:xfrm>
            <a:off x="6477000" y="45847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*</a:t>
            </a:r>
          </a:p>
        </p:txBody>
      </p:sp>
      <p:sp>
        <p:nvSpPr>
          <p:cNvPr id="386097" name="Text Box 49"/>
          <p:cNvSpPr txBox="1">
            <a:spLocks noChangeArrowheads="1"/>
          </p:cNvSpPr>
          <p:nvPr/>
        </p:nvSpPr>
        <p:spPr bwMode="auto">
          <a:xfrm>
            <a:off x="7010400" y="51943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*</a:t>
            </a:r>
          </a:p>
        </p:txBody>
      </p:sp>
      <p:sp>
        <p:nvSpPr>
          <p:cNvPr id="386098" name="Text Box 50"/>
          <p:cNvSpPr txBox="1">
            <a:spLocks noChangeArrowheads="1"/>
          </p:cNvSpPr>
          <p:nvPr/>
        </p:nvSpPr>
        <p:spPr bwMode="auto">
          <a:xfrm>
            <a:off x="7772400" y="51943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*</a:t>
            </a:r>
          </a:p>
        </p:txBody>
      </p:sp>
      <p:sp>
        <p:nvSpPr>
          <p:cNvPr id="386099" name="Text Box 51"/>
          <p:cNvSpPr txBox="1">
            <a:spLocks noChangeArrowheads="1"/>
          </p:cNvSpPr>
          <p:nvPr/>
        </p:nvSpPr>
        <p:spPr bwMode="auto">
          <a:xfrm>
            <a:off x="7772400" y="49657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*</a:t>
            </a:r>
          </a:p>
        </p:txBody>
      </p:sp>
      <p:sp>
        <p:nvSpPr>
          <p:cNvPr id="386100" name="Text Box 52"/>
          <p:cNvSpPr txBox="1">
            <a:spLocks noChangeArrowheads="1"/>
          </p:cNvSpPr>
          <p:nvPr/>
        </p:nvSpPr>
        <p:spPr bwMode="auto">
          <a:xfrm>
            <a:off x="7010400" y="49657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1</a:t>
            </a:r>
          </a:p>
        </p:txBody>
      </p:sp>
      <p:sp>
        <p:nvSpPr>
          <p:cNvPr id="386101" name="Text Box 53"/>
          <p:cNvSpPr txBox="1">
            <a:spLocks noChangeArrowheads="1"/>
          </p:cNvSpPr>
          <p:nvPr/>
        </p:nvSpPr>
        <p:spPr bwMode="auto">
          <a:xfrm>
            <a:off x="8305800" y="46609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*</a:t>
            </a:r>
          </a:p>
        </p:txBody>
      </p:sp>
      <p:sp>
        <p:nvSpPr>
          <p:cNvPr id="386102" name="Text Box 54"/>
          <p:cNvSpPr txBox="1">
            <a:spLocks noChangeArrowheads="1"/>
          </p:cNvSpPr>
          <p:nvPr/>
        </p:nvSpPr>
        <p:spPr bwMode="auto">
          <a:xfrm>
            <a:off x="8305800" y="3975100"/>
            <a:ext cx="450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solidFill>
                  <a:srgbClr val="FF0000"/>
                </a:solidFill>
                <a:latin typeface="Times" pitchFamily="18" charset="0"/>
              </a:rPr>
              <a:t>0..1</a:t>
            </a:r>
          </a:p>
        </p:txBody>
      </p:sp>
      <p:sp>
        <p:nvSpPr>
          <p:cNvPr id="386112" name="Text Box 64"/>
          <p:cNvSpPr txBox="1">
            <a:spLocks noChangeArrowheads="1"/>
          </p:cNvSpPr>
          <p:nvPr/>
        </p:nvSpPr>
        <p:spPr bwMode="auto">
          <a:xfrm>
            <a:off x="1752600" y="2832100"/>
            <a:ext cx="1184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600" b="1">
                <a:latin typeface="Times" pitchFamily="18" charset="0"/>
              </a:rPr>
              <a:t>Role Model</a:t>
            </a:r>
          </a:p>
        </p:txBody>
      </p:sp>
      <p:sp>
        <p:nvSpPr>
          <p:cNvPr id="386113" name="Text Box 65"/>
          <p:cNvSpPr txBox="1">
            <a:spLocks noChangeArrowheads="1"/>
          </p:cNvSpPr>
          <p:nvPr/>
        </p:nvSpPr>
        <p:spPr bwMode="auto">
          <a:xfrm>
            <a:off x="6172200" y="2832100"/>
            <a:ext cx="1252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600" b="1">
                <a:latin typeface="Times" pitchFamily="18" charset="0"/>
              </a:rPr>
              <a:t>Class Model</a:t>
            </a:r>
          </a:p>
        </p:txBody>
      </p:sp>
    </p:spTree>
    <p:extLst>
      <p:ext uri="{BB962C8B-B14F-4D97-AF65-F5344CB8AC3E}">
        <p14:creationId xmlns:p14="http://schemas.microsoft.com/office/powerpoint/2010/main" val="38681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FD0F-1658-45F2-BD52-0666616683D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5751" y="381000"/>
            <a:ext cx="7772400" cy="1143000"/>
          </a:xfrm>
        </p:spPr>
        <p:txBody>
          <a:bodyPr/>
          <a:lstStyle/>
          <a:p>
            <a:r>
              <a:rPr lang="en-CA" altLang="en-US" sz="4000" dirty="0" smtClean="0"/>
              <a:t>Modeling with UML</a:t>
            </a:r>
            <a:endParaRPr lang="en-US" altLang="en-US" sz="4000" dirty="0"/>
          </a:p>
        </p:txBody>
      </p:sp>
      <p:graphicFrame>
        <p:nvGraphicFramePr>
          <p:cNvPr id="157789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4508"/>
              </p:ext>
            </p:extLst>
          </p:nvPr>
        </p:nvGraphicFramePr>
        <p:xfrm>
          <a:off x="1981200" y="1987677"/>
          <a:ext cx="6096000" cy="4071747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Requirements Modeling</a:t>
                      </a:r>
                      <a:r>
                        <a:rPr kumimoji="0" lang="el-G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Scenarios, Use Case Diagrams</a:t>
                      </a:r>
                      <a:endParaRPr kumimoji="0" lang="el-G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Static Modeling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 Diagrams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Object Diagrams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Component Diagrams</a:t>
                      </a:r>
                      <a:r>
                        <a:rPr kumimoji="0" lang="el-G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Deployment Diagrams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Dynamic Modeling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Sequence Diagrams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Collaboration Diagrams – Communication Diagrams </a:t>
                      </a:r>
                      <a:r>
                        <a:rPr kumimoji="0" lang="el-G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στη </a:t>
                      </a: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UML</a:t>
                      </a:r>
                      <a:r>
                        <a:rPr kumimoji="0" lang="el-G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2</a:t>
                      </a: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.0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Modeling the behavior of specific objects/classes</a:t>
                      </a:r>
                      <a:r>
                        <a:rPr kumimoji="0" lang="el-G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State Diagrams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Modeling the execution of system process steps</a:t>
                      </a:r>
                      <a:r>
                        <a:rPr kumimoji="0" lang="el-G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Activity Diagrams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57773" name="Text Box 77"/>
          <p:cNvSpPr txBox="1">
            <a:spLocks noChangeArrowheads="1"/>
          </p:cNvSpPr>
          <p:nvPr/>
        </p:nvSpPr>
        <p:spPr bwMode="auto">
          <a:xfrm>
            <a:off x="-4763" y="2657602"/>
            <a:ext cx="160992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1400" dirty="0" smtClean="0"/>
              <a:t>Modeling system</a:t>
            </a:r>
          </a:p>
          <a:p>
            <a:r>
              <a:rPr lang="en-CA" altLang="en-US" sz="1400" dirty="0"/>
              <a:t>o</a:t>
            </a:r>
            <a:r>
              <a:rPr lang="en-CA" altLang="en-US" sz="1400" dirty="0" smtClean="0"/>
              <a:t>peration – user’s</a:t>
            </a:r>
          </a:p>
          <a:p>
            <a:r>
              <a:rPr lang="en-CA" altLang="en-US" sz="1400" dirty="0" smtClean="0"/>
              <a:t>view</a:t>
            </a:r>
            <a:endParaRPr lang="el-GR" altLang="en-US" sz="1400" dirty="0"/>
          </a:p>
        </p:txBody>
      </p:sp>
      <p:sp>
        <p:nvSpPr>
          <p:cNvPr id="157774" name="Line 78"/>
          <p:cNvSpPr>
            <a:spLocks noChangeShapeType="1"/>
          </p:cNvSpPr>
          <p:nvPr/>
        </p:nvSpPr>
        <p:spPr bwMode="auto">
          <a:xfrm flipV="1">
            <a:off x="1549969" y="227647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7775" name="Text Box 79"/>
          <p:cNvSpPr txBox="1">
            <a:spLocks noChangeArrowheads="1"/>
          </p:cNvSpPr>
          <p:nvPr/>
        </p:nvSpPr>
        <p:spPr bwMode="auto">
          <a:xfrm>
            <a:off x="160338" y="3754565"/>
            <a:ext cx="91082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1400" dirty="0" smtClean="0"/>
              <a:t>System </a:t>
            </a:r>
          </a:p>
          <a:p>
            <a:r>
              <a:rPr lang="en-CA" altLang="en-US" sz="1400" dirty="0" smtClean="0"/>
              <a:t>Structure</a:t>
            </a:r>
          </a:p>
          <a:p>
            <a:r>
              <a:rPr lang="en-CA" altLang="en-US" sz="1400" dirty="0" smtClean="0"/>
              <a:t>Modeling</a:t>
            </a:r>
            <a:endParaRPr lang="el-GR" altLang="en-US" sz="1400" dirty="0"/>
          </a:p>
        </p:txBody>
      </p:sp>
      <p:sp>
        <p:nvSpPr>
          <p:cNvPr id="157776" name="Line 80"/>
          <p:cNvSpPr>
            <a:spLocks noChangeShapeType="1"/>
          </p:cNvSpPr>
          <p:nvPr/>
        </p:nvSpPr>
        <p:spPr bwMode="auto">
          <a:xfrm flipV="1">
            <a:off x="990600" y="3396266"/>
            <a:ext cx="685800" cy="6456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7777" name="Text Box 81"/>
          <p:cNvSpPr txBox="1">
            <a:spLocks noChangeArrowheads="1"/>
          </p:cNvSpPr>
          <p:nvPr/>
        </p:nvSpPr>
        <p:spPr bwMode="auto">
          <a:xfrm>
            <a:off x="73025" y="5032502"/>
            <a:ext cx="16674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1400" dirty="0" smtClean="0"/>
              <a:t>System</a:t>
            </a:r>
          </a:p>
          <a:p>
            <a:r>
              <a:rPr lang="en-CA" altLang="en-US" sz="1400" dirty="0" smtClean="0"/>
              <a:t>Behavior Modeling</a:t>
            </a:r>
            <a:endParaRPr lang="en-US" altLang="en-US" sz="1400" dirty="0"/>
          </a:p>
        </p:txBody>
      </p:sp>
      <p:sp>
        <p:nvSpPr>
          <p:cNvPr id="157778" name="Line 82"/>
          <p:cNvSpPr>
            <a:spLocks noChangeShapeType="1"/>
          </p:cNvSpPr>
          <p:nvPr/>
        </p:nvSpPr>
        <p:spPr bwMode="auto">
          <a:xfrm flipV="1">
            <a:off x="1219200" y="4346702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7779" name="Line 83"/>
          <p:cNvSpPr>
            <a:spLocks noChangeShapeType="1"/>
          </p:cNvSpPr>
          <p:nvPr/>
        </p:nvSpPr>
        <p:spPr bwMode="auto">
          <a:xfrm flipV="1">
            <a:off x="1333500" y="4880102"/>
            <a:ext cx="5715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7780" name="Line 84"/>
          <p:cNvSpPr>
            <a:spLocks noChangeShapeType="1"/>
          </p:cNvSpPr>
          <p:nvPr/>
        </p:nvSpPr>
        <p:spPr bwMode="auto">
          <a:xfrm>
            <a:off x="1504949" y="5294113"/>
            <a:ext cx="4000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992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913B-06BF-4518-9D88-229A0B0E0D1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758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Communication (Collaboration) Diagram at the Specification Level</a:t>
            </a:r>
            <a:endParaRPr lang="en-US" altLang="en-US" sz="4000" dirty="0"/>
          </a:p>
        </p:txBody>
      </p:sp>
      <p:pic>
        <p:nvPicPr>
          <p:cNvPr id="375813" name="Picture 5" descr="collaborationDiagramBankLoans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743200"/>
            <a:ext cx="6324600" cy="2555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441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1CE-1107-452A-AE5F-1FD7C48C94B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CA" altLang="en-US" sz="2800" dirty="0"/>
              <a:t>Communication (Collaboration) Diagram at the </a:t>
            </a:r>
            <a:r>
              <a:rPr lang="en-CA" altLang="en-US" sz="2800" dirty="0" smtClean="0"/>
              <a:t>Instance Level</a:t>
            </a:r>
            <a:endParaRPr lang="en-US" altLang="en-US" sz="2800" dirty="0"/>
          </a:p>
        </p:txBody>
      </p:sp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228600" y="1828800"/>
            <a:ext cx="8686800" cy="487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CA"/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1752600" y="2400300"/>
            <a:ext cx="100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redisplay ()</a:t>
            </a:r>
          </a:p>
        </p:txBody>
      </p:sp>
      <p:sp>
        <p:nvSpPr>
          <p:cNvPr id="351237" name="Line 5"/>
          <p:cNvSpPr>
            <a:spLocks noChangeShapeType="1"/>
          </p:cNvSpPr>
          <p:nvPr/>
        </p:nvSpPr>
        <p:spPr bwMode="auto">
          <a:xfrm>
            <a:off x="2057400" y="29337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grpSp>
        <p:nvGrpSpPr>
          <p:cNvPr id="351238" name="Group 6"/>
          <p:cNvGrpSpPr>
            <a:grpSpLocks/>
          </p:cNvGrpSpPr>
          <p:nvPr/>
        </p:nvGrpSpPr>
        <p:grpSpPr bwMode="auto">
          <a:xfrm>
            <a:off x="177800" y="2476500"/>
            <a:ext cx="3082925" cy="1066800"/>
            <a:chOff x="208" y="1536"/>
            <a:chExt cx="1942" cy="672"/>
          </a:xfrm>
        </p:grpSpPr>
        <p:sp>
          <p:nvSpPr>
            <p:cNvPr id="351239" name="Text Box 7"/>
            <p:cNvSpPr txBox="1">
              <a:spLocks noChangeArrowheads="1"/>
            </p:cNvSpPr>
            <p:nvPr/>
          </p:nvSpPr>
          <p:spPr bwMode="auto">
            <a:xfrm>
              <a:off x="208" y="1536"/>
              <a:ext cx="63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CA" altLang="sv-SE" sz="1600" i="1" dirty="0" smtClean="0">
                  <a:solidFill>
                    <a:srgbClr val="F10DE1"/>
                  </a:solidFill>
                  <a:latin typeface="Times" pitchFamily="18" charset="0"/>
                </a:rPr>
                <a:t>message</a:t>
              </a:r>
              <a:endParaRPr lang="el-GR" altLang="sv-SE" sz="1600" i="1" dirty="0">
                <a:solidFill>
                  <a:srgbClr val="F10DE1"/>
                </a:solidFill>
                <a:latin typeface="Times" pitchFamily="18" charset="0"/>
              </a:endParaRPr>
            </a:p>
            <a:p>
              <a:pPr eaLnBrk="1" hangingPunct="1"/>
              <a:r>
                <a:rPr lang="sv-SE" altLang="sv-SE" sz="1600" i="1" dirty="0">
                  <a:solidFill>
                    <a:srgbClr val="F10DE1"/>
                  </a:solidFill>
                  <a:latin typeface="Times" pitchFamily="18" charset="0"/>
                </a:rPr>
                <a:t>(stimulus)</a:t>
              </a:r>
              <a:endParaRPr lang="en-US" altLang="sv-SE" sz="1600" i="1" dirty="0">
                <a:latin typeface="Times" pitchFamily="18" charset="0"/>
              </a:endParaRPr>
            </a:p>
          </p:txBody>
        </p:sp>
        <p:sp>
          <p:nvSpPr>
            <p:cNvPr id="351240" name="Line 8"/>
            <p:cNvSpPr>
              <a:spLocks noChangeShapeType="1"/>
            </p:cNvSpPr>
            <p:nvPr/>
          </p:nvSpPr>
          <p:spPr bwMode="auto">
            <a:xfrm>
              <a:off x="576" y="1728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51241" name="Text Box 9"/>
            <p:cNvSpPr txBox="1">
              <a:spLocks noChangeArrowheads="1"/>
            </p:cNvSpPr>
            <p:nvPr/>
          </p:nvSpPr>
          <p:spPr bwMode="auto">
            <a:xfrm>
              <a:off x="720" y="2016"/>
              <a:ext cx="143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1: displayPositions (window)</a:t>
              </a:r>
            </a:p>
          </p:txBody>
        </p:sp>
      </p:grpSp>
      <p:sp>
        <p:nvSpPr>
          <p:cNvPr id="351242" name="Line 10"/>
          <p:cNvSpPr>
            <a:spLocks noChangeShapeType="1"/>
          </p:cNvSpPr>
          <p:nvPr/>
        </p:nvSpPr>
        <p:spPr bwMode="auto">
          <a:xfrm>
            <a:off x="3429000" y="33147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grpSp>
        <p:nvGrpSpPr>
          <p:cNvPr id="351243" name="Group 11"/>
          <p:cNvGrpSpPr>
            <a:grpSpLocks/>
          </p:cNvGrpSpPr>
          <p:nvPr/>
        </p:nvGrpSpPr>
        <p:grpSpPr bwMode="auto">
          <a:xfrm>
            <a:off x="228600" y="3771900"/>
            <a:ext cx="2493963" cy="685800"/>
            <a:chOff x="240" y="2352"/>
            <a:chExt cx="1571" cy="432"/>
          </a:xfrm>
        </p:grpSpPr>
        <p:sp>
          <p:nvSpPr>
            <p:cNvPr id="351244" name="Text Box 12"/>
            <p:cNvSpPr txBox="1">
              <a:spLocks noChangeArrowheads="1"/>
            </p:cNvSpPr>
            <p:nvPr/>
          </p:nvSpPr>
          <p:spPr bwMode="auto">
            <a:xfrm>
              <a:off x="240" y="2352"/>
              <a:ext cx="15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1.1 *[i := 1..n]: drawSegment (i)</a:t>
              </a:r>
            </a:p>
          </p:txBody>
        </p:sp>
        <p:sp>
          <p:nvSpPr>
            <p:cNvPr id="351245" name="Line 13"/>
            <p:cNvSpPr>
              <a:spLocks noChangeShapeType="1"/>
            </p:cNvSpPr>
            <p:nvPr/>
          </p:nvSpPr>
          <p:spPr bwMode="auto">
            <a:xfrm>
              <a:off x="1440" y="264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  <p:grpSp>
        <p:nvGrpSpPr>
          <p:cNvPr id="351246" name="Group 14"/>
          <p:cNvGrpSpPr>
            <a:grpSpLocks/>
          </p:cNvGrpSpPr>
          <p:nvPr/>
        </p:nvGrpSpPr>
        <p:grpSpPr bwMode="auto">
          <a:xfrm>
            <a:off x="1295400" y="2400300"/>
            <a:ext cx="6477000" cy="3429000"/>
            <a:chOff x="912" y="1488"/>
            <a:chExt cx="4080" cy="2160"/>
          </a:xfrm>
        </p:grpSpPr>
        <p:sp>
          <p:nvSpPr>
            <p:cNvPr id="351247" name="Text Box 15"/>
            <p:cNvSpPr txBox="1">
              <a:spLocks noChangeArrowheads="1"/>
            </p:cNvSpPr>
            <p:nvPr/>
          </p:nvSpPr>
          <p:spPr bwMode="auto">
            <a:xfrm>
              <a:off x="2064" y="1632"/>
              <a:ext cx="6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: Controller</a:t>
              </a:r>
            </a:p>
          </p:txBody>
        </p:sp>
        <p:sp>
          <p:nvSpPr>
            <p:cNvPr id="351248" name="Rectangle 16"/>
            <p:cNvSpPr>
              <a:spLocks noChangeArrowheads="1"/>
            </p:cNvSpPr>
            <p:nvPr/>
          </p:nvSpPr>
          <p:spPr bwMode="auto">
            <a:xfrm>
              <a:off x="1872" y="1536"/>
              <a:ext cx="100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51249" name="Text Box 17"/>
            <p:cNvSpPr txBox="1">
              <a:spLocks noChangeArrowheads="1"/>
            </p:cNvSpPr>
            <p:nvPr/>
          </p:nvSpPr>
          <p:spPr bwMode="auto">
            <a:xfrm>
              <a:off x="4224" y="1632"/>
              <a:ext cx="5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: Window</a:t>
              </a:r>
            </a:p>
          </p:txBody>
        </p:sp>
        <p:sp>
          <p:nvSpPr>
            <p:cNvPr id="351250" name="Rectangle 18"/>
            <p:cNvSpPr>
              <a:spLocks noChangeArrowheads="1"/>
            </p:cNvSpPr>
            <p:nvPr/>
          </p:nvSpPr>
          <p:spPr bwMode="auto">
            <a:xfrm>
              <a:off x="3984" y="1536"/>
              <a:ext cx="100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51251" name="Text Box 19"/>
            <p:cNvSpPr txBox="1">
              <a:spLocks noChangeArrowheads="1"/>
            </p:cNvSpPr>
            <p:nvPr/>
          </p:nvSpPr>
          <p:spPr bwMode="auto">
            <a:xfrm>
              <a:off x="2064" y="2592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wire :Wire</a:t>
              </a:r>
            </a:p>
          </p:txBody>
        </p:sp>
        <p:sp>
          <p:nvSpPr>
            <p:cNvPr id="351252" name="Rectangle 20"/>
            <p:cNvSpPr>
              <a:spLocks noChangeArrowheads="1"/>
            </p:cNvSpPr>
            <p:nvPr/>
          </p:nvSpPr>
          <p:spPr bwMode="auto">
            <a:xfrm>
              <a:off x="1872" y="2496"/>
              <a:ext cx="100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51253" name="Text Box 21"/>
            <p:cNvSpPr txBox="1">
              <a:spLocks noChangeArrowheads="1"/>
            </p:cNvSpPr>
            <p:nvPr/>
          </p:nvSpPr>
          <p:spPr bwMode="auto">
            <a:xfrm>
              <a:off x="4224" y="2496"/>
              <a:ext cx="41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{new}</a:t>
              </a:r>
              <a:br>
                <a:rPr lang="en-US" altLang="sv-SE" sz="1400">
                  <a:latin typeface="Times" pitchFamily="18" charset="0"/>
                </a:rPr>
              </a:br>
              <a:r>
                <a:rPr lang="en-US" altLang="sv-SE" sz="1400" u="sng">
                  <a:latin typeface="Times" pitchFamily="18" charset="0"/>
                </a:rPr>
                <a:t>: Line</a:t>
              </a:r>
            </a:p>
          </p:txBody>
        </p:sp>
        <p:sp>
          <p:nvSpPr>
            <p:cNvPr id="351254" name="Rectangle 22"/>
            <p:cNvSpPr>
              <a:spLocks noChangeArrowheads="1"/>
            </p:cNvSpPr>
            <p:nvPr/>
          </p:nvSpPr>
          <p:spPr bwMode="auto">
            <a:xfrm>
              <a:off x="3984" y="2496"/>
              <a:ext cx="100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51255" name="Oval 23"/>
            <p:cNvSpPr>
              <a:spLocks noChangeArrowheads="1"/>
            </p:cNvSpPr>
            <p:nvPr/>
          </p:nvSpPr>
          <p:spPr bwMode="auto">
            <a:xfrm>
              <a:off x="960" y="1488"/>
              <a:ext cx="96" cy="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51256" name="Line 24"/>
            <p:cNvSpPr>
              <a:spLocks noChangeShapeType="1"/>
            </p:cNvSpPr>
            <p:nvPr/>
          </p:nvSpPr>
          <p:spPr bwMode="auto">
            <a:xfrm>
              <a:off x="1008" y="158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51257" name="Line 25"/>
            <p:cNvSpPr>
              <a:spLocks noChangeShapeType="1"/>
            </p:cNvSpPr>
            <p:nvPr/>
          </p:nvSpPr>
          <p:spPr bwMode="auto">
            <a:xfrm flipH="1">
              <a:off x="912" y="182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51258" name="Line 26"/>
            <p:cNvSpPr>
              <a:spLocks noChangeShapeType="1"/>
            </p:cNvSpPr>
            <p:nvPr/>
          </p:nvSpPr>
          <p:spPr bwMode="auto">
            <a:xfrm>
              <a:off x="1008" y="182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51259" name="Line 27"/>
            <p:cNvSpPr>
              <a:spLocks noChangeShapeType="1"/>
            </p:cNvSpPr>
            <p:nvPr/>
          </p:nvSpPr>
          <p:spPr bwMode="auto">
            <a:xfrm>
              <a:off x="912" y="168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51260" name="Text Box 28"/>
            <p:cNvSpPr txBox="1">
              <a:spLocks noChangeArrowheads="1"/>
            </p:cNvSpPr>
            <p:nvPr/>
          </p:nvSpPr>
          <p:spPr bwMode="auto">
            <a:xfrm>
              <a:off x="1488" y="3408"/>
              <a:ext cx="5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left : Bead</a:t>
              </a:r>
            </a:p>
          </p:txBody>
        </p:sp>
        <p:sp>
          <p:nvSpPr>
            <p:cNvPr id="351261" name="Rectangle 29"/>
            <p:cNvSpPr>
              <a:spLocks noChangeArrowheads="1"/>
            </p:cNvSpPr>
            <p:nvPr/>
          </p:nvSpPr>
          <p:spPr bwMode="auto">
            <a:xfrm>
              <a:off x="1296" y="3312"/>
              <a:ext cx="100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51262" name="Text Box 30"/>
            <p:cNvSpPr txBox="1">
              <a:spLocks noChangeArrowheads="1"/>
            </p:cNvSpPr>
            <p:nvPr/>
          </p:nvSpPr>
          <p:spPr bwMode="auto">
            <a:xfrm>
              <a:off x="2640" y="3408"/>
              <a:ext cx="6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right : Bead</a:t>
              </a:r>
            </a:p>
          </p:txBody>
        </p:sp>
        <p:sp>
          <p:nvSpPr>
            <p:cNvPr id="351263" name="Rectangle 31"/>
            <p:cNvSpPr>
              <a:spLocks noChangeArrowheads="1"/>
            </p:cNvSpPr>
            <p:nvPr/>
          </p:nvSpPr>
          <p:spPr bwMode="auto">
            <a:xfrm>
              <a:off x="2448" y="3312"/>
              <a:ext cx="100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  <p:grpSp>
        <p:nvGrpSpPr>
          <p:cNvPr id="351264" name="Group 32"/>
          <p:cNvGrpSpPr>
            <a:grpSpLocks/>
          </p:cNvGrpSpPr>
          <p:nvPr/>
        </p:nvGrpSpPr>
        <p:grpSpPr bwMode="auto">
          <a:xfrm>
            <a:off x="1219200" y="4991100"/>
            <a:ext cx="4814888" cy="304800"/>
            <a:chOff x="864" y="3120"/>
            <a:chExt cx="3033" cy="192"/>
          </a:xfrm>
        </p:grpSpPr>
        <p:grpSp>
          <p:nvGrpSpPr>
            <p:cNvPr id="351265" name="Group 33"/>
            <p:cNvGrpSpPr>
              <a:grpSpLocks/>
            </p:cNvGrpSpPr>
            <p:nvPr/>
          </p:nvGrpSpPr>
          <p:grpSpPr bwMode="auto">
            <a:xfrm>
              <a:off x="864" y="3120"/>
              <a:ext cx="1155" cy="192"/>
              <a:chOff x="864" y="3120"/>
              <a:chExt cx="1155" cy="192"/>
            </a:xfrm>
          </p:grpSpPr>
          <p:sp>
            <p:nvSpPr>
              <p:cNvPr id="351266" name="Text Box 34"/>
              <p:cNvSpPr txBox="1">
                <a:spLocks noChangeArrowheads="1"/>
              </p:cNvSpPr>
              <p:nvPr/>
            </p:nvSpPr>
            <p:spPr bwMode="auto">
              <a:xfrm>
                <a:off x="864" y="3120"/>
                <a:ext cx="115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sv-SE" sz="1400">
                    <a:latin typeface="Times" pitchFamily="18" charset="0"/>
                  </a:rPr>
                  <a:t>1.1.1a: r0 := position ()</a:t>
                </a:r>
              </a:p>
            </p:txBody>
          </p:sp>
          <p:sp>
            <p:nvSpPr>
              <p:cNvPr id="351267" name="Line 35"/>
              <p:cNvSpPr>
                <a:spLocks noChangeShapeType="1"/>
              </p:cNvSpPr>
              <p:nvPr/>
            </p:nvSpPr>
            <p:spPr bwMode="auto">
              <a:xfrm>
                <a:off x="2016" y="31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</p:grpSp>
        <p:grpSp>
          <p:nvGrpSpPr>
            <p:cNvPr id="351268" name="Group 36"/>
            <p:cNvGrpSpPr>
              <a:grpSpLocks/>
            </p:cNvGrpSpPr>
            <p:nvPr/>
          </p:nvGrpSpPr>
          <p:grpSpPr bwMode="auto">
            <a:xfrm>
              <a:off x="2698" y="3120"/>
              <a:ext cx="1199" cy="192"/>
              <a:chOff x="2698" y="3120"/>
              <a:chExt cx="1199" cy="192"/>
            </a:xfrm>
          </p:grpSpPr>
          <p:sp>
            <p:nvSpPr>
              <p:cNvPr id="351269" name="Text Box 37"/>
              <p:cNvSpPr txBox="1">
                <a:spLocks noChangeArrowheads="1"/>
              </p:cNvSpPr>
              <p:nvPr/>
            </p:nvSpPr>
            <p:spPr bwMode="auto">
              <a:xfrm>
                <a:off x="2736" y="3120"/>
                <a:ext cx="116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sv-SE" sz="1400">
                    <a:latin typeface="Times" pitchFamily="18" charset="0"/>
                  </a:rPr>
                  <a:t>1.1.1b: r1 := position ()</a:t>
                </a:r>
              </a:p>
            </p:txBody>
          </p:sp>
          <p:sp>
            <p:nvSpPr>
              <p:cNvPr id="351270" name="Line 38"/>
              <p:cNvSpPr>
                <a:spLocks noChangeShapeType="1"/>
              </p:cNvSpPr>
              <p:nvPr/>
            </p:nvSpPr>
            <p:spPr bwMode="auto">
              <a:xfrm>
                <a:off x="2698" y="315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CA"/>
              </a:p>
            </p:txBody>
          </p:sp>
        </p:grpSp>
      </p:grpSp>
      <p:grpSp>
        <p:nvGrpSpPr>
          <p:cNvPr id="351271" name="Group 39"/>
          <p:cNvGrpSpPr>
            <a:grpSpLocks/>
          </p:cNvGrpSpPr>
          <p:nvPr/>
        </p:nvGrpSpPr>
        <p:grpSpPr bwMode="auto">
          <a:xfrm>
            <a:off x="1752600" y="2781300"/>
            <a:ext cx="5181600" cy="2514600"/>
            <a:chOff x="1200" y="1728"/>
            <a:chExt cx="3264" cy="1584"/>
          </a:xfrm>
        </p:grpSpPr>
        <p:sp>
          <p:nvSpPr>
            <p:cNvPr id="351272" name="Line 40"/>
            <p:cNvSpPr>
              <a:spLocks noChangeShapeType="1"/>
            </p:cNvSpPr>
            <p:nvPr/>
          </p:nvSpPr>
          <p:spPr bwMode="auto">
            <a:xfrm>
              <a:off x="1200" y="1728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51273" name="Line 41"/>
            <p:cNvSpPr>
              <a:spLocks noChangeShapeType="1"/>
            </p:cNvSpPr>
            <p:nvPr/>
          </p:nvSpPr>
          <p:spPr bwMode="auto">
            <a:xfrm>
              <a:off x="2352" y="187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51274" name="Line 42"/>
            <p:cNvSpPr>
              <a:spLocks noChangeShapeType="1"/>
            </p:cNvSpPr>
            <p:nvPr/>
          </p:nvSpPr>
          <p:spPr bwMode="auto">
            <a:xfrm>
              <a:off x="2880" y="2688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51275" name="Line 43"/>
            <p:cNvSpPr>
              <a:spLocks noChangeShapeType="1"/>
            </p:cNvSpPr>
            <p:nvPr/>
          </p:nvSpPr>
          <p:spPr bwMode="auto">
            <a:xfrm>
              <a:off x="2880" y="1728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51276" name="Line 44"/>
            <p:cNvSpPr>
              <a:spLocks noChangeShapeType="1"/>
            </p:cNvSpPr>
            <p:nvPr/>
          </p:nvSpPr>
          <p:spPr bwMode="auto">
            <a:xfrm>
              <a:off x="4464" y="187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51277" name="Line 45"/>
            <p:cNvSpPr>
              <a:spLocks noChangeShapeType="1"/>
            </p:cNvSpPr>
            <p:nvPr/>
          </p:nvSpPr>
          <p:spPr bwMode="auto">
            <a:xfrm flipH="1">
              <a:off x="1584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51278" name="Line 46"/>
            <p:cNvSpPr>
              <a:spLocks noChangeShapeType="1"/>
            </p:cNvSpPr>
            <p:nvPr/>
          </p:nvSpPr>
          <p:spPr bwMode="auto">
            <a:xfrm>
              <a:off x="1584" y="25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51279" name="Line 47"/>
            <p:cNvSpPr>
              <a:spLocks noChangeShapeType="1"/>
            </p:cNvSpPr>
            <p:nvPr/>
          </p:nvSpPr>
          <p:spPr bwMode="auto">
            <a:xfrm flipH="1">
              <a:off x="1584" y="278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51280" name="Line 48"/>
            <p:cNvSpPr>
              <a:spLocks noChangeShapeType="1"/>
            </p:cNvSpPr>
            <p:nvPr/>
          </p:nvSpPr>
          <p:spPr bwMode="auto">
            <a:xfrm>
              <a:off x="2112" y="2832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51281" name="Line 49"/>
            <p:cNvSpPr>
              <a:spLocks noChangeShapeType="1"/>
            </p:cNvSpPr>
            <p:nvPr/>
          </p:nvSpPr>
          <p:spPr bwMode="auto">
            <a:xfrm>
              <a:off x="2592" y="2832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  <p:grpSp>
        <p:nvGrpSpPr>
          <p:cNvPr id="351282" name="Group 50"/>
          <p:cNvGrpSpPr>
            <a:grpSpLocks/>
          </p:cNvGrpSpPr>
          <p:nvPr/>
        </p:nvGrpSpPr>
        <p:grpSpPr bwMode="auto">
          <a:xfrm>
            <a:off x="2346325" y="2476500"/>
            <a:ext cx="6427788" cy="2308225"/>
            <a:chOff x="1574" y="1536"/>
            <a:chExt cx="4049" cy="1454"/>
          </a:xfrm>
        </p:grpSpPr>
        <p:sp>
          <p:nvSpPr>
            <p:cNvPr id="351283" name="Text Box 51"/>
            <p:cNvSpPr txBox="1">
              <a:spLocks noChangeArrowheads="1"/>
            </p:cNvSpPr>
            <p:nvPr/>
          </p:nvSpPr>
          <p:spPr bwMode="auto">
            <a:xfrm>
              <a:off x="1958" y="2270"/>
              <a:ext cx="3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wire</a:t>
              </a:r>
            </a:p>
          </p:txBody>
        </p:sp>
        <p:sp>
          <p:nvSpPr>
            <p:cNvPr id="351284" name="Text Box 52"/>
            <p:cNvSpPr txBox="1">
              <a:spLocks noChangeArrowheads="1"/>
            </p:cNvSpPr>
            <p:nvPr/>
          </p:nvSpPr>
          <p:spPr bwMode="auto">
            <a:xfrm>
              <a:off x="3398" y="2510"/>
              <a:ext cx="6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«local» line</a:t>
              </a:r>
            </a:p>
          </p:txBody>
        </p:sp>
        <p:sp>
          <p:nvSpPr>
            <p:cNvPr id="351285" name="Text Box 53"/>
            <p:cNvSpPr txBox="1">
              <a:spLocks noChangeArrowheads="1"/>
            </p:cNvSpPr>
            <p:nvPr/>
          </p:nvSpPr>
          <p:spPr bwMode="auto">
            <a:xfrm>
              <a:off x="4550" y="2318"/>
              <a:ext cx="8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contents {new}</a:t>
              </a:r>
            </a:p>
          </p:txBody>
        </p:sp>
        <p:sp>
          <p:nvSpPr>
            <p:cNvPr id="351286" name="Text Box 54"/>
            <p:cNvSpPr txBox="1">
              <a:spLocks noChangeArrowheads="1"/>
            </p:cNvSpPr>
            <p:nvPr/>
          </p:nvSpPr>
          <p:spPr bwMode="auto">
            <a:xfrm>
              <a:off x="3504" y="1536"/>
              <a:ext cx="4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window</a:t>
              </a:r>
            </a:p>
          </p:txBody>
        </p:sp>
        <p:sp>
          <p:nvSpPr>
            <p:cNvPr id="351287" name="Text Box 55"/>
            <p:cNvSpPr txBox="1">
              <a:spLocks noChangeArrowheads="1"/>
            </p:cNvSpPr>
            <p:nvPr/>
          </p:nvSpPr>
          <p:spPr bwMode="auto">
            <a:xfrm>
              <a:off x="1574" y="2798"/>
              <a:ext cx="3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«self»</a:t>
              </a:r>
            </a:p>
          </p:txBody>
        </p:sp>
        <p:sp>
          <p:nvSpPr>
            <p:cNvPr id="351288" name="Text Box 56"/>
            <p:cNvSpPr txBox="1">
              <a:spLocks noChangeArrowheads="1"/>
            </p:cNvSpPr>
            <p:nvPr/>
          </p:nvSpPr>
          <p:spPr bwMode="auto">
            <a:xfrm>
              <a:off x="4560" y="1920"/>
              <a:ext cx="106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window «parameter»</a:t>
              </a:r>
            </a:p>
          </p:txBody>
        </p:sp>
      </p:grpSp>
      <p:grpSp>
        <p:nvGrpSpPr>
          <p:cNvPr id="351289" name="Group 57"/>
          <p:cNvGrpSpPr>
            <a:grpSpLocks/>
          </p:cNvGrpSpPr>
          <p:nvPr/>
        </p:nvGrpSpPr>
        <p:grpSpPr bwMode="auto">
          <a:xfrm>
            <a:off x="4572000" y="4381500"/>
            <a:ext cx="1884363" cy="517525"/>
            <a:chOff x="2976" y="2736"/>
            <a:chExt cx="1187" cy="326"/>
          </a:xfrm>
        </p:grpSpPr>
        <p:sp>
          <p:nvSpPr>
            <p:cNvPr id="351290" name="Text Box 58"/>
            <p:cNvSpPr txBox="1">
              <a:spLocks noChangeArrowheads="1"/>
            </p:cNvSpPr>
            <p:nvPr/>
          </p:nvSpPr>
          <p:spPr bwMode="auto">
            <a:xfrm>
              <a:off x="2976" y="2736"/>
              <a:ext cx="11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1.1.2: create (r0, r1)</a:t>
              </a:r>
              <a:br>
                <a:rPr lang="en-US" altLang="sv-SE" sz="1400">
                  <a:latin typeface="Times" pitchFamily="18" charset="0"/>
                </a:rPr>
              </a:br>
              <a:r>
                <a:rPr lang="en-US" altLang="sv-SE" sz="1400">
                  <a:latin typeface="Times" pitchFamily="18" charset="0"/>
                </a:rPr>
                <a:t>1.1.3: display (window)</a:t>
              </a:r>
            </a:p>
          </p:txBody>
        </p:sp>
        <p:sp>
          <p:nvSpPr>
            <p:cNvPr id="351291" name="Line 59"/>
            <p:cNvSpPr>
              <a:spLocks noChangeShapeType="1"/>
            </p:cNvSpPr>
            <p:nvPr/>
          </p:nvSpPr>
          <p:spPr bwMode="auto">
            <a:xfrm>
              <a:off x="3456" y="273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  <p:grpSp>
        <p:nvGrpSpPr>
          <p:cNvPr id="351292" name="Group 60"/>
          <p:cNvGrpSpPr>
            <a:grpSpLocks/>
          </p:cNvGrpSpPr>
          <p:nvPr/>
        </p:nvGrpSpPr>
        <p:grpSpPr bwMode="auto">
          <a:xfrm>
            <a:off x="7086600" y="3390900"/>
            <a:ext cx="1465263" cy="304800"/>
            <a:chOff x="4560" y="2112"/>
            <a:chExt cx="923" cy="192"/>
          </a:xfrm>
        </p:grpSpPr>
        <p:sp>
          <p:nvSpPr>
            <p:cNvPr id="351293" name="Text Box 61"/>
            <p:cNvSpPr txBox="1">
              <a:spLocks noChangeArrowheads="1"/>
            </p:cNvSpPr>
            <p:nvPr/>
          </p:nvSpPr>
          <p:spPr bwMode="auto">
            <a:xfrm>
              <a:off x="4605" y="2112"/>
              <a:ext cx="8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1.1.3.1 add (self)</a:t>
              </a:r>
            </a:p>
          </p:txBody>
        </p:sp>
        <p:sp>
          <p:nvSpPr>
            <p:cNvPr id="351294" name="Line 62"/>
            <p:cNvSpPr>
              <a:spLocks noChangeShapeType="1"/>
            </p:cNvSpPr>
            <p:nvPr/>
          </p:nvSpPr>
          <p:spPr bwMode="auto">
            <a:xfrm flipV="1">
              <a:off x="4560" y="211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  <p:grpSp>
        <p:nvGrpSpPr>
          <p:cNvPr id="351295" name="Group 63"/>
          <p:cNvGrpSpPr>
            <a:grpSpLocks/>
          </p:cNvGrpSpPr>
          <p:nvPr/>
        </p:nvGrpSpPr>
        <p:grpSpPr bwMode="auto">
          <a:xfrm>
            <a:off x="1905000" y="1790700"/>
            <a:ext cx="3200400" cy="914400"/>
            <a:chOff x="1296" y="1056"/>
            <a:chExt cx="2016" cy="576"/>
          </a:xfrm>
        </p:grpSpPr>
        <p:sp>
          <p:nvSpPr>
            <p:cNvPr id="351296" name="Text Box 64"/>
            <p:cNvSpPr txBox="1">
              <a:spLocks noChangeArrowheads="1"/>
            </p:cNvSpPr>
            <p:nvPr/>
          </p:nvSpPr>
          <p:spPr bwMode="auto">
            <a:xfrm>
              <a:off x="1296" y="1056"/>
              <a:ext cx="43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CA" altLang="sv-SE" sz="1600" i="1" dirty="0" smtClean="0">
                  <a:solidFill>
                    <a:srgbClr val="F10DE1"/>
                  </a:solidFill>
                  <a:latin typeface="Times" pitchFamily="18" charset="0"/>
                </a:rPr>
                <a:t>object</a:t>
              </a:r>
              <a:endParaRPr lang="en-US" altLang="sv-SE" sz="1600" i="1" dirty="0">
                <a:latin typeface="Times" pitchFamily="18" charset="0"/>
              </a:endParaRPr>
            </a:p>
          </p:txBody>
        </p:sp>
        <p:sp>
          <p:nvSpPr>
            <p:cNvPr id="351297" name="Line 65"/>
            <p:cNvSpPr>
              <a:spLocks noChangeShapeType="1"/>
            </p:cNvSpPr>
            <p:nvPr/>
          </p:nvSpPr>
          <p:spPr bwMode="auto">
            <a:xfrm>
              <a:off x="1968" y="1248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51298" name="Text Box 66"/>
            <p:cNvSpPr txBox="1">
              <a:spLocks noChangeArrowheads="1"/>
            </p:cNvSpPr>
            <p:nvPr/>
          </p:nvSpPr>
          <p:spPr bwMode="auto">
            <a:xfrm>
              <a:off x="3037" y="1104"/>
              <a:ext cx="27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CA" altLang="sv-SE" sz="1600" i="1" dirty="0" err="1" smtClean="0">
                  <a:solidFill>
                    <a:srgbClr val="F10DE1"/>
                  </a:solidFill>
                  <a:latin typeface="Times" pitchFamily="18" charset="0"/>
                </a:rPr>
                <a:t>lnk</a:t>
              </a:r>
              <a:endParaRPr lang="en-US" altLang="sv-SE" sz="1600" i="1" dirty="0">
                <a:latin typeface="Times" pitchFamily="18" charset="0"/>
              </a:endParaRPr>
            </a:p>
          </p:txBody>
        </p:sp>
        <p:sp>
          <p:nvSpPr>
            <p:cNvPr id="351299" name="Line 67"/>
            <p:cNvSpPr>
              <a:spLocks noChangeShapeType="1"/>
            </p:cNvSpPr>
            <p:nvPr/>
          </p:nvSpPr>
          <p:spPr bwMode="auto">
            <a:xfrm>
              <a:off x="3264" y="1296"/>
              <a:ext cx="4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</p:grpSp>
      <p:sp>
        <p:nvSpPr>
          <p:cNvPr id="351300" name="Line 68"/>
          <p:cNvSpPr>
            <a:spLocks noChangeShapeType="1"/>
          </p:cNvSpPr>
          <p:nvPr/>
        </p:nvSpPr>
        <p:spPr bwMode="auto">
          <a:xfrm>
            <a:off x="1524000" y="46101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51301" name="Line 69"/>
          <p:cNvSpPr>
            <a:spLocks noChangeShapeType="1"/>
          </p:cNvSpPr>
          <p:nvPr/>
        </p:nvSpPr>
        <p:spPr bwMode="auto">
          <a:xfrm>
            <a:off x="5257800" y="3619500"/>
            <a:ext cx="152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51302" name="Line 70"/>
          <p:cNvSpPr>
            <a:spLocks noChangeShapeType="1"/>
          </p:cNvSpPr>
          <p:nvPr/>
        </p:nvSpPr>
        <p:spPr bwMode="auto">
          <a:xfrm>
            <a:off x="8229600" y="2590800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51303" name="Text Box 71"/>
          <p:cNvSpPr txBox="1">
            <a:spLocks noChangeArrowheads="1"/>
          </p:cNvSpPr>
          <p:nvPr/>
        </p:nvSpPr>
        <p:spPr bwMode="auto">
          <a:xfrm>
            <a:off x="609600" y="4305300"/>
            <a:ext cx="12192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400" i="1" dirty="0" smtClean="0">
                <a:solidFill>
                  <a:srgbClr val="F10DE1"/>
                </a:solidFill>
                <a:latin typeface="Times" pitchFamily="18" charset="0"/>
              </a:rPr>
              <a:t>standard </a:t>
            </a:r>
            <a:r>
              <a:rPr lang="en-US" altLang="sv-SE" sz="1400" i="1" dirty="0">
                <a:solidFill>
                  <a:srgbClr val="F10DE1"/>
                </a:solidFill>
                <a:latin typeface="Times" pitchFamily="18" charset="0"/>
              </a:rPr>
              <a:t>stereotype</a:t>
            </a:r>
            <a:r>
              <a:rPr lang="sv-SE" altLang="sv-SE" sz="1600" i="1" dirty="0">
                <a:solidFill>
                  <a:srgbClr val="F10DE1"/>
                </a:solidFill>
                <a:latin typeface="Times" pitchFamily="18" charset="0"/>
              </a:rPr>
              <a:t>)</a:t>
            </a:r>
            <a:endParaRPr lang="en-US" altLang="sv-SE" sz="1600" i="1" dirty="0">
              <a:solidFill>
                <a:srgbClr val="F10DE1"/>
              </a:solidFill>
              <a:latin typeface="Times" pitchFamily="18" charset="0"/>
            </a:endParaRPr>
          </a:p>
        </p:txBody>
      </p:sp>
      <p:sp>
        <p:nvSpPr>
          <p:cNvPr id="351304" name="Text Box 72"/>
          <p:cNvSpPr txBox="1">
            <a:spLocks noChangeArrowheads="1"/>
          </p:cNvSpPr>
          <p:nvPr/>
        </p:nvSpPr>
        <p:spPr bwMode="auto">
          <a:xfrm>
            <a:off x="4419600" y="3134380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400" i="1" dirty="0" smtClean="0">
                <a:solidFill>
                  <a:srgbClr val="F10DE1"/>
                </a:solidFill>
              </a:rPr>
              <a:t>standard stereotype</a:t>
            </a:r>
            <a:endParaRPr lang="en-US" altLang="sv-SE" sz="1400" i="1" dirty="0">
              <a:solidFill>
                <a:srgbClr val="F10DE1"/>
              </a:solidFill>
              <a:latin typeface="Times" pitchFamily="18" charset="0"/>
            </a:endParaRPr>
          </a:p>
        </p:txBody>
      </p:sp>
      <p:sp>
        <p:nvSpPr>
          <p:cNvPr id="351305" name="Text Box 73"/>
          <p:cNvSpPr txBox="1">
            <a:spLocks noChangeArrowheads="1"/>
          </p:cNvSpPr>
          <p:nvPr/>
        </p:nvSpPr>
        <p:spPr bwMode="auto">
          <a:xfrm>
            <a:off x="7772400" y="2057400"/>
            <a:ext cx="12192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sv-SE" sz="1400" i="1" dirty="0" smtClean="0">
                <a:solidFill>
                  <a:srgbClr val="F10DE1"/>
                </a:solidFill>
              </a:rPr>
              <a:t>standard </a:t>
            </a:r>
            <a:r>
              <a:rPr lang="en-US" altLang="sv-SE" sz="1400" i="1" dirty="0">
                <a:solidFill>
                  <a:srgbClr val="F10DE1"/>
                </a:solidFill>
              </a:rPr>
              <a:t>stereotype</a:t>
            </a:r>
            <a:r>
              <a:rPr lang="sv-SE" altLang="sv-SE" sz="1400" i="1" dirty="0">
                <a:solidFill>
                  <a:srgbClr val="F10DE1"/>
                </a:solidFill>
              </a:rPr>
              <a:t>)</a:t>
            </a:r>
            <a:endParaRPr lang="en-US" altLang="sv-SE" sz="1400" i="1" dirty="0">
              <a:solidFill>
                <a:srgbClr val="F10DE1"/>
              </a:solidFill>
            </a:endParaRPr>
          </a:p>
          <a:p>
            <a:pPr eaLnBrk="1" hangingPunct="1"/>
            <a:endParaRPr lang="en-US" altLang="sv-SE" sz="1400" i="1" dirty="0">
              <a:solidFill>
                <a:srgbClr val="F10DE1"/>
              </a:solidFill>
              <a:latin typeface="Times" pitchFamily="18" charset="0"/>
            </a:endParaRPr>
          </a:p>
        </p:txBody>
      </p:sp>
      <p:sp>
        <p:nvSpPr>
          <p:cNvPr id="351306" name="Line 74"/>
          <p:cNvSpPr>
            <a:spLocks noChangeShapeType="1"/>
          </p:cNvSpPr>
          <p:nvPr/>
        </p:nvSpPr>
        <p:spPr bwMode="auto">
          <a:xfrm flipV="1">
            <a:off x="8077200" y="40767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51307" name="Line 75"/>
          <p:cNvSpPr>
            <a:spLocks noChangeShapeType="1"/>
          </p:cNvSpPr>
          <p:nvPr/>
        </p:nvSpPr>
        <p:spPr bwMode="auto">
          <a:xfrm>
            <a:off x="6477000" y="36195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51308" name="Text Box 76"/>
          <p:cNvSpPr txBox="1">
            <a:spLocks noChangeArrowheads="1"/>
          </p:cNvSpPr>
          <p:nvPr/>
        </p:nvSpPr>
        <p:spPr bwMode="auto">
          <a:xfrm>
            <a:off x="5638800" y="32766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CA" altLang="sv-SE" sz="1400" i="1" dirty="0" smtClean="0">
                <a:solidFill>
                  <a:srgbClr val="F10DE1"/>
                </a:solidFill>
                <a:latin typeface="Times" pitchFamily="18" charset="0"/>
              </a:rPr>
              <a:t>constraint</a:t>
            </a:r>
            <a:endParaRPr lang="en-US" altLang="sv-SE" sz="1400" i="1" dirty="0">
              <a:solidFill>
                <a:srgbClr val="F10DE1"/>
              </a:solidFill>
              <a:latin typeface="Times" pitchFamily="18" charset="0"/>
            </a:endParaRPr>
          </a:p>
        </p:txBody>
      </p:sp>
      <p:sp>
        <p:nvSpPr>
          <p:cNvPr id="351309" name="Text Box 77"/>
          <p:cNvSpPr txBox="1">
            <a:spLocks noChangeArrowheads="1"/>
          </p:cNvSpPr>
          <p:nvPr/>
        </p:nvSpPr>
        <p:spPr bwMode="auto">
          <a:xfrm>
            <a:off x="7543800" y="4762500"/>
            <a:ext cx="1066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CA" altLang="sv-SE" sz="1400" i="1" dirty="0" smtClean="0">
                <a:solidFill>
                  <a:srgbClr val="F10DE1"/>
                </a:solidFill>
                <a:latin typeface="Times" pitchFamily="18" charset="0"/>
              </a:rPr>
              <a:t>constrain</a:t>
            </a:r>
            <a:r>
              <a:rPr lang="sv-SE" altLang="sv-SE" sz="1400" i="1" dirty="0" smtClean="0">
                <a:solidFill>
                  <a:srgbClr val="F10DE1"/>
                </a:solidFill>
                <a:latin typeface="Times" pitchFamily="18" charset="0"/>
              </a:rPr>
              <a:t>t</a:t>
            </a:r>
            <a:endParaRPr lang="en-US" altLang="sv-SE" sz="1400" i="1" dirty="0">
              <a:solidFill>
                <a:srgbClr val="F10DE1"/>
              </a:solidFill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3EC12-7131-4A2A-8DAC-25CDF744962D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Message Structure in Communication Diagrams (UML 1.4)</a:t>
            </a:r>
            <a:endParaRPr lang="en-US" altLang="en-US" sz="4000" dirty="0"/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3506788" y="3284538"/>
            <a:ext cx="206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2000">
                <a:latin typeface="Times" pitchFamily="18" charset="0"/>
              </a:rPr>
              <a:t>3.7.4:  move (5, 7)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3092450" y="3802063"/>
            <a:ext cx="3629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2000">
                <a:latin typeface="Times" pitchFamily="18" charset="0"/>
              </a:rPr>
              <a:t>         3.1:  res := getLocation (fig)</a:t>
            </a: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3249613" y="4867275"/>
            <a:ext cx="10021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sv-SE" altLang="sv-SE" sz="1400" dirty="0" smtClean="0">
                <a:solidFill>
                  <a:srgbClr val="F10DE1"/>
                </a:solidFill>
                <a:latin typeface="Times" pitchFamily="18" charset="0"/>
              </a:rPr>
              <a:t>Numbering</a:t>
            </a:r>
            <a:endParaRPr lang="en-US" altLang="sv-SE" sz="1400" dirty="0">
              <a:latin typeface="Times" pitchFamily="18" charset="0"/>
            </a:endParaRPr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>
            <a:off x="3554413" y="4183063"/>
            <a:ext cx="620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98343" name="Line 7"/>
          <p:cNvSpPr>
            <a:spLocks noChangeShapeType="1"/>
          </p:cNvSpPr>
          <p:nvPr/>
        </p:nvSpPr>
        <p:spPr bwMode="auto">
          <a:xfrm flipV="1">
            <a:off x="3505200" y="4268788"/>
            <a:ext cx="365125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98344" name="Line 8"/>
          <p:cNvSpPr>
            <a:spLocks noChangeShapeType="1"/>
          </p:cNvSpPr>
          <p:nvPr/>
        </p:nvSpPr>
        <p:spPr bwMode="auto">
          <a:xfrm>
            <a:off x="4240213" y="4183063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98345" name="Text Box 9"/>
          <p:cNvSpPr txBox="1">
            <a:spLocks noChangeArrowheads="1"/>
          </p:cNvSpPr>
          <p:nvPr/>
        </p:nvSpPr>
        <p:spPr bwMode="auto">
          <a:xfrm>
            <a:off x="3641725" y="4648200"/>
            <a:ext cx="1107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sv-SE" sz="1400" dirty="0" smtClean="0">
                <a:solidFill>
                  <a:srgbClr val="F10DE1"/>
                </a:solidFill>
                <a:latin typeface="Times" pitchFamily="18" charset="0"/>
              </a:rPr>
              <a:t>Return value</a:t>
            </a:r>
            <a:endParaRPr lang="en-US" altLang="sv-SE" sz="1400" dirty="0">
              <a:latin typeface="Times" pitchFamily="18" charset="0"/>
            </a:endParaRPr>
          </a:p>
        </p:txBody>
      </p:sp>
      <p:sp>
        <p:nvSpPr>
          <p:cNvPr id="398346" name="Text Box 10"/>
          <p:cNvSpPr txBox="1">
            <a:spLocks noChangeArrowheads="1"/>
          </p:cNvSpPr>
          <p:nvPr/>
        </p:nvSpPr>
        <p:spPr bwMode="auto">
          <a:xfrm>
            <a:off x="5029200" y="4697413"/>
            <a:ext cx="7457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sv-SE" altLang="sv-SE" sz="1400" dirty="0" smtClean="0">
                <a:solidFill>
                  <a:srgbClr val="FF3399"/>
                </a:solidFill>
                <a:latin typeface="Times" pitchFamily="18" charset="0"/>
              </a:rPr>
              <a:t>Mesage</a:t>
            </a:r>
            <a:endParaRPr lang="en-US" altLang="sv-SE" sz="1400" dirty="0">
              <a:solidFill>
                <a:srgbClr val="FF3399"/>
              </a:solidFill>
              <a:latin typeface="Times" pitchFamily="18" charset="0"/>
            </a:endParaRPr>
          </a:p>
        </p:txBody>
      </p:sp>
      <p:sp>
        <p:nvSpPr>
          <p:cNvPr id="398347" name="Text Box 11"/>
          <p:cNvSpPr txBox="1">
            <a:spLocks noChangeArrowheads="1"/>
          </p:cNvSpPr>
          <p:nvPr/>
        </p:nvSpPr>
        <p:spPr bwMode="auto">
          <a:xfrm>
            <a:off x="6187132" y="4697412"/>
            <a:ext cx="9829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sv-SE" altLang="sv-SE" sz="1400" dirty="0" smtClean="0">
                <a:solidFill>
                  <a:srgbClr val="FF3399"/>
                </a:solidFill>
                <a:latin typeface="Times" pitchFamily="18" charset="0"/>
              </a:rPr>
              <a:t>Parameters</a:t>
            </a:r>
            <a:endParaRPr lang="en-US" altLang="sv-SE" sz="1400" dirty="0">
              <a:solidFill>
                <a:srgbClr val="FF3399"/>
              </a:solidFill>
              <a:latin typeface="Times" pitchFamily="18" charset="0"/>
            </a:endParaRPr>
          </a:p>
        </p:txBody>
      </p:sp>
      <p:sp>
        <p:nvSpPr>
          <p:cNvPr id="398348" name="Line 12"/>
          <p:cNvSpPr>
            <a:spLocks noChangeShapeType="1"/>
          </p:cNvSpPr>
          <p:nvPr/>
        </p:nvSpPr>
        <p:spPr bwMode="auto">
          <a:xfrm flipV="1">
            <a:off x="4316413" y="4233863"/>
            <a:ext cx="87312" cy="515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98349" name="Line 13"/>
          <p:cNvSpPr>
            <a:spLocks noChangeShapeType="1"/>
          </p:cNvSpPr>
          <p:nvPr/>
        </p:nvSpPr>
        <p:spPr bwMode="auto">
          <a:xfrm flipV="1">
            <a:off x="5546725" y="4233863"/>
            <a:ext cx="0" cy="515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8350" name="Line 14"/>
          <p:cNvSpPr>
            <a:spLocks noChangeShapeType="1"/>
          </p:cNvSpPr>
          <p:nvPr/>
        </p:nvSpPr>
        <p:spPr bwMode="auto">
          <a:xfrm flipH="1" flipV="1">
            <a:off x="6450013" y="4233863"/>
            <a:ext cx="315912" cy="515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>
            <a:off x="4926013" y="4183063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6221413" y="4183063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98353" name="Text Box 17"/>
          <p:cNvSpPr txBox="1">
            <a:spLocks noChangeArrowheads="1"/>
          </p:cNvSpPr>
          <p:nvPr/>
        </p:nvSpPr>
        <p:spPr bwMode="auto">
          <a:xfrm>
            <a:off x="3910013" y="2786063"/>
            <a:ext cx="1358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2000">
                <a:latin typeface="Times" pitchFamily="18" charset="0"/>
              </a:rPr>
              <a:t>move (5, 7)</a:t>
            </a:r>
          </a:p>
        </p:txBody>
      </p:sp>
      <p:grpSp>
        <p:nvGrpSpPr>
          <p:cNvPr id="398354" name="Group 18"/>
          <p:cNvGrpSpPr>
            <a:grpSpLocks/>
          </p:cNvGrpSpPr>
          <p:nvPr/>
        </p:nvGrpSpPr>
        <p:grpSpPr bwMode="auto">
          <a:xfrm>
            <a:off x="3200400" y="5424488"/>
            <a:ext cx="4811712" cy="366712"/>
            <a:chOff x="2152" y="2976"/>
            <a:chExt cx="3031" cy="231"/>
          </a:xfrm>
        </p:grpSpPr>
        <p:sp>
          <p:nvSpPr>
            <p:cNvPr id="398355" name="Text Box 19"/>
            <p:cNvSpPr txBox="1">
              <a:spLocks noChangeArrowheads="1"/>
            </p:cNvSpPr>
            <p:nvPr/>
          </p:nvSpPr>
          <p:spPr bwMode="auto">
            <a:xfrm>
              <a:off x="2152" y="2976"/>
              <a:ext cx="1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800" dirty="0">
                  <a:latin typeface="Times" pitchFamily="18" charset="0"/>
                </a:rPr>
                <a:t>3.7 </a:t>
              </a:r>
              <a:r>
                <a:rPr lang="en-US" altLang="sv-SE" sz="1800" b="1" dirty="0">
                  <a:solidFill>
                    <a:srgbClr val="FF0000"/>
                  </a:solidFill>
                  <a:latin typeface="Times" pitchFamily="18" charset="0"/>
                </a:rPr>
                <a:t>*</a:t>
              </a:r>
              <a:r>
                <a:rPr lang="en-US" altLang="sv-SE" sz="1800" dirty="0">
                  <a:solidFill>
                    <a:srgbClr val="FF0000"/>
                  </a:solidFill>
                  <a:latin typeface="Times" pitchFamily="18" charset="0"/>
                </a:rPr>
                <a:t>[1..5]: </a:t>
              </a:r>
              <a:r>
                <a:rPr lang="en-US" altLang="sv-SE" sz="1800" dirty="0">
                  <a:latin typeface="Times" pitchFamily="18" charset="0"/>
                </a:rPr>
                <a:t>move (5, 7)</a:t>
              </a:r>
            </a:p>
          </p:txBody>
        </p:sp>
        <p:sp>
          <p:nvSpPr>
            <p:cNvPr id="398356" name="Text Box 20"/>
            <p:cNvSpPr txBox="1">
              <a:spLocks noChangeArrowheads="1"/>
            </p:cNvSpPr>
            <p:nvPr/>
          </p:nvSpPr>
          <p:spPr bwMode="auto">
            <a:xfrm>
              <a:off x="4694" y="2990"/>
              <a:ext cx="48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iteration</a:t>
              </a:r>
            </a:p>
          </p:txBody>
        </p:sp>
      </p:grpSp>
      <p:grpSp>
        <p:nvGrpSpPr>
          <p:cNvPr id="398357" name="Group 21"/>
          <p:cNvGrpSpPr>
            <a:grpSpLocks/>
          </p:cNvGrpSpPr>
          <p:nvPr/>
        </p:nvGrpSpPr>
        <p:grpSpPr bwMode="auto">
          <a:xfrm>
            <a:off x="3200400" y="5757863"/>
            <a:ext cx="4894262" cy="381000"/>
            <a:chOff x="2112" y="3456"/>
            <a:chExt cx="3083" cy="240"/>
          </a:xfrm>
        </p:grpSpPr>
        <p:sp>
          <p:nvSpPr>
            <p:cNvPr id="398358" name="Text Box 22"/>
            <p:cNvSpPr txBox="1">
              <a:spLocks noChangeArrowheads="1"/>
            </p:cNvSpPr>
            <p:nvPr/>
          </p:nvSpPr>
          <p:spPr bwMode="auto">
            <a:xfrm>
              <a:off x="2112" y="3456"/>
              <a:ext cx="15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800" dirty="0">
                  <a:latin typeface="Times" pitchFamily="18" charset="0"/>
                </a:rPr>
                <a:t>3.7 </a:t>
              </a:r>
              <a:r>
                <a:rPr lang="en-US" altLang="sv-SE" sz="1800" dirty="0">
                  <a:solidFill>
                    <a:srgbClr val="FF0000"/>
                  </a:solidFill>
                  <a:latin typeface="Times" pitchFamily="18" charset="0"/>
                </a:rPr>
                <a:t>[ z </a:t>
              </a:r>
              <a:r>
                <a:rPr lang="en-US" altLang="sv-SE" sz="1800" b="1" dirty="0">
                  <a:solidFill>
                    <a:srgbClr val="FF0000"/>
                  </a:solidFill>
                  <a:latin typeface="Times" pitchFamily="18" charset="0"/>
                </a:rPr>
                <a:t>&gt;</a:t>
              </a:r>
              <a:r>
                <a:rPr lang="en-US" altLang="sv-SE" sz="1800" dirty="0">
                  <a:solidFill>
                    <a:srgbClr val="FF0000"/>
                  </a:solidFill>
                  <a:latin typeface="Times" pitchFamily="18" charset="0"/>
                </a:rPr>
                <a:t> 0 ]: </a:t>
              </a:r>
              <a:r>
                <a:rPr lang="en-US" altLang="sv-SE" sz="1800" dirty="0">
                  <a:latin typeface="Times" pitchFamily="18" charset="0"/>
                </a:rPr>
                <a:t>move (5, 7)</a:t>
              </a:r>
            </a:p>
          </p:txBody>
        </p:sp>
        <p:sp>
          <p:nvSpPr>
            <p:cNvPr id="398359" name="Text Box 23"/>
            <p:cNvSpPr txBox="1">
              <a:spLocks noChangeArrowheads="1"/>
            </p:cNvSpPr>
            <p:nvPr/>
          </p:nvSpPr>
          <p:spPr bwMode="auto">
            <a:xfrm>
              <a:off x="4656" y="3504"/>
              <a:ext cx="53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dirty="0">
                  <a:latin typeface="Times" pitchFamily="18" charset="0"/>
                </a:rPr>
                <a:t>condition</a:t>
              </a:r>
            </a:p>
          </p:txBody>
        </p:sp>
      </p:grpSp>
      <p:sp>
        <p:nvSpPr>
          <p:cNvPr id="398360" name="Text Box 24"/>
          <p:cNvSpPr txBox="1">
            <a:spLocks noChangeArrowheads="1"/>
          </p:cNvSpPr>
          <p:nvPr/>
        </p:nvSpPr>
        <p:spPr bwMode="auto">
          <a:xfrm>
            <a:off x="315913" y="2936875"/>
            <a:ext cx="291297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sz="1400" b="1" dirty="0" smtClean="0"/>
              <a:t>Numbering Format</a:t>
            </a:r>
            <a:r>
              <a:rPr lang="en-US" altLang="en-US" sz="1400" b="1" dirty="0" smtClean="0"/>
              <a:t>:</a:t>
            </a:r>
            <a:endParaRPr lang="en-US" altLang="en-US" sz="1400" dirty="0"/>
          </a:p>
          <a:p>
            <a:r>
              <a:rPr lang="en-US" altLang="en-US" sz="1400" dirty="0"/>
              <a:t>1 : </a:t>
            </a:r>
            <a:r>
              <a:rPr lang="en-US" altLang="en-US" sz="1400" dirty="0" err="1"/>
              <a:t>actionA</a:t>
            </a:r>
            <a:endParaRPr lang="en-US" altLang="en-US" sz="1400" dirty="0"/>
          </a:p>
          <a:p>
            <a:r>
              <a:rPr lang="en-US" altLang="en-US" sz="1400" dirty="0"/>
              <a:t>    1.1. </a:t>
            </a:r>
            <a:r>
              <a:rPr lang="en-US" altLang="en-US" sz="1400" dirty="0" err="1"/>
              <a:t>firstSubactionOfActionA</a:t>
            </a:r>
            <a:endParaRPr lang="en-US" altLang="en-US" sz="1400" dirty="0"/>
          </a:p>
          <a:p>
            <a:r>
              <a:rPr lang="en-US" altLang="en-US" sz="1400" dirty="0"/>
              <a:t>    1.2. </a:t>
            </a:r>
            <a:r>
              <a:rPr lang="en-US" altLang="en-US" sz="1400" dirty="0" err="1"/>
              <a:t>secondSubactionOfActionA</a:t>
            </a:r>
            <a:endParaRPr lang="en-US" altLang="en-US" sz="1400" dirty="0"/>
          </a:p>
          <a:p>
            <a:r>
              <a:rPr lang="en-US" altLang="en-US" sz="1400" dirty="0"/>
              <a:t>    1.3. </a:t>
            </a:r>
            <a:r>
              <a:rPr lang="en-US" altLang="en-US" sz="1400" dirty="0" err="1"/>
              <a:t>thirdSubactionOfActionA</a:t>
            </a:r>
            <a:endParaRPr lang="en-US" altLang="en-US" sz="1400" dirty="0"/>
          </a:p>
          <a:p>
            <a:r>
              <a:rPr lang="en-US" altLang="en-US" sz="1400" dirty="0"/>
              <a:t>2 : </a:t>
            </a:r>
            <a:r>
              <a:rPr lang="en-US" altLang="en-US" sz="1400" dirty="0" err="1"/>
              <a:t>actionB</a:t>
            </a:r>
            <a:endParaRPr lang="en-US" altLang="en-US" sz="1400" dirty="0"/>
          </a:p>
          <a:p>
            <a:r>
              <a:rPr lang="en-US" altLang="en-US" sz="1400" dirty="0"/>
              <a:t>    2.1. </a:t>
            </a:r>
            <a:r>
              <a:rPr lang="en-US" altLang="en-US" sz="1400" dirty="0" err="1"/>
              <a:t>firstSubactionOfActionB</a:t>
            </a:r>
            <a:endParaRPr lang="en-US" altLang="en-US" sz="1400" dirty="0"/>
          </a:p>
          <a:p>
            <a:r>
              <a:rPr lang="en-US" altLang="en-US" sz="1400" dirty="0"/>
              <a:t>    2.1. </a:t>
            </a:r>
            <a:r>
              <a:rPr lang="en-US" altLang="en-US" sz="1400" dirty="0" err="1"/>
              <a:t>secondSubactionOfActionB</a:t>
            </a:r>
            <a:endParaRPr lang="en-US" altLang="en-US" sz="1400" dirty="0"/>
          </a:p>
          <a:p>
            <a:r>
              <a:rPr lang="en-US" altLang="en-US" sz="1400" dirty="0"/>
              <a:t>...</a:t>
            </a:r>
          </a:p>
        </p:txBody>
      </p:sp>
      <p:sp>
        <p:nvSpPr>
          <p:cNvPr id="398361" name="Text Box 25"/>
          <p:cNvSpPr txBox="1">
            <a:spLocks noChangeArrowheads="1"/>
          </p:cNvSpPr>
          <p:nvPr/>
        </p:nvSpPr>
        <p:spPr bwMode="auto">
          <a:xfrm>
            <a:off x="822325" y="2314575"/>
            <a:ext cx="6472734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CA" altLang="en-US" sz="1400" dirty="0" err="1" smtClean="0"/>
              <a:t>SequenceNumbering</a:t>
            </a:r>
            <a:r>
              <a:rPr lang="en-US" altLang="en-US" sz="1400" dirty="0" smtClean="0"/>
              <a:t> [</a:t>
            </a:r>
            <a:r>
              <a:rPr lang="en-CA" altLang="en-US" sz="1400" dirty="0" smtClean="0"/>
              <a:t>Conditions:</a:t>
            </a:r>
            <a:r>
              <a:rPr lang="el-GR" altLang="en-US" sz="1400" dirty="0" smtClean="0"/>
              <a:t> </a:t>
            </a:r>
            <a:r>
              <a:rPr lang="en-CA" altLang="en-US" sz="1400" dirty="0" smtClean="0"/>
              <a:t>[</a:t>
            </a:r>
            <a:r>
              <a:rPr lang="en-CA" altLang="en-US" sz="1400" dirty="0" err="1"/>
              <a:t>R</a:t>
            </a:r>
            <a:r>
              <a:rPr lang="en-CA" altLang="en-US" sz="1400" dirty="0" err="1" smtClean="0"/>
              <a:t>eturnValue</a:t>
            </a:r>
            <a:r>
              <a:rPr lang="el-GR" altLang="en-US" sz="1400" dirty="0" smtClean="0"/>
              <a:t> </a:t>
            </a:r>
            <a:r>
              <a:rPr lang="el-GR" altLang="en-US" sz="1400" dirty="0"/>
              <a:t>= </a:t>
            </a:r>
            <a:r>
              <a:rPr lang="en-CA" altLang="en-US" sz="1400" dirty="0"/>
              <a:t>] </a:t>
            </a:r>
            <a:r>
              <a:rPr lang="en-CA" altLang="en-US" sz="1400" dirty="0" err="1" smtClean="0"/>
              <a:t>MessageName</a:t>
            </a:r>
            <a:r>
              <a:rPr lang="en-US" altLang="en-US" sz="1400" dirty="0" smtClean="0"/>
              <a:t>(</a:t>
            </a:r>
            <a:r>
              <a:rPr lang="en-CA" altLang="en-US" sz="1400" dirty="0" smtClean="0"/>
              <a:t>parameters</a:t>
            </a:r>
            <a:r>
              <a:rPr lang="en-US" altLang="en-US" sz="1400" dirty="0" smtClean="0"/>
              <a:t>)</a:t>
            </a:r>
            <a:endParaRPr lang="el-GR" altLang="en-US" sz="1400" dirty="0"/>
          </a:p>
          <a:p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883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E4B5-3A78-42BE-B96F-BC00FE6B44FF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/>
              <a:t>Message Structure in Communication Diagrams (UML </a:t>
            </a:r>
            <a:r>
              <a:rPr lang="en-CA" altLang="en-US" sz="4000" dirty="0" smtClean="0"/>
              <a:t>2.0)</a:t>
            </a:r>
            <a:endParaRPr lang="en-US" altLang="en-US" sz="4000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altLang="en-US" sz="2000" dirty="0" smtClean="0"/>
              <a:t>The structure of messages in communication diagrams in UML 2.0 is quite similar: </a:t>
            </a:r>
            <a:endParaRPr lang="el-GR" altLang="en-US" sz="2000" dirty="0"/>
          </a:p>
          <a:p>
            <a:pPr>
              <a:lnSpc>
                <a:spcPct val="90000"/>
              </a:lnSpc>
            </a:pPr>
            <a:endParaRPr lang="el-GR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CA" altLang="en-US" sz="1600" dirty="0" err="1"/>
              <a:t>SequenceNumbering</a:t>
            </a:r>
            <a:r>
              <a:rPr lang="en-CA" altLang="en-US" sz="1600" dirty="0" smtClean="0"/>
              <a:t> </a:t>
            </a:r>
            <a:r>
              <a:rPr lang="en-CA" altLang="en-US" sz="1600" dirty="0"/>
              <a:t>: </a:t>
            </a:r>
            <a:r>
              <a:rPr lang="en-CA" altLang="en-US" sz="1600" dirty="0" smtClean="0"/>
              <a:t>[Conditions</a:t>
            </a:r>
            <a:r>
              <a:rPr lang="el-GR" altLang="en-US" sz="1600" dirty="0" smtClean="0"/>
              <a:t>]  </a:t>
            </a:r>
            <a:r>
              <a:rPr lang="en-CA" altLang="en-US" sz="1600" dirty="0" smtClean="0"/>
              <a:t>[</a:t>
            </a:r>
            <a:r>
              <a:rPr lang="en-CA" altLang="en-US" sz="1600" dirty="0" err="1" smtClean="0"/>
              <a:t>ReturnValue</a:t>
            </a:r>
            <a:r>
              <a:rPr lang="el-GR" altLang="en-US" sz="1600" dirty="0" smtClean="0"/>
              <a:t> </a:t>
            </a:r>
            <a:r>
              <a:rPr lang="el-GR" altLang="en-US" sz="1600" dirty="0"/>
              <a:t>= </a:t>
            </a:r>
            <a:r>
              <a:rPr lang="en-CA" altLang="en-US" sz="1600" dirty="0"/>
              <a:t>] </a:t>
            </a:r>
            <a:r>
              <a:rPr lang="en-CA" altLang="en-US" sz="1600" dirty="0" err="1" smtClean="0"/>
              <a:t>MessageName</a:t>
            </a:r>
            <a:r>
              <a:rPr lang="en-US" altLang="en-US" sz="1600" dirty="0" smtClean="0"/>
              <a:t>(parameters) </a:t>
            </a:r>
            <a:r>
              <a:rPr lang="en-US" altLang="en-US" sz="1600" dirty="0"/>
              <a:t>[: </a:t>
            </a:r>
            <a:r>
              <a:rPr lang="en-CA" altLang="en-US" sz="1600" dirty="0" err="1" smtClean="0"/>
              <a:t>ReturnType</a:t>
            </a:r>
            <a:r>
              <a:rPr lang="en-US" altLang="en-US" sz="1600" dirty="0" smtClean="0"/>
              <a:t>]</a:t>
            </a:r>
            <a:endParaRPr lang="el-GR" altLang="en-US" sz="1600" dirty="0"/>
          </a:p>
          <a:p>
            <a:pPr>
              <a:lnSpc>
                <a:spcPct val="90000"/>
              </a:lnSpc>
              <a:buFontTx/>
              <a:buNone/>
            </a:pPr>
            <a:endParaRPr lang="el-GR" altLang="en-US" sz="1600" dirty="0"/>
          </a:p>
          <a:p>
            <a:pPr>
              <a:lnSpc>
                <a:spcPct val="90000"/>
              </a:lnSpc>
            </a:pPr>
            <a:r>
              <a:rPr lang="en-CA" altLang="en-US" sz="2000" dirty="0" smtClean="0"/>
              <a:t>Example</a:t>
            </a:r>
            <a:r>
              <a:rPr lang="el-GR" altLang="en-US" sz="2000" dirty="0" smtClean="0"/>
              <a:t> </a:t>
            </a:r>
            <a:endParaRPr lang="el-GR" alt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l-GR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l-GR" altLang="en-US" sz="2000" dirty="0"/>
              <a:t>2.1</a:t>
            </a:r>
            <a:r>
              <a:rPr lang="en-CA" altLang="en-US" sz="2000" dirty="0"/>
              <a:t>:</a:t>
            </a:r>
            <a:r>
              <a:rPr lang="el-GR" altLang="en-US" sz="2000" dirty="0"/>
              <a:t> </a:t>
            </a:r>
            <a:r>
              <a:rPr lang="en-CA" altLang="en-US" sz="2000" dirty="0"/>
              <a:t>[owner &gt;10] res = </a:t>
            </a:r>
            <a:r>
              <a:rPr lang="en-CA" altLang="en-US" sz="2000" dirty="0" err="1"/>
              <a:t>getName</a:t>
            </a:r>
            <a:r>
              <a:rPr lang="en-CA" altLang="en-US" sz="2000" dirty="0"/>
              <a:t>(owner) : string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CA" altLang="en-US" sz="2000" dirty="0"/>
              <a:t>5.1.2: </a:t>
            </a:r>
            <a:r>
              <a:rPr lang="en-CA" altLang="en-US" sz="2000" dirty="0" err="1"/>
              <a:t>getCourseName</a:t>
            </a:r>
            <a:r>
              <a:rPr lang="en-CA" altLang="en-US" sz="2000" dirty="0"/>
              <a:t>(course) : </a:t>
            </a:r>
            <a:r>
              <a:rPr lang="en-CA" altLang="en-US" sz="2000" dirty="0" err="1"/>
              <a:t>seminarName</a:t>
            </a:r>
            <a:endParaRPr lang="en-CA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4.2: </a:t>
            </a:r>
            <a:r>
              <a:rPr lang="en-US" altLang="en-US" sz="2000" dirty="0" err="1"/>
              <a:t>callHandler</a:t>
            </a:r>
            <a:r>
              <a:rPr lang="en-US" altLang="en-US" sz="2000" dirty="0"/>
              <a:t>(res) </a:t>
            </a:r>
          </a:p>
        </p:txBody>
      </p:sp>
    </p:spTree>
    <p:extLst>
      <p:ext uri="{BB962C8B-B14F-4D97-AF65-F5344CB8AC3E}">
        <p14:creationId xmlns:p14="http://schemas.microsoft.com/office/powerpoint/2010/main" val="1841483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C3FF-B624-4DE3-B870-91CA26CC3047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Communication Diagram with Stereotypes</a:t>
            </a:r>
            <a:endParaRPr lang="en-US" altLang="en-US" sz="4000" dirty="0"/>
          </a:p>
        </p:txBody>
      </p:sp>
      <p:pic>
        <p:nvPicPr>
          <p:cNvPr id="352259" name="Picture 3" descr="class-diagram-with-stereotype-links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0038" y="2706688"/>
            <a:ext cx="7134225" cy="3165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7239000" y="4038600"/>
            <a:ext cx="1600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229600" y="2362200"/>
            <a:ext cx="1524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15200" y="205740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stereotype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3920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DB90-4B20-4316-80C2-8B75C49028E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89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Modeling Concurrent Messages</a:t>
            </a:r>
            <a:endParaRPr lang="en-US" altLang="en-US" dirty="0"/>
          </a:p>
        </p:txBody>
      </p:sp>
      <p:pic>
        <p:nvPicPr>
          <p:cNvPr id="389124" name="Picture 4" descr="collaborationDiagramTrafficLights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057400"/>
            <a:ext cx="6858000" cy="2814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27" name="Text Box 7"/>
          <p:cNvSpPr txBox="1">
            <a:spLocks noChangeArrowheads="1"/>
          </p:cNvSpPr>
          <p:nvPr/>
        </p:nvSpPr>
        <p:spPr bwMode="auto">
          <a:xfrm>
            <a:off x="76200" y="6430963"/>
            <a:ext cx="4089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http://www.agilemodeling.com/style/collaborationDiagram.htm</a:t>
            </a:r>
          </a:p>
        </p:txBody>
      </p:sp>
      <p:sp>
        <p:nvSpPr>
          <p:cNvPr id="389128" name="Text Box 8"/>
          <p:cNvSpPr txBox="1">
            <a:spLocks noChangeArrowheads="1"/>
          </p:cNvSpPr>
          <p:nvPr/>
        </p:nvSpPr>
        <p:spPr bwMode="auto">
          <a:xfrm>
            <a:off x="4191000" y="5105400"/>
            <a:ext cx="386516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dirty="0" smtClean="0"/>
              <a:t>Messages </a:t>
            </a:r>
            <a:r>
              <a:rPr lang="el-GR" altLang="en-US" sz="1800" dirty="0" smtClean="0"/>
              <a:t>Α</a:t>
            </a:r>
            <a:r>
              <a:rPr lang="el-GR" altLang="en-US" sz="1800" dirty="0"/>
              <a:t>, Β </a:t>
            </a:r>
            <a:r>
              <a:rPr lang="en-CA" altLang="en-US" dirty="0" smtClean="0"/>
              <a:t>are concurrent</a:t>
            </a:r>
            <a:r>
              <a:rPr lang="el-GR" altLang="en-US" sz="1800" dirty="0" smtClean="0"/>
              <a:t> </a:t>
            </a:r>
            <a:endParaRPr lang="el-GR" altLang="en-US" sz="1800" dirty="0"/>
          </a:p>
          <a:p>
            <a:endParaRPr lang="en-CA" altLang="en-US" dirty="0" smtClean="0"/>
          </a:p>
          <a:p>
            <a:r>
              <a:rPr lang="en-CA" altLang="en-US" dirty="0" smtClean="0"/>
              <a:t>Messages </a:t>
            </a:r>
            <a:r>
              <a:rPr lang="en-CA" altLang="en-US" sz="1800" dirty="0" smtClean="0"/>
              <a:t>C</a:t>
            </a:r>
            <a:r>
              <a:rPr lang="en-CA" altLang="en-US" sz="1800" dirty="0"/>
              <a:t>, D </a:t>
            </a:r>
            <a:r>
              <a:rPr lang="en-CA" altLang="en-US" dirty="0" smtClean="0"/>
              <a:t>are also </a:t>
            </a:r>
            <a:r>
              <a:rPr lang="en-CA" altLang="en-US" sz="1800" dirty="0" smtClean="0"/>
              <a:t>concurrent</a:t>
            </a:r>
            <a:r>
              <a:rPr lang="en-CA" altLang="en-US" dirty="0" smtClean="0"/>
              <a:t> 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83682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A229-FD12-4228-89F8-8EC1D684BFCF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067800" cy="1143000"/>
          </a:xfrm>
        </p:spPr>
        <p:txBody>
          <a:bodyPr/>
          <a:lstStyle/>
          <a:p>
            <a:r>
              <a:rPr lang="en-CA" altLang="sv-SE" sz="4000" dirty="0" smtClean="0"/>
              <a:t>When Communication Diagrams are Used</a:t>
            </a:r>
            <a:endParaRPr lang="en-US" altLang="sv-SE" sz="4000" dirty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altLang="sv-SE" sz="2000" dirty="0" smtClean="0"/>
              <a:t>We use Communication Diagrams as a tool to identify the entities that play a role in a scenario. It will help us build and refine the </a:t>
            </a:r>
            <a:r>
              <a:rPr lang="en-CA" altLang="sv-SE" sz="2000" b="1" dirty="0" smtClean="0"/>
              <a:t>Domain Model</a:t>
            </a:r>
            <a:endParaRPr lang="el-GR" altLang="sv-SE" sz="2000" b="1" dirty="0"/>
          </a:p>
          <a:p>
            <a:pPr>
              <a:lnSpc>
                <a:spcPct val="90000"/>
              </a:lnSpc>
            </a:pPr>
            <a:endParaRPr lang="en-US" altLang="sv-SE" sz="2000" dirty="0"/>
          </a:p>
          <a:p>
            <a:pPr>
              <a:lnSpc>
                <a:spcPct val="90000"/>
              </a:lnSpc>
            </a:pPr>
            <a:r>
              <a:rPr lang="sv-SE" altLang="sv-SE" sz="2000" dirty="0" smtClean="0"/>
              <a:t>To identify the relationship between entities in a given scenario</a:t>
            </a:r>
            <a:endParaRPr lang="el-GR" altLang="sv-SE" sz="2000" dirty="0"/>
          </a:p>
          <a:p>
            <a:pPr>
              <a:lnSpc>
                <a:spcPct val="90000"/>
              </a:lnSpc>
            </a:pPr>
            <a:endParaRPr lang="el-GR" altLang="sv-SE" sz="2000" dirty="0"/>
          </a:p>
          <a:p>
            <a:pPr>
              <a:lnSpc>
                <a:spcPct val="90000"/>
              </a:lnSpc>
            </a:pPr>
            <a:r>
              <a:rPr lang="en-CA" altLang="sv-SE" sz="2000" dirty="0" smtClean="0"/>
              <a:t>To associate and map the requirements to the implementation that will follow</a:t>
            </a:r>
            <a:endParaRPr lang="en-US" altLang="sv-SE" sz="2000" dirty="0"/>
          </a:p>
        </p:txBody>
      </p:sp>
    </p:spTree>
    <p:extLst>
      <p:ext uri="{BB962C8B-B14F-4D97-AF65-F5344CB8AC3E}">
        <p14:creationId xmlns:p14="http://schemas.microsoft.com/office/powerpoint/2010/main" val="419773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E8EF-9D8C-44A9-8C23-37AD05C34F6F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Example</a:t>
            </a:r>
            <a:r>
              <a:rPr lang="en-US" altLang="en-US" sz="4000" dirty="0" smtClean="0"/>
              <a:t>: </a:t>
            </a:r>
            <a:r>
              <a:rPr lang="en-CA" altLang="en-US" sz="4000" dirty="0" smtClean="0"/>
              <a:t>Change of Airline Ticket Reservation</a:t>
            </a:r>
            <a:endParaRPr lang="en-US" altLang="en-US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sz="1800" b="1" dirty="0" smtClean="0"/>
              <a:t>Actors</a:t>
            </a:r>
            <a:r>
              <a:rPr lang="en-US" altLang="en-US" sz="1800" dirty="0" smtClean="0"/>
              <a:t>: traveler, airline data base, airline reservation system</a:t>
            </a: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CA" altLang="en-US" sz="1800" b="1" dirty="0" smtClean="0"/>
              <a:t>Preconditions</a:t>
            </a:r>
            <a:r>
              <a:rPr lang="en-US" altLang="en-US" sz="1800" dirty="0" smtClean="0"/>
              <a:t>: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CA" altLang="en-US" sz="1600" dirty="0" smtClean="0"/>
              <a:t>The traveler has already logged-in in the system and has selected the “change booking” option</a:t>
            </a:r>
            <a:r>
              <a:rPr lang="el-GR" altLang="en-US" sz="1600" dirty="0" smtClean="0"/>
              <a:t> 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CA" altLang="en-US" sz="1800" b="1" dirty="0" smtClean="0"/>
              <a:t>Base use case route</a:t>
            </a:r>
            <a:r>
              <a:rPr lang="en-CA" altLang="en-US" sz="1800" dirty="0" smtClean="0"/>
              <a:t>:</a:t>
            </a:r>
            <a:r>
              <a:rPr lang="en-US" altLang="en-US" sz="1800" dirty="0"/>
              <a:t>	</a:t>
            </a:r>
          </a:p>
          <a:p>
            <a:pPr lvl="1">
              <a:lnSpc>
                <a:spcPct val="80000"/>
              </a:lnSpc>
            </a:pPr>
            <a:r>
              <a:rPr lang="en-CA" altLang="en-US" sz="1600" dirty="0" smtClean="0"/>
              <a:t>The system retrieves information related to bookings of the user from its data base</a:t>
            </a:r>
            <a:endParaRPr lang="el-GR" altLang="en-US" sz="1600" dirty="0"/>
          </a:p>
          <a:p>
            <a:pPr lvl="1">
              <a:lnSpc>
                <a:spcPct val="80000"/>
              </a:lnSpc>
            </a:pPr>
            <a:r>
              <a:rPr lang="en-CA" altLang="en-US" sz="1600" dirty="0" smtClean="0"/>
              <a:t>The system prompts the user to select a specific flight; The traveler selects a specific flight</a:t>
            </a:r>
            <a:r>
              <a:rPr lang="el-GR" altLang="en-US" sz="1600" dirty="0" smtClean="0"/>
              <a:t>  </a:t>
            </a:r>
            <a:endParaRPr lang="el-GR" altLang="en-US" sz="1600" dirty="0"/>
          </a:p>
          <a:p>
            <a:pPr lvl="1">
              <a:lnSpc>
                <a:spcPct val="80000"/>
              </a:lnSpc>
            </a:pPr>
            <a:r>
              <a:rPr lang="en-CA" altLang="en-US" sz="1600" dirty="0" smtClean="0"/>
              <a:t>The system prompts the traveler to select a new departure time/date; the traveler provides the required information</a:t>
            </a:r>
            <a:r>
              <a:rPr lang="el-GR" altLang="en-US" sz="1600" dirty="0" smtClean="0"/>
              <a:t> </a:t>
            </a:r>
            <a:endParaRPr lang="en-US" altLang="en-US" sz="1600" dirty="0"/>
          </a:p>
          <a:p>
            <a:pPr lvl="1">
              <a:lnSpc>
                <a:spcPct val="80000"/>
              </a:lnSpc>
            </a:pPr>
            <a:r>
              <a:rPr lang="en-CA" altLang="en-US" sz="1600" dirty="0" smtClean="0"/>
              <a:t>If the flight has seats available</a:t>
            </a:r>
            <a:r>
              <a:rPr lang="el-GR" altLang="en-US" sz="1600" dirty="0" smtClean="0"/>
              <a:t> </a:t>
            </a:r>
            <a:r>
              <a:rPr lang="el-GR" altLang="en-US" sz="1600" dirty="0"/>
              <a:t>...</a:t>
            </a:r>
            <a:endParaRPr lang="en-US" altLang="en-US" sz="1600" dirty="0"/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…</a:t>
            </a:r>
          </a:p>
          <a:p>
            <a:pPr lvl="1">
              <a:lnSpc>
                <a:spcPct val="80000"/>
              </a:lnSpc>
            </a:pPr>
            <a:r>
              <a:rPr lang="en-CA" altLang="en-US" sz="1600" dirty="0" smtClean="0"/>
              <a:t>The system confirms the changes provides a summary of the changes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CA" altLang="en-US" sz="1800" b="1" dirty="0" smtClean="0"/>
              <a:t>Alternative use case route</a:t>
            </a:r>
            <a:r>
              <a:rPr lang="en-CA" altLang="en-US" sz="1800" dirty="0" smtClean="0"/>
              <a:t>: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If the flight does not have seats available then … 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08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A199-1F74-4504-BA09-36FB0DAACB15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47138" name="Rectangle 2"/>
          <p:cNvSpPr>
            <a:spLocks noChangeArrowheads="1"/>
          </p:cNvSpPr>
          <p:nvPr/>
        </p:nvSpPr>
        <p:spPr bwMode="auto">
          <a:xfrm>
            <a:off x="587375" y="1562100"/>
            <a:ext cx="8001000" cy="4267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CA" altLang="sv-SE" sz="3200" dirty="0" smtClean="0"/>
              <a:t>Sequence Diagram</a:t>
            </a:r>
            <a:r>
              <a:rPr lang="el-GR" altLang="sv-SE" sz="3200" dirty="0" smtClean="0"/>
              <a:t> </a:t>
            </a:r>
            <a:r>
              <a:rPr lang="el-GR" altLang="sv-SE" sz="3200" dirty="0"/>
              <a:t>– </a:t>
            </a:r>
            <a:r>
              <a:rPr lang="en-CA" altLang="en-US" sz="3200" dirty="0"/>
              <a:t>Change of Airline Ticket Reservation</a:t>
            </a:r>
            <a:endParaRPr lang="en-US" altLang="sv-SE" sz="3200" dirty="0"/>
          </a:p>
        </p:txBody>
      </p:sp>
      <p:grpSp>
        <p:nvGrpSpPr>
          <p:cNvPr id="347140" name="Group 4"/>
          <p:cNvGrpSpPr>
            <a:grpSpLocks/>
          </p:cNvGrpSpPr>
          <p:nvPr/>
        </p:nvGrpSpPr>
        <p:grpSpPr bwMode="auto">
          <a:xfrm>
            <a:off x="2416175" y="1638300"/>
            <a:ext cx="1458913" cy="4114800"/>
            <a:chOff x="1440" y="1392"/>
            <a:chExt cx="919" cy="2592"/>
          </a:xfrm>
        </p:grpSpPr>
        <p:sp>
          <p:nvSpPr>
            <p:cNvPr id="347141" name="Text Box 5"/>
            <p:cNvSpPr txBox="1">
              <a:spLocks noChangeArrowheads="1"/>
            </p:cNvSpPr>
            <p:nvPr/>
          </p:nvSpPr>
          <p:spPr bwMode="auto">
            <a:xfrm>
              <a:off x="1440" y="1392"/>
              <a:ext cx="9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: Booking System</a:t>
              </a:r>
            </a:p>
          </p:txBody>
        </p:sp>
        <p:sp>
          <p:nvSpPr>
            <p:cNvPr id="347142" name="Rectangle 6"/>
            <p:cNvSpPr>
              <a:spLocks noChangeArrowheads="1"/>
            </p:cNvSpPr>
            <p:nvPr/>
          </p:nvSpPr>
          <p:spPr bwMode="auto">
            <a:xfrm>
              <a:off x="1443" y="1392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47143" name="Rectangle 7"/>
            <p:cNvSpPr>
              <a:spLocks noChangeArrowheads="1"/>
            </p:cNvSpPr>
            <p:nvPr/>
          </p:nvSpPr>
          <p:spPr bwMode="auto">
            <a:xfrm>
              <a:off x="1851" y="1584"/>
              <a:ext cx="96" cy="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  <p:grpSp>
        <p:nvGrpSpPr>
          <p:cNvPr id="347144" name="Group 8"/>
          <p:cNvGrpSpPr>
            <a:grpSpLocks/>
          </p:cNvGrpSpPr>
          <p:nvPr/>
        </p:nvGrpSpPr>
        <p:grpSpPr bwMode="auto">
          <a:xfrm>
            <a:off x="739775" y="1638300"/>
            <a:ext cx="785813" cy="4114800"/>
            <a:chOff x="432" y="1248"/>
            <a:chExt cx="495" cy="2592"/>
          </a:xfrm>
        </p:grpSpPr>
        <p:sp>
          <p:nvSpPr>
            <p:cNvPr id="347145" name="Text Box 9"/>
            <p:cNvSpPr txBox="1">
              <a:spLocks noChangeArrowheads="1"/>
            </p:cNvSpPr>
            <p:nvPr/>
          </p:nvSpPr>
          <p:spPr bwMode="auto">
            <a:xfrm>
              <a:off x="432" y="1248"/>
              <a:ext cx="4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Traveler</a:t>
              </a:r>
            </a:p>
          </p:txBody>
        </p:sp>
        <p:sp>
          <p:nvSpPr>
            <p:cNvPr id="347146" name="Rectangle 10"/>
            <p:cNvSpPr>
              <a:spLocks noChangeArrowheads="1"/>
            </p:cNvSpPr>
            <p:nvPr/>
          </p:nvSpPr>
          <p:spPr bwMode="auto">
            <a:xfrm>
              <a:off x="432" y="1248"/>
              <a:ext cx="48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47147" name="Rectangle 11"/>
            <p:cNvSpPr>
              <a:spLocks noChangeArrowheads="1"/>
            </p:cNvSpPr>
            <p:nvPr/>
          </p:nvSpPr>
          <p:spPr bwMode="auto">
            <a:xfrm>
              <a:off x="624" y="1440"/>
              <a:ext cx="96" cy="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  <p:grpSp>
        <p:nvGrpSpPr>
          <p:cNvPr id="347148" name="Group 12"/>
          <p:cNvGrpSpPr>
            <a:grpSpLocks/>
          </p:cNvGrpSpPr>
          <p:nvPr/>
        </p:nvGrpSpPr>
        <p:grpSpPr bwMode="auto">
          <a:xfrm>
            <a:off x="6378575" y="1638300"/>
            <a:ext cx="2151063" cy="4114800"/>
            <a:chOff x="3984" y="1248"/>
            <a:chExt cx="1355" cy="2592"/>
          </a:xfrm>
        </p:grpSpPr>
        <p:sp>
          <p:nvSpPr>
            <p:cNvPr id="347149" name="Text Box 13"/>
            <p:cNvSpPr txBox="1">
              <a:spLocks noChangeArrowheads="1"/>
            </p:cNvSpPr>
            <p:nvPr/>
          </p:nvSpPr>
          <p:spPr bwMode="auto">
            <a:xfrm>
              <a:off x="3984" y="1248"/>
              <a:ext cx="1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Airline Reservation System</a:t>
              </a:r>
            </a:p>
          </p:txBody>
        </p:sp>
        <p:sp>
          <p:nvSpPr>
            <p:cNvPr id="347150" name="Rectangle 14"/>
            <p:cNvSpPr>
              <a:spLocks noChangeArrowheads="1"/>
            </p:cNvSpPr>
            <p:nvPr/>
          </p:nvSpPr>
          <p:spPr bwMode="auto">
            <a:xfrm>
              <a:off x="3984" y="1248"/>
              <a:ext cx="1344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47151" name="Rectangle 15"/>
            <p:cNvSpPr>
              <a:spLocks noChangeArrowheads="1"/>
            </p:cNvSpPr>
            <p:nvPr/>
          </p:nvSpPr>
          <p:spPr bwMode="auto">
            <a:xfrm>
              <a:off x="4618" y="1440"/>
              <a:ext cx="96" cy="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  <p:grpSp>
        <p:nvGrpSpPr>
          <p:cNvPr id="347152" name="Group 16"/>
          <p:cNvGrpSpPr>
            <a:grpSpLocks/>
          </p:cNvGrpSpPr>
          <p:nvPr/>
        </p:nvGrpSpPr>
        <p:grpSpPr bwMode="auto">
          <a:xfrm>
            <a:off x="1196975" y="1943100"/>
            <a:ext cx="1905000" cy="304800"/>
            <a:chOff x="864" y="1536"/>
            <a:chExt cx="1200" cy="192"/>
          </a:xfrm>
        </p:grpSpPr>
        <p:sp>
          <p:nvSpPr>
            <p:cNvPr id="347153" name="Line 17"/>
            <p:cNvSpPr>
              <a:spLocks noChangeShapeType="1"/>
            </p:cNvSpPr>
            <p:nvPr/>
          </p:nvSpPr>
          <p:spPr bwMode="auto">
            <a:xfrm>
              <a:off x="864" y="1728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47154" name="Text Box 18"/>
            <p:cNvSpPr txBox="1">
              <a:spLocks noChangeArrowheads="1"/>
            </p:cNvSpPr>
            <p:nvPr/>
          </p:nvSpPr>
          <p:spPr bwMode="auto">
            <a:xfrm>
              <a:off x="952" y="1536"/>
              <a:ext cx="111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change flight itinerary</a:t>
              </a:r>
            </a:p>
          </p:txBody>
        </p:sp>
      </p:grpSp>
      <p:grpSp>
        <p:nvGrpSpPr>
          <p:cNvPr id="347155" name="Group 19"/>
          <p:cNvGrpSpPr>
            <a:grpSpLocks/>
          </p:cNvGrpSpPr>
          <p:nvPr/>
        </p:nvGrpSpPr>
        <p:grpSpPr bwMode="auto">
          <a:xfrm>
            <a:off x="3254375" y="2247900"/>
            <a:ext cx="1905000" cy="304800"/>
            <a:chOff x="864" y="1536"/>
            <a:chExt cx="1200" cy="192"/>
          </a:xfrm>
        </p:grpSpPr>
        <p:sp>
          <p:nvSpPr>
            <p:cNvPr id="347156" name="Line 20"/>
            <p:cNvSpPr>
              <a:spLocks noChangeShapeType="1"/>
            </p:cNvSpPr>
            <p:nvPr/>
          </p:nvSpPr>
          <p:spPr bwMode="auto">
            <a:xfrm>
              <a:off x="864" y="1728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47157" name="Text Box 21"/>
            <p:cNvSpPr txBox="1">
              <a:spLocks noChangeArrowheads="1"/>
            </p:cNvSpPr>
            <p:nvPr/>
          </p:nvSpPr>
          <p:spPr bwMode="auto">
            <a:xfrm>
              <a:off x="952" y="1536"/>
              <a:ext cx="106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get customer account</a:t>
              </a:r>
            </a:p>
          </p:txBody>
        </p:sp>
      </p:grpSp>
      <p:grpSp>
        <p:nvGrpSpPr>
          <p:cNvPr id="347158" name="Group 22"/>
          <p:cNvGrpSpPr>
            <a:grpSpLocks/>
          </p:cNvGrpSpPr>
          <p:nvPr/>
        </p:nvGrpSpPr>
        <p:grpSpPr bwMode="auto">
          <a:xfrm>
            <a:off x="3254375" y="2628900"/>
            <a:ext cx="1905000" cy="304800"/>
            <a:chOff x="2160" y="2304"/>
            <a:chExt cx="1200" cy="192"/>
          </a:xfrm>
        </p:grpSpPr>
        <p:sp>
          <p:nvSpPr>
            <p:cNvPr id="347159" name="Line 23"/>
            <p:cNvSpPr>
              <a:spLocks noChangeShapeType="1"/>
            </p:cNvSpPr>
            <p:nvPr/>
          </p:nvSpPr>
          <p:spPr bwMode="auto">
            <a:xfrm>
              <a:off x="2160" y="2496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47160" name="Text Box 24"/>
            <p:cNvSpPr txBox="1">
              <a:spLocks noChangeArrowheads="1"/>
            </p:cNvSpPr>
            <p:nvPr/>
          </p:nvSpPr>
          <p:spPr bwMode="auto">
            <a:xfrm>
              <a:off x="2592" y="2304"/>
              <a:ext cx="6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get itinerary</a:t>
              </a:r>
            </a:p>
          </p:txBody>
        </p:sp>
      </p:grpSp>
      <p:grpSp>
        <p:nvGrpSpPr>
          <p:cNvPr id="347161" name="Group 25"/>
          <p:cNvGrpSpPr>
            <a:grpSpLocks/>
          </p:cNvGrpSpPr>
          <p:nvPr/>
        </p:nvGrpSpPr>
        <p:grpSpPr bwMode="auto">
          <a:xfrm>
            <a:off x="1196975" y="2857500"/>
            <a:ext cx="1905000" cy="304800"/>
            <a:chOff x="864" y="2160"/>
            <a:chExt cx="1200" cy="192"/>
          </a:xfrm>
        </p:grpSpPr>
        <p:sp>
          <p:nvSpPr>
            <p:cNvPr id="347162" name="Line 26"/>
            <p:cNvSpPr>
              <a:spLocks noChangeShapeType="1"/>
            </p:cNvSpPr>
            <p:nvPr/>
          </p:nvSpPr>
          <p:spPr bwMode="auto">
            <a:xfrm flipH="1">
              <a:off x="864" y="2352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47163" name="Text Box 27"/>
            <p:cNvSpPr txBox="1">
              <a:spLocks noChangeArrowheads="1"/>
            </p:cNvSpPr>
            <p:nvPr/>
          </p:nvSpPr>
          <p:spPr bwMode="auto">
            <a:xfrm>
              <a:off x="960" y="2160"/>
              <a:ext cx="8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present itinerary</a:t>
              </a:r>
            </a:p>
          </p:txBody>
        </p:sp>
      </p:grpSp>
      <p:grpSp>
        <p:nvGrpSpPr>
          <p:cNvPr id="347164" name="Group 28"/>
          <p:cNvGrpSpPr>
            <a:grpSpLocks/>
          </p:cNvGrpSpPr>
          <p:nvPr/>
        </p:nvGrpSpPr>
        <p:grpSpPr bwMode="auto">
          <a:xfrm>
            <a:off x="1196975" y="3314700"/>
            <a:ext cx="1905000" cy="304800"/>
            <a:chOff x="864" y="1536"/>
            <a:chExt cx="1200" cy="192"/>
          </a:xfrm>
        </p:grpSpPr>
        <p:sp>
          <p:nvSpPr>
            <p:cNvPr id="347165" name="Line 29"/>
            <p:cNvSpPr>
              <a:spLocks noChangeShapeType="1"/>
            </p:cNvSpPr>
            <p:nvPr/>
          </p:nvSpPr>
          <p:spPr bwMode="auto">
            <a:xfrm>
              <a:off x="864" y="1728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47166" name="Text Box 30"/>
            <p:cNvSpPr txBox="1">
              <a:spLocks noChangeArrowheads="1"/>
            </p:cNvSpPr>
            <p:nvPr/>
          </p:nvSpPr>
          <p:spPr bwMode="auto">
            <a:xfrm>
              <a:off x="952" y="1536"/>
              <a:ext cx="7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select segment</a:t>
              </a:r>
            </a:p>
          </p:txBody>
        </p:sp>
      </p:grpSp>
      <p:grpSp>
        <p:nvGrpSpPr>
          <p:cNvPr id="347167" name="Group 31"/>
          <p:cNvGrpSpPr>
            <a:grpSpLocks/>
          </p:cNvGrpSpPr>
          <p:nvPr/>
        </p:nvGrpSpPr>
        <p:grpSpPr bwMode="auto">
          <a:xfrm>
            <a:off x="1196975" y="3771900"/>
            <a:ext cx="1905000" cy="304800"/>
            <a:chOff x="864" y="2160"/>
            <a:chExt cx="1200" cy="192"/>
          </a:xfrm>
        </p:grpSpPr>
        <p:sp>
          <p:nvSpPr>
            <p:cNvPr id="347168" name="Line 32"/>
            <p:cNvSpPr>
              <a:spLocks noChangeShapeType="1"/>
            </p:cNvSpPr>
            <p:nvPr/>
          </p:nvSpPr>
          <p:spPr bwMode="auto">
            <a:xfrm flipH="1">
              <a:off x="864" y="2352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47169" name="Text Box 33"/>
            <p:cNvSpPr txBox="1">
              <a:spLocks noChangeArrowheads="1"/>
            </p:cNvSpPr>
            <p:nvPr/>
          </p:nvSpPr>
          <p:spPr bwMode="auto">
            <a:xfrm>
              <a:off x="960" y="2160"/>
              <a:ext cx="103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present detailed info</a:t>
              </a:r>
            </a:p>
          </p:txBody>
        </p:sp>
      </p:grpSp>
      <p:grpSp>
        <p:nvGrpSpPr>
          <p:cNvPr id="347170" name="Group 34"/>
          <p:cNvGrpSpPr>
            <a:grpSpLocks/>
          </p:cNvGrpSpPr>
          <p:nvPr/>
        </p:nvGrpSpPr>
        <p:grpSpPr bwMode="auto">
          <a:xfrm>
            <a:off x="1196975" y="4152900"/>
            <a:ext cx="1905000" cy="304800"/>
            <a:chOff x="864" y="1536"/>
            <a:chExt cx="1200" cy="192"/>
          </a:xfrm>
        </p:grpSpPr>
        <p:sp>
          <p:nvSpPr>
            <p:cNvPr id="347171" name="Line 35"/>
            <p:cNvSpPr>
              <a:spLocks noChangeShapeType="1"/>
            </p:cNvSpPr>
            <p:nvPr/>
          </p:nvSpPr>
          <p:spPr bwMode="auto">
            <a:xfrm>
              <a:off x="864" y="1728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47172" name="Text Box 36"/>
            <p:cNvSpPr txBox="1">
              <a:spLocks noChangeArrowheads="1"/>
            </p:cNvSpPr>
            <p:nvPr/>
          </p:nvSpPr>
          <p:spPr bwMode="auto">
            <a:xfrm>
              <a:off x="952" y="1536"/>
              <a:ext cx="9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update information</a:t>
              </a:r>
            </a:p>
          </p:txBody>
        </p:sp>
      </p:grpSp>
      <p:grpSp>
        <p:nvGrpSpPr>
          <p:cNvPr id="347173" name="Group 37"/>
          <p:cNvGrpSpPr>
            <a:grpSpLocks/>
          </p:cNvGrpSpPr>
          <p:nvPr/>
        </p:nvGrpSpPr>
        <p:grpSpPr bwMode="auto">
          <a:xfrm>
            <a:off x="3254375" y="4381500"/>
            <a:ext cx="4114800" cy="304800"/>
            <a:chOff x="2160" y="3168"/>
            <a:chExt cx="2592" cy="192"/>
          </a:xfrm>
        </p:grpSpPr>
        <p:sp>
          <p:nvSpPr>
            <p:cNvPr id="347174" name="Line 38"/>
            <p:cNvSpPr>
              <a:spLocks noChangeShapeType="1"/>
            </p:cNvSpPr>
            <p:nvPr/>
          </p:nvSpPr>
          <p:spPr bwMode="auto">
            <a:xfrm>
              <a:off x="2160" y="3360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47175" name="Text Box 39"/>
            <p:cNvSpPr txBox="1">
              <a:spLocks noChangeArrowheads="1"/>
            </p:cNvSpPr>
            <p:nvPr/>
          </p:nvSpPr>
          <p:spPr bwMode="auto">
            <a:xfrm>
              <a:off x="3840" y="3168"/>
              <a:ext cx="7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available flight</a:t>
              </a:r>
            </a:p>
          </p:txBody>
        </p:sp>
      </p:grpSp>
      <p:sp>
        <p:nvSpPr>
          <p:cNvPr id="347176" name="Text Box 40"/>
          <p:cNvSpPr txBox="1">
            <a:spLocks noChangeArrowheads="1"/>
          </p:cNvSpPr>
          <p:nvPr/>
        </p:nvSpPr>
        <p:spPr bwMode="auto">
          <a:xfrm>
            <a:off x="4244975" y="4991100"/>
            <a:ext cx="268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2000" b="1">
                <a:latin typeface="Times" pitchFamily="18" charset="0"/>
              </a:rPr>
              <a:t>:</a:t>
            </a:r>
            <a:br>
              <a:rPr lang="en-US" altLang="sv-SE" sz="2000" b="1">
                <a:latin typeface="Times" pitchFamily="18" charset="0"/>
              </a:rPr>
            </a:br>
            <a:r>
              <a:rPr lang="en-US" altLang="sv-SE" sz="2000" b="1">
                <a:latin typeface="Times" pitchFamily="18" charset="0"/>
              </a:rPr>
              <a:t>:</a:t>
            </a:r>
          </a:p>
        </p:txBody>
      </p:sp>
      <p:grpSp>
        <p:nvGrpSpPr>
          <p:cNvPr id="347177" name="Group 41"/>
          <p:cNvGrpSpPr>
            <a:grpSpLocks/>
          </p:cNvGrpSpPr>
          <p:nvPr/>
        </p:nvGrpSpPr>
        <p:grpSpPr bwMode="auto">
          <a:xfrm>
            <a:off x="4321175" y="1638300"/>
            <a:ext cx="1828800" cy="4114800"/>
            <a:chOff x="2688" y="1248"/>
            <a:chExt cx="1152" cy="2592"/>
          </a:xfrm>
        </p:grpSpPr>
        <p:sp>
          <p:nvSpPr>
            <p:cNvPr id="347178" name="Text Box 42"/>
            <p:cNvSpPr txBox="1">
              <a:spLocks noChangeArrowheads="1"/>
            </p:cNvSpPr>
            <p:nvPr/>
          </p:nvSpPr>
          <p:spPr bwMode="auto">
            <a:xfrm>
              <a:off x="2688" y="1248"/>
              <a:ext cx="1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Client Account DBMS</a:t>
              </a:r>
            </a:p>
          </p:txBody>
        </p:sp>
        <p:sp>
          <p:nvSpPr>
            <p:cNvPr id="347179" name="Rectangle 43"/>
            <p:cNvSpPr>
              <a:spLocks noChangeArrowheads="1"/>
            </p:cNvSpPr>
            <p:nvPr/>
          </p:nvSpPr>
          <p:spPr bwMode="auto">
            <a:xfrm>
              <a:off x="2688" y="1248"/>
              <a:ext cx="115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47180" name="Rectangle 44"/>
            <p:cNvSpPr>
              <a:spLocks noChangeArrowheads="1"/>
            </p:cNvSpPr>
            <p:nvPr/>
          </p:nvSpPr>
          <p:spPr bwMode="auto">
            <a:xfrm>
              <a:off x="3194" y="1440"/>
              <a:ext cx="96" cy="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347181" name="Text Box 45"/>
            <p:cNvSpPr txBox="1">
              <a:spLocks noChangeArrowheads="1"/>
            </p:cNvSpPr>
            <p:nvPr/>
          </p:nvSpPr>
          <p:spPr bwMode="auto">
            <a:xfrm>
              <a:off x="2688" y="1248"/>
              <a:ext cx="1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Client Account DBMS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42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2946-AA92-415E-A8B7-6D9AF5982DC6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349186" name="Rectangle 2"/>
          <p:cNvSpPr>
            <a:spLocks noChangeArrowheads="1"/>
          </p:cNvSpPr>
          <p:nvPr/>
        </p:nvSpPr>
        <p:spPr bwMode="auto">
          <a:xfrm>
            <a:off x="685800" y="1600200"/>
            <a:ext cx="8001000" cy="3657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sv-SE" altLang="sv-SE" sz="3200" dirty="0" smtClean="0"/>
              <a:t>Communication Diagram</a:t>
            </a:r>
            <a:r>
              <a:rPr lang="el-GR" altLang="sv-SE" sz="3200" dirty="0" smtClean="0"/>
              <a:t> </a:t>
            </a:r>
            <a:r>
              <a:rPr lang="el-GR" altLang="sv-SE" sz="3200" dirty="0"/>
              <a:t>– </a:t>
            </a:r>
            <a:r>
              <a:rPr lang="en-CA" altLang="en-US" sz="3200" dirty="0"/>
              <a:t>Change of Airline Ticket Reservation</a:t>
            </a:r>
            <a:endParaRPr lang="en-US" altLang="sv-SE" sz="3200" dirty="0"/>
          </a:p>
        </p:txBody>
      </p:sp>
      <p:grpSp>
        <p:nvGrpSpPr>
          <p:cNvPr id="349188" name="Group 4"/>
          <p:cNvGrpSpPr>
            <a:grpSpLocks/>
          </p:cNvGrpSpPr>
          <p:nvPr/>
        </p:nvGrpSpPr>
        <p:grpSpPr bwMode="auto">
          <a:xfrm>
            <a:off x="762000" y="1981200"/>
            <a:ext cx="785813" cy="1241425"/>
            <a:chOff x="710" y="1584"/>
            <a:chExt cx="495" cy="782"/>
          </a:xfrm>
        </p:grpSpPr>
        <p:sp>
          <p:nvSpPr>
            <p:cNvPr id="349189" name="Oval 5"/>
            <p:cNvSpPr>
              <a:spLocks noChangeArrowheads="1"/>
            </p:cNvSpPr>
            <p:nvPr/>
          </p:nvSpPr>
          <p:spPr bwMode="auto">
            <a:xfrm>
              <a:off x="843" y="1584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49190" name="Line 6"/>
            <p:cNvSpPr>
              <a:spLocks noChangeShapeType="1"/>
            </p:cNvSpPr>
            <p:nvPr/>
          </p:nvSpPr>
          <p:spPr bwMode="auto">
            <a:xfrm>
              <a:off x="939" y="177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grpSp>
          <p:nvGrpSpPr>
            <p:cNvPr id="349191" name="Group 7"/>
            <p:cNvGrpSpPr>
              <a:grpSpLocks/>
            </p:cNvGrpSpPr>
            <p:nvPr/>
          </p:nvGrpSpPr>
          <p:grpSpPr bwMode="auto">
            <a:xfrm>
              <a:off x="843" y="1968"/>
              <a:ext cx="192" cy="96"/>
              <a:chOff x="768" y="1968"/>
              <a:chExt cx="192" cy="96"/>
            </a:xfrm>
          </p:grpSpPr>
          <p:sp>
            <p:nvSpPr>
              <p:cNvPr id="349192" name="Line 8"/>
              <p:cNvSpPr>
                <a:spLocks noChangeShapeType="1"/>
              </p:cNvSpPr>
              <p:nvPr/>
            </p:nvSpPr>
            <p:spPr bwMode="auto">
              <a:xfrm>
                <a:off x="864" y="1968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349193" name="Line 9"/>
              <p:cNvSpPr>
                <a:spLocks noChangeShapeType="1"/>
              </p:cNvSpPr>
              <p:nvPr/>
            </p:nvSpPr>
            <p:spPr bwMode="auto">
              <a:xfrm flipH="1">
                <a:off x="768" y="1968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</p:grpSp>
        <p:sp>
          <p:nvSpPr>
            <p:cNvPr id="349194" name="Line 10"/>
            <p:cNvSpPr>
              <a:spLocks noChangeShapeType="1"/>
            </p:cNvSpPr>
            <p:nvPr/>
          </p:nvSpPr>
          <p:spPr bwMode="auto">
            <a:xfrm>
              <a:off x="843" y="187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49195" name="Text Box 11"/>
            <p:cNvSpPr txBox="1">
              <a:spLocks noChangeArrowheads="1"/>
            </p:cNvSpPr>
            <p:nvPr/>
          </p:nvSpPr>
          <p:spPr bwMode="auto">
            <a:xfrm>
              <a:off x="710" y="2174"/>
              <a:ext cx="4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Traveler</a:t>
              </a:r>
            </a:p>
          </p:txBody>
        </p:sp>
      </p:grpSp>
      <p:grpSp>
        <p:nvGrpSpPr>
          <p:cNvPr id="349196" name="Group 12"/>
          <p:cNvGrpSpPr>
            <a:grpSpLocks/>
          </p:cNvGrpSpPr>
          <p:nvPr/>
        </p:nvGrpSpPr>
        <p:grpSpPr bwMode="auto">
          <a:xfrm>
            <a:off x="6934200" y="1981200"/>
            <a:ext cx="1816100" cy="1241425"/>
            <a:chOff x="4272" y="1440"/>
            <a:chExt cx="1144" cy="782"/>
          </a:xfrm>
        </p:grpSpPr>
        <p:sp>
          <p:nvSpPr>
            <p:cNvPr id="349197" name="Oval 13"/>
            <p:cNvSpPr>
              <a:spLocks noChangeArrowheads="1"/>
            </p:cNvSpPr>
            <p:nvPr/>
          </p:nvSpPr>
          <p:spPr bwMode="auto">
            <a:xfrm>
              <a:off x="4682" y="1440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49198" name="Line 14"/>
            <p:cNvSpPr>
              <a:spLocks noChangeShapeType="1"/>
            </p:cNvSpPr>
            <p:nvPr/>
          </p:nvSpPr>
          <p:spPr bwMode="auto">
            <a:xfrm>
              <a:off x="4778" y="163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grpSp>
          <p:nvGrpSpPr>
            <p:cNvPr id="349199" name="Group 15"/>
            <p:cNvGrpSpPr>
              <a:grpSpLocks/>
            </p:cNvGrpSpPr>
            <p:nvPr/>
          </p:nvGrpSpPr>
          <p:grpSpPr bwMode="auto">
            <a:xfrm>
              <a:off x="4682" y="1824"/>
              <a:ext cx="192" cy="96"/>
              <a:chOff x="768" y="1968"/>
              <a:chExt cx="192" cy="96"/>
            </a:xfrm>
          </p:grpSpPr>
          <p:sp>
            <p:nvSpPr>
              <p:cNvPr id="349200" name="Line 16"/>
              <p:cNvSpPr>
                <a:spLocks noChangeShapeType="1"/>
              </p:cNvSpPr>
              <p:nvPr/>
            </p:nvSpPr>
            <p:spPr bwMode="auto">
              <a:xfrm>
                <a:off x="864" y="1968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349201" name="Line 17"/>
              <p:cNvSpPr>
                <a:spLocks noChangeShapeType="1"/>
              </p:cNvSpPr>
              <p:nvPr/>
            </p:nvSpPr>
            <p:spPr bwMode="auto">
              <a:xfrm flipH="1">
                <a:off x="768" y="1968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</p:grpSp>
        <p:sp>
          <p:nvSpPr>
            <p:cNvPr id="349202" name="Line 18"/>
            <p:cNvSpPr>
              <a:spLocks noChangeShapeType="1"/>
            </p:cNvSpPr>
            <p:nvPr/>
          </p:nvSpPr>
          <p:spPr bwMode="auto">
            <a:xfrm>
              <a:off x="4682" y="172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49203" name="Text Box 19"/>
            <p:cNvSpPr txBox="1">
              <a:spLocks noChangeArrowheads="1"/>
            </p:cNvSpPr>
            <p:nvPr/>
          </p:nvSpPr>
          <p:spPr bwMode="auto">
            <a:xfrm>
              <a:off x="4272" y="2030"/>
              <a:ext cx="1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Client Account DBMS</a:t>
              </a:r>
              <a:endParaRPr lang="en-US" altLang="sv-SE" sz="1400">
                <a:latin typeface="Times" pitchFamily="18" charset="0"/>
              </a:endParaRPr>
            </a:p>
          </p:txBody>
        </p:sp>
      </p:grpSp>
      <p:grpSp>
        <p:nvGrpSpPr>
          <p:cNvPr id="349204" name="Group 20"/>
          <p:cNvGrpSpPr>
            <a:grpSpLocks/>
          </p:cNvGrpSpPr>
          <p:nvPr/>
        </p:nvGrpSpPr>
        <p:grpSpPr bwMode="auto">
          <a:xfrm>
            <a:off x="3489325" y="3886200"/>
            <a:ext cx="2152650" cy="1241425"/>
            <a:chOff x="2544" y="3216"/>
            <a:chExt cx="1356" cy="782"/>
          </a:xfrm>
        </p:grpSpPr>
        <p:sp>
          <p:nvSpPr>
            <p:cNvPr id="349205" name="Oval 21"/>
            <p:cNvSpPr>
              <a:spLocks noChangeArrowheads="1"/>
            </p:cNvSpPr>
            <p:nvPr/>
          </p:nvSpPr>
          <p:spPr bwMode="auto">
            <a:xfrm>
              <a:off x="3082" y="3216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49206" name="Line 22"/>
            <p:cNvSpPr>
              <a:spLocks noChangeShapeType="1"/>
            </p:cNvSpPr>
            <p:nvPr/>
          </p:nvSpPr>
          <p:spPr bwMode="auto">
            <a:xfrm>
              <a:off x="3178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grpSp>
          <p:nvGrpSpPr>
            <p:cNvPr id="349207" name="Group 23"/>
            <p:cNvGrpSpPr>
              <a:grpSpLocks/>
            </p:cNvGrpSpPr>
            <p:nvPr/>
          </p:nvGrpSpPr>
          <p:grpSpPr bwMode="auto">
            <a:xfrm>
              <a:off x="3082" y="3600"/>
              <a:ext cx="192" cy="96"/>
              <a:chOff x="768" y="1968"/>
              <a:chExt cx="192" cy="96"/>
            </a:xfrm>
          </p:grpSpPr>
          <p:sp>
            <p:nvSpPr>
              <p:cNvPr id="349208" name="Line 24"/>
              <p:cNvSpPr>
                <a:spLocks noChangeShapeType="1"/>
              </p:cNvSpPr>
              <p:nvPr/>
            </p:nvSpPr>
            <p:spPr bwMode="auto">
              <a:xfrm>
                <a:off x="864" y="1968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349209" name="Line 25"/>
              <p:cNvSpPr>
                <a:spLocks noChangeShapeType="1"/>
              </p:cNvSpPr>
              <p:nvPr/>
            </p:nvSpPr>
            <p:spPr bwMode="auto">
              <a:xfrm flipH="1">
                <a:off x="768" y="1968"/>
                <a:ext cx="9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</p:grpSp>
        <p:sp>
          <p:nvSpPr>
            <p:cNvPr id="349210" name="Line 26"/>
            <p:cNvSpPr>
              <a:spLocks noChangeShapeType="1"/>
            </p:cNvSpPr>
            <p:nvPr/>
          </p:nvSpPr>
          <p:spPr bwMode="auto">
            <a:xfrm>
              <a:off x="3082" y="350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49211" name="Text Box 27"/>
            <p:cNvSpPr txBox="1">
              <a:spLocks noChangeArrowheads="1"/>
            </p:cNvSpPr>
            <p:nvPr/>
          </p:nvSpPr>
          <p:spPr bwMode="auto">
            <a:xfrm>
              <a:off x="2544" y="3806"/>
              <a:ext cx="13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Airline Reservation System</a:t>
              </a:r>
            </a:p>
          </p:txBody>
        </p:sp>
      </p:grpSp>
      <p:grpSp>
        <p:nvGrpSpPr>
          <p:cNvPr id="349212" name="Group 28"/>
          <p:cNvGrpSpPr>
            <a:grpSpLocks/>
          </p:cNvGrpSpPr>
          <p:nvPr/>
        </p:nvGrpSpPr>
        <p:grpSpPr bwMode="auto">
          <a:xfrm>
            <a:off x="3352800" y="2057400"/>
            <a:ext cx="2286000" cy="1066800"/>
            <a:chOff x="1968" y="1440"/>
            <a:chExt cx="1440" cy="672"/>
          </a:xfrm>
        </p:grpSpPr>
        <p:sp>
          <p:nvSpPr>
            <p:cNvPr id="349213" name="Rectangle 29"/>
            <p:cNvSpPr>
              <a:spLocks noChangeArrowheads="1"/>
            </p:cNvSpPr>
            <p:nvPr/>
          </p:nvSpPr>
          <p:spPr bwMode="auto">
            <a:xfrm>
              <a:off x="2228" y="1680"/>
              <a:ext cx="9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 u="sng">
                  <a:latin typeface="Times" pitchFamily="18" charset="0"/>
                </a:rPr>
                <a:t>: Booking System</a:t>
              </a:r>
            </a:p>
          </p:txBody>
        </p:sp>
        <p:sp>
          <p:nvSpPr>
            <p:cNvPr id="349214" name="Rectangle 30"/>
            <p:cNvSpPr>
              <a:spLocks noChangeArrowheads="1"/>
            </p:cNvSpPr>
            <p:nvPr/>
          </p:nvSpPr>
          <p:spPr bwMode="auto">
            <a:xfrm>
              <a:off x="1968" y="1440"/>
              <a:ext cx="1440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  <p:sp>
        <p:nvSpPr>
          <p:cNvPr id="349215" name="Line 31"/>
          <p:cNvSpPr>
            <a:spLocks noChangeShapeType="1"/>
          </p:cNvSpPr>
          <p:nvPr/>
        </p:nvSpPr>
        <p:spPr bwMode="auto">
          <a:xfrm>
            <a:off x="1676400" y="25908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349216" name="Line 32"/>
          <p:cNvSpPr>
            <a:spLocks noChangeShapeType="1"/>
          </p:cNvSpPr>
          <p:nvPr/>
        </p:nvSpPr>
        <p:spPr bwMode="auto">
          <a:xfrm>
            <a:off x="4495800" y="3124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49217" name="Rectangle 33"/>
          <p:cNvSpPr>
            <a:spLocks noChangeArrowheads="1"/>
          </p:cNvSpPr>
          <p:nvPr/>
        </p:nvSpPr>
        <p:spPr bwMode="auto">
          <a:xfrm>
            <a:off x="1524000" y="2133600"/>
            <a:ext cx="1724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7: update information</a:t>
            </a:r>
          </a:p>
        </p:txBody>
      </p:sp>
      <p:sp>
        <p:nvSpPr>
          <p:cNvPr id="349218" name="Line 34"/>
          <p:cNvSpPr>
            <a:spLocks noChangeShapeType="1"/>
          </p:cNvSpPr>
          <p:nvPr/>
        </p:nvSpPr>
        <p:spPr bwMode="auto">
          <a:xfrm>
            <a:off x="5638800" y="2590800"/>
            <a:ext cx="173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grpSp>
        <p:nvGrpSpPr>
          <p:cNvPr id="349219" name="Group 35"/>
          <p:cNvGrpSpPr>
            <a:grpSpLocks/>
          </p:cNvGrpSpPr>
          <p:nvPr/>
        </p:nvGrpSpPr>
        <p:grpSpPr bwMode="auto">
          <a:xfrm>
            <a:off x="5676900" y="1828800"/>
            <a:ext cx="1879600" cy="609600"/>
            <a:chOff x="3624" y="1440"/>
            <a:chExt cx="1184" cy="384"/>
          </a:xfrm>
        </p:grpSpPr>
        <p:sp>
          <p:nvSpPr>
            <p:cNvPr id="349220" name="Rectangle 36"/>
            <p:cNvSpPr>
              <a:spLocks noChangeArrowheads="1"/>
            </p:cNvSpPr>
            <p:nvPr/>
          </p:nvSpPr>
          <p:spPr bwMode="auto">
            <a:xfrm>
              <a:off x="3624" y="1440"/>
              <a:ext cx="118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2: get customer account</a:t>
              </a:r>
              <a:br>
                <a:rPr lang="en-US" altLang="sv-SE" sz="1400">
                  <a:latin typeface="Times" pitchFamily="18" charset="0"/>
                </a:rPr>
              </a:br>
              <a:r>
                <a:rPr lang="en-US" altLang="sv-SE" sz="1400">
                  <a:latin typeface="Times" pitchFamily="18" charset="0"/>
                </a:rPr>
                <a:t>3: get itinerary</a:t>
              </a:r>
            </a:p>
          </p:txBody>
        </p:sp>
        <p:sp>
          <p:nvSpPr>
            <p:cNvPr id="349221" name="Line 37"/>
            <p:cNvSpPr>
              <a:spLocks noChangeShapeType="1"/>
            </p:cNvSpPr>
            <p:nvPr/>
          </p:nvSpPr>
          <p:spPr bwMode="auto">
            <a:xfrm>
              <a:off x="4120" y="182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  <p:grpSp>
        <p:nvGrpSpPr>
          <p:cNvPr id="349222" name="Group 38"/>
          <p:cNvGrpSpPr>
            <a:grpSpLocks/>
          </p:cNvGrpSpPr>
          <p:nvPr/>
        </p:nvGrpSpPr>
        <p:grpSpPr bwMode="auto">
          <a:xfrm>
            <a:off x="1524000" y="2743200"/>
            <a:ext cx="1528763" cy="304800"/>
            <a:chOff x="1104" y="2016"/>
            <a:chExt cx="963" cy="192"/>
          </a:xfrm>
        </p:grpSpPr>
        <p:sp>
          <p:nvSpPr>
            <p:cNvPr id="349223" name="Rectangle 39"/>
            <p:cNvSpPr>
              <a:spLocks noChangeArrowheads="1"/>
            </p:cNvSpPr>
            <p:nvPr/>
          </p:nvSpPr>
          <p:spPr bwMode="auto">
            <a:xfrm>
              <a:off x="1104" y="2016"/>
              <a:ext cx="96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4: present itinerary</a:t>
              </a:r>
            </a:p>
          </p:txBody>
        </p:sp>
        <p:sp>
          <p:nvSpPr>
            <p:cNvPr id="349224" name="Line 40"/>
            <p:cNvSpPr>
              <a:spLocks noChangeShapeType="1"/>
            </p:cNvSpPr>
            <p:nvPr/>
          </p:nvSpPr>
          <p:spPr bwMode="auto">
            <a:xfrm flipH="1">
              <a:off x="1344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  <p:grpSp>
        <p:nvGrpSpPr>
          <p:cNvPr id="349225" name="Group 41"/>
          <p:cNvGrpSpPr>
            <a:grpSpLocks/>
          </p:cNvGrpSpPr>
          <p:nvPr/>
        </p:nvGrpSpPr>
        <p:grpSpPr bwMode="auto">
          <a:xfrm>
            <a:off x="4648200" y="3352800"/>
            <a:ext cx="1514475" cy="304800"/>
            <a:chOff x="2976" y="2400"/>
            <a:chExt cx="954" cy="192"/>
          </a:xfrm>
        </p:grpSpPr>
        <p:sp>
          <p:nvSpPr>
            <p:cNvPr id="349226" name="Rectangle 42"/>
            <p:cNvSpPr>
              <a:spLocks noChangeArrowheads="1"/>
            </p:cNvSpPr>
            <p:nvPr/>
          </p:nvSpPr>
          <p:spPr bwMode="auto">
            <a:xfrm>
              <a:off x="3024" y="2400"/>
              <a:ext cx="9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8: available flight</a:t>
              </a:r>
            </a:p>
          </p:txBody>
        </p:sp>
        <p:sp>
          <p:nvSpPr>
            <p:cNvPr id="349227" name="Line 43"/>
            <p:cNvSpPr>
              <a:spLocks noChangeShapeType="1"/>
            </p:cNvSpPr>
            <p:nvPr/>
          </p:nvSpPr>
          <p:spPr bwMode="auto">
            <a:xfrm>
              <a:off x="2976" y="242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  <p:grpSp>
        <p:nvGrpSpPr>
          <p:cNvPr id="349228" name="Group 44"/>
          <p:cNvGrpSpPr>
            <a:grpSpLocks/>
          </p:cNvGrpSpPr>
          <p:nvPr/>
        </p:nvGrpSpPr>
        <p:grpSpPr bwMode="auto">
          <a:xfrm>
            <a:off x="1524000" y="1676400"/>
            <a:ext cx="1947863" cy="762000"/>
            <a:chOff x="1056" y="1344"/>
            <a:chExt cx="1227" cy="480"/>
          </a:xfrm>
        </p:grpSpPr>
        <p:sp>
          <p:nvSpPr>
            <p:cNvPr id="349229" name="Line 45"/>
            <p:cNvSpPr>
              <a:spLocks noChangeShapeType="1"/>
            </p:cNvSpPr>
            <p:nvPr/>
          </p:nvSpPr>
          <p:spPr bwMode="auto">
            <a:xfrm>
              <a:off x="1680" y="182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349230" name="Rectangle 46"/>
            <p:cNvSpPr>
              <a:spLocks noChangeArrowheads="1"/>
            </p:cNvSpPr>
            <p:nvPr/>
          </p:nvSpPr>
          <p:spPr bwMode="auto">
            <a:xfrm>
              <a:off x="1056" y="1344"/>
              <a:ext cx="1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sv-SE" sz="1400">
                  <a:latin typeface="Times" pitchFamily="18" charset="0"/>
                </a:rPr>
                <a:t>1: change flight itinerary</a:t>
              </a:r>
            </a:p>
          </p:txBody>
        </p:sp>
      </p:grpSp>
      <p:sp>
        <p:nvSpPr>
          <p:cNvPr id="349231" name="Rectangle 47"/>
          <p:cNvSpPr>
            <a:spLocks noChangeArrowheads="1"/>
          </p:cNvSpPr>
          <p:nvPr/>
        </p:nvSpPr>
        <p:spPr bwMode="auto">
          <a:xfrm>
            <a:off x="1524000" y="1905000"/>
            <a:ext cx="1411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5: select segment</a:t>
            </a:r>
          </a:p>
        </p:txBody>
      </p:sp>
      <p:sp>
        <p:nvSpPr>
          <p:cNvPr id="349232" name="Rectangle 48"/>
          <p:cNvSpPr>
            <a:spLocks noChangeArrowheads="1"/>
          </p:cNvSpPr>
          <p:nvPr/>
        </p:nvSpPr>
        <p:spPr bwMode="auto">
          <a:xfrm>
            <a:off x="1524000" y="2971800"/>
            <a:ext cx="1819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sv-SE" sz="1400">
                <a:latin typeface="Times" pitchFamily="18" charset="0"/>
              </a:rPr>
              <a:t>6: present detailed info</a:t>
            </a:r>
          </a:p>
        </p:txBody>
      </p:sp>
    </p:spTree>
    <p:extLst>
      <p:ext uri="{BB962C8B-B14F-4D97-AF65-F5344CB8AC3E}">
        <p14:creationId xmlns:p14="http://schemas.microsoft.com/office/powerpoint/2010/main" val="279800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1BC9F-9D23-404D-A2CF-9CA065676DE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/>
              <a:t>UML 2.0 Diagrams Structure</a:t>
            </a:r>
            <a:endParaRPr lang="en-US" altLang="en-US" sz="4000" dirty="0"/>
          </a:p>
        </p:txBody>
      </p:sp>
      <p:pic>
        <p:nvPicPr>
          <p:cNvPr id="395267" name="Picture 3" descr="Uml_hierarchie_des_diagrammes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717675"/>
            <a:ext cx="8229600" cy="4557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5268" name="Oval 4"/>
          <p:cNvSpPr>
            <a:spLocks noChangeArrowheads="1"/>
          </p:cNvSpPr>
          <p:nvPr/>
        </p:nvSpPr>
        <p:spPr bwMode="auto">
          <a:xfrm>
            <a:off x="5334000" y="4343400"/>
            <a:ext cx="1219200" cy="762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426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Links to Supporting Material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077200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https://en.wikipedia.org/wiki/Classifier_(UML</a:t>
            </a:r>
            <a:r>
              <a:rPr lang="en-CA" sz="2000" dirty="0" smtClean="0">
                <a:hlinkClick r:id="rId2"/>
              </a:rPr>
              <a:t>)</a:t>
            </a:r>
            <a:endParaRPr lang="en-CA" sz="2000" dirty="0" smtClean="0"/>
          </a:p>
          <a:p>
            <a:pPr marL="0" indent="0">
              <a:buNone/>
            </a:pPr>
            <a:endParaRPr lang="en-CA" sz="2000" dirty="0" smtClean="0"/>
          </a:p>
          <a:p>
            <a:pPr marL="0" indent="0">
              <a:buNone/>
            </a:pPr>
            <a:r>
              <a:rPr lang="en-CA" sz="2000" dirty="0">
                <a:hlinkClick r:id="rId3"/>
              </a:rPr>
              <a:t>https://www.uml-diagrams.org</a:t>
            </a:r>
            <a:r>
              <a:rPr lang="en-CA" sz="2000" dirty="0" smtClean="0">
                <a:hlinkClick r:id="rId3"/>
              </a:rPr>
              <a:t>/</a:t>
            </a:r>
            <a:endParaRPr lang="en-CA" sz="2000" dirty="0" smtClean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>
                <a:hlinkClick r:id="rId4"/>
              </a:rPr>
              <a:t>https://</a:t>
            </a:r>
            <a:r>
              <a:rPr lang="en-CA" sz="2000" dirty="0" smtClean="0">
                <a:hlinkClick r:id="rId4"/>
              </a:rPr>
              <a:t>stackoverflow.com/questions/15884513/what-is-the-differences-between-class-and-classifier-in-uml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 smtClean="0"/>
              <a:t> 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>
                <a:hlinkClick r:id="rId5"/>
              </a:rPr>
              <a:t>https://</a:t>
            </a:r>
            <a:r>
              <a:rPr lang="en-CA" sz="2000" dirty="0" smtClean="0">
                <a:hlinkClick r:id="rId5"/>
              </a:rPr>
              <a:t>en.wikipedia.org/wiki/Sequence_diagram</a:t>
            </a:r>
            <a:endParaRPr lang="en-CA" sz="2000" dirty="0" smtClean="0"/>
          </a:p>
          <a:p>
            <a:pPr marL="0" indent="0">
              <a:buNone/>
            </a:pPr>
            <a:endParaRPr lang="en-CA" sz="2000" dirty="0" smtClean="0"/>
          </a:p>
          <a:p>
            <a:pPr marL="0" indent="0">
              <a:buNone/>
            </a:pPr>
            <a:r>
              <a:rPr lang="en-CA" sz="2000" dirty="0">
                <a:hlinkClick r:id="rId6"/>
              </a:rPr>
              <a:t>https://</a:t>
            </a:r>
            <a:r>
              <a:rPr lang="en-CA" sz="2000" dirty="0" smtClean="0">
                <a:hlinkClick r:id="rId6"/>
              </a:rPr>
              <a:t>www.ibm.com/developerworks/rational/library/3101.html</a:t>
            </a:r>
            <a:endParaRPr lang="en-CA" sz="2000" dirty="0" smtClean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>
                <a:hlinkClick r:id="rId7"/>
              </a:rPr>
              <a:t>https://</a:t>
            </a:r>
            <a:r>
              <a:rPr lang="en-CA" sz="2000" dirty="0" smtClean="0">
                <a:hlinkClick r:id="rId7"/>
              </a:rPr>
              <a:t>www.ibm.com/support/knowledgecenter/en/SS6RBX_11.4.2/com.ibm.sa.oomethod.doc/topics/c_UML_collab_diag.html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 smtClean="0"/>
              <a:t>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1821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BAA0-5C31-4B0D-A268-741420B46C7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Interaction</a:t>
            </a:r>
            <a:endParaRPr lang="en-US" altLang="en-US" dirty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sz="2000" b="1" dirty="0" smtClean="0"/>
              <a:t>Interaction</a:t>
            </a:r>
            <a:r>
              <a:rPr lang="en-US" altLang="en-US" sz="2000" dirty="0" smtClean="0"/>
              <a:t>: Defines and denotes the communication between classifiers e.g. classes (or between objects)</a:t>
            </a:r>
            <a:endParaRPr lang="en-CA" altLang="en-US" sz="2000" dirty="0"/>
          </a:p>
          <a:p>
            <a:pPr>
              <a:lnSpc>
                <a:spcPct val="80000"/>
              </a:lnSpc>
            </a:pPr>
            <a:endParaRPr lang="el-GR" altLang="en-US" sz="2000" dirty="0"/>
          </a:p>
          <a:p>
            <a:pPr>
              <a:lnSpc>
                <a:spcPct val="80000"/>
              </a:lnSpc>
            </a:pPr>
            <a:r>
              <a:rPr lang="en-CA" altLang="en-US" sz="2000" dirty="0" smtClean="0"/>
              <a:t>This communication can be achieved with the use of “messages’ (i.e. method invocations) between classifiers or references that pass data (e.g. one class contains a reference to another through an attribute value for example) </a:t>
            </a:r>
            <a:endParaRPr lang="en-CA" altLang="en-US" sz="2000" dirty="0"/>
          </a:p>
          <a:p>
            <a:pPr>
              <a:lnSpc>
                <a:spcPct val="80000"/>
              </a:lnSpc>
            </a:pPr>
            <a:endParaRPr lang="el-GR" altLang="en-US" sz="2000" dirty="0"/>
          </a:p>
          <a:p>
            <a:pPr>
              <a:lnSpc>
                <a:spcPct val="80000"/>
              </a:lnSpc>
            </a:pPr>
            <a:r>
              <a:rPr lang="en-CA" altLang="en-US" sz="2000" dirty="0" smtClean="0"/>
              <a:t>“Messages” could take the form of method invocations or processes that affect a class or an object</a:t>
            </a:r>
            <a:endParaRPr lang="en-CA" altLang="en-US" sz="2000" dirty="0"/>
          </a:p>
          <a:p>
            <a:pPr>
              <a:lnSpc>
                <a:spcPct val="80000"/>
              </a:lnSpc>
            </a:pPr>
            <a:endParaRPr lang="el-GR" altLang="en-US" sz="2000" dirty="0"/>
          </a:p>
          <a:p>
            <a:pPr>
              <a:lnSpc>
                <a:spcPct val="80000"/>
              </a:lnSpc>
            </a:pPr>
            <a:r>
              <a:rPr lang="en-CA" altLang="en-US" sz="2000" dirty="0" smtClean="0"/>
              <a:t>Messages are partially ordered with respect to time</a:t>
            </a:r>
            <a:r>
              <a:rPr lang="el-GR" altLang="en-US" sz="2000" dirty="0" smtClean="0"/>
              <a:t> </a:t>
            </a:r>
            <a:endParaRPr lang="el-GR" altLang="en-US" sz="2000" dirty="0"/>
          </a:p>
          <a:p>
            <a:pPr>
              <a:lnSpc>
                <a:spcPct val="80000"/>
              </a:lnSpc>
            </a:pPr>
            <a:endParaRPr lang="el-G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7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7E27-BB7D-4D1A-BB49-872825BA421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 smtClean="0"/>
              <a:t>UML Interaction Diagrams</a:t>
            </a:r>
            <a:endParaRPr lang="en-US" altLang="en-US" sz="4000" dirty="0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r>
              <a:rPr lang="en-CA" altLang="en-US" sz="2800" dirty="0" smtClean="0"/>
              <a:t>UML Interaction Diagrams include:</a:t>
            </a:r>
            <a:endParaRPr lang="en-CA" altLang="en-US" sz="2800" dirty="0"/>
          </a:p>
          <a:p>
            <a:endParaRPr lang="en-CA" altLang="en-US" sz="2800" dirty="0"/>
          </a:p>
          <a:p>
            <a:pPr lvl="1"/>
            <a:r>
              <a:rPr lang="en-CA" altLang="en-US" sz="2400" dirty="0" smtClean="0"/>
              <a:t>Sequence Diagrams</a:t>
            </a:r>
            <a:endParaRPr lang="en-CA" altLang="en-US" sz="2400" dirty="0"/>
          </a:p>
          <a:p>
            <a:pPr lvl="1"/>
            <a:endParaRPr lang="el-GR" altLang="en-US" sz="2400" dirty="0"/>
          </a:p>
          <a:p>
            <a:pPr lvl="1"/>
            <a:r>
              <a:rPr lang="en-CA" altLang="en-US" sz="2400" dirty="0" smtClean="0"/>
              <a:t>Collaboration Diagrams</a:t>
            </a:r>
            <a:endParaRPr lang="en-CA" altLang="en-US" sz="2400" dirty="0"/>
          </a:p>
          <a:p>
            <a:pPr lvl="2"/>
            <a:r>
              <a:rPr lang="en-CA" altLang="en-US" sz="2000" dirty="0" smtClean="0"/>
              <a:t>In UML </a:t>
            </a:r>
            <a:r>
              <a:rPr lang="en-CA" altLang="en-US" sz="2000" dirty="0"/>
              <a:t>2.0 </a:t>
            </a:r>
            <a:r>
              <a:rPr lang="en-CA" altLang="en-US" sz="2000" dirty="0" smtClean="0"/>
              <a:t>the Collaboration Diagrams are referred to as </a:t>
            </a:r>
            <a:r>
              <a:rPr lang="el-GR" altLang="en-US" sz="2000" dirty="0" smtClean="0"/>
              <a:t> </a:t>
            </a:r>
            <a:r>
              <a:rPr lang="en-CA" altLang="en-US" sz="2000" b="1" dirty="0" smtClean="0"/>
              <a:t>Communication Diagrams</a:t>
            </a: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58879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4E6-1D47-45BE-9E52-65D1A38BF90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/>
              <a:t>Structural Elements of </a:t>
            </a:r>
            <a:r>
              <a:rPr lang="en-CA" altLang="en-US" sz="4000" dirty="0" smtClean="0"/>
              <a:t>Interaction </a:t>
            </a:r>
            <a:r>
              <a:rPr lang="en-CA" altLang="en-US" sz="4000" dirty="0"/>
              <a:t>Diagrams</a:t>
            </a:r>
            <a:r>
              <a:rPr lang="el-GR" altLang="en-US" sz="4000" dirty="0"/>
              <a:t> (1)</a:t>
            </a:r>
            <a:r>
              <a:rPr lang="el-GR" altLang="en-US" sz="4000" dirty="0" smtClean="0"/>
              <a:t> </a:t>
            </a:r>
            <a:endParaRPr lang="en-US" altLang="en-US" sz="4000" dirty="0"/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762000" y="2008188"/>
            <a:ext cx="7353300" cy="4495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CA"/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6819900" y="2770188"/>
            <a:ext cx="10668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3173" name="Line 5"/>
          <p:cNvSpPr>
            <a:spLocks noChangeShapeType="1"/>
          </p:cNvSpPr>
          <p:nvPr/>
        </p:nvSpPr>
        <p:spPr bwMode="auto">
          <a:xfrm>
            <a:off x="6819900" y="3151188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7048500" y="2846388"/>
            <a:ext cx="569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sv-SE" sz="1400" u="sng">
                <a:latin typeface="Times" pitchFamily="18" charset="0"/>
              </a:rPr>
              <a:t>name</a:t>
            </a:r>
            <a:endParaRPr lang="en-US" altLang="sv-SE" sz="3200">
              <a:latin typeface="Times" pitchFamily="18" charset="0"/>
            </a:endParaRPr>
          </a:p>
        </p:txBody>
      </p:sp>
      <p:sp>
        <p:nvSpPr>
          <p:cNvPr id="263175" name="Text Box 7"/>
          <p:cNvSpPr txBox="1">
            <a:spLocks noChangeArrowheads="1"/>
          </p:cNvSpPr>
          <p:nvPr/>
        </p:nvSpPr>
        <p:spPr bwMode="auto">
          <a:xfrm>
            <a:off x="6896100" y="3151188"/>
            <a:ext cx="920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sv-SE" sz="1400">
                <a:latin typeface="Times" pitchFamily="18" charset="0"/>
              </a:rPr>
              <a:t>attr values</a:t>
            </a:r>
            <a:endParaRPr lang="en-US" altLang="sv-SE" sz="3200">
              <a:latin typeface="Times" pitchFamily="18" charset="0"/>
            </a:endParaRPr>
          </a:p>
        </p:txBody>
      </p:sp>
      <p:sp>
        <p:nvSpPr>
          <p:cNvPr id="263176" name="Text Box 8"/>
          <p:cNvSpPr txBox="1">
            <a:spLocks noChangeArrowheads="1"/>
          </p:cNvSpPr>
          <p:nvPr/>
        </p:nvSpPr>
        <p:spPr bwMode="auto">
          <a:xfrm>
            <a:off x="914400" y="2524125"/>
            <a:ext cx="16764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sv-SE" altLang="sv-SE" b="1" dirty="0" smtClean="0">
                <a:latin typeface="Times" pitchFamily="18" charset="0"/>
              </a:rPr>
              <a:t>Implementaion</a:t>
            </a:r>
            <a:r>
              <a:rPr lang="en-US" altLang="sv-SE" sz="1800" b="1" dirty="0" smtClean="0">
                <a:latin typeface="Times" pitchFamily="18" charset="0"/>
              </a:rPr>
              <a:t> </a:t>
            </a:r>
            <a:r>
              <a:rPr lang="en-US" altLang="sv-SE" sz="1800" b="1" dirty="0">
                <a:latin typeface="Times" pitchFamily="18" charset="0"/>
              </a:rPr>
              <a:t>- </a:t>
            </a:r>
            <a:r>
              <a:rPr lang="sv-SE" altLang="sv-SE" b="1" dirty="0" smtClean="0">
                <a:latin typeface="Times" pitchFamily="18" charset="0"/>
              </a:rPr>
              <a:t>Case</a:t>
            </a:r>
            <a:r>
              <a:rPr lang="el-GR" altLang="sv-SE" sz="1800" b="1" dirty="0" smtClean="0">
                <a:latin typeface="Times" pitchFamily="18" charset="0"/>
              </a:rPr>
              <a:t> </a:t>
            </a:r>
            <a:r>
              <a:rPr lang="en-US" altLang="sv-SE" sz="1800" b="1" dirty="0" smtClean="0">
                <a:latin typeface="Times" pitchFamily="18" charset="0"/>
              </a:rPr>
              <a:t>(</a:t>
            </a:r>
            <a:r>
              <a:rPr lang="en-CA" altLang="sv-SE" b="1" dirty="0" smtClean="0">
                <a:latin typeface="Times" pitchFamily="18" charset="0"/>
              </a:rPr>
              <a:t>object</a:t>
            </a:r>
            <a:r>
              <a:rPr lang="en-US" altLang="sv-SE" sz="1800" b="1" dirty="0" smtClean="0">
                <a:latin typeface="Times" pitchFamily="18" charset="0"/>
              </a:rPr>
              <a:t>, </a:t>
            </a:r>
            <a:r>
              <a:rPr lang="en-CA" altLang="sv-SE" b="1" dirty="0" smtClean="0">
                <a:latin typeface="Times" pitchFamily="18" charset="0"/>
              </a:rPr>
              <a:t>data</a:t>
            </a:r>
            <a:r>
              <a:rPr lang="en-US" altLang="sv-SE" sz="1800" b="1" dirty="0" smtClean="0">
                <a:latin typeface="Times" pitchFamily="18" charset="0"/>
              </a:rPr>
              <a:t>, </a:t>
            </a:r>
            <a:r>
              <a:rPr lang="sv-SE" altLang="sv-SE" b="1" dirty="0" smtClean="0">
                <a:latin typeface="Times" pitchFamily="18" charset="0"/>
              </a:rPr>
              <a:t>component, process</a:t>
            </a:r>
            <a:r>
              <a:rPr lang="en-US" altLang="sv-SE" sz="1800" b="1" dirty="0" smtClean="0">
                <a:latin typeface="Times" pitchFamily="18" charset="0"/>
              </a:rPr>
              <a:t> </a:t>
            </a:r>
            <a:r>
              <a:rPr lang="en-CA" altLang="sv-SE" b="1" dirty="0" err="1" smtClean="0">
                <a:latin typeface="Times" pitchFamily="18" charset="0"/>
              </a:rPr>
              <a:t>etc</a:t>
            </a:r>
            <a:r>
              <a:rPr lang="el-GR" altLang="sv-SE" sz="1800" b="1" dirty="0" smtClean="0">
                <a:latin typeface="Times" pitchFamily="18" charset="0"/>
              </a:rPr>
              <a:t>.</a:t>
            </a:r>
            <a:r>
              <a:rPr lang="en-US" altLang="sv-SE" sz="1800" b="1" dirty="0">
                <a:latin typeface="Times" pitchFamily="18" charset="0"/>
              </a:rPr>
              <a:t>)</a:t>
            </a:r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2705100" y="2541588"/>
            <a:ext cx="39782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CA" altLang="sv-SE" dirty="0" smtClean="0">
                <a:solidFill>
                  <a:srgbClr val="000000"/>
                </a:solidFill>
                <a:latin typeface="Times" pitchFamily="18" charset="0"/>
              </a:rPr>
              <a:t>Denotes an object as a unique entity. This object can receive and send messages, and can have a state at a given point of time</a:t>
            </a:r>
            <a:endParaRPr lang="el-GR" altLang="sv-SE" sz="1800" dirty="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1028700" y="4622800"/>
            <a:ext cx="8386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sv-SE" b="1" dirty="0" smtClean="0">
                <a:latin typeface="Times" pitchFamily="18" charset="0"/>
              </a:rPr>
              <a:t>Action</a:t>
            </a:r>
            <a:endParaRPr lang="en-US" altLang="sv-SE" sz="1800" b="1" dirty="0">
              <a:latin typeface="Times" pitchFamily="18" charset="0"/>
            </a:endParaRPr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2705100" y="4598988"/>
            <a:ext cx="3886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CA" altLang="sv-SE" dirty="0" err="1" smtClean="0">
                <a:solidFill>
                  <a:srgbClr val="000000"/>
                </a:solidFill>
                <a:latin typeface="Times" pitchFamily="18" charset="0"/>
              </a:rPr>
              <a:t>Speifies</a:t>
            </a:r>
            <a:r>
              <a:rPr lang="en-CA" altLang="sv-SE" dirty="0" smtClean="0">
                <a:solidFill>
                  <a:srgbClr val="000000"/>
                </a:solidFill>
                <a:latin typeface="Times" pitchFamily="18" charset="0"/>
              </a:rPr>
              <a:t> </a:t>
            </a:r>
            <a:r>
              <a:rPr lang="en-CA" altLang="sv-SE" dirty="0" err="1" smtClean="0">
                <a:solidFill>
                  <a:srgbClr val="000000"/>
                </a:solidFill>
                <a:latin typeface="Times" pitchFamily="18" charset="0"/>
              </a:rPr>
              <a:t>en</a:t>
            </a:r>
            <a:r>
              <a:rPr lang="en-CA" altLang="sv-SE" dirty="0" smtClean="0">
                <a:solidFill>
                  <a:srgbClr val="000000"/>
                </a:solidFill>
                <a:latin typeface="Times" pitchFamily="18" charset="0"/>
              </a:rPr>
              <a:t> executable command. Some commands are predefined in UML e.g. </a:t>
            </a:r>
            <a:r>
              <a:rPr lang="en-US" altLang="sv-SE" sz="1800" dirty="0" smtClean="0">
                <a:solidFill>
                  <a:srgbClr val="000000"/>
                </a:solidFill>
                <a:latin typeface="Courier New" pitchFamily="49" charset="0"/>
              </a:rPr>
              <a:t>Create</a:t>
            </a:r>
            <a:r>
              <a:rPr lang="en-US" altLang="sv-SE" sz="1800" dirty="0">
                <a:solidFill>
                  <a:srgbClr val="000000"/>
                </a:solidFill>
                <a:latin typeface="Times" pitchFamily="18" charset="0"/>
              </a:rPr>
              <a:t>,</a:t>
            </a:r>
            <a:r>
              <a:rPr lang="en-US" altLang="sv-SE" sz="1800" dirty="0">
                <a:solidFill>
                  <a:srgbClr val="000000"/>
                </a:solidFill>
                <a:latin typeface="Courier New" pitchFamily="49" charset="0"/>
              </a:rPr>
              <a:t> Call</a:t>
            </a:r>
            <a:r>
              <a:rPr lang="en-US" altLang="sv-SE" sz="1800" dirty="0">
                <a:solidFill>
                  <a:srgbClr val="000000"/>
                </a:solidFill>
                <a:latin typeface="Times" pitchFamily="18" charset="0"/>
              </a:rPr>
              <a:t>, </a:t>
            </a:r>
            <a:r>
              <a:rPr lang="en-US" altLang="sv-SE" sz="1800" dirty="0">
                <a:solidFill>
                  <a:srgbClr val="000000"/>
                </a:solidFill>
                <a:latin typeface="Courier New" pitchFamily="49" charset="0"/>
              </a:rPr>
              <a:t>Destroy</a:t>
            </a:r>
            <a:r>
              <a:rPr lang="en-US" altLang="sv-SE" sz="1800" dirty="0">
                <a:solidFill>
                  <a:srgbClr val="000000"/>
                </a:solidFill>
                <a:latin typeface="Times" pitchFamily="18" charset="0"/>
              </a:rPr>
              <a:t>, </a:t>
            </a:r>
            <a:r>
              <a:rPr lang="en-US" altLang="sv-SE" sz="1800" dirty="0" smtClean="0">
                <a:solidFill>
                  <a:srgbClr val="000000"/>
                </a:solidFill>
                <a:latin typeface="Times" pitchFamily="18" charset="0"/>
              </a:rPr>
              <a:t>and </a:t>
            </a:r>
            <a:r>
              <a:rPr lang="en-US" altLang="sv-SE" sz="1800" dirty="0" err="1">
                <a:solidFill>
                  <a:srgbClr val="000000"/>
                </a:solidFill>
                <a:latin typeface="Courier New" pitchFamily="49" charset="0"/>
              </a:rPr>
              <a:t>Uninterpreted</a:t>
            </a:r>
            <a:r>
              <a:rPr lang="en-US" altLang="sv-SE" sz="1800" dirty="0">
                <a:solidFill>
                  <a:srgbClr val="000000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263180" name="Text Box 12"/>
          <p:cNvSpPr txBox="1">
            <a:spLocks noChangeArrowheads="1"/>
          </p:cNvSpPr>
          <p:nvPr/>
        </p:nvSpPr>
        <p:spPr bwMode="auto">
          <a:xfrm>
            <a:off x="1028700" y="2008188"/>
            <a:ext cx="15792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CA" altLang="sv-SE" sz="2400" b="1" dirty="0" smtClean="0">
                <a:latin typeface="Times" pitchFamily="18" charset="0"/>
              </a:rPr>
              <a:t>Construct</a:t>
            </a:r>
            <a:r>
              <a:rPr lang="el-GR" altLang="sv-SE" sz="2400" b="1" dirty="0" smtClean="0">
                <a:latin typeface="Times" pitchFamily="18" charset="0"/>
              </a:rPr>
              <a:t> </a:t>
            </a:r>
            <a:endParaRPr lang="en-US" altLang="sv-SE" sz="2400" b="1" dirty="0">
              <a:latin typeface="Times" pitchFamily="18" charset="0"/>
            </a:endParaRPr>
          </a:p>
        </p:txBody>
      </p:sp>
      <p:sp>
        <p:nvSpPr>
          <p:cNvPr id="263181" name="Text Box 13"/>
          <p:cNvSpPr txBox="1">
            <a:spLocks noChangeArrowheads="1"/>
          </p:cNvSpPr>
          <p:nvPr/>
        </p:nvSpPr>
        <p:spPr bwMode="auto">
          <a:xfrm>
            <a:off x="3771900" y="2008188"/>
            <a:ext cx="17059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sv-SE" sz="2400" b="1" dirty="0" smtClean="0">
                <a:latin typeface="Times" pitchFamily="18" charset="0"/>
              </a:rPr>
              <a:t>Description</a:t>
            </a:r>
            <a:endParaRPr lang="en-US" altLang="sv-SE" sz="2400" b="1" dirty="0">
              <a:latin typeface="Times" pitchFamily="18" charset="0"/>
            </a:endParaRPr>
          </a:p>
        </p:txBody>
      </p:sp>
      <p:sp>
        <p:nvSpPr>
          <p:cNvPr id="263182" name="Text Box 14"/>
          <p:cNvSpPr txBox="1">
            <a:spLocks noChangeArrowheads="1"/>
          </p:cNvSpPr>
          <p:nvPr/>
        </p:nvSpPr>
        <p:spPr bwMode="auto">
          <a:xfrm>
            <a:off x="6781800" y="2008188"/>
            <a:ext cx="10919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CA" altLang="sv-SE" sz="2400" b="1" dirty="0" smtClean="0">
                <a:latin typeface="Times" pitchFamily="18" charset="0"/>
              </a:rPr>
              <a:t>Syntax</a:t>
            </a:r>
            <a:endParaRPr lang="en-US" altLang="sv-SE" sz="2400" b="1" dirty="0">
              <a:latin typeface="Times" pitchFamily="18" charset="0"/>
            </a:endParaRPr>
          </a:p>
        </p:txBody>
      </p:sp>
      <p:sp>
        <p:nvSpPr>
          <p:cNvPr id="263183" name="Text Box 15"/>
          <p:cNvSpPr txBox="1">
            <a:spLocks noChangeArrowheads="1"/>
          </p:cNvSpPr>
          <p:nvPr/>
        </p:nvSpPr>
        <p:spPr bwMode="auto">
          <a:xfrm>
            <a:off x="6972300" y="4598988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CA" altLang="sv-SE" dirty="0" smtClean="0">
                <a:solidFill>
                  <a:srgbClr val="000000"/>
                </a:solidFill>
                <a:latin typeface="Times" pitchFamily="18" charset="0"/>
              </a:rPr>
              <a:t>Text</a:t>
            </a:r>
            <a:endParaRPr lang="en-US" altLang="sv-SE" sz="1800" dirty="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63184" name="Line 16"/>
          <p:cNvSpPr>
            <a:spLocks noChangeShapeType="1"/>
          </p:cNvSpPr>
          <p:nvPr/>
        </p:nvSpPr>
        <p:spPr bwMode="auto">
          <a:xfrm>
            <a:off x="1028700" y="2465388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3185" name="Line 17"/>
          <p:cNvSpPr>
            <a:spLocks noChangeShapeType="1"/>
          </p:cNvSpPr>
          <p:nvPr/>
        </p:nvSpPr>
        <p:spPr bwMode="auto">
          <a:xfrm>
            <a:off x="762000" y="4522788"/>
            <a:ext cx="735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CA"/>
          </a:p>
        </p:txBody>
      </p:sp>
      <p:sp>
        <p:nvSpPr>
          <p:cNvPr id="263186" name="Line 18"/>
          <p:cNvSpPr>
            <a:spLocks noChangeShapeType="1"/>
          </p:cNvSpPr>
          <p:nvPr/>
        </p:nvSpPr>
        <p:spPr bwMode="auto">
          <a:xfrm>
            <a:off x="2552700" y="2008188"/>
            <a:ext cx="0" cy="449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3187" name="Line 19"/>
          <p:cNvSpPr>
            <a:spLocks noChangeShapeType="1"/>
          </p:cNvSpPr>
          <p:nvPr/>
        </p:nvSpPr>
        <p:spPr bwMode="auto">
          <a:xfrm>
            <a:off x="6667500" y="2008188"/>
            <a:ext cx="0" cy="449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05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EEE3-B312-452B-ABDB-CB00C56A915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/>
              <a:t>Structural Elements of Interaction Diagrams</a:t>
            </a:r>
            <a:r>
              <a:rPr lang="el-GR" altLang="en-US" sz="4000" dirty="0"/>
              <a:t> </a:t>
            </a:r>
            <a:r>
              <a:rPr lang="el-GR" altLang="en-US" sz="4000" dirty="0" smtClean="0"/>
              <a:t>(</a:t>
            </a:r>
            <a:r>
              <a:rPr lang="en-CA" altLang="en-US" sz="4000" dirty="0" smtClean="0"/>
              <a:t>2</a:t>
            </a:r>
            <a:r>
              <a:rPr lang="el-GR" altLang="en-US" sz="4000" dirty="0" smtClean="0"/>
              <a:t>) </a:t>
            </a:r>
            <a:endParaRPr lang="en-US" altLang="en-US" sz="4000" dirty="0"/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914400" y="2393950"/>
            <a:ext cx="7086600" cy="3657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990600" y="2927350"/>
            <a:ext cx="1387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sv-SE" altLang="sv-SE" b="1" dirty="0" smtClean="0">
                <a:latin typeface="Times" pitchFamily="18" charset="0"/>
              </a:rPr>
              <a:t>Message</a:t>
            </a:r>
            <a:endParaRPr lang="en-US" altLang="sv-SE" sz="1800" b="1" dirty="0">
              <a:latin typeface="Times" pitchFamily="18" charset="0"/>
            </a:endParaRP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2667000" y="2927350"/>
            <a:ext cx="3581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sv-SE" altLang="sv-SE" sz="1800" dirty="0" smtClean="0">
                <a:solidFill>
                  <a:srgbClr val="000000"/>
                </a:solidFill>
                <a:latin typeface="Times" pitchFamily="18" charset="0"/>
              </a:rPr>
              <a:t>Denote the communication betwen two implementations</a:t>
            </a:r>
            <a:endParaRPr lang="en-US" altLang="sv-SE" sz="1800" dirty="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990600" y="3789363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sv-SE" b="1" dirty="0" smtClean="0">
                <a:latin typeface="Times" pitchFamily="18" charset="0"/>
              </a:rPr>
              <a:t>Operation</a:t>
            </a:r>
            <a:endParaRPr lang="en-US" altLang="sv-SE" sz="1800" b="1" dirty="0">
              <a:latin typeface="Times" pitchFamily="18" charset="0"/>
            </a:endParaRPr>
          </a:p>
        </p:txBody>
      </p:sp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2667000" y="3657600"/>
            <a:ext cx="388620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CA" altLang="sv-SE" sz="1800" dirty="0" smtClean="0">
                <a:solidFill>
                  <a:srgbClr val="000000"/>
                </a:solidFill>
                <a:latin typeface="Times" pitchFamily="18" charset="0"/>
              </a:rPr>
              <a:t>Defines a </a:t>
            </a:r>
            <a:r>
              <a:rPr lang="en-US" altLang="sv-SE" sz="1800" dirty="0" smtClean="0">
                <a:solidFill>
                  <a:srgbClr val="000000"/>
                </a:solidFill>
                <a:latin typeface="Times" pitchFamily="18" charset="0"/>
              </a:rPr>
              <a:t>service</a:t>
            </a:r>
            <a:r>
              <a:rPr lang="en-CA" altLang="sv-SE" dirty="0" smtClean="0">
                <a:solidFill>
                  <a:srgbClr val="000000"/>
                </a:solidFill>
                <a:latin typeface="Times" pitchFamily="18" charset="0"/>
              </a:rPr>
              <a:t> which can be requested from an entity (implementation) and relates to the scenario being specified</a:t>
            </a:r>
            <a:endParaRPr lang="en-US" altLang="sv-SE" sz="2000" dirty="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914400" y="2393950"/>
            <a:ext cx="15023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CA" alt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endParaRPr lang="en-US" alt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3657600" y="2393950"/>
            <a:ext cx="17059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CA" alt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alt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202" name="Text Box 10"/>
          <p:cNvSpPr txBox="1">
            <a:spLocks noChangeArrowheads="1"/>
          </p:cNvSpPr>
          <p:nvPr/>
        </p:nvSpPr>
        <p:spPr bwMode="auto">
          <a:xfrm>
            <a:off x="6629400" y="2393950"/>
            <a:ext cx="10919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CA" alt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US" alt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203" name="Text Box 11"/>
          <p:cNvSpPr txBox="1">
            <a:spLocks noChangeArrowheads="1"/>
          </p:cNvSpPr>
          <p:nvPr/>
        </p:nvSpPr>
        <p:spPr bwMode="auto">
          <a:xfrm>
            <a:off x="6781800" y="3765550"/>
            <a:ext cx="99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 altLang="sv-SE" sz="1800">
                <a:solidFill>
                  <a:srgbClr val="000000"/>
                </a:solidFill>
                <a:latin typeface="Times" pitchFamily="18" charset="0"/>
              </a:rPr>
              <a:t>Κ</a:t>
            </a:r>
            <a:r>
              <a:rPr lang="el-GR" altLang="sv-SE" sz="1800">
                <a:solidFill>
                  <a:srgbClr val="000000"/>
                </a:solidFill>
                <a:latin typeface="Times" pitchFamily="18" charset="0"/>
              </a:rPr>
              <a:t>είμενο</a:t>
            </a:r>
            <a:endParaRPr lang="en-US" altLang="sv-SE" sz="1800">
              <a:solidFill>
                <a:srgbClr val="000000"/>
              </a:solidFill>
              <a:latin typeface="Times" pitchFamily="18" charset="0"/>
            </a:endParaRPr>
          </a:p>
          <a:p>
            <a:r>
              <a:rPr lang="el-GR" altLang="sv-SE" sz="1800">
                <a:solidFill>
                  <a:srgbClr val="000000"/>
                </a:solidFill>
                <a:latin typeface="Times" pitchFamily="18" charset="0"/>
              </a:rPr>
              <a:t>(</a:t>
            </a:r>
            <a:r>
              <a:rPr lang="sv-SE" altLang="sv-SE" sz="1800">
                <a:solidFill>
                  <a:srgbClr val="000000"/>
                </a:solidFill>
                <a:latin typeface="Times" pitchFamily="18" charset="0"/>
              </a:rPr>
              <a:t>t</a:t>
            </a:r>
            <a:r>
              <a:rPr lang="en-US" altLang="sv-SE" sz="1800">
                <a:solidFill>
                  <a:srgbClr val="000000"/>
                </a:solidFill>
                <a:latin typeface="Times" pitchFamily="18" charset="0"/>
              </a:rPr>
              <a:t>extual</a:t>
            </a:r>
            <a:r>
              <a:rPr lang="el-GR" altLang="sv-SE" sz="1800">
                <a:solidFill>
                  <a:srgbClr val="000000"/>
                </a:solidFill>
                <a:latin typeface="Times" pitchFamily="18" charset="0"/>
              </a:rPr>
              <a:t>)</a:t>
            </a:r>
            <a:endParaRPr lang="en-US" altLang="sv-SE" sz="180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64204" name="Line 12"/>
          <p:cNvSpPr>
            <a:spLocks noChangeShapeType="1"/>
          </p:cNvSpPr>
          <p:nvPr/>
        </p:nvSpPr>
        <p:spPr bwMode="auto">
          <a:xfrm>
            <a:off x="914400" y="2851150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4205" name="Line 13"/>
          <p:cNvSpPr>
            <a:spLocks noChangeShapeType="1"/>
          </p:cNvSpPr>
          <p:nvPr/>
        </p:nvSpPr>
        <p:spPr bwMode="auto">
          <a:xfrm>
            <a:off x="914400" y="3689350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4206" name="Line 14"/>
          <p:cNvSpPr>
            <a:spLocks noChangeShapeType="1"/>
          </p:cNvSpPr>
          <p:nvPr/>
        </p:nvSpPr>
        <p:spPr bwMode="auto">
          <a:xfrm>
            <a:off x="2438400" y="239395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64207" name="Line 15"/>
          <p:cNvSpPr>
            <a:spLocks noChangeShapeType="1"/>
          </p:cNvSpPr>
          <p:nvPr/>
        </p:nvSpPr>
        <p:spPr bwMode="auto">
          <a:xfrm>
            <a:off x="6553200" y="239395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64208" name="Line 16"/>
          <p:cNvSpPr>
            <a:spLocks noChangeShapeType="1"/>
          </p:cNvSpPr>
          <p:nvPr/>
        </p:nvSpPr>
        <p:spPr bwMode="auto">
          <a:xfrm>
            <a:off x="914400" y="4832350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4209" name="Text Box 17"/>
          <p:cNvSpPr txBox="1">
            <a:spLocks noChangeArrowheads="1"/>
          </p:cNvSpPr>
          <p:nvPr/>
        </p:nvSpPr>
        <p:spPr bwMode="auto">
          <a:xfrm>
            <a:off x="2667000" y="4908550"/>
            <a:ext cx="38862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 altLang="sv-SE" sz="1800" dirty="0" smtClean="0">
                <a:solidFill>
                  <a:srgbClr val="000000"/>
                </a:solidFill>
                <a:latin typeface="Times" pitchFamily="18" charset="0"/>
              </a:rPr>
              <a:t>Specifies the details of an asynchonous message between two implementations</a:t>
            </a:r>
            <a:r>
              <a:rPr lang="el-GR" altLang="sv-SE" sz="2000" dirty="0" smtClean="0">
                <a:solidFill>
                  <a:srgbClr val="000000"/>
                </a:solidFill>
                <a:latin typeface="Times" pitchFamily="18" charset="0"/>
              </a:rPr>
              <a:t> </a:t>
            </a:r>
            <a:endParaRPr lang="en-US" altLang="sv-SE" sz="2000" dirty="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64210" name="Text Box 18"/>
          <p:cNvSpPr txBox="1">
            <a:spLocks noChangeArrowheads="1"/>
          </p:cNvSpPr>
          <p:nvPr/>
        </p:nvSpPr>
        <p:spPr bwMode="auto">
          <a:xfrm>
            <a:off x="990600" y="4932363"/>
            <a:ext cx="14542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sv-SE" b="1" dirty="0" smtClean="0">
                <a:latin typeface="Times" pitchFamily="18" charset="0"/>
              </a:rPr>
              <a:t>Message </a:t>
            </a:r>
          </a:p>
          <a:p>
            <a:pPr eaLnBrk="1" hangingPunct="1"/>
            <a:r>
              <a:rPr lang="en-CA" altLang="sv-SE" sz="1800" b="1" dirty="0" smtClean="0">
                <a:latin typeface="Times" pitchFamily="18" charset="0"/>
              </a:rPr>
              <a:t>Specification</a:t>
            </a:r>
            <a:endParaRPr lang="el-GR" altLang="sv-SE" sz="1800" b="1" dirty="0">
              <a:latin typeface="Times" pitchFamily="18" charset="0"/>
            </a:endParaRPr>
          </a:p>
        </p:txBody>
      </p:sp>
      <p:sp>
        <p:nvSpPr>
          <p:cNvPr id="264211" name="Rectangle 19"/>
          <p:cNvSpPr>
            <a:spLocks noChangeArrowheads="1"/>
          </p:cNvSpPr>
          <p:nvPr/>
        </p:nvSpPr>
        <p:spPr bwMode="auto">
          <a:xfrm>
            <a:off x="6781800" y="4908550"/>
            <a:ext cx="10668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64212" name="Line 20"/>
          <p:cNvSpPr>
            <a:spLocks noChangeShapeType="1"/>
          </p:cNvSpPr>
          <p:nvPr/>
        </p:nvSpPr>
        <p:spPr bwMode="auto">
          <a:xfrm>
            <a:off x="6781800" y="544195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64213" name="Text Box 21"/>
          <p:cNvSpPr txBox="1">
            <a:spLocks noChangeArrowheads="1"/>
          </p:cNvSpPr>
          <p:nvPr/>
        </p:nvSpPr>
        <p:spPr bwMode="auto">
          <a:xfrm>
            <a:off x="6935788" y="4908550"/>
            <a:ext cx="812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sv-SE" sz="1400">
                <a:latin typeface="Times" pitchFamily="18" charset="0"/>
              </a:rPr>
              <a:t>«Signal»</a:t>
            </a:r>
            <a:br>
              <a:rPr lang="en-US" altLang="sv-SE" sz="1400">
                <a:latin typeface="Times" pitchFamily="18" charset="0"/>
              </a:rPr>
            </a:br>
            <a:r>
              <a:rPr lang="en-US" altLang="sv-SE" sz="1400">
                <a:latin typeface="Times" pitchFamily="18" charset="0"/>
              </a:rPr>
              <a:t>Name</a:t>
            </a:r>
            <a:endParaRPr lang="en-US" altLang="sv-SE" sz="3200">
              <a:latin typeface="Times" pitchFamily="18" charset="0"/>
            </a:endParaRPr>
          </a:p>
        </p:txBody>
      </p:sp>
      <p:sp>
        <p:nvSpPr>
          <p:cNvPr id="264214" name="Text Box 22"/>
          <p:cNvSpPr txBox="1">
            <a:spLocks noChangeArrowheads="1"/>
          </p:cNvSpPr>
          <p:nvPr/>
        </p:nvSpPr>
        <p:spPr bwMode="auto">
          <a:xfrm>
            <a:off x="6781800" y="5441950"/>
            <a:ext cx="965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sv-SE" sz="1400">
                <a:latin typeface="Times" pitchFamily="18" charset="0"/>
              </a:rPr>
              <a:t>parameters</a:t>
            </a:r>
            <a:endParaRPr lang="en-US" altLang="sv-SE" sz="3200">
              <a:latin typeface="Times" pitchFamily="18" charset="0"/>
            </a:endParaRPr>
          </a:p>
        </p:txBody>
      </p:sp>
      <p:sp>
        <p:nvSpPr>
          <p:cNvPr id="264215" name="Line 23"/>
          <p:cNvSpPr>
            <a:spLocks noChangeShapeType="1"/>
          </p:cNvSpPr>
          <p:nvPr/>
        </p:nvSpPr>
        <p:spPr bwMode="auto">
          <a:xfrm>
            <a:off x="6781800" y="330835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0FB3-33BA-4A29-82F0-2039E0EEFF0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/>
              <a:t>Structural Elements of Interaction Diagrams</a:t>
            </a:r>
            <a:r>
              <a:rPr lang="el-GR" altLang="en-US" sz="4000" dirty="0"/>
              <a:t> </a:t>
            </a:r>
            <a:r>
              <a:rPr lang="el-GR" altLang="en-US" sz="4000" dirty="0" smtClean="0"/>
              <a:t>(</a:t>
            </a:r>
            <a:r>
              <a:rPr lang="en-CA" altLang="en-US" sz="4000" dirty="0" smtClean="0"/>
              <a:t>3</a:t>
            </a:r>
            <a:r>
              <a:rPr lang="el-GR" altLang="en-US" sz="4000" dirty="0" smtClean="0"/>
              <a:t>) </a:t>
            </a:r>
            <a:endParaRPr lang="en-US" altLang="en-US" sz="4000" dirty="0"/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028700" y="2286000"/>
            <a:ext cx="7124700" cy="2362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1104900" y="2819400"/>
            <a:ext cx="1387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CA" altLang="sv-SE" b="1" dirty="0" smtClean="0">
                <a:latin typeface="Times" pitchFamily="18" charset="0"/>
              </a:rPr>
              <a:t>Link</a:t>
            </a:r>
            <a:endParaRPr lang="en-US" altLang="sv-SE" sz="1800" b="1" dirty="0">
              <a:latin typeface="Times" pitchFamily="18" charset="0"/>
            </a:endParaRPr>
          </a:p>
        </p:txBody>
      </p: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2933700" y="2743200"/>
            <a:ext cx="3733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CA" altLang="sv-SE" dirty="0" smtClean="0">
                <a:solidFill>
                  <a:srgbClr val="000000"/>
                </a:solidFill>
                <a:latin typeface="Times" pitchFamily="18" charset="0"/>
              </a:rPr>
              <a:t>Denotes a link or association between two entities (i.e. implementations)</a:t>
            </a:r>
            <a:endParaRPr lang="en-US" altLang="sv-SE" sz="1800" dirty="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1066800" y="3452813"/>
            <a:ext cx="1043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sv-SE" b="1" dirty="0" smtClean="0">
                <a:latin typeface="Times" pitchFamily="18" charset="0"/>
              </a:rPr>
              <a:t>Variable</a:t>
            </a:r>
            <a:endParaRPr lang="el-GR" altLang="sv-SE" sz="1800" b="1" dirty="0">
              <a:latin typeface="Times" pitchFamily="18" charset="0"/>
            </a:endParaRP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2933700" y="3579812"/>
            <a:ext cx="3886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CA" altLang="sv-SE" sz="1800" dirty="0" smtClean="0">
                <a:solidFill>
                  <a:srgbClr val="000000"/>
                </a:solidFill>
                <a:latin typeface="Times" pitchFamily="18" charset="0"/>
              </a:rPr>
              <a:t>Denotes the name of a variable that can take a values as an </a:t>
            </a:r>
            <a:r>
              <a:rPr lang="en-CA" altLang="sv-SE" sz="1800" dirty="0" err="1" smtClean="0">
                <a:solidFill>
                  <a:srgbClr val="000000"/>
                </a:solidFill>
                <a:latin typeface="Times" pitchFamily="18" charset="0"/>
              </a:rPr>
              <a:t>attri</a:t>
            </a:r>
            <a:r>
              <a:rPr lang="sv-SE" altLang="sv-SE" sz="1800" dirty="0" smtClean="0">
                <a:solidFill>
                  <a:srgbClr val="000000"/>
                </a:solidFill>
                <a:latin typeface="Times" pitchFamily="18" charset="0"/>
              </a:rPr>
              <a:t>bute of an entity (i.e. </a:t>
            </a:r>
            <a:r>
              <a:rPr lang="en-CA" altLang="sv-SE" dirty="0" smtClean="0">
                <a:solidFill>
                  <a:srgbClr val="000000"/>
                </a:solidFill>
                <a:latin typeface="Times" pitchFamily="18" charset="0"/>
              </a:rPr>
              <a:t>implementation</a:t>
            </a:r>
            <a:r>
              <a:rPr lang="el-GR" altLang="sv-SE" sz="1800" dirty="0" smtClean="0">
                <a:solidFill>
                  <a:srgbClr val="000000"/>
                </a:solidFill>
                <a:latin typeface="Times" pitchFamily="18" charset="0"/>
              </a:rPr>
              <a:t>). </a:t>
            </a:r>
            <a:endParaRPr lang="en-US" altLang="sv-SE" sz="1800" dirty="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265224" name="Text Box 8"/>
          <p:cNvSpPr txBox="1">
            <a:spLocks noChangeArrowheads="1"/>
          </p:cNvSpPr>
          <p:nvPr/>
        </p:nvSpPr>
        <p:spPr bwMode="auto">
          <a:xfrm>
            <a:off x="1028700" y="2286000"/>
            <a:ext cx="15023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sv-SE" altLang="sv-SE" sz="2400" b="1" dirty="0" smtClean="0">
                <a:latin typeface="Times" pitchFamily="18" charset="0"/>
              </a:rPr>
              <a:t>Construct</a:t>
            </a:r>
            <a:endParaRPr lang="en-US" altLang="sv-SE" sz="2400" b="1" dirty="0">
              <a:latin typeface="Times" pitchFamily="18" charset="0"/>
            </a:endParaRPr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3771900" y="2286000"/>
            <a:ext cx="17059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CA" altLang="sv-SE" sz="2400" b="1" dirty="0" smtClean="0">
                <a:latin typeface="Times" pitchFamily="18" charset="0"/>
              </a:rPr>
              <a:t>Description</a:t>
            </a:r>
            <a:endParaRPr lang="en-US" altLang="sv-SE" sz="2400" b="1" dirty="0">
              <a:latin typeface="Times" pitchFamily="18" charset="0"/>
            </a:endParaRPr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6819900" y="2286000"/>
            <a:ext cx="10919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CA" altLang="sv-SE" sz="2400" b="1" dirty="0" smtClean="0">
                <a:latin typeface="Times" pitchFamily="18" charset="0"/>
              </a:rPr>
              <a:t>Syntax</a:t>
            </a:r>
            <a:endParaRPr lang="en-US" altLang="sv-SE" sz="2400" b="1" dirty="0">
              <a:latin typeface="Times" pitchFamily="18" charset="0"/>
            </a:endParaRPr>
          </a:p>
        </p:txBody>
      </p:sp>
      <p:sp>
        <p:nvSpPr>
          <p:cNvPr id="265227" name="Text Box 11"/>
          <p:cNvSpPr txBox="1">
            <a:spLocks noChangeArrowheads="1"/>
          </p:cNvSpPr>
          <p:nvPr/>
        </p:nvSpPr>
        <p:spPr bwMode="auto">
          <a:xfrm>
            <a:off x="7010400" y="3669268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v-SE" altLang="sv-SE" dirty="0" smtClean="0">
                <a:solidFill>
                  <a:srgbClr val="000000"/>
                </a:solidFill>
              </a:rPr>
              <a:t>Text</a:t>
            </a:r>
            <a:endParaRPr lang="en-US" altLang="sv-SE" sz="1800" dirty="0">
              <a:solidFill>
                <a:srgbClr val="000000"/>
              </a:solidFill>
            </a:endParaRPr>
          </a:p>
        </p:txBody>
      </p:sp>
      <p:sp>
        <p:nvSpPr>
          <p:cNvPr id="265228" name="Line 12"/>
          <p:cNvSpPr>
            <a:spLocks noChangeShapeType="1"/>
          </p:cNvSpPr>
          <p:nvPr/>
        </p:nvSpPr>
        <p:spPr bwMode="auto">
          <a:xfrm>
            <a:off x="1028700" y="2743200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5229" name="Line 13"/>
          <p:cNvSpPr>
            <a:spLocks noChangeShapeType="1"/>
          </p:cNvSpPr>
          <p:nvPr/>
        </p:nvSpPr>
        <p:spPr bwMode="auto">
          <a:xfrm>
            <a:off x="1028700" y="3352800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65230" name="Line 14"/>
          <p:cNvSpPr>
            <a:spLocks noChangeShapeType="1"/>
          </p:cNvSpPr>
          <p:nvPr/>
        </p:nvSpPr>
        <p:spPr bwMode="auto">
          <a:xfrm>
            <a:off x="2857500" y="2286000"/>
            <a:ext cx="3810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65231" name="Line 15"/>
          <p:cNvSpPr>
            <a:spLocks noChangeShapeType="1"/>
          </p:cNvSpPr>
          <p:nvPr/>
        </p:nvSpPr>
        <p:spPr bwMode="auto">
          <a:xfrm>
            <a:off x="6667500" y="2286000"/>
            <a:ext cx="3810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265232" name="Line 16"/>
          <p:cNvSpPr>
            <a:spLocks noChangeShapeType="1"/>
          </p:cNvSpPr>
          <p:nvPr/>
        </p:nvSpPr>
        <p:spPr bwMode="auto">
          <a:xfrm>
            <a:off x="6896100" y="3048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08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rox 24-Hour Trai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Wrox 24-Hour Trainer</Template>
  <TotalTime>1078</TotalTime>
  <Words>1733</Words>
  <Application>Microsoft Office PowerPoint</Application>
  <PresentationFormat>On-screen Show (4:3)</PresentationFormat>
  <Paragraphs>511</Paragraphs>
  <Slides>40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Wrox 24-Hour Trainer</vt:lpstr>
      <vt:lpstr>CS 2212B</vt:lpstr>
      <vt:lpstr>What we will cover</vt:lpstr>
      <vt:lpstr>Modeling with UML</vt:lpstr>
      <vt:lpstr>UML 2.0 Diagrams Structure</vt:lpstr>
      <vt:lpstr>Interaction</vt:lpstr>
      <vt:lpstr>UML Interaction Diagrams</vt:lpstr>
      <vt:lpstr>Structural Elements of Interaction Diagrams (1) </vt:lpstr>
      <vt:lpstr>Structural Elements of Interaction Diagrams (2) </vt:lpstr>
      <vt:lpstr>Structural Elements of Interaction Diagrams (3) </vt:lpstr>
      <vt:lpstr>Examples of Interaction Diagrams</vt:lpstr>
      <vt:lpstr>Structure of a Sequence Diagram</vt:lpstr>
      <vt:lpstr>Message Types</vt:lpstr>
      <vt:lpstr>Examples</vt:lpstr>
      <vt:lpstr>Messages with Conditions and Iteration</vt:lpstr>
      <vt:lpstr>Sequence Diagram with Multiple Active Objects</vt:lpstr>
      <vt:lpstr>System Level</vt:lpstr>
      <vt:lpstr>Service Level</vt:lpstr>
      <vt:lpstr>Example of Sequence Diagram</vt:lpstr>
      <vt:lpstr>Example with Alternative Flow </vt:lpstr>
      <vt:lpstr>Example with Optional Flow</vt:lpstr>
      <vt:lpstr>Example with Iterative Flow</vt:lpstr>
      <vt:lpstr>Comments on Interaction Diagrams</vt:lpstr>
      <vt:lpstr>Communication (Collaboration) Diagrams</vt:lpstr>
      <vt:lpstr>Role-based Interaction (Specification Level)</vt:lpstr>
      <vt:lpstr>Interaction (Instance Level)</vt:lpstr>
      <vt:lpstr>Collaboration Diagram with Roles Specification level</vt:lpstr>
      <vt:lpstr>Relation between classifier, instance, and classifier role</vt:lpstr>
      <vt:lpstr>Association and Association Role</vt:lpstr>
      <vt:lpstr>Roles and Classes</vt:lpstr>
      <vt:lpstr>Communication (Collaboration) Diagram at the Specification Level</vt:lpstr>
      <vt:lpstr>Communication (Collaboration) Diagram at the Instance Level</vt:lpstr>
      <vt:lpstr>Message Structure in Communication Diagrams (UML 1.4)</vt:lpstr>
      <vt:lpstr>Message Structure in Communication Diagrams (UML 2.0)</vt:lpstr>
      <vt:lpstr>Communication Diagram with Stereotypes</vt:lpstr>
      <vt:lpstr>Modeling Concurrent Messages</vt:lpstr>
      <vt:lpstr>When Communication Diagrams are Used</vt:lpstr>
      <vt:lpstr>Example: Change of Airline Ticket Reservation</vt:lpstr>
      <vt:lpstr>Sequence Diagram – Change of Airline Ticket Reservation</vt:lpstr>
      <vt:lpstr>Communication Diagram – Change of Airline Ticket Reservation</vt:lpstr>
      <vt:lpstr>Links to Supporting Material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Rod Stephens</dc:creator>
  <cp:lastModifiedBy>Kostas Kontogiannis</cp:lastModifiedBy>
  <cp:revision>175</cp:revision>
  <dcterms:created xsi:type="dcterms:W3CDTF">2015-03-16T16:55:38Z</dcterms:created>
  <dcterms:modified xsi:type="dcterms:W3CDTF">2018-01-18T19:50:36Z</dcterms:modified>
</cp:coreProperties>
</file>