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68" r:id="rId2"/>
    <p:sldId id="401" r:id="rId3"/>
    <p:sldId id="402" r:id="rId4"/>
    <p:sldId id="403" r:id="rId5"/>
    <p:sldId id="404" r:id="rId6"/>
    <p:sldId id="405" r:id="rId7"/>
    <p:sldId id="406" r:id="rId8"/>
    <p:sldId id="407" r:id="rId9"/>
    <p:sldId id="408" r:id="rId10"/>
    <p:sldId id="409" r:id="rId11"/>
    <p:sldId id="412" r:id="rId12"/>
    <p:sldId id="414" r:id="rId13"/>
    <p:sldId id="359" r:id="rId14"/>
    <p:sldId id="360" r:id="rId15"/>
    <p:sldId id="362" r:id="rId16"/>
    <p:sldId id="365" r:id="rId17"/>
    <p:sldId id="366" r:id="rId18"/>
    <p:sldId id="416" r:id="rId19"/>
    <p:sldId id="384" r:id="rId20"/>
    <p:sldId id="385" r:id="rId21"/>
    <p:sldId id="386" r:id="rId22"/>
    <p:sldId id="387" r:id="rId23"/>
    <p:sldId id="388" r:id="rId24"/>
    <p:sldId id="389" r:id="rId25"/>
    <p:sldId id="390" r:id="rId26"/>
    <p:sldId id="391" r:id="rId27"/>
    <p:sldId id="392" r:id="rId28"/>
    <p:sldId id="393" r:id="rId29"/>
    <p:sldId id="415" r:id="rId30"/>
    <p:sldId id="394" r:id="rId31"/>
    <p:sldId id="395" r:id="rId32"/>
    <p:sldId id="396" r:id="rId33"/>
    <p:sldId id="397" r:id="rId34"/>
    <p:sldId id="398" r:id="rId35"/>
    <p:sldId id="399" r:id="rId36"/>
    <p:sldId id="400" r:id="rId37"/>
    <p:sldId id="383" r:id="rId38"/>
    <p:sldId id="357"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352" autoAdjust="0"/>
  </p:normalViewPr>
  <p:slideViewPr>
    <p:cSldViewPr>
      <p:cViewPr>
        <p:scale>
          <a:sx n="80" d="100"/>
          <a:sy n="80" d="100"/>
        </p:scale>
        <p:origin x="-1512" y="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EEA18FB-1C0E-4530-8CC5-3EADB913B705}" type="datetimeFigureOut">
              <a:rPr lang="en-US"/>
              <a:pPr>
                <a:defRPr/>
              </a:pPr>
              <a:t>1/31/2019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7D173CC-E796-4683-BC3D-9729E0EAFA5D}" type="slidenum">
              <a:rPr lang="en-US"/>
              <a:pPr>
                <a:defRPr/>
              </a:pPr>
              <a:t>‹#›</a:t>
            </a:fld>
            <a:endParaRPr lang="en-US"/>
          </a:p>
        </p:txBody>
      </p:sp>
    </p:spTree>
    <p:extLst>
      <p:ext uri="{BB962C8B-B14F-4D97-AF65-F5344CB8AC3E}">
        <p14:creationId xmlns:p14="http://schemas.microsoft.com/office/powerpoint/2010/main" val="14719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ln/>
        </p:spPr>
        <p:txBody>
          <a:bodyPr/>
          <a:lstStyle/>
          <a:p>
            <a:endParaRPr lang="de-DE" altLang="en-US"/>
          </a:p>
        </p:txBody>
      </p:sp>
      <p:sp>
        <p:nvSpPr>
          <p:cNvPr id="27651"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ln/>
        </p:spPr>
        <p:txBody>
          <a:bodyPr/>
          <a:lstStyle/>
          <a:p>
            <a:endParaRPr lang="de-DE" altLang="en-US"/>
          </a:p>
        </p:txBody>
      </p:sp>
      <p:sp>
        <p:nvSpPr>
          <p:cNvPr id="29699"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de-DE" altLang="en-US"/>
          </a:p>
        </p:txBody>
      </p:sp>
      <p:sp>
        <p:nvSpPr>
          <p:cNvPr id="31747"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p:spPr>
        <p:txBody>
          <a:bodyPr/>
          <a:lstStyle/>
          <a:p>
            <a:r>
              <a:rPr lang="en-US" altLang="en-US"/>
              <a:t>Relation of subsystems to each other is similar to object model</a:t>
            </a:r>
          </a:p>
          <a:p>
            <a:r>
              <a:rPr lang="en-US" altLang="en-US"/>
              <a:t>System topology is similar functional model!</a:t>
            </a:r>
          </a:p>
          <a:p>
            <a:endParaRPr lang="en-US" altLang="en-US"/>
          </a:p>
        </p:txBody>
      </p:sp>
      <p:sp>
        <p:nvSpPr>
          <p:cNvPr id="50179"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Rot="1" noChangeAspect="1" noChangeArrowheads="1" noTextEdit="1"/>
          </p:cNvSpPr>
          <p:nvPr>
            <p:ph type="sldImg"/>
          </p:nvPr>
        </p:nvSpPr>
        <p:spPr>
          <a:ln/>
        </p:spPr>
      </p:sp>
      <p:sp>
        <p:nvSpPr>
          <p:cNvPr id="3266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Rot="1" noChangeAspect="1" noChangeArrowheads="1" noTextEdit="1"/>
          </p:cNvSpPr>
          <p:nvPr>
            <p:ph type="sldImg"/>
          </p:nvPr>
        </p:nvSpPr>
        <p:spPr>
          <a:ln/>
        </p:spPr>
      </p:sp>
      <p:sp>
        <p:nvSpPr>
          <p:cNvPr id="3276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Rot="1" noChangeAspect="1" noChangeArrowheads="1" noTextEdit="1"/>
          </p:cNvSpPr>
          <p:nvPr>
            <p:ph type="sldImg"/>
          </p:nvPr>
        </p:nvSpPr>
        <p:spPr>
          <a:ln/>
        </p:spPr>
      </p:sp>
      <p:sp>
        <p:nvSpPr>
          <p:cNvPr id="3307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lvl1pPr>
              <a:defRPr/>
            </a:lvl1pPr>
          </a:lstStyle>
          <a:p>
            <a:pPr>
              <a:defRPr/>
            </a:pPr>
            <a:fld id="{78CD04A1-3AF4-40D0-A278-B798474CC9F4}" type="datetimeFigureOut">
              <a:rPr lang="en-US"/>
              <a:pPr>
                <a:defRPr/>
              </a:pPr>
              <a:t>1/31/2019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22A2B1-C851-45BA-9B90-CF18442A1356}" type="slidenum">
              <a:rPr lang="en-US"/>
              <a:pPr>
                <a:defRPr/>
              </a:pPr>
              <a:t>‹#›</a:t>
            </a:fld>
            <a:endParaRPr lang="en-US"/>
          </a:p>
        </p:txBody>
      </p:sp>
    </p:spTree>
    <p:extLst>
      <p:ext uri="{BB962C8B-B14F-4D97-AF65-F5344CB8AC3E}">
        <p14:creationId xmlns:p14="http://schemas.microsoft.com/office/powerpoint/2010/main" val="259103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ABAE5E9-0783-472E-BA6E-3C49E24626FB}" type="datetimeFigureOut">
              <a:rPr lang="en-US"/>
              <a:pPr>
                <a:defRPr/>
              </a:pPr>
              <a:t>1/31/2019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16E0FD-127E-4CCB-BB04-515C98654DCB}" type="slidenum">
              <a:rPr lang="en-US"/>
              <a:pPr>
                <a:defRPr/>
              </a:pPr>
              <a:t>‹#›</a:t>
            </a:fld>
            <a:endParaRPr lang="en-US"/>
          </a:p>
        </p:txBody>
      </p:sp>
    </p:spTree>
    <p:extLst>
      <p:ext uri="{BB962C8B-B14F-4D97-AF65-F5344CB8AC3E}">
        <p14:creationId xmlns:p14="http://schemas.microsoft.com/office/powerpoint/2010/main" val="335681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6A67E29-1932-4CCE-9A53-47CAB86FFE2A}" type="datetimeFigureOut">
              <a:rPr lang="en-US"/>
              <a:pPr>
                <a:defRPr/>
              </a:pPr>
              <a:t>1/31/2019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D41AF4-E102-49BC-A850-271A47F9227A}" type="slidenum">
              <a:rPr lang="en-US"/>
              <a:pPr>
                <a:defRPr/>
              </a:pPr>
              <a:t>‹#›</a:t>
            </a:fld>
            <a:endParaRPr lang="en-US"/>
          </a:p>
        </p:txBody>
      </p:sp>
    </p:spTree>
    <p:extLst>
      <p:ext uri="{BB962C8B-B14F-4D97-AF65-F5344CB8AC3E}">
        <p14:creationId xmlns:p14="http://schemas.microsoft.com/office/powerpoint/2010/main" val="45858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smtClean="0"/>
              <a:t>Click to edit Master title style</a:t>
            </a:r>
            <a:endParaRPr lang="en-CA"/>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9452438-700B-47C7-B66F-B9FD0D879271}" type="slidenum">
              <a:rPr lang="en-US" altLang="en-US"/>
              <a:pPr/>
              <a:t>‹#›</a:t>
            </a:fld>
            <a:endParaRPr lang="en-US" altLang="en-US"/>
          </a:p>
        </p:txBody>
      </p:sp>
    </p:spTree>
    <p:extLst>
      <p:ext uri="{BB962C8B-B14F-4D97-AF65-F5344CB8AC3E}">
        <p14:creationId xmlns:p14="http://schemas.microsoft.com/office/powerpoint/2010/main" val="300097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315200" cy="4525963"/>
          </a:xfrm>
          <a:prstGeom prst="rect">
            <a:avLst/>
          </a:prstGeom>
        </p:spPr>
        <p:txBody>
          <a:bodyPr/>
          <a:lstStyle>
            <a:lvl1pPr>
              <a:defRPr>
                <a:solidFill>
                  <a:srgbClr val="0070C0"/>
                </a:solidFill>
              </a:defRPr>
            </a:lvl1pPr>
            <a:lvl2pP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ED51259-A3D5-4284-8B16-27621D968E02}" type="datetimeFigureOut">
              <a:rPr lang="en-US"/>
              <a:pPr>
                <a:defRPr/>
              </a:pPr>
              <a:t>1/31/2019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19DB33-55D3-4713-B728-07F189041F9E}" type="slidenum">
              <a:rPr lang="en-US"/>
              <a:pPr>
                <a:defRPr/>
              </a:pPr>
              <a:t>‹#›</a:t>
            </a:fld>
            <a:endParaRPr lang="en-US"/>
          </a:p>
        </p:txBody>
      </p:sp>
    </p:spTree>
    <p:extLst>
      <p:ext uri="{BB962C8B-B14F-4D97-AF65-F5344CB8AC3E}">
        <p14:creationId xmlns:p14="http://schemas.microsoft.com/office/powerpoint/2010/main" val="396906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pPr>
              <a:defRPr/>
            </a:pPr>
            <a:fld id="{121449F5-0AF4-4D87-8900-0BBF62F1A151}" type="datetimeFigureOut">
              <a:rPr lang="en-US"/>
              <a:pPr>
                <a:defRPr/>
              </a:pPr>
              <a:t>1/31/2019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9706DB-4B8F-436C-A405-2CF749C1AE82}" type="slidenum">
              <a:rPr lang="en-US"/>
              <a:pPr>
                <a:defRPr/>
              </a:pPr>
              <a:t>‹#›</a:t>
            </a:fld>
            <a:endParaRPr lang="en-US"/>
          </a:p>
        </p:txBody>
      </p:sp>
      <p:sp>
        <p:nvSpPr>
          <p:cNvPr id="7" name="Title 1"/>
          <p:cNvSpPr>
            <a:spLocks noGrp="1"/>
          </p:cNvSpPr>
          <p:nvPr>
            <p:ph type="title" hasCustomPrompt="1"/>
          </p:nvPr>
        </p:nvSpPr>
        <p:spPr>
          <a:xfrm>
            <a:off x="685800" y="1981201"/>
            <a:ext cx="7772400" cy="762000"/>
          </a:xfrm>
          <a:prstGeom prst="rect">
            <a:avLst/>
          </a:prstGeom>
        </p:spPr>
        <p:txBody>
          <a:bodyPr/>
          <a:lstStyle>
            <a:lvl1pPr algn="l">
              <a:defRPr b="1" cap="small" baseline="0"/>
            </a:lvl1pPr>
          </a:lstStyle>
          <a:p>
            <a:r>
              <a:rPr lang="en-US" dirty="0" smtClean="0"/>
              <a:t>Title</a:t>
            </a:r>
            <a:endParaRPr lang="en-US" dirty="0"/>
          </a:p>
        </p:txBody>
      </p:sp>
      <p:sp>
        <p:nvSpPr>
          <p:cNvPr id="8" name="Text Placeholder 2"/>
          <p:cNvSpPr>
            <a:spLocks noGrp="1"/>
          </p:cNvSpPr>
          <p:nvPr>
            <p:ph type="body" idx="1"/>
          </p:nvPr>
        </p:nvSpPr>
        <p:spPr>
          <a:xfrm>
            <a:off x="685800" y="2819400"/>
            <a:ext cx="7772400" cy="1500187"/>
          </a:xfrm>
          <a:prstGeom prst="rect">
            <a:avLst/>
          </a:prstGeom>
        </p:spPr>
        <p:txBody>
          <a:bodyPr anchor="t" anchorCtr="0"/>
          <a:lstStyle>
            <a:lvl1pPr marL="0" indent="0">
              <a:buNone/>
              <a:defRPr/>
            </a:lvl1pPr>
          </a:lstStyle>
          <a:p>
            <a:pPr lvl="0"/>
            <a:r>
              <a:rPr lang="en-US" sz="2400" smtClean="0"/>
              <a:t>Click to edit Master text styles</a:t>
            </a:r>
          </a:p>
        </p:txBody>
      </p:sp>
    </p:spTree>
    <p:extLst>
      <p:ext uri="{BB962C8B-B14F-4D97-AF65-F5344CB8AC3E}">
        <p14:creationId xmlns:p14="http://schemas.microsoft.com/office/powerpoint/2010/main" val="51812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F0D12D8-DA29-4F3F-B804-F7322D9BB90E}" type="datetimeFigureOut">
              <a:rPr lang="en-US"/>
              <a:pPr>
                <a:defRPr/>
              </a:pPr>
              <a:t>1/31/2019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F45A77-BA55-4C03-99EA-F3AE68D73449}" type="slidenum">
              <a:rPr lang="en-US"/>
              <a:pPr>
                <a:defRPr/>
              </a:pPr>
              <a:t>‹#›</a:t>
            </a:fld>
            <a:endParaRPr lang="en-US"/>
          </a:p>
        </p:txBody>
      </p:sp>
    </p:spTree>
    <p:extLst>
      <p:ext uri="{BB962C8B-B14F-4D97-AF65-F5344CB8AC3E}">
        <p14:creationId xmlns:p14="http://schemas.microsoft.com/office/powerpoint/2010/main" val="93446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9862327-661E-4F29-9334-E72557A2986D}" type="datetimeFigureOut">
              <a:rPr lang="en-US"/>
              <a:pPr>
                <a:defRPr/>
              </a:pPr>
              <a:t>1/31/2019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E379140-09B2-4A1F-82D1-8932F6B8B11F}" type="slidenum">
              <a:rPr lang="en-US"/>
              <a:pPr>
                <a:defRPr/>
              </a:pPr>
              <a:t>‹#›</a:t>
            </a:fld>
            <a:endParaRPr lang="en-US"/>
          </a:p>
        </p:txBody>
      </p:sp>
    </p:spTree>
    <p:extLst>
      <p:ext uri="{BB962C8B-B14F-4D97-AF65-F5344CB8AC3E}">
        <p14:creationId xmlns:p14="http://schemas.microsoft.com/office/powerpoint/2010/main" val="260898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160DF41-25F8-4AF5-817B-336DDFED29B0}" type="datetimeFigureOut">
              <a:rPr lang="en-US"/>
              <a:pPr>
                <a:defRPr/>
              </a:pPr>
              <a:t>1/31/2019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A0833B0-D7CE-4DA2-9BCD-99D454B2F062}" type="slidenum">
              <a:rPr lang="en-US"/>
              <a:pPr>
                <a:defRPr/>
              </a:pPr>
              <a:t>‹#›</a:t>
            </a:fld>
            <a:endParaRPr lang="en-US"/>
          </a:p>
        </p:txBody>
      </p:sp>
    </p:spTree>
    <p:extLst>
      <p:ext uri="{BB962C8B-B14F-4D97-AF65-F5344CB8AC3E}">
        <p14:creationId xmlns:p14="http://schemas.microsoft.com/office/powerpoint/2010/main" val="104471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94BACC-2316-4404-B45B-56A46FD87DB1}" type="datetimeFigureOut">
              <a:rPr lang="en-US"/>
              <a:pPr>
                <a:defRPr/>
              </a:pPr>
              <a:t>1/31/2019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6CA2B76-065C-4643-9415-BCEF3F3F52B4}" type="slidenum">
              <a:rPr lang="en-US"/>
              <a:pPr>
                <a:defRPr/>
              </a:pPr>
              <a:t>‹#›</a:t>
            </a:fld>
            <a:endParaRPr lang="en-US"/>
          </a:p>
        </p:txBody>
      </p:sp>
    </p:spTree>
    <p:extLst>
      <p:ext uri="{BB962C8B-B14F-4D97-AF65-F5344CB8AC3E}">
        <p14:creationId xmlns:p14="http://schemas.microsoft.com/office/powerpoint/2010/main" val="307260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860138B-92EA-46FB-8F47-B333F923F12C}" type="datetimeFigureOut">
              <a:rPr lang="en-US"/>
              <a:pPr>
                <a:defRPr/>
              </a:pPr>
              <a:t>1/31/2019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661C1E0-4351-4FCA-9574-2E7354AD3B3B}" type="slidenum">
              <a:rPr lang="en-US"/>
              <a:pPr>
                <a:defRPr/>
              </a:pPr>
              <a:t>‹#›</a:t>
            </a:fld>
            <a:endParaRPr lang="en-US"/>
          </a:p>
        </p:txBody>
      </p:sp>
    </p:spTree>
    <p:extLst>
      <p:ext uri="{BB962C8B-B14F-4D97-AF65-F5344CB8AC3E}">
        <p14:creationId xmlns:p14="http://schemas.microsoft.com/office/powerpoint/2010/main" val="165193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976E93C-AA0A-4A46-BCDF-67703AA396C0}" type="datetimeFigureOut">
              <a:rPr lang="en-US"/>
              <a:pPr>
                <a:defRPr/>
              </a:pPr>
              <a:t>1/31/2019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142D40-930D-4F71-9DD1-4EF0E09B8F11}" type="slidenum">
              <a:rPr lang="en-US"/>
              <a:pPr>
                <a:defRPr/>
              </a:pPr>
              <a:t>‹#›</a:t>
            </a:fld>
            <a:endParaRPr lang="en-US"/>
          </a:p>
        </p:txBody>
      </p:sp>
    </p:spTree>
    <p:extLst>
      <p:ext uri="{BB962C8B-B14F-4D97-AF65-F5344CB8AC3E}">
        <p14:creationId xmlns:p14="http://schemas.microsoft.com/office/powerpoint/2010/main" val="157557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3E15B8A-FF29-464D-BE39-860BA0CC4514}" type="datetimeFigureOut">
              <a:rPr lang="en-US"/>
              <a:pPr>
                <a:defRPr/>
              </a:pPr>
              <a:t>1/31/2019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7ECB4D6-C3C5-449D-89FE-4DAAFB2C62FE}" type="slidenum">
              <a:rPr lang="en-US"/>
              <a:pPr>
                <a:defRPr/>
              </a:pPr>
              <a:t>‹#›</a:t>
            </a:fld>
            <a:endParaRPr lang="en-US"/>
          </a:p>
        </p:txBody>
      </p:sp>
      <p:pic>
        <p:nvPicPr>
          <p:cNvPr id="7" name="Picture 6" descr="TotleBar.png"/>
          <p:cNvPicPr>
            <a:picLocks noChangeAspect="1"/>
          </p:cNvPicPr>
          <p:nvPr/>
        </p:nvPicPr>
        <p:blipFill>
          <a:blip r:embed="rId14"/>
          <a:stretch>
            <a:fillRect/>
          </a:stretch>
        </p:blipFill>
        <p:spPr>
          <a:xfrm>
            <a:off x="0" y="0"/>
            <a:ext cx="9144000" cy="381000"/>
          </a:xfrm>
          <a:prstGeom prst="rect">
            <a:avLst/>
          </a:prstGeom>
          <a:effectLst>
            <a:outerShdw blurRad="50800" dist="38100" dir="5400000" algn="t" rotWithShape="0">
              <a:prstClr val="black">
                <a:alpha val="40000"/>
              </a:prstClr>
            </a:outerShdw>
          </a:effectLst>
        </p:spPr>
      </p:pic>
      <p:sp>
        <p:nvSpPr>
          <p:cNvPr id="8" name="Title 1"/>
          <p:cNvSpPr txBox="1">
            <a:spLocks/>
          </p:cNvSpPr>
          <p:nvPr/>
        </p:nvSpPr>
        <p:spPr>
          <a:xfrm>
            <a:off x="4419600" y="0"/>
            <a:ext cx="4724400" cy="495300"/>
          </a:xfrm>
          <a:prstGeom prst="rect">
            <a:avLst/>
          </a:prstGeom>
        </p:spPr>
        <p:txBody>
          <a:bodyPr/>
          <a:lstStyle/>
          <a:p>
            <a:pPr algn="l" fontAlgn="auto">
              <a:spcAft>
                <a:spcPts val="0"/>
              </a:spcAft>
              <a:defRPr/>
            </a:pPr>
            <a:r>
              <a:rPr lang="en-US" sz="1600" b="1" dirty="0" smtClean="0">
                <a:solidFill>
                  <a:schemeClr val="bg1"/>
                </a:solidFill>
              </a:rPr>
              <a:t>CS2212B Introduction to Software Engineering </a:t>
            </a:r>
            <a:endParaRPr lang="en-US" sz="1600" b="1" dirty="0">
              <a:solidFill>
                <a:schemeClr val="bg1"/>
              </a:solidFill>
              <a:latin typeface="Segoe UI" pitchFamily="34" charset="0"/>
              <a:ea typeface="Segoe UI" pitchFamily="34" charset="0"/>
              <a:cs typeface="Segoe UI" pitchFamily="34" charset="0"/>
            </a:endParaRPr>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20"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hyperlink" Target="https://www.lucidchart.com/pages/uml-class-diagram"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CS 2212B</a:t>
            </a:r>
            <a:endParaRPr lang="en-CA" dirty="0"/>
          </a:p>
        </p:txBody>
      </p:sp>
      <p:sp>
        <p:nvSpPr>
          <p:cNvPr id="3" name="Text Placeholder 2"/>
          <p:cNvSpPr>
            <a:spLocks noGrp="1"/>
          </p:cNvSpPr>
          <p:nvPr>
            <p:ph type="body" idx="1"/>
          </p:nvPr>
        </p:nvSpPr>
        <p:spPr>
          <a:xfrm>
            <a:off x="685800" y="2819401"/>
            <a:ext cx="7772400" cy="990600"/>
          </a:xfrm>
        </p:spPr>
        <p:txBody>
          <a:bodyPr/>
          <a:lstStyle/>
          <a:p>
            <a:r>
              <a:rPr lang="en-CA" dirty="0" smtClean="0"/>
              <a:t>Introduction to Software Engineering</a:t>
            </a:r>
            <a:endParaRPr lang="en-CA" dirty="0"/>
          </a:p>
        </p:txBody>
      </p:sp>
      <p:sp>
        <p:nvSpPr>
          <p:cNvPr id="4" name="Text Placeholder 2"/>
          <p:cNvSpPr txBox="1">
            <a:spLocks/>
          </p:cNvSpPr>
          <p:nvPr/>
        </p:nvSpPr>
        <p:spPr>
          <a:xfrm>
            <a:off x="609600" y="3886200"/>
            <a:ext cx="7772400" cy="990600"/>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smtClean="0"/>
              <a:t>Kostas Kontogiannis</a:t>
            </a:r>
          </a:p>
        </p:txBody>
      </p:sp>
      <p:sp>
        <p:nvSpPr>
          <p:cNvPr id="5" name="Text Placeholder 2"/>
          <p:cNvSpPr txBox="1">
            <a:spLocks/>
          </p:cNvSpPr>
          <p:nvPr/>
        </p:nvSpPr>
        <p:spPr>
          <a:xfrm>
            <a:off x="685800" y="5848350"/>
            <a:ext cx="7772400" cy="990600"/>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sz="1800" dirty="0" smtClean="0"/>
              <a:t>Lecture 8: </a:t>
            </a:r>
            <a:r>
              <a:rPr lang="en-CA" sz="1800" smtClean="0"/>
              <a:t>Design Principles</a:t>
            </a:r>
            <a:endParaRPr lang="en-CA" sz="1800" dirty="0"/>
          </a:p>
        </p:txBody>
      </p:sp>
    </p:spTree>
    <p:extLst>
      <p:ext uri="{BB962C8B-B14F-4D97-AF65-F5344CB8AC3E}">
        <p14:creationId xmlns:p14="http://schemas.microsoft.com/office/powerpoint/2010/main" val="2121579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altLang="en-US"/>
              <a:t>Further Principles</a:t>
            </a:r>
          </a:p>
        </p:txBody>
      </p:sp>
      <p:sp>
        <p:nvSpPr>
          <p:cNvPr id="203779" name="Rectangle 3"/>
          <p:cNvSpPr>
            <a:spLocks noGrp="1" noChangeArrowheads="1"/>
          </p:cNvSpPr>
          <p:nvPr>
            <p:ph type="body" idx="1"/>
          </p:nvPr>
        </p:nvSpPr>
        <p:spPr/>
        <p:txBody>
          <a:bodyPr/>
          <a:lstStyle/>
          <a:p>
            <a:pPr marL="342900" indent="-342900"/>
            <a:r>
              <a:rPr lang="en-US" altLang="en-US" sz="1800"/>
              <a:t>Explicit interfaces</a:t>
            </a:r>
          </a:p>
          <a:p>
            <a:pPr marL="742950" lvl="1" indent="-285750"/>
            <a:r>
              <a:rPr lang="en-US" altLang="en-US" sz="1600"/>
              <a:t>make all dependencies between modules explicit (no hidden coupling)</a:t>
            </a:r>
          </a:p>
          <a:p>
            <a:pPr marL="742950" lvl="1" indent="-285750"/>
            <a:endParaRPr lang="en-US" altLang="en-US" sz="1600"/>
          </a:p>
          <a:p>
            <a:pPr marL="342900" indent="-342900"/>
            <a:r>
              <a:rPr lang="en-US" altLang="en-US" sz="1800"/>
              <a:t>Low coupling - few interfaces</a:t>
            </a:r>
          </a:p>
          <a:p>
            <a:pPr marL="742950" lvl="1" indent="-285750"/>
            <a:r>
              <a:rPr lang="en-US" altLang="en-US" sz="1600"/>
              <a:t>minimize the amount of dependencies between modules</a:t>
            </a:r>
          </a:p>
          <a:p>
            <a:pPr marL="742950" lvl="1" indent="-285750"/>
            <a:endParaRPr lang="en-US" altLang="en-US" sz="1600"/>
          </a:p>
          <a:p>
            <a:pPr marL="342900" indent="-342900"/>
            <a:r>
              <a:rPr lang="en-US" altLang="en-US" sz="1800"/>
              <a:t>Small interfaces</a:t>
            </a:r>
          </a:p>
          <a:p>
            <a:pPr marL="742950" lvl="1" indent="-285750"/>
            <a:r>
              <a:rPr lang="en-US" altLang="en-US" sz="1600"/>
              <a:t>keep the interfaces narrow</a:t>
            </a:r>
          </a:p>
          <a:p>
            <a:pPr lvl="2"/>
            <a:r>
              <a:rPr lang="en-US" altLang="en-US" sz="1400"/>
              <a:t>combine many parameters into structs/objects</a:t>
            </a:r>
          </a:p>
          <a:p>
            <a:pPr lvl="2"/>
            <a:r>
              <a:rPr lang="en-US" altLang="en-US" sz="1400"/>
              <a:t>divide large interfaces into several interfaces</a:t>
            </a:r>
          </a:p>
          <a:p>
            <a:pPr lvl="2"/>
            <a:endParaRPr lang="en-US" altLang="en-US" sz="1400"/>
          </a:p>
          <a:p>
            <a:pPr marL="342900" indent="-342900"/>
            <a:r>
              <a:rPr lang="en-US" altLang="en-US" sz="1800"/>
              <a:t>High cohesion</a:t>
            </a:r>
          </a:p>
          <a:p>
            <a:pPr marL="742950" lvl="1" indent="-285750"/>
            <a:r>
              <a:rPr lang="en-US" altLang="en-US" sz="1600"/>
              <a:t>a module should encapsulate some well-defined, coherent piece of functionality (more on that later)</a:t>
            </a:r>
          </a:p>
        </p:txBody>
      </p:sp>
    </p:spTree>
    <p:extLst>
      <p:ext uri="{BB962C8B-B14F-4D97-AF65-F5344CB8AC3E}">
        <p14:creationId xmlns:p14="http://schemas.microsoft.com/office/powerpoint/2010/main" val="37991078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a:lstStyle/>
          <a:p>
            <a:r>
              <a:rPr lang="en-US" altLang="en-US"/>
              <a:t>Choosing Subsystems</a:t>
            </a:r>
          </a:p>
        </p:txBody>
      </p:sp>
      <p:sp>
        <p:nvSpPr>
          <p:cNvPr id="51203" name="Rectangle 3"/>
          <p:cNvSpPr>
            <a:spLocks noGrp="1" noChangeArrowheads="1"/>
          </p:cNvSpPr>
          <p:nvPr>
            <p:ph type="body" idx="1"/>
          </p:nvPr>
        </p:nvSpPr>
        <p:spPr>
          <a:noFill/>
          <a:ln/>
        </p:spPr>
        <p:txBody>
          <a:bodyPr/>
          <a:lstStyle/>
          <a:p>
            <a:r>
              <a:rPr lang="en-US" altLang="en-US" sz="2000" dirty="0"/>
              <a:t>Criteria for subsystem selection: Most of the interaction should be within subsystems, rather than across subsystem boundaries (High cohesion).</a:t>
            </a:r>
          </a:p>
          <a:p>
            <a:pPr lvl="1"/>
            <a:r>
              <a:rPr lang="en-US" altLang="en-US" sz="2000" dirty="0"/>
              <a:t>Does one subsystem always call the other for the service?</a:t>
            </a:r>
          </a:p>
          <a:p>
            <a:pPr lvl="1"/>
            <a:r>
              <a:rPr lang="en-US" altLang="en-US" sz="2000" dirty="0"/>
              <a:t>Which of the subsystems call each other for service?</a:t>
            </a:r>
          </a:p>
          <a:p>
            <a:r>
              <a:rPr lang="en-US" altLang="en-US" sz="2000" dirty="0"/>
              <a:t>Primary Question: </a:t>
            </a:r>
          </a:p>
          <a:p>
            <a:pPr lvl="1"/>
            <a:r>
              <a:rPr lang="en-US" altLang="en-US" sz="2000" dirty="0"/>
              <a:t>What kind of service is provided by the subsystems (subsystem interface)?</a:t>
            </a:r>
          </a:p>
          <a:p>
            <a:r>
              <a:rPr lang="en-US" altLang="en-US" sz="2000" dirty="0"/>
              <a:t>Secondary Question:</a:t>
            </a:r>
          </a:p>
          <a:p>
            <a:pPr lvl="1"/>
            <a:r>
              <a:rPr lang="en-US" altLang="en-US" sz="2000" dirty="0"/>
              <a:t> Can the subsystems be hierarchically ordered (layers)?</a:t>
            </a:r>
          </a:p>
          <a:p>
            <a:r>
              <a:rPr lang="en-US" altLang="en-US" sz="2000" dirty="0"/>
              <a:t>What kind of model is good for describing layers and partitions?</a:t>
            </a:r>
          </a:p>
        </p:txBody>
      </p:sp>
    </p:spTree>
    <p:extLst>
      <p:ext uri="{BB962C8B-B14F-4D97-AF65-F5344CB8AC3E}">
        <p14:creationId xmlns:p14="http://schemas.microsoft.com/office/powerpoint/2010/main" val="301567837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19100" y="555625"/>
            <a:ext cx="8153400" cy="704850"/>
          </a:xfrm>
          <a:noFill/>
          <a:ln/>
        </p:spPr>
        <p:txBody>
          <a:bodyPr/>
          <a:lstStyle/>
          <a:p>
            <a:r>
              <a:rPr lang="en-US" altLang="en-US" sz="4000"/>
              <a:t>Definition: Subsystem Interface Object</a:t>
            </a:r>
          </a:p>
        </p:txBody>
      </p:sp>
      <p:sp>
        <p:nvSpPr>
          <p:cNvPr id="54275" name="Rectangle 3"/>
          <p:cNvSpPr>
            <a:spLocks noGrp="1" noChangeArrowheads="1"/>
          </p:cNvSpPr>
          <p:nvPr>
            <p:ph type="body" idx="1"/>
          </p:nvPr>
        </p:nvSpPr>
        <p:spPr>
          <a:xfrm>
            <a:off x="355600" y="1876425"/>
            <a:ext cx="8255000" cy="4921250"/>
          </a:xfrm>
          <a:noFill/>
          <a:ln/>
        </p:spPr>
        <p:txBody>
          <a:bodyPr/>
          <a:lstStyle/>
          <a:p>
            <a:r>
              <a:rPr lang="en-US" altLang="en-US" sz="2800"/>
              <a:t>A </a:t>
            </a:r>
            <a:r>
              <a:rPr lang="en-US" altLang="en-US" sz="2800" i="1"/>
              <a:t>Subsystem Interface Object</a:t>
            </a:r>
            <a:r>
              <a:rPr lang="en-US" altLang="en-US" sz="2800"/>
              <a:t> provides a service  </a:t>
            </a:r>
            <a:endParaRPr lang="en-US" altLang="en-US" sz="1600"/>
          </a:p>
          <a:p>
            <a:pPr lvl="1"/>
            <a:r>
              <a:rPr lang="en-US" altLang="en-US" sz="2400"/>
              <a:t>This is the set of public methods provided by the subsystem</a:t>
            </a:r>
          </a:p>
          <a:p>
            <a:pPr lvl="1"/>
            <a:r>
              <a:rPr lang="en-US" altLang="en-US" sz="2400"/>
              <a:t>The Subsystem interface describes all the methods of the subsystem interface object</a:t>
            </a:r>
          </a:p>
          <a:p>
            <a:pPr lvl="1"/>
            <a:endParaRPr lang="en-US" altLang="en-US" sz="2400"/>
          </a:p>
          <a:p>
            <a:r>
              <a:rPr lang="en-US" altLang="en-US" sz="2800"/>
              <a:t>Use a Facade pattern for the subsystem interface object</a:t>
            </a:r>
          </a:p>
        </p:txBody>
      </p:sp>
      <p:sp>
        <p:nvSpPr>
          <p:cNvPr id="54276" name="Rectangle 4"/>
          <p:cNvSpPr>
            <a:spLocks noChangeArrowheads="1"/>
          </p:cNvSpPr>
          <p:nvPr/>
        </p:nvSpPr>
        <p:spPr bwMode="auto">
          <a:xfrm>
            <a:off x="1889125" y="1838325"/>
            <a:ext cx="4122738" cy="730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Tree>
    <p:extLst>
      <p:ext uri="{BB962C8B-B14F-4D97-AF65-F5344CB8AC3E}">
        <p14:creationId xmlns:p14="http://schemas.microsoft.com/office/powerpoint/2010/main" val="136378034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CA" altLang="en-US" sz="4000" dirty="0" smtClean="0"/>
              <a:t>Software Design</a:t>
            </a:r>
            <a:endParaRPr lang="en-US" altLang="en-US" sz="4000" dirty="0"/>
          </a:p>
        </p:txBody>
      </p:sp>
      <p:sp>
        <p:nvSpPr>
          <p:cNvPr id="197635" name="Rectangle 3"/>
          <p:cNvSpPr>
            <a:spLocks noGrp="1" noChangeArrowheads="1"/>
          </p:cNvSpPr>
          <p:nvPr>
            <p:ph type="body" idx="1"/>
          </p:nvPr>
        </p:nvSpPr>
        <p:spPr/>
        <p:txBody>
          <a:bodyPr/>
          <a:lstStyle/>
          <a:p>
            <a:pPr marL="342900" indent="-342900">
              <a:lnSpc>
                <a:spcPct val="70000"/>
              </a:lnSpc>
            </a:pPr>
            <a:r>
              <a:rPr lang="en-CA" altLang="en-US" sz="2000" dirty="0" smtClean="0"/>
              <a:t>The requirements specification focuses on techniques that denote </a:t>
            </a:r>
            <a:r>
              <a:rPr lang="en-CA" altLang="en-US" sz="2000" b="1" dirty="0" smtClean="0"/>
              <a:t>what</a:t>
            </a:r>
            <a:r>
              <a:rPr lang="en-CA" altLang="en-US" sz="2000" dirty="0" smtClean="0"/>
              <a:t> a system is supposed to do and not </a:t>
            </a:r>
            <a:r>
              <a:rPr lang="en-CA" altLang="en-US" sz="2000" b="1" dirty="0" smtClean="0"/>
              <a:t>how</a:t>
            </a:r>
          </a:p>
          <a:p>
            <a:pPr marL="342900" indent="-342900">
              <a:lnSpc>
                <a:spcPct val="70000"/>
              </a:lnSpc>
            </a:pPr>
            <a:endParaRPr lang="en-US" altLang="en-US" sz="2000" dirty="0"/>
          </a:p>
          <a:p>
            <a:pPr marL="342900" indent="-342900">
              <a:lnSpc>
                <a:spcPct val="70000"/>
              </a:lnSpc>
            </a:pPr>
            <a:r>
              <a:rPr lang="en-CA" altLang="en-US" sz="2000" dirty="0" smtClean="0"/>
              <a:t>The design specification focuses on techniques that denote </a:t>
            </a:r>
            <a:r>
              <a:rPr lang="en-CA" altLang="en-US" sz="2000" b="1" dirty="0" smtClean="0"/>
              <a:t>how</a:t>
            </a:r>
            <a:r>
              <a:rPr lang="en-CA" altLang="en-US" sz="2000" dirty="0" smtClean="0"/>
              <a:t> a system can achieve and deliver its functionality. During the design phase we take into account different programming techniques, programming languages, and supporting technologies (protocols, frameworks etc.). The design denotes and allows for:</a:t>
            </a:r>
          </a:p>
          <a:p>
            <a:pPr marL="342900" indent="-342900">
              <a:lnSpc>
                <a:spcPct val="70000"/>
              </a:lnSpc>
            </a:pPr>
            <a:endParaRPr lang="en-US" altLang="en-US" sz="2000" dirty="0"/>
          </a:p>
          <a:p>
            <a:pPr marL="742950" lvl="1" indent="-285750">
              <a:lnSpc>
                <a:spcPct val="70000"/>
              </a:lnSpc>
            </a:pPr>
            <a:r>
              <a:rPr lang="en-CA" altLang="en-US" sz="1800" dirty="0" smtClean="0"/>
              <a:t>The analysis and decomposition of a system into subsystems, components, and classes</a:t>
            </a:r>
          </a:p>
          <a:p>
            <a:pPr marL="742950" lvl="1" indent="-285750">
              <a:lnSpc>
                <a:spcPct val="70000"/>
              </a:lnSpc>
            </a:pPr>
            <a:r>
              <a:rPr lang="en-CA" altLang="en-US" sz="1800" dirty="0" smtClean="0"/>
              <a:t>The analysis and decomposition of a system in subsystems and components is referred to as architecture-level design</a:t>
            </a:r>
            <a:r>
              <a:rPr lang="el-GR" altLang="en-US" sz="1800" dirty="0" smtClean="0"/>
              <a:t>. </a:t>
            </a:r>
            <a:endParaRPr lang="en-CA" altLang="en-US" sz="1800" dirty="0" smtClean="0"/>
          </a:p>
          <a:p>
            <a:pPr marL="742950" lvl="1" indent="-285750">
              <a:lnSpc>
                <a:spcPct val="70000"/>
              </a:lnSpc>
            </a:pPr>
            <a:r>
              <a:rPr lang="en-CA" altLang="en-US" sz="1800" dirty="0" smtClean="0"/>
              <a:t>The analysis and decomposition of components to classes is referred to as detailed design </a:t>
            </a:r>
          </a:p>
          <a:p>
            <a:pPr marL="742950" lvl="1" indent="-285750">
              <a:lnSpc>
                <a:spcPct val="70000"/>
              </a:lnSpc>
            </a:pPr>
            <a:r>
              <a:rPr lang="en-CA" altLang="en-US" sz="1800" dirty="0" smtClean="0"/>
              <a:t>The distribution of the different parts of the system’s functionality into components</a:t>
            </a:r>
            <a:endParaRPr lang="el-GR" altLang="en-US" sz="1800" dirty="0"/>
          </a:p>
          <a:p>
            <a:pPr marL="742950" lvl="1" indent="-285750">
              <a:lnSpc>
                <a:spcPct val="70000"/>
              </a:lnSpc>
            </a:pPr>
            <a:r>
              <a:rPr lang="en-CA" altLang="en-US" sz="1800" dirty="0" smtClean="0"/>
              <a:t>The implementation of the non-functional requirements</a:t>
            </a:r>
            <a:endParaRPr lang="en-US" altLang="en-US" sz="1800" dirty="0"/>
          </a:p>
        </p:txBody>
      </p:sp>
    </p:spTree>
    <p:extLst>
      <p:ext uri="{BB962C8B-B14F-4D97-AF65-F5344CB8AC3E}">
        <p14:creationId xmlns:p14="http://schemas.microsoft.com/office/powerpoint/2010/main" val="37799938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CA" altLang="en-US" dirty="0" smtClean="0"/>
              <a:t>Levels of Software Design</a:t>
            </a:r>
            <a:endParaRPr lang="en-US" altLang="en-US" dirty="0"/>
          </a:p>
        </p:txBody>
      </p:sp>
      <p:sp>
        <p:nvSpPr>
          <p:cNvPr id="199683" name="Rectangle 3"/>
          <p:cNvSpPr>
            <a:spLocks noGrp="1" noChangeArrowheads="1"/>
          </p:cNvSpPr>
          <p:nvPr>
            <p:ph type="body" idx="1"/>
          </p:nvPr>
        </p:nvSpPr>
        <p:spPr>
          <a:xfrm>
            <a:off x="355600" y="1752600"/>
            <a:ext cx="8255000" cy="4921250"/>
          </a:xfrm>
        </p:spPr>
        <p:txBody>
          <a:bodyPr/>
          <a:lstStyle/>
          <a:p>
            <a:pPr marL="342900" indent="-342900">
              <a:lnSpc>
                <a:spcPct val="80000"/>
              </a:lnSpc>
              <a:buSzTx/>
              <a:buFontTx/>
              <a:buChar char="•"/>
            </a:pPr>
            <a:r>
              <a:rPr lang="en-US" altLang="en-US" sz="2400" dirty="0" smtClean="0"/>
              <a:t>Architectural design</a:t>
            </a:r>
            <a:r>
              <a:rPr lang="en-CA" altLang="en-US" sz="2400" dirty="0" smtClean="0"/>
              <a:t> (or</a:t>
            </a:r>
            <a:r>
              <a:rPr lang="el-GR" altLang="en-US" sz="2400" dirty="0" smtClean="0"/>
              <a:t> </a:t>
            </a:r>
            <a:r>
              <a:rPr lang="en-US" altLang="en-US" sz="2400" dirty="0"/>
              <a:t>high-level </a:t>
            </a:r>
            <a:r>
              <a:rPr lang="en-US" altLang="en-US" sz="2400" dirty="0" smtClean="0"/>
              <a:t>design)</a:t>
            </a:r>
            <a:endParaRPr lang="en-US" altLang="en-US" sz="2400" dirty="0"/>
          </a:p>
          <a:p>
            <a:pPr marL="742950" lvl="1" indent="-285750">
              <a:lnSpc>
                <a:spcPct val="80000"/>
              </a:lnSpc>
              <a:buSzTx/>
              <a:buFontTx/>
              <a:buChar char="•"/>
            </a:pPr>
            <a:r>
              <a:rPr lang="en-CA" altLang="en-US" sz="2000" dirty="0" smtClean="0"/>
              <a:t>Architecture – Focuses in the general structure of the system (subsystems, components) and the relationships between them</a:t>
            </a:r>
            <a:endParaRPr lang="en-US" altLang="en-US" sz="2000" dirty="0"/>
          </a:p>
          <a:p>
            <a:pPr marL="742950" lvl="1" indent="-285750">
              <a:lnSpc>
                <a:spcPct val="80000"/>
              </a:lnSpc>
              <a:buSzTx/>
              <a:buFontTx/>
              <a:buChar char="•"/>
            </a:pPr>
            <a:r>
              <a:rPr lang="en-CA" altLang="en-US" sz="2000" dirty="0" smtClean="0"/>
              <a:t>It aims to cover the implementation of all use cases </a:t>
            </a:r>
            <a:endParaRPr lang="en-US" altLang="en-US" sz="2000" dirty="0"/>
          </a:p>
          <a:p>
            <a:pPr lvl="1">
              <a:lnSpc>
                <a:spcPct val="80000"/>
              </a:lnSpc>
              <a:buFontTx/>
              <a:buChar char="•"/>
            </a:pPr>
            <a:r>
              <a:rPr lang="en-CA" altLang="en-US" sz="2000" dirty="0"/>
              <a:t>It aims to cover the implementation of all </a:t>
            </a:r>
            <a:r>
              <a:rPr lang="en-CA" altLang="en-US" sz="2000" dirty="0" smtClean="0"/>
              <a:t> non-functional requirements </a:t>
            </a:r>
          </a:p>
          <a:p>
            <a:pPr lvl="1">
              <a:lnSpc>
                <a:spcPct val="80000"/>
              </a:lnSpc>
              <a:buFontTx/>
              <a:buChar char="•"/>
            </a:pPr>
            <a:r>
              <a:rPr lang="en-CA" altLang="en-US" sz="2000" dirty="0" smtClean="0"/>
              <a:t>It does not change quite a lot over time</a:t>
            </a:r>
            <a:endParaRPr lang="en-US" altLang="en-US" sz="2000" dirty="0"/>
          </a:p>
          <a:p>
            <a:pPr marL="742950" lvl="1" indent="-285750">
              <a:lnSpc>
                <a:spcPct val="80000"/>
              </a:lnSpc>
              <a:buSzTx/>
              <a:buFontTx/>
              <a:buChar char="•"/>
            </a:pPr>
            <a:endParaRPr lang="en-US" altLang="en-US" sz="2000" dirty="0"/>
          </a:p>
          <a:p>
            <a:pPr marL="342900" indent="-342900">
              <a:lnSpc>
                <a:spcPct val="80000"/>
              </a:lnSpc>
              <a:buSzTx/>
              <a:buFontTx/>
              <a:buChar char="•"/>
            </a:pPr>
            <a:r>
              <a:rPr lang="en-US" altLang="en-US" sz="2400" dirty="0" smtClean="0"/>
              <a:t>Detailed design</a:t>
            </a:r>
            <a:r>
              <a:rPr lang="en-CA" altLang="en-US" sz="2400" dirty="0"/>
              <a:t> </a:t>
            </a:r>
            <a:r>
              <a:rPr lang="en-CA" altLang="en-US" sz="2400" dirty="0" smtClean="0"/>
              <a:t>(or </a:t>
            </a:r>
            <a:r>
              <a:rPr lang="en-US" altLang="en-US" sz="2400" dirty="0" smtClean="0"/>
              <a:t>low-level design)</a:t>
            </a:r>
            <a:endParaRPr lang="en-US" altLang="en-US" sz="2400" dirty="0"/>
          </a:p>
          <a:p>
            <a:pPr marL="742950" lvl="1" indent="-285750">
              <a:lnSpc>
                <a:spcPct val="80000"/>
              </a:lnSpc>
              <a:buSzTx/>
              <a:buFontTx/>
              <a:buChar char="•"/>
            </a:pPr>
            <a:r>
              <a:rPr lang="en-CA" altLang="en-US" sz="2000" dirty="0" smtClean="0"/>
              <a:t>Denotes the design of the internal structure of each component / class</a:t>
            </a:r>
            <a:endParaRPr lang="en-US" altLang="en-US" sz="2000" dirty="0"/>
          </a:p>
          <a:p>
            <a:pPr marL="742950" lvl="1" indent="-285750">
              <a:lnSpc>
                <a:spcPct val="80000"/>
              </a:lnSpc>
              <a:buSzTx/>
              <a:buFontTx/>
              <a:buChar char="•"/>
            </a:pPr>
            <a:r>
              <a:rPr lang="en-CA" altLang="en-US" sz="2000" dirty="0" smtClean="0"/>
              <a:t>It takes into account the programming language to be used </a:t>
            </a:r>
            <a:endParaRPr lang="en-US" altLang="en-US" sz="2000" dirty="0"/>
          </a:p>
          <a:p>
            <a:pPr marL="742950" lvl="1" indent="-285750">
              <a:lnSpc>
                <a:spcPct val="80000"/>
              </a:lnSpc>
              <a:buSzTx/>
              <a:buFontTx/>
              <a:buChar char="•"/>
            </a:pPr>
            <a:r>
              <a:rPr lang="en-CA" altLang="en-US" sz="2000" dirty="0" smtClean="0"/>
              <a:t>The design specification is detailed enough so that it can readily implemented in an appropriate programming language</a:t>
            </a:r>
            <a:endParaRPr lang="en-US" altLang="en-US" sz="2000" dirty="0"/>
          </a:p>
        </p:txBody>
      </p:sp>
    </p:spTree>
    <p:extLst>
      <p:ext uri="{BB962C8B-B14F-4D97-AF65-F5344CB8AC3E}">
        <p14:creationId xmlns:p14="http://schemas.microsoft.com/office/powerpoint/2010/main" val="9448255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CA" altLang="en-US" sz="4000" dirty="0" smtClean="0"/>
              <a:t>Information Hiding</a:t>
            </a:r>
            <a:endParaRPr lang="en-US" altLang="en-US" sz="4000" dirty="0"/>
          </a:p>
        </p:txBody>
      </p:sp>
      <p:sp>
        <p:nvSpPr>
          <p:cNvPr id="201731" name="Rectangle 3"/>
          <p:cNvSpPr>
            <a:spLocks noGrp="1" noChangeArrowheads="1"/>
          </p:cNvSpPr>
          <p:nvPr>
            <p:ph type="body" idx="1"/>
          </p:nvPr>
        </p:nvSpPr>
        <p:spPr/>
        <p:txBody>
          <a:bodyPr/>
          <a:lstStyle/>
          <a:p>
            <a:pPr marL="342900" indent="-342900"/>
            <a:r>
              <a:rPr lang="en-CA" altLang="en-US" sz="2000" dirty="0" smtClean="0"/>
              <a:t>What type of information do we hide:</a:t>
            </a:r>
            <a:endParaRPr lang="en-US" altLang="en-US" sz="2000" dirty="0"/>
          </a:p>
          <a:p>
            <a:pPr marL="742950" lvl="1" indent="-285750"/>
            <a:r>
              <a:rPr lang="en-CA" altLang="en-US" sz="1800" dirty="0" smtClean="0"/>
              <a:t>Representation of data and data structures </a:t>
            </a:r>
            <a:endParaRPr lang="en-US" altLang="en-US" sz="1800" dirty="0"/>
          </a:p>
          <a:p>
            <a:pPr marL="742950" lvl="1" indent="-285750"/>
            <a:r>
              <a:rPr lang="en-CA" altLang="en-US" sz="1800" dirty="0" smtClean="0"/>
              <a:t>Entity properties except the ones that the clients of the entity require in order to use the entity correctly and fully</a:t>
            </a:r>
            <a:endParaRPr lang="en-US" altLang="en-US" sz="1800" dirty="0"/>
          </a:p>
          <a:p>
            <a:pPr marL="742950" lvl="1" indent="-285750"/>
            <a:r>
              <a:rPr lang="en-CA" altLang="en-US" sz="1800" dirty="0" smtClean="0"/>
              <a:t>Implementation of models </a:t>
            </a:r>
            <a:endParaRPr lang="en-US" altLang="en-US" sz="1800" dirty="0"/>
          </a:p>
          <a:p>
            <a:pPr marL="742950" lvl="1" indent="-285750"/>
            <a:r>
              <a:rPr lang="en-CA" altLang="en-US" sz="1800" dirty="0" smtClean="0"/>
              <a:t>Mechanisms that implement protocols and policies</a:t>
            </a:r>
            <a:endParaRPr lang="en-US" altLang="en-US" sz="1800" dirty="0"/>
          </a:p>
          <a:p>
            <a:pPr marL="742950" lvl="1" indent="-285750"/>
            <a:endParaRPr lang="en-US" altLang="en-US" sz="1800" dirty="0"/>
          </a:p>
          <a:p>
            <a:pPr marL="342900" indent="-342900"/>
            <a:r>
              <a:rPr lang="en-CA" altLang="en-US" sz="2000" dirty="0" smtClean="0"/>
              <a:t>Future changes</a:t>
            </a:r>
            <a:endParaRPr lang="en-US" altLang="en-US" sz="2000" dirty="0"/>
          </a:p>
          <a:p>
            <a:pPr marL="742950" lvl="1" indent="-285750"/>
            <a:r>
              <a:rPr lang="en-CA" altLang="en-US" sz="1800" dirty="0" smtClean="0"/>
              <a:t>We hide system details that may change over time </a:t>
            </a:r>
            <a:endParaRPr lang="en-US" altLang="en-US" sz="1800" dirty="0"/>
          </a:p>
          <a:p>
            <a:pPr marL="742950" lvl="1" indent="-285750"/>
            <a:r>
              <a:rPr lang="en-CA" altLang="en-US" sz="1800" dirty="0" smtClean="0"/>
              <a:t>Components that change with different rates </a:t>
            </a:r>
          </a:p>
          <a:p>
            <a:pPr marL="742950" lvl="1" indent="-285750"/>
            <a:r>
              <a:rPr lang="en-CA" altLang="en-US" sz="1800" dirty="0" smtClean="0"/>
              <a:t>We expose only interfaces that are stable </a:t>
            </a:r>
            <a:endParaRPr lang="en-US" altLang="en-US" sz="1800" dirty="0"/>
          </a:p>
        </p:txBody>
      </p:sp>
    </p:spTree>
    <p:extLst>
      <p:ext uri="{BB962C8B-B14F-4D97-AF65-F5344CB8AC3E}">
        <p14:creationId xmlns:p14="http://schemas.microsoft.com/office/powerpoint/2010/main" val="2289135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CA" altLang="en-US" dirty="0" smtClean="0"/>
              <a:t>Cohesion and Coupling</a:t>
            </a:r>
            <a:endParaRPr lang="en-US" altLang="en-US" dirty="0"/>
          </a:p>
        </p:txBody>
      </p:sp>
      <p:sp>
        <p:nvSpPr>
          <p:cNvPr id="121859" name="Rectangle 3"/>
          <p:cNvSpPr>
            <a:spLocks noGrp="1" noChangeArrowheads="1"/>
          </p:cNvSpPr>
          <p:nvPr>
            <p:ph type="body" idx="1"/>
          </p:nvPr>
        </p:nvSpPr>
        <p:spPr>
          <a:xfrm>
            <a:off x="355600" y="1485900"/>
            <a:ext cx="8594725" cy="5295900"/>
          </a:xfrm>
        </p:spPr>
        <p:txBody>
          <a:bodyPr/>
          <a:lstStyle/>
          <a:p>
            <a:pPr>
              <a:lnSpc>
                <a:spcPct val="70000"/>
              </a:lnSpc>
            </a:pPr>
            <a:r>
              <a:rPr lang="en-CA" altLang="en-US" sz="2000" dirty="0" smtClean="0"/>
              <a:t>Cohesion is a property of </a:t>
            </a:r>
            <a:r>
              <a:rPr lang="en-CA" altLang="en-US" sz="2000" b="1" dirty="0" smtClean="0"/>
              <a:t>one</a:t>
            </a:r>
            <a:r>
              <a:rPr lang="en-CA" altLang="en-US" sz="2000" dirty="0" smtClean="0"/>
              <a:t> component or a class</a:t>
            </a:r>
          </a:p>
          <a:p>
            <a:pPr>
              <a:lnSpc>
                <a:spcPct val="70000"/>
              </a:lnSpc>
            </a:pPr>
            <a:r>
              <a:rPr lang="en-CA" altLang="en-US" sz="2000" dirty="0"/>
              <a:t>Denotes </a:t>
            </a:r>
            <a:r>
              <a:rPr lang="en-CA" altLang="en-US" sz="2000" dirty="0" smtClean="0"/>
              <a:t>“</a:t>
            </a:r>
            <a:r>
              <a:rPr lang="en-CA" altLang="en-US" sz="2000" i="1" dirty="0" smtClean="0"/>
              <a:t>The </a:t>
            </a:r>
            <a:r>
              <a:rPr lang="en-CA" altLang="en-US" sz="2000" i="1" dirty="0"/>
              <a:t>measure of the strength of functional relatedness of elements within a </a:t>
            </a:r>
            <a:r>
              <a:rPr lang="en-CA" altLang="en-US" sz="2000" i="1" dirty="0" smtClean="0"/>
              <a:t>module</a:t>
            </a:r>
            <a:r>
              <a:rPr lang="en-CA" altLang="en-US" sz="2000" dirty="0" smtClean="0"/>
              <a:t>”</a:t>
            </a:r>
            <a:endParaRPr lang="en-US" altLang="en-US" sz="2000" dirty="0"/>
          </a:p>
          <a:p>
            <a:pPr lvl="1">
              <a:lnSpc>
                <a:spcPct val="70000"/>
              </a:lnSpc>
            </a:pPr>
            <a:r>
              <a:rPr lang="en-US" altLang="en-US" sz="2000" dirty="0" smtClean="0"/>
              <a:t>High cohesion: The classes in a component (or the methods in a class) offer related to each other functionality. They are also related, using associations </a:t>
            </a:r>
            <a:endParaRPr lang="el-GR" altLang="en-US" sz="2000" dirty="0"/>
          </a:p>
          <a:p>
            <a:pPr lvl="1">
              <a:lnSpc>
                <a:spcPct val="70000"/>
              </a:lnSpc>
            </a:pPr>
            <a:r>
              <a:rPr lang="en-US" altLang="en-US" sz="2000" dirty="0" smtClean="0"/>
              <a:t>Low cohesion: </a:t>
            </a:r>
            <a:r>
              <a:rPr lang="en-US" altLang="en-US" sz="2000" dirty="0"/>
              <a:t>The classes in a component (or the methods in a class) </a:t>
            </a:r>
            <a:r>
              <a:rPr lang="en-US" altLang="en-US" sz="2000" dirty="0" smtClean="0"/>
              <a:t>offer functionality that are not related between them. Also these classes are not related using associations</a:t>
            </a:r>
          </a:p>
          <a:p>
            <a:pPr lvl="1">
              <a:lnSpc>
                <a:spcPct val="70000"/>
              </a:lnSpc>
            </a:pPr>
            <a:endParaRPr lang="en-US" altLang="en-US" sz="2000" dirty="0"/>
          </a:p>
          <a:p>
            <a:pPr>
              <a:lnSpc>
                <a:spcPct val="70000"/>
              </a:lnSpc>
            </a:pPr>
            <a:r>
              <a:rPr lang="en-CA" altLang="en-US" sz="2000" dirty="0" smtClean="0"/>
              <a:t>Coupling is a measure of dependency between </a:t>
            </a:r>
            <a:r>
              <a:rPr lang="en-CA" altLang="en-US" sz="2000" b="1" dirty="0" smtClean="0"/>
              <a:t>two or more </a:t>
            </a:r>
            <a:r>
              <a:rPr lang="en-CA" altLang="en-US" sz="2000" dirty="0" smtClean="0"/>
              <a:t>subsystems </a:t>
            </a:r>
          </a:p>
          <a:p>
            <a:pPr>
              <a:lnSpc>
                <a:spcPct val="70000"/>
              </a:lnSpc>
            </a:pPr>
            <a:r>
              <a:rPr lang="en-US" altLang="en-US" sz="2000" dirty="0" smtClean="0"/>
              <a:t>Denotes “</a:t>
            </a:r>
            <a:r>
              <a:rPr lang="en-CA" altLang="en-US" sz="2000" i="1" dirty="0"/>
              <a:t>T</a:t>
            </a:r>
            <a:r>
              <a:rPr lang="en-CA" altLang="en-US" sz="2000" i="1" dirty="0" smtClean="0"/>
              <a:t>he </a:t>
            </a:r>
            <a:r>
              <a:rPr lang="en-CA" altLang="en-US" sz="2000" i="1" dirty="0"/>
              <a:t>degree of interdependence between software modules; a measure of how closely connected two routines or modules </a:t>
            </a:r>
            <a:r>
              <a:rPr lang="en-CA" altLang="en-US" sz="2000" i="1" dirty="0" smtClean="0"/>
              <a:t>are</a:t>
            </a:r>
            <a:r>
              <a:rPr lang="en-CA" altLang="en-US" sz="2000" dirty="0" smtClean="0"/>
              <a:t>”</a:t>
            </a:r>
            <a:endParaRPr lang="en-US" altLang="en-US" sz="2000" dirty="0" smtClean="0"/>
          </a:p>
          <a:p>
            <a:pPr lvl="1">
              <a:lnSpc>
                <a:spcPct val="70000"/>
              </a:lnSpc>
            </a:pPr>
            <a:r>
              <a:rPr lang="en-US" altLang="en-US" sz="2000" dirty="0" smtClean="0"/>
              <a:t>High coupling: Changes in one subsystem or component cause changes or affect the function of the other subsystems</a:t>
            </a:r>
            <a:endParaRPr lang="en-US" altLang="en-US" sz="2000" dirty="0"/>
          </a:p>
          <a:p>
            <a:pPr lvl="1">
              <a:lnSpc>
                <a:spcPct val="70000"/>
              </a:lnSpc>
            </a:pPr>
            <a:r>
              <a:rPr lang="en-US" altLang="en-US" sz="2000" dirty="0" smtClean="0"/>
              <a:t>Low coupling: </a:t>
            </a:r>
            <a:r>
              <a:rPr lang="en-US" altLang="en-US" sz="2000" dirty="0"/>
              <a:t>Changes in one subsystem or component cause changes or affect the function of the other </a:t>
            </a:r>
            <a:r>
              <a:rPr lang="en-US" altLang="en-US" sz="2000" dirty="0" smtClean="0"/>
              <a:t>subsystems</a:t>
            </a:r>
          </a:p>
          <a:p>
            <a:pPr lvl="1">
              <a:lnSpc>
                <a:spcPct val="70000"/>
              </a:lnSpc>
            </a:pPr>
            <a:endParaRPr lang="en-US" altLang="en-US" sz="2000" dirty="0"/>
          </a:p>
          <a:p>
            <a:pPr>
              <a:lnSpc>
                <a:spcPct val="70000"/>
              </a:lnSpc>
            </a:pPr>
            <a:r>
              <a:rPr lang="en-CA" altLang="en-US" sz="2000" dirty="0" smtClean="0"/>
              <a:t>A system has to exhibit high cohesion with respect to each of its components and low coupling between its associated components</a:t>
            </a:r>
            <a:endParaRPr lang="en-US" altLang="en-US" sz="2000" dirty="0"/>
          </a:p>
        </p:txBody>
      </p:sp>
    </p:spTree>
    <p:extLst>
      <p:ext uri="{BB962C8B-B14F-4D97-AF65-F5344CB8AC3E}">
        <p14:creationId xmlns:p14="http://schemas.microsoft.com/office/powerpoint/2010/main" val="20206830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CA" altLang="en-US" dirty="0" smtClean="0"/>
              <a:t>Cohesion Types</a:t>
            </a:r>
            <a:endParaRPr lang="en-US" altLang="en-US" dirty="0"/>
          </a:p>
        </p:txBody>
      </p:sp>
      <p:sp>
        <p:nvSpPr>
          <p:cNvPr id="204803" name="Rectangle 3"/>
          <p:cNvSpPr>
            <a:spLocks noGrp="1" noChangeArrowheads="1"/>
          </p:cNvSpPr>
          <p:nvPr>
            <p:ph type="body" idx="1"/>
          </p:nvPr>
        </p:nvSpPr>
        <p:spPr/>
        <p:txBody>
          <a:bodyPr/>
          <a:lstStyle/>
          <a:p>
            <a:pPr marL="342900" indent="-342900">
              <a:buFont typeface="Symbol" charset="2"/>
              <a:buNone/>
            </a:pPr>
            <a:r>
              <a:rPr lang="en-US" altLang="en-US" sz="1600" dirty="0"/>
              <a:t>1. </a:t>
            </a:r>
            <a:r>
              <a:rPr lang="en-CA" altLang="en-US" sz="1600" dirty="0" smtClean="0"/>
              <a:t>Coincidental Cohesion</a:t>
            </a:r>
            <a:endParaRPr lang="en-US" altLang="en-US" sz="1600" dirty="0"/>
          </a:p>
          <a:p>
            <a:pPr marL="342900" indent="-342900">
              <a:buFont typeface="Symbol" charset="2"/>
              <a:buNone/>
            </a:pPr>
            <a:r>
              <a:rPr lang="en-US" altLang="en-US" sz="1600" dirty="0"/>
              <a:t>2. </a:t>
            </a:r>
            <a:r>
              <a:rPr lang="en-US" altLang="en-US" sz="1600" dirty="0" smtClean="0"/>
              <a:t>Logical cohesion</a:t>
            </a:r>
            <a:endParaRPr lang="en-CA" altLang="en-US" sz="1600" dirty="0"/>
          </a:p>
          <a:p>
            <a:pPr marL="342900" indent="-342900">
              <a:buFont typeface="Symbol" charset="2"/>
              <a:buNone/>
            </a:pPr>
            <a:r>
              <a:rPr lang="en-US" altLang="en-US" sz="1600" dirty="0" smtClean="0"/>
              <a:t>3</a:t>
            </a:r>
            <a:r>
              <a:rPr lang="en-US" altLang="en-US" sz="1600" dirty="0"/>
              <a:t>. </a:t>
            </a:r>
            <a:r>
              <a:rPr lang="en-US" altLang="en-US" sz="1600" dirty="0" smtClean="0"/>
              <a:t>Temporal cohesion</a:t>
            </a:r>
            <a:endParaRPr lang="en-US" altLang="en-US" sz="1600" dirty="0"/>
          </a:p>
          <a:p>
            <a:pPr marL="342900" indent="-342900">
              <a:buFont typeface="Symbol" charset="2"/>
              <a:buNone/>
            </a:pPr>
            <a:r>
              <a:rPr lang="en-US" altLang="en-US" sz="1600" dirty="0"/>
              <a:t>4. </a:t>
            </a:r>
            <a:r>
              <a:rPr lang="en-US" altLang="en-US" sz="1600" dirty="0" smtClean="0"/>
              <a:t>Procedural cohesion</a:t>
            </a:r>
            <a:endParaRPr lang="en-US" altLang="en-US" sz="1600" dirty="0"/>
          </a:p>
          <a:p>
            <a:pPr marL="342900" indent="-342900">
              <a:buFont typeface="Symbol" charset="2"/>
              <a:buNone/>
            </a:pPr>
            <a:r>
              <a:rPr lang="en-US" altLang="en-US" sz="1600" dirty="0"/>
              <a:t>5. </a:t>
            </a:r>
            <a:r>
              <a:rPr lang="en-US" altLang="en-US" sz="1600" dirty="0" smtClean="0"/>
              <a:t>Communicational cohesion</a:t>
            </a:r>
            <a:endParaRPr lang="en-US" altLang="en-US" sz="1600" dirty="0"/>
          </a:p>
          <a:p>
            <a:pPr marL="342900" indent="-342900">
              <a:buFont typeface="Symbol" charset="2"/>
              <a:buNone/>
            </a:pPr>
            <a:r>
              <a:rPr lang="en-US" altLang="en-US" sz="1600" dirty="0"/>
              <a:t>6. </a:t>
            </a:r>
            <a:r>
              <a:rPr lang="en-US" altLang="en-US" sz="1600" dirty="0" smtClean="0"/>
              <a:t>Functional cohesion</a:t>
            </a:r>
            <a:endParaRPr lang="en-US" altLang="en-US" sz="1600" dirty="0"/>
          </a:p>
          <a:p>
            <a:pPr marL="342900" indent="-342900">
              <a:buFont typeface="Symbol" charset="2"/>
              <a:buNone/>
            </a:pPr>
            <a:r>
              <a:rPr lang="en-US" altLang="en-US" sz="1600" dirty="0"/>
              <a:t>7. </a:t>
            </a:r>
            <a:r>
              <a:rPr lang="en-US" altLang="en-US" sz="1600" dirty="0" smtClean="0"/>
              <a:t>Informational cohesion</a:t>
            </a:r>
            <a:endParaRPr lang="en-US" altLang="en-US" sz="1600" dirty="0"/>
          </a:p>
          <a:p>
            <a:pPr marL="342900" indent="-342900"/>
            <a:endParaRPr lang="en-US" altLang="en-US" sz="2000" dirty="0"/>
          </a:p>
        </p:txBody>
      </p:sp>
      <p:sp>
        <p:nvSpPr>
          <p:cNvPr id="204804" name="AutoShape 4"/>
          <p:cNvSpPr>
            <a:spLocks/>
          </p:cNvSpPr>
          <p:nvPr/>
        </p:nvSpPr>
        <p:spPr bwMode="auto">
          <a:xfrm>
            <a:off x="3429000" y="3200400"/>
            <a:ext cx="609600" cy="857250"/>
          </a:xfrm>
          <a:prstGeom prst="rightBrace">
            <a:avLst>
              <a:gd name="adj1" fmla="val 1276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04805" name="Text Box 5"/>
          <p:cNvSpPr txBox="1">
            <a:spLocks noChangeArrowheads="1"/>
          </p:cNvSpPr>
          <p:nvPr/>
        </p:nvSpPr>
        <p:spPr bwMode="auto">
          <a:xfrm>
            <a:off x="4495800" y="3407568"/>
            <a:ext cx="22813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dirty="0" smtClean="0">
                <a:latin typeface="Times New Roman" pitchFamily="18" charset="0"/>
              </a:rPr>
              <a:t>High Cohesion - Good</a:t>
            </a:r>
            <a:endParaRPr lang="en-US" altLang="en-US" b="0" dirty="0">
              <a:latin typeface="Times New Roman" pitchFamily="18" charset="0"/>
            </a:endParaRPr>
          </a:p>
        </p:txBody>
      </p:sp>
      <p:sp>
        <p:nvSpPr>
          <p:cNvPr id="204806" name="Text Box 6"/>
          <p:cNvSpPr txBox="1">
            <a:spLocks noChangeArrowheads="1"/>
          </p:cNvSpPr>
          <p:nvPr/>
        </p:nvSpPr>
        <p:spPr bwMode="auto">
          <a:xfrm>
            <a:off x="4343400" y="2402680"/>
            <a:ext cx="21018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dirty="0" smtClean="0">
                <a:latin typeface="Times New Roman" pitchFamily="18" charset="0"/>
              </a:rPr>
              <a:t>Low Cohesion</a:t>
            </a:r>
            <a:r>
              <a:rPr lang="en-US" altLang="en-US" b="0" dirty="0" smtClean="0">
                <a:latin typeface="Times New Roman" pitchFamily="18" charset="0"/>
              </a:rPr>
              <a:t> </a:t>
            </a:r>
            <a:r>
              <a:rPr lang="en-US" altLang="en-US" b="0" dirty="0">
                <a:latin typeface="Times New Roman" pitchFamily="18" charset="0"/>
              </a:rPr>
              <a:t>- </a:t>
            </a:r>
            <a:r>
              <a:rPr lang="en-CA" altLang="en-US" dirty="0" smtClean="0">
                <a:latin typeface="Times New Roman" pitchFamily="18" charset="0"/>
              </a:rPr>
              <a:t>Bad</a:t>
            </a:r>
            <a:endParaRPr lang="en-US" altLang="en-US" b="0" dirty="0">
              <a:latin typeface="Times New Roman" pitchFamily="18" charset="0"/>
            </a:endParaRPr>
          </a:p>
        </p:txBody>
      </p:sp>
      <p:sp>
        <p:nvSpPr>
          <p:cNvPr id="204807" name="AutoShape 7"/>
          <p:cNvSpPr>
            <a:spLocks/>
          </p:cNvSpPr>
          <p:nvPr/>
        </p:nvSpPr>
        <p:spPr bwMode="auto">
          <a:xfrm>
            <a:off x="3429000" y="2124074"/>
            <a:ext cx="609600" cy="923926"/>
          </a:xfrm>
          <a:prstGeom prst="rightBrace">
            <a:avLst>
              <a:gd name="adj1" fmla="val 1041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Tree>
    <p:extLst>
      <p:ext uri="{BB962C8B-B14F-4D97-AF65-F5344CB8AC3E}">
        <p14:creationId xmlns:p14="http://schemas.microsoft.com/office/powerpoint/2010/main" val="17741555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CA" dirty="0" smtClean="0"/>
              <a:t>Cohesion at a Glance</a:t>
            </a:r>
            <a:endParaRPr lang="en-CA" dirty="0"/>
          </a:p>
        </p:txBody>
      </p:sp>
      <p:sp>
        <p:nvSpPr>
          <p:cNvPr id="3" name="Content Placeholder 2"/>
          <p:cNvSpPr>
            <a:spLocks noGrp="1"/>
          </p:cNvSpPr>
          <p:nvPr>
            <p:ph idx="1"/>
          </p:nvPr>
        </p:nvSpPr>
        <p:spPr>
          <a:xfrm>
            <a:off x="609600" y="1295400"/>
            <a:ext cx="7772400" cy="4114800"/>
          </a:xfrm>
        </p:spPr>
        <p:txBody>
          <a:bodyPr/>
          <a:lstStyle/>
          <a:p>
            <a:r>
              <a:rPr lang="en-CA" sz="1700" b="1" dirty="0"/>
              <a:t>Co-incidental cohesion </a:t>
            </a:r>
            <a:r>
              <a:rPr lang="en-CA" sz="1700" dirty="0"/>
              <a:t>- It is unplanned and random cohesion, which might be the result of breaking the program into smaller modules for the sake of modularization. Because it is unplanned, it may serve confusion to the programmers and is generally not-accepted.</a:t>
            </a:r>
          </a:p>
          <a:p>
            <a:r>
              <a:rPr lang="en-CA" sz="1700" b="1" dirty="0"/>
              <a:t>Logical cohesion </a:t>
            </a:r>
            <a:r>
              <a:rPr lang="en-CA" sz="1700" dirty="0"/>
              <a:t>- When logically categorized elements are put together into a module, it is called logical cohesion.</a:t>
            </a:r>
          </a:p>
          <a:p>
            <a:r>
              <a:rPr lang="en-CA" sz="1700" b="1" dirty="0"/>
              <a:t>Temporal Cohesion </a:t>
            </a:r>
            <a:r>
              <a:rPr lang="en-CA" sz="1700" dirty="0"/>
              <a:t>- When elements of module are organized such that they are processed at a similar point in time, it is called temporal cohesion.</a:t>
            </a:r>
          </a:p>
          <a:p>
            <a:r>
              <a:rPr lang="en-CA" sz="1700" b="1" dirty="0"/>
              <a:t>Procedural cohesion </a:t>
            </a:r>
            <a:r>
              <a:rPr lang="en-CA" sz="1700" dirty="0"/>
              <a:t>- When elements of module are grouped together, which are executed sequentially in order to perform a task, it is called procedural cohesion.</a:t>
            </a:r>
          </a:p>
          <a:p>
            <a:r>
              <a:rPr lang="en-CA" sz="1700" b="1" dirty="0"/>
              <a:t>Communicational cohesion </a:t>
            </a:r>
            <a:r>
              <a:rPr lang="en-CA" sz="1700" dirty="0"/>
              <a:t>- When elements of module are grouped together, which are executed sequentially and work on same data (information), it is called communicational cohesion.</a:t>
            </a:r>
          </a:p>
          <a:p>
            <a:r>
              <a:rPr lang="en-CA" sz="1700" b="1" dirty="0"/>
              <a:t>Sequential cohesion </a:t>
            </a:r>
            <a:r>
              <a:rPr lang="en-CA" sz="1700" dirty="0"/>
              <a:t>- When elements of module are grouped because the output of one element serves as input to another and so on, it is called sequential cohesion.</a:t>
            </a:r>
          </a:p>
          <a:p>
            <a:r>
              <a:rPr lang="en-CA" sz="1700" b="1" dirty="0"/>
              <a:t>Functional cohesion </a:t>
            </a:r>
            <a:r>
              <a:rPr lang="en-CA" sz="1700" dirty="0"/>
              <a:t>- It is considered to be the highest degree of cohesion, and it is highly expected. Elements of module in functional cohesion are grouped because they all contribute to a single well-defined function. It can also be reused</a:t>
            </a:r>
          </a:p>
        </p:txBody>
      </p:sp>
      <p:sp>
        <p:nvSpPr>
          <p:cNvPr id="4" name="TextBox 3"/>
          <p:cNvSpPr txBox="1"/>
          <p:nvPr/>
        </p:nvSpPr>
        <p:spPr>
          <a:xfrm>
            <a:off x="685800" y="6581001"/>
            <a:ext cx="5701754" cy="276999"/>
          </a:xfrm>
          <a:prstGeom prst="rect">
            <a:avLst/>
          </a:prstGeom>
          <a:noFill/>
        </p:spPr>
        <p:txBody>
          <a:bodyPr wrap="none" rtlCol="0">
            <a:spAutoFit/>
          </a:bodyPr>
          <a:lstStyle/>
          <a:p>
            <a:r>
              <a:rPr lang="en-CA" sz="1200" dirty="0"/>
              <a:t>https://www.tutorialspoint.com/software_engineering/software_design_basics.htm</a:t>
            </a:r>
          </a:p>
        </p:txBody>
      </p:sp>
    </p:spTree>
    <p:extLst>
      <p:ext uri="{BB962C8B-B14F-4D97-AF65-F5344CB8AC3E}">
        <p14:creationId xmlns:p14="http://schemas.microsoft.com/office/powerpoint/2010/main" val="22023023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altLang="en-US"/>
              <a:t>Coincidental cohesion</a:t>
            </a:r>
          </a:p>
        </p:txBody>
      </p:sp>
      <p:sp>
        <p:nvSpPr>
          <p:cNvPr id="205827" name="Rectangle 3"/>
          <p:cNvSpPr>
            <a:spLocks noGrp="1" noChangeArrowheads="1"/>
          </p:cNvSpPr>
          <p:nvPr>
            <p:ph type="body" idx="1"/>
          </p:nvPr>
        </p:nvSpPr>
        <p:spPr/>
        <p:txBody>
          <a:bodyPr/>
          <a:lstStyle/>
          <a:p>
            <a:pPr marL="342900" indent="-342900"/>
            <a:r>
              <a:rPr lang="en-US" altLang="en-US" sz="2000"/>
              <a:t>The result of </a:t>
            </a:r>
            <a:r>
              <a:rPr lang="en-US" altLang="en-US" sz="2000" i="1"/>
              <a:t>randomly</a:t>
            </a:r>
            <a:r>
              <a:rPr lang="en-US" altLang="en-US" sz="2000"/>
              <a:t> breaking the project into modules to gain the benefits of having multiple smaller files/modules to work on</a:t>
            </a:r>
          </a:p>
          <a:p>
            <a:pPr marL="742950" lvl="1" indent="-285750"/>
            <a:r>
              <a:rPr lang="en-US" altLang="en-US" sz="1800"/>
              <a:t>Inflexible enforcement of rules such as: “every function/module shall be between 40 and 80 lines in length” can result in coincidental coherence</a:t>
            </a:r>
          </a:p>
          <a:p>
            <a:pPr marL="742950" lvl="1" indent="-285750"/>
            <a:endParaRPr lang="en-US" altLang="en-US" sz="1800"/>
          </a:p>
          <a:p>
            <a:pPr marL="342900" indent="-342900"/>
            <a:r>
              <a:rPr lang="en-US" altLang="en-US" sz="2000"/>
              <a:t>Usually worse than no modularization</a:t>
            </a:r>
          </a:p>
          <a:p>
            <a:pPr marL="742950" lvl="1" indent="-285750"/>
            <a:r>
              <a:rPr lang="en-US" altLang="en-US" sz="1800"/>
              <a:t>Confuses the reader that may infer dependencies that are not there</a:t>
            </a:r>
          </a:p>
        </p:txBody>
      </p:sp>
    </p:spTree>
    <p:extLst>
      <p:ext uri="{BB962C8B-B14F-4D97-AF65-F5344CB8AC3E}">
        <p14:creationId xmlns:p14="http://schemas.microsoft.com/office/powerpoint/2010/main" val="4145452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p:spPr>
        <p:txBody>
          <a:bodyPr/>
          <a:lstStyle/>
          <a:p>
            <a:r>
              <a:rPr lang="en-US" altLang="en-US"/>
              <a:t>List of Design Goals</a:t>
            </a:r>
          </a:p>
        </p:txBody>
      </p:sp>
      <p:sp>
        <p:nvSpPr>
          <p:cNvPr id="26627" name="Rectangle 3"/>
          <p:cNvSpPr>
            <a:spLocks noGrp="1" noChangeArrowheads="1"/>
          </p:cNvSpPr>
          <p:nvPr>
            <p:ph type="body" idx="1"/>
          </p:nvPr>
        </p:nvSpPr>
        <p:spPr>
          <a:xfrm>
            <a:off x="596900" y="1676400"/>
            <a:ext cx="4051300" cy="4800600"/>
          </a:xfrm>
          <a:noFill/>
          <a:ln/>
        </p:spPr>
        <p:txBody>
          <a:bodyPr/>
          <a:lstStyle/>
          <a:p>
            <a:pPr>
              <a:lnSpc>
                <a:spcPct val="80000"/>
              </a:lnSpc>
            </a:pPr>
            <a:r>
              <a:rPr lang="en-US" altLang="en-US" sz="2000" dirty="0"/>
              <a:t>Reliability</a:t>
            </a:r>
          </a:p>
          <a:p>
            <a:pPr>
              <a:lnSpc>
                <a:spcPct val="80000"/>
              </a:lnSpc>
            </a:pPr>
            <a:r>
              <a:rPr lang="en-US" altLang="en-US" sz="2000" dirty="0"/>
              <a:t>Modifiability</a:t>
            </a:r>
          </a:p>
          <a:p>
            <a:pPr>
              <a:lnSpc>
                <a:spcPct val="80000"/>
              </a:lnSpc>
            </a:pPr>
            <a:r>
              <a:rPr lang="en-US" altLang="en-US" sz="2000" dirty="0"/>
              <a:t>Maintainability</a:t>
            </a:r>
          </a:p>
          <a:p>
            <a:pPr>
              <a:lnSpc>
                <a:spcPct val="80000"/>
              </a:lnSpc>
            </a:pPr>
            <a:r>
              <a:rPr lang="en-US" altLang="en-US" sz="2000" dirty="0"/>
              <a:t>Understandability</a:t>
            </a:r>
          </a:p>
          <a:p>
            <a:pPr>
              <a:lnSpc>
                <a:spcPct val="80000"/>
              </a:lnSpc>
            </a:pPr>
            <a:r>
              <a:rPr lang="en-US" altLang="en-US" sz="2000" dirty="0"/>
              <a:t>Adaptability</a:t>
            </a:r>
          </a:p>
          <a:p>
            <a:pPr>
              <a:lnSpc>
                <a:spcPct val="80000"/>
              </a:lnSpc>
            </a:pPr>
            <a:r>
              <a:rPr lang="en-US" altLang="en-US" sz="2000" dirty="0"/>
              <a:t>Reusability</a:t>
            </a:r>
          </a:p>
          <a:p>
            <a:pPr>
              <a:lnSpc>
                <a:spcPct val="80000"/>
              </a:lnSpc>
            </a:pPr>
            <a:r>
              <a:rPr lang="en-US" altLang="en-US" sz="2000" dirty="0"/>
              <a:t>Efficiency</a:t>
            </a:r>
          </a:p>
          <a:p>
            <a:pPr>
              <a:lnSpc>
                <a:spcPct val="80000"/>
              </a:lnSpc>
            </a:pPr>
            <a:r>
              <a:rPr lang="en-US" altLang="en-US" sz="2000" dirty="0"/>
              <a:t>Portability</a:t>
            </a:r>
          </a:p>
          <a:p>
            <a:pPr>
              <a:lnSpc>
                <a:spcPct val="80000"/>
              </a:lnSpc>
            </a:pPr>
            <a:r>
              <a:rPr lang="en-US" altLang="en-US" sz="2000" dirty="0"/>
              <a:t>Traceability of requirements</a:t>
            </a:r>
          </a:p>
          <a:p>
            <a:pPr>
              <a:lnSpc>
                <a:spcPct val="80000"/>
              </a:lnSpc>
            </a:pPr>
            <a:r>
              <a:rPr lang="en-US" altLang="en-US" sz="2000" dirty="0"/>
              <a:t>Fault tolerance</a:t>
            </a:r>
          </a:p>
          <a:p>
            <a:pPr>
              <a:lnSpc>
                <a:spcPct val="80000"/>
              </a:lnSpc>
            </a:pPr>
            <a:r>
              <a:rPr lang="en-US" altLang="en-US" sz="2000" dirty="0"/>
              <a:t>Backward-compatibility</a:t>
            </a:r>
          </a:p>
          <a:p>
            <a:pPr>
              <a:lnSpc>
                <a:spcPct val="80000"/>
              </a:lnSpc>
            </a:pPr>
            <a:r>
              <a:rPr lang="en-US" altLang="en-US" sz="2000" dirty="0"/>
              <a:t>Cost-effectiveness</a:t>
            </a:r>
          </a:p>
          <a:p>
            <a:pPr>
              <a:lnSpc>
                <a:spcPct val="80000"/>
              </a:lnSpc>
            </a:pPr>
            <a:r>
              <a:rPr lang="en-US" altLang="en-US" sz="2000" dirty="0"/>
              <a:t>Robustness</a:t>
            </a:r>
          </a:p>
          <a:p>
            <a:pPr>
              <a:lnSpc>
                <a:spcPct val="80000"/>
              </a:lnSpc>
            </a:pPr>
            <a:r>
              <a:rPr lang="en-US" altLang="en-US" sz="2000" dirty="0"/>
              <a:t>High-performance</a:t>
            </a:r>
          </a:p>
        </p:txBody>
      </p:sp>
      <p:sp>
        <p:nvSpPr>
          <p:cNvPr id="26628" name="Rectangle 4"/>
          <p:cNvSpPr>
            <a:spLocks noChangeArrowheads="1"/>
          </p:cNvSpPr>
          <p:nvPr/>
        </p:nvSpPr>
        <p:spPr bwMode="auto">
          <a:xfrm>
            <a:off x="4584700" y="1600200"/>
            <a:ext cx="4051300" cy="4800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a:defRPr sz="2400">
                <a:solidFill>
                  <a:schemeClr val="tx1"/>
                </a:solidFill>
                <a:latin typeface="Times" charset="0"/>
              </a:defRPr>
            </a:lvl1pPr>
            <a:lvl2pPr marL="685800" indent="-228600">
              <a:defRPr sz="2400">
                <a:solidFill>
                  <a:schemeClr val="tx1"/>
                </a:solidFill>
                <a:latin typeface="Times" charset="0"/>
              </a:defRPr>
            </a:lvl2pPr>
            <a:lvl3pPr marL="1143000" indent="-228600">
              <a:defRPr sz="2400">
                <a:solidFill>
                  <a:schemeClr val="tx1"/>
                </a:solidFill>
                <a:latin typeface="Times" charset="0"/>
              </a:defRPr>
            </a:lvl3pPr>
            <a:lvl4pPr marL="1543050" indent="-171450">
              <a:defRPr sz="2400">
                <a:solidFill>
                  <a:schemeClr val="tx1"/>
                </a:solidFill>
                <a:latin typeface="Times" charset="0"/>
              </a:defRPr>
            </a:lvl4pPr>
            <a:lvl5pPr marL="2000250" indent="-171450">
              <a:defRPr sz="2400">
                <a:solidFill>
                  <a:schemeClr val="tx1"/>
                </a:solidFill>
                <a:latin typeface="Times" charset="0"/>
              </a:defRPr>
            </a:lvl5pPr>
            <a:lvl6pPr marL="2457450" indent="-171450" eaLnBrk="0" fontAlgn="base" hangingPunct="0">
              <a:spcBef>
                <a:spcPct val="0"/>
              </a:spcBef>
              <a:spcAft>
                <a:spcPct val="0"/>
              </a:spcAft>
              <a:defRPr sz="2400">
                <a:solidFill>
                  <a:schemeClr val="tx1"/>
                </a:solidFill>
                <a:latin typeface="Times" charset="0"/>
              </a:defRPr>
            </a:lvl6pPr>
            <a:lvl7pPr marL="2914650" indent="-171450" eaLnBrk="0" fontAlgn="base" hangingPunct="0">
              <a:spcBef>
                <a:spcPct val="0"/>
              </a:spcBef>
              <a:spcAft>
                <a:spcPct val="0"/>
              </a:spcAft>
              <a:defRPr sz="2400">
                <a:solidFill>
                  <a:schemeClr val="tx1"/>
                </a:solidFill>
                <a:latin typeface="Times" charset="0"/>
              </a:defRPr>
            </a:lvl7pPr>
            <a:lvl8pPr marL="3371850" indent="-171450" eaLnBrk="0" fontAlgn="base" hangingPunct="0">
              <a:spcBef>
                <a:spcPct val="0"/>
              </a:spcBef>
              <a:spcAft>
                <a:spcPct val="0"/>
              </a:spcAft>
              <a:defRPr sz="2400">
                <a:solidFill>
                  <a:schemeClr val="tx1"/>
                </a:solidFill>
                <a:latin typeface="Times" charset="0"/>
              </a:defRPr>
            </a:lvl8pPr>
            <a:lvl9pPr marL="3829050" indent="-171450" eaLnBrk="0" fontAlgn="base" hangingPunct="0">
              <a:spcBef>
                <a:spcPct val="0"/>
              </a:spcBef>
              <a:spcAft>
                <a:spcPct val="0"/>
              </a:spcAft>
              <a:defRPr sz="2400">
                <a:solidFill>
                  <a:schemeClr val="tx1"/>
                </a:solidFill>
                <a:latin typeface="Times" charset="0"/>
              </a:defRPr>
            </a:lvl9pPr>
          </a:lstStyle>
          <a:p>
            <a:pPr>
              <a:lnSpc>
                <a:spcPct val="90000"/>
              </a:lnSpc>
              <a:spcBef>
                <a:spcPct val="30000"/>
              </a:spcBef>
              <a:buClr>
                <a:schemeClr val="tx2"/>
              </a:buClr>
              <a:buSzPct val="75000"/>
              <a:buFont typeface="Monotype Sorts" charset="2"/>
              <a:buChar char=""/>
            </a:pPr>
            <a:r>
              <a:rPr lang="en-US" altLang="en-US" sz="2000" b="0" dirty="0">
                <a:latin typeface="Times New Roman" pitchFamily="18" charset="0"/>
              </a:rPr>
              <a:t>Good documentation</a:t>
            </a:r>
          </a:p>
          <a:p>
            <a:pPr>
              <a:lnSpc>
                <a:spcPct val="90000"/>
              </a:lnSpc>
              <a:spcBef>
                <a:spcPct val="30000"/>
              </a:spcBef>
              <a:buClr>
                <a:schemeClr val="tx2"/>
              </a:buClr>
              <a:buSzPct val="75000"/>
              <a:buFont typeface="Monotype Sorts" charset="2"/>
              <a:buChar char=""/>
            </a:pPr>
            <a:r>
              <a:rPr lang="en-US" altLang="en-US" sz="2000" b="0" dirty="0">
                <a:latin typeface="Times New Roman" pitchFamily="18" charset="0"/>
              </a:rPr>
              <a:t>Well-defined interfaces</a:t>
            </a:r>
          </a:p>
          <a:p>
            <a:pPr>
              <a:lnSpc>
                <a:spcPct val="90000"/>
              </a:lnSpc>
              <a:spcBef>
                <a:spcPct val="30000"/>
              </a:spcBef>
              <a:buClr>
                <a:schemeClr val="tx2"/>
              </a:buClr>
              <a:buSzPct val="75000"/>
              <a:buFont typeface="Monotype Sorts" charset="2"/>
              <a:buChar char=""/>
            </a:pPr>
            <a:r>
              <a:rPr lang="en-US" altLang="en-US" sz="2000" b="0" dirty="0">
                <a:latin typeface="Times New Roman" pitchFamily="18" charset="0"/>
              </a:rPr>
              <a:t>User-friendliness</a:t>
            </a:r>
          </a:p>
          <a:p>
            <a:pPr>
              <a:lnSpc>
                <a:spcPct val="90000"/>
              </a:lnSpc>
              <a:spcBef>
                <a:spcPct val="30000"/>
              </a:spcBef>
              <a:buClr>
                <a:schemeClr val="tx2"/>
              </a:buClr>
              <a:buSzPct val="75000"/>
              <a:buFont typeface="Monotype Sorts" charset="2"/>
              <a:buChar char=""/>
            </a:pPr>
            <a:r>
              <a:rPr lang="en-US" altLang="en-US" sz="2000" b="0" dirty="0">
                <a:latin typeface="Times New Roman" pitchFamily="18" charset="0"/>
              </a:rPr>
              <a:t>Reuse of components</a:t>
            </a:r>
          </a:p>
          <a:p>
            <a:pPr>
              <a:lnSpc>
                <a:spcPct val="90000"/>
              </a:lnSpc>
              <a:spcBef>
                <a:spcPct val="30000"/>
              </a:spcBef>
              <a:buClr>
                <a:schemeClr val="tx2"/>
              </a:buClr>
              <a:buSzPct val="75000"/>
              <a:buFont typeface="Monotype Sorts" charset="2"/>
              <a:buChar char=""/>
            </a:pPr>
            <a:r>
              <a:rPr lang="en-US" altLang="en-US" sz="2000" b="0" dirty="0">
                <a:latin typeface="Times New Roman" pitchFamily="18" charset="0"/>
              </a:rPr>
              <a:t>Rapid development</a:t>
            </a:r>
          </a:p>
          <a:p>
            <a:pPr>
              <a:lnSpc>
                <a:spcPct val="90000"/>
              </a:lnSpc>
              <a:spcBef>
                <a:spcPct val="30000"/>
              </a:spcBef>
              <a:buClr>
                <a:schemeClr val="tx2"/>
              </a:buClr>
              <a:buSzPct val="75000"/>
              <a:buFont typeface="Monotype Sorts" charset="2"/>
              <a:buChar char=""/>
            </a:pPr>
            <a:r>
              <a:rPr lang="en-US" altLang="en-US" sz="2000" b="0" dirty="0">
                <a:latin typeface="Times New Roman" pitchFamily="18" charset="0"/>
              </a:rPr>
              <a:t>Minimum # of errors</a:t>
            </a:r>
          </a:p>
          <a:p>
            <a:pPr>
              <a:lnSpc>
                <a:spcPct val="90000"/>
              </a:lnSpc>
              <a:spcBef>
                <a:spcPct val="30000"/>
              </a:spcBef>
              <a:buClr>
                <a:schemeClr val="tx2"/>
              </a:buClr>
              <a:buSzPct val="75000"/>
              <a:buFont typeface="Monotype Sorts" charset="2"/>
              <a:buChar char=""/>
            </a:pPr>
            <a:r>
              <a:rPr lang="en-US" altLang="en-US" sz="2000" b="0" dirty="0">
                <a:latin typeface="Times New Roman" pitchFamily="18" charset="0"/>
              </a:rPr>
              <a:t>Readability</a:t>
            </a:r>
          </a:p>
          <a:p>
            <a:pPr>
              <a:lnSpc>
                <a:spcPct val="90000"/>
              </a:lnSpc>
              <a:spcBef>
                <a:spcPct val="30000"/>
              </a:spcBef>
              <a:buClr>
                <a:schemeClr val="tx2"/>
              </a:buClr>
              <a:buSzPct val="75000"/>
              <a:buFont typeface="Monotype Sorts" charset="2"/>
              <a:buChar char=""/>
            </a:pPr>
            <a:r>
              <a:rPr lang="en-US" altLang="en-US" sz="2000" b="0" dirty="0">
                <a:latin typeface="Times New Roman" pitchFamily="18" charset="0"/>
              </a:rPr>
              <a:t>Ease of learning</a:t>
            </a:r>
          </a:p>
          <a:p>
            <a:pPr>
              <a:lnSpc>
                <a:spcPct val="90000"/>
              </a:lnSpc>
              <a:spcBef>
                <a:spcPct val="30000"/>
              </a:spcBef>
              <a:buClr>
                <a:schemeClr val="tx2"/>
              </a:buClr>
              <a:buSzPct val="75000"/>
              <a:buFont typeface="Monotype Sorts" charset="2"/>
              <a:buChar char=""/>
            </a:pPr>
            <a:r>
              <a:rPr lang="en-US" altLang="en-US" sz="2000" b="0" dirty="0">
                <a:latin typeface="Times New Roman" pitchFamily="18" charset="0"/>
              </a:rPr>
              <a:t>Ease of remembering</a:t>
            </a:r>
          </a:p>
          <a:p>
            <a:pPr>
              <a:lnSpc>
                <a:spcPct val="90000"/>
              </a:lnSpc>
              <a:spcBef>
                <a:spcPct val="30000"/>
              </a:spcBef>
              <a:buClr>
                <a:schemeClr val="tx2"/>
              </a:buClr>
              <a:buSzPct val="75000"/>
              <a:buFont typeface="Monotype Sorts" charset="2"/>
              <a:buChar char=""/>
            </a:pPr>
            <a:r>
              <a:rPr lang="en-US" altLang="en-US" sz="2000" b="0" dirty="0">
                <a:latin typeface="Times New Roman" pitchFamily="18" charset="0"/>
              </a:rPr>
              <a:t>Ease of use</a:t>
            </a:r>
          </a:p>
          <a:p>
            <a:pPr>
              <a:lnSpc>
                <a:spcPct val="90000"/>
              </a:lnSpc>
              <a:spcBef>
                <a:spcPct val="30000"/>
              </a:spcBef>
              <a:buClr>
                <a:schemeClr val="tx2"/>
              </a:buClr>
              <a:buSzPct val="75000"/>
              <a:buFont typeface="Monotype Sorts" charset="2"/>
              <a:buChar char=""/>
            </a:pPr>
            <a:r>
              <a:rPr lang="en-US" altLang="en-US" sz="2000" b="0" dirty="0">
                <a:latin typeface="Times New Roman" pitchFamily="18" charset="0"/>
              </a:rPr>
              <a:t>Increased productivity</a:t>
            </a:r>
          </a:p>
          <a:p>
            <a:pPr>
              <a:lnSpc>
                <a:spcPct val="90000"/>
              </a:lnSpc>
              <a:spcBef>
                <a:spcPct val="30000"/>
              </a:spcBef>
              <a:buClr>
                <a:schemeClr val="tx2"/>
              </a:buClr>
              <a:buSzPct val="75000"/>
              <a:buFont typeface="Monotype Sorts" charset="2"/>
              <a:buChar char=""/>
            </a:pPr>
            <a:r>
              <a:rPr lang="en-US" altLang="en-US" sz="2000" b="0" dirty="0">
                <a:latin typeface="Times New Roman" pitchFamily="18" charset="0"/>
              </a:rPr>
              <a:t>Low-cost</a:t>
            </a:r>
          </a:p>
          <a:p>
            <a:pPr>
              <a:lnSpc>
                <a:spcPct val="90000"/>
              </a:lnSpc>
              <a:spcBef>
                <a:spcPct val="30000"/>
              </a:spcBef>
              <a:buClr>
                <a:schemeClr val="tx2"/>
              </a:buClr>
              <a:buSzPct val="75000"/>
              <a:buFont typeface="Monotype Sorts" charset="2"/>
              <a:buChar char=""/>
            </a:pPr>
            <a:r>
              <a:rPr lang="en-US" altLang="en-US" sz="2000" b="0" dirty="0">
                <a:latin typeface="Times New Roman" pitchFamily="18" charset="0"/>
              </a:rPr>
              <a:t>Flexibility</a:t>
            </a:r>
          </a:p>
        </p:txBody>
      </p:sp>
    </p:spTree>
    <p:extLst>
      <p:ext uri="{BB962C8B-B14F-4D97-AF65-F5344CB8AC3E}">
        <p14:creationId xmlns:p14="http://schemas.microsoft.com/office/powerpoint/2010/main" val="254433364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ltLang="en-US"/>
              <a:t>Logical cohesion</a:t>
            </a:r>
            <a:endParaRPr lang="en-US" altLang="en-US" sz="4000"/>
          </a:p>
        </p:txBody>
      </p:sp>
      <p:sp>
        <p:nvSpPr>
          <p:cNvPr id="206851" name="Rectangle 3"/>
          <p:cNvSpPr>
            <a:spLocks noGrp="1" noChangeArrowheads="1"/>
          </p:cNvSpPr>
          <p:nvPr>
            <p:ph type="body" idx="1"/>
          </p:nvPr>
        </p:nvSpPr>
        <p:spPr/>
        <p:txBody>
          <a:bodyPr/>
          <a:lstStyle/>
          <a:p>
            <a:pPr marL="342900" indent="-342900"/>
            <a:r>
              <a:rPr lang="en-US" altLang="en-US" sz="1800"/>
              <a:t>A “template” implementation of a number of quite different operations that share some basic course of action</a:t>
            </a:r>
          </a:p>
          <a:p>
            <a:pPr marL="742950" lvl="1" indent="-285750"/>
            <a:r>
              <a:rPr lang="en-US" altLang="en-US" sz="1600"/>
              <a:t>variation is achieved through parameters</a:t>
            </a:r>
          </a:p>
          <a:p>
            <a:pPr marL="742950" lvl="1" indent="-285750"/>
            <a:r>
              <a:rPr lang="en-US" altLang="en-US" sz="1600"/>
              <a:t>“logic” - here: the internal workings of a module</a:t>
            </a:r>
          </a:p>
          <a:p>
            <a:pPr marL="742950" lvl="1" indent="-285750"/>
            <a:endParaRPr lang="en-US" altLang="en-US" sz="1600"/>
          </a:p>
          <a:p>
            <a:pPr marL="342900" indent="-342900"/>
            <a:r>
              <a:rPr lang="en-US" altLang="en-US" sz="1800"/>
              <a:t>Problems:</a:t>
            </a:r>
          </a:p>
          <a:p>
            <a:pPr marL="742950" lvl="1" indent="-285750"/>
            <a:r>
              <a:rPr lang="en-US" altLang="en-US" sz="1600"/>
              <a:t>Results in hard to understand modules with complicated logic</a:t>
            </a:r>
          </a:p>
          <a:p>
            <a:pPr marL="742950" lvl="1" indent="-285750"/>
            <a:r>
              <a:rPr lang="en-US" altLang="en-US" sz="1600"/>
              <a:t>Undesirable coupling between operations</a:t>
            </a:r>
          </a:p>
          <a:p>
            <a:pPr marL="742950" lvl="1" indent="-285750"/>
            <a:endParaRPr lang="en-US" altLang="en-US" sz="1600"/>
          </a:p>
          <a:p>
            <a:pPr marL="342900" indent="-342900"/>
            <a:r>
              <a:rPr lang="en-US" altLang="en-US" sz="1800"/>
              <a:t>Usually should be refactored to separate the different operations</a:t>
            </a:r>
            <a:endParaRPr lang="en-US" altLang="en-US" sz="2000"/>
          </a:p>
        </p:txBody>
      </p:sp>
    </p:spTree>
    <p:extLst>
      <p:ext uri="{BB962C8B-B14F-4D97-AF65-F5344CB8AC3E}">
        <p14:creationId xmlns:p14="http://schemas.microsoft.com/office/powerpoint/2010/main" val="6876205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altLang="en-US"/>
              <a:t>Example of Logical Cohesion</a:t>
            </a:r>
          </a:p>
        </p:txBody>
      </p:sp>
      <p:sp>
        <p:nvSpPr>
          <p:cNvPr id="207875" name="Rectangle 3"/>
          <p:cNvSpPr>
            <a:spLocks noGrp="1" noChangeArrowheads="1"/>
          </p:cNvSpPr>
          <p:nvPr>
            <p:ph type="body" idx="1"/>
          </p:nvPr>
        </p:nvSpPr>
        <p:spPr/>
        <p:txBody>
          <a:bodyPr/>
          <a:lstStyle/>
          <a:p>
            <a:pPr marL="342900" indent="-342900">
              <a:lnSpc>
                <a:spcPct val="70000"/>
              </a:lnSpc>
              <a:buFont typeface="Symbol" pitchFamily="18" charset="2"/>
              <a:buNone/>
            </a:pPr>
            <a:r>
              <a:rPr lang="en-US" altLang="en-US" sz="1200"/>
              <a:t>void function(param1, param2, param3, ..., paramN)</a:t>
            </a:r>
          </a:p>
          <a:p>
            <a:pPr marL="342900" indent="-342900">
              <a:lnSpc>
                <a:spcPct val="70000"/>
              </a:lnSpc>
              <a:buFont typeface="Symbol" pitchFamily="18" charset="2"/>
              <a:buNone/>
            </a:pPr>
            <a:r>
              <a:rPr lang="en-US" altLang="en-US" sz="1200"/>
              <a:t>{</a:t>
            </a:r>
          </a:p>
          <a:p>
            <a:pPr marL="342900" indent="-342900">
              <a:lnSpc>
                <a:spcPct val="70000"/>
              </a:lnSpc>
              <a:buFont typeface="Symbol" pitchFamily="18" charset="2"/>
              <a:buNone/>
            </a:pPr>
            <a:r>
              <a:rPr lang="en-US" altLang="en-US" sz="1200"/>
              <a:t>	variable declarations....</a:t>
            </a:r>
          </a:p>
          <a:p>
            <a:pPr marL="342900" indent="-342900">
              <a:lnSpc>
                <a:spcPct val="70000"/>
              </a:lnSpc>
              <a:buFont typeface="Symbol" pitchFamily="18" charset="2"/>
              <a:buNone/>
            </a:pPr>
            <a:r>
              <a:rPr lang="en-US" altLang="en-US" sz="1200"/>
              <a:t>	code common to all cases... [A]</a:t>
            </a:r>
          </a:p>
          <a:p>
            <a:pPr marL="342900" indent="-342900">
              <a:lnSpc>
                <a:spcPct val="70000"/>
              </a:lnSpc>
              <a:buFont typeface="Symbol" pitchFamily="18" charset="2"/>
              <a:buNone/>
            </a:pPr>
            <a:r>
              <a:rPr lang="en-US" altLang="en-US" sz="1200"/>
              <a:t>	if ( param1 == 1 ) [B]</a:t>
            </a:r>
          </a:p>
          <a:p>
            <a:pPr marL="342900" indent="-342900">
              <a:lnSpc>
                <a:spcPct val="70000"/>
              </a:lnSpc>
              <a:buFont typeface="Symbol" pitchFamily="18" charset="2"/>
              <a:buNone/>
            </a:pPr>
            <a:r>
              <a:rPr lang="en-US" altLang="en-US" sz="1200"/>
              <a:t>		...</a:t>
            </a:r>
          </a:p>
          <a:p>
            <a:pPr marL="342900" indent="-342900">
              <a:lnSpc>
                <a:spcPct val="70000"/>
              </a:lnSpc>
              <a:buFont typeface="Symbol" pitchFamily="18" charset="2"/>
              <a:buNone/>
            </a:pPr>
            <a:r>
              <a:rPr lang="en-US" altLang="en-US" sz="1200"/>
              <a:t>	else if ( param1 == 2 )</a:t>
            </a:r>
          </a:p>
          <a:p>
            <a:pPr marL="342900" indent="-342900">
              <a:lnSpc>
                <a:spcPct val="70000"/>
              </a:lnSpc>
              <a:buFont typeface="Symbol" pitchFamily="18" charset="2"/>
              <a:buNone/>
            </a:pPr>
            <a:r>
              <a:rPr lang="en-US" altLang="en-US" sz="1200"/>
              <a:t>		...</a:t>
            </a:r>
          </a:p>
          <a:p>
            <a:pPr marL="342900" indent="-342900">
              <a:lnSpc>
                <a:spcPct val="70000"/>
              </a:lnSpc>
              <a:buFont typeface="Symbol" pitchFamily="18" charset="2"/>
              <a:buNone/>
            </a:pPr>
            <a:r>
              <a:rPr lang="en-US" altLang="en-US" sz="1200"/>
              <a:t>	else if ( param1 == n )</a:t>
            </a:r>
          </a:p>
          <a:p>
            <a:pPr marL="342900" indent="-342900">
              <a:lnSpc>
                <a:spcPct val="70000"/>
              </a:lnSpc>
              <a:buFont typeface="Symbol" pitchFamily="18" charset="2"/>
              <a:buNone/>
            </a:pPr>
            <a:r>
              <a:rPr lang="en-US" altLang="en-US" sz="1200"/>
              <a:t>		...</a:t>
            </a:r>
          </a:p>
          <a:p>
            <a:pPr marL="342900" indent="-342900">
              <a:lnSpc>
                <a:spcPct val="70000"/>
              </a:lnSpc>
              <a:buFont typeface="Symbol" pitchFamily="18" charset="2"/>
              <a:buNone/>
            </a:pPr>
            <a:r>
              <a:rPr lang="en-US" altLang="en-US" sz="1200"/>
              <a:t>	end if</a:t>
            </a:r>
          </a:p>
          <a:p>
            <a:pPr marL="342900" indent="-342900">
              <a:lnSpc>
                <a:spcPct val="70000"/>
              </a:lnSpc>
              <a:buFont typeface="Symbol" pitchFamily="18" charset="2"/>
              <a:buNone/>
            </a:pPr>
            <a:r>
              <a:rPr lang="en-US" altLang="en-US" sz="1200"/>
              <a:t>	code common to all cases... [C]</a:t>
            </a:r>
          </a:p>
          <a:p>
            <a:pPr marL="342900" indent="-342900">
              <a:lnSpc>
                <a:spcPct val="70000"/>
              </a:lnSpc>
              <a:buFont typeface="Symbol" pitchFamily="18" charset="2"/>
              <a:buNone/>
            </a:pPr>
            <a:r>
              <a:rPr lang="en-US" altLang="en-US" sz="1200"/>
              <a:t>	if ( param == 1) [D]</a:t>
            </a:r>
          </a:p>
          <a:p>
            <a:pPr marL="342900" indent="-342900">
              <a:lnSpc>
                <a:spcPct val="70000"/>
              </a:lnSpc>
              <a:buFont typeface="Symbol" pitchFamily="18" charset="2"/>
              <a:buNone/>
            </a:pPr>
            <a:r>
              <a:rPr lang="en-US" altLang="en-US" sz="1200"/>
              <a:t>		...</a:t>
            </a:r>
          </a:p>
          <a:p>
            <a:pPr marL="342900" indent="-342900">
              <a:lnSpc>
                <a:spcPct val="70000"/>
              </a:lnSpc>
              <a:buFont typeface="Symbol" pitchFamily="18" charset="2"/>
              <a:buNone/>
            </a:pPr>
            <a:r>
              <a:rPr lang="en-US" altLang="en-US" sz="1200"/>
              <a:t>	else if ( param1 == 5 )</a:t>
            </a:r>
          </a:p>
          <a:p>
            <a:pPr marL="342900" indent="-342900">
              <a:lnSpc>
                <a:spcPct val="70000"/>
              </a:lnSpc>
              <a:buFont typeface="Symbol" pitchFamily="18" charset="2"/>
              <a:buNone/>
            </a:pPr>
            <a:r>
              <a:rPr lang="en-US" altLang="en-US" sz="1200"/>
              <a:t>		...</a:t>
            </a:r>
          </a:p>
          <a:p>
            <a:pPr marL="342900" indent="-342900">
              <a:lnSpc>
                <a:spcPct val="70000"/>
              </a:lnSpc>
              <a:buFont typeface="Symbol" pitchFamily="18" charset="2"/>
              <a:buNone/>
            </a:pPr>
            <a:r>
              <a:rPr lang="en-US" altLang="en-US" sz="1200"/>
              <a:t>	end if</a:t>
            </a:r>
          </a:p>
          <a:p>
            <a:pPr marL="342900" indent="-342900">
              <a:lnSpc>
                <a:spcPct val="70000"/>
              </a:lnSpc>
              <a:buFont typeface="Symbol" pitchFamily="18" charset="2"/>
              <a:buNone/>
            </a:pPr>
            <a:r>
              <a:rPr lang="en-US" altLang="en-US" sz="1200"/>
              <a:t>	code common to all cases... [E]</a:t>
            </a:r>
          </a:p>
          <a:p>
            <a:pPr marL="342900" indent="-342900">
              <a:lnSpc>
                <a:spcPct val="70000"/>
              </a:lnSpc>
              <a:buFont typeface="Symbol" pitchFamily="18" charset="2"/>
              <a:buNone/>
            </a:pPr>
            <a:r>
              <a:rPr lang="en-US" altLang="en-US" sz="1200"/>
              <a:t>	if ( param1 == 7 )</a:t>
            </a:r>
          </a:p>
          <a:p>
            <a:pPr marL="342900" indent="-342900">
              <a:lnSpc>
                <a:spcPct val="70000"/>
              </a:lnSpc>
              <a:buFont typeface="Symbol" pitchFamily="18" charset="2"/>
              <a:buNone/>
            </a:pPr>
            <a:r>
              <a:rPr lang="en-US" altLang="en-US" sz="1200"/>
              <a:t>		...</a:t>
            </a:r>
          </a:p>
          <a:p>
            <a:pPr marL="342900" indent="-342900">
              <a:lnSpc>
                <a:spcPct val="70000"/>
              </a:lnSpc>
              <a:buFont typeface="Symbol" pitchFamily="18" charset="2"/>
              <a:buNone/>
            </a:pPr>
            <a:r>
              <a:rPr lang="en-US" altLang="en-US" sz="1200"/>
              <a:t>}</a:t>
            </a:r>
          </a:p>
        </p:txBody>
      </p:sp>
    </p:spTree>
    <p:extLst>
      <p:ext uri="{BB962C8B-B14F-4D97-AF65-F5344CB8AC3E}">
        <p14:creationId xmlns:p14="http://schemas.microsoft.com/office/powerpoint/2010/main" val="36197039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altLang="en-US"/>
              <a:t>Temporal Cohesion</a:t>
            </a:r>
          </a:p>
        </p:txBody>
      </p:sp>
      <p:sp>
        <p:nvSpPr>
          <p:cNvPr id="208899" name="Rectangle 3"/>
          <p:cNvSpPr>
            <a:spLocks noGrp="1" noChangeArrowheads="1"/>
          </p:cNvSpPr>
          <p:nvPr>
            <p:ph type="body" idx="1"/>
          </p:nvPr>
        </p:nvSpPr>
        <p:spPr/>
        <p:txBody>
          <a:bodyPr/>
          <a:lstStyle/>
          <a:p>
            <a:pPr marL="342900" indent="-342900"/>
            <a:r>
              <a:rPr lang="en-US" altLang="en-US" sz="1800"/>
              <a:t>Temporal cohesion concerns a module organized to contain all those operations which occur at a similar point in time.</a:t>
            </a:r>
          </a:p>
          <a:p>
            <a:pPr marL="342900" indent="-342900"/>
            <a:endParaRPr lang="en-US" altLang="en-US" sz="1800"/>
          </a:p>
          <a:p>
            <a:pPr marL="342900" indent="-342900"/>
            <a:r>
              <a:rPr lang="en-US" altLang="en-US" sz="1800"/>
              <a:t>Consider a product performing the following major steps:</a:t>
            </a:r>
          </a:p>
          <a:p>
            <a:pPr marL="742950" lvl="1" indent="-285750"/>
            <a:r>
              <a:rPr lang="en-US" altLang="en-US" sz="1600"/>
              <a:t>initialization, get user input, run calculations, perform appropriate output, cleanup.</a:t>
            </a:r>
          </a:p>
          <a:p>
            <a:pPr marL="742950" lvl="1" indent="-285750"/>
            <a:endParaRPr lang="en-US" altLang="en-US" sz="1600"/>
          </a:p>
          <a:p>
            <a:pPr marL="342900" indent="-342900"/>
            <a:r>
              <a:rPr lang="en-US" altLang="en-US" sz="1800"/>
              <a:t>Temporal cohesion would lead to five modules named initialize, input, calculate, output and cleanup.</a:t>
            </a:r>
          </a:p>
          <a:p>
            <a:pPr marL="342900" indent="-342900"/>
            <a:endParaRPr lang="en-US" altLang="en-US" sz="1800"/>
          </a:p>
          <a:p>
            <a:pPr marL="342900" indent="-342900"/>
            <a:r>
              <a:rPr lang="en-US" altLang="en-US" sz="1800"/>
              <a:t>This division will most probably lead to code duplication across the modules, e.g.,</a:t>
            </a:r>
          </a:p>
          <a:p>
            <a:pPr marL="742950" lvl="1" indent="-285750"/>
            <a:r>
              <a:rPr lang="en-US" altLang="en-US" sz="1600"/>
              <a:t>Each module may have code that manipulates one of the major data structures used in the program.</a:t>
            </a:r>
          </a:p>
        </p:txBody>
      </p:sp>
    </p:spTree>
    <p:extLst>
      <p:ext uri="{BB962C8B-B14F-4D97-AF65-F5344CB8AC3E}">
        <p14:creationId xmlns:p14="http://schemas.microsoft.com/office/powerpoint/2010/main" val="22831241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en-US" altLang="en-US"/>
              <a:t>Procedural Cohesion</a:t>
            </a:r>
          </a:p>
        </p:txBody>
      </p:sp>
      <p:sp>
        <p:nvSpPr>
          <p:cNvPr id="209923" name="Rectangle 3"/>
          <p:cNvSpPr>
            <a:spLocks noGrp="1" noChangeArrowheads="1"/>
          </p:cNvSpPr>
          <p:nvPr>
            <p:ph type="body" idx="1"/>
          </p:nvPr>
        </p:nvSpPr>
        <p:spPr/>
        <p:txBody>
          <a:bodyPr/>
          <a:lstStyle/>
          <a:p>
            <a:pPr marL="342900" indent="-342900"/>
            <a:r>
              <a:rPr lang="en-US" altLang="en-US" sz="1800"/>
              <a:t>A module has procedural cohesion if all the operations it performs are related to a sequence of steps performed in the program.</a:t>
            </a:r>
          </a:p>
          <a:p>
            <a:pPr marL="342900" indent="-342900"/>
            <a:endParaRPr lang="en-US" altLang="en-US" sz="1800"/>
          </a:p>
          <a:p>
            <a:pPr marL="342900" indent="-342900"/>
            <a:r>
              <a:rPr lang="en-US" altLang="en-US" sz="1800"/>
              <a:t>For example, if one of the sequence of operations in the program was “read input from the keyboard, validate it, and store the answers in global variables”, that would be procedural cohesion.</a:t>
            </a:r>
          </a:p>
          <a:p>
            <a:pPr marL="342900" indent="-342900"/>
            <a:endParaRPr lang="en-US" altLang="en-US" sz="1800"/>
          </a:p>
          <a:p>
            <a:pPr marL="342900" indent="-342900"/>
            <a:r>
              <a:rPr lang="en-US" altLang="en-US" sz="1800"/>
              <a:t>Procedural cohesion is essentially temporal cohesion with the added restriction that all the parts of the module correspond to a related action sequence in the program.</a:t>
            </a:r>
          </a:p>
          <a:p>
            <a:pPr marL="342900" indent="-342900"/>
            <a:endParaRPr lang="en-US" altLang="en-US" sz="1800"/>
          </a:p>
          <a:p>
            <a:pPr marL="342900" indent="-342900"/>
            <a:r>
              <a:rPr lang="en-US" altLang="en-US" sz="1800"/>
              <a:t>It also leads to code duplication in a similar way.</a:t>
            </a:r>
          </a:p>
        </p:txBody>
      </p:sp>
    </p:spTree>
    <p:extLst>
      <p:ext uri="{BB962C8B-B14F-4D97-AF65-F5344CB8AC3E}">
        <p14:creationId xmlns:p14="http://schemas.microsoft.com/office/powerpoint/2010/main" val="8275502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altLang="en-US"/>
              <a:t>Procedural Cohesion</a:t>
            </a:r>
          </a:p>
        </p:txBody>
      </p:sp>
      <p:sp>
        <p:nvSpPr>
          <p:cNvPr id="210947" name="Text Box 3"/>
          <p:cNvSpPr txBox="1">
            <a:spLocks noChangeArrowheads="1"/>
          </p:cNvSpPr>
          <p:nvPr/>
        </p:nvSpPr>
        <p:spPr bwMode="auto">
          <a:xfrm>
            <a:off x="914400" y="1809750"/>
            <a:ext cx="28003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latin typeface="Times New Roman" pitchFamily="18" charset="0"/>
              </a:rPr>
              <a:t>operationA()</a:t>
            </a:r>
          </a:p>
          <a:p>
            <a:r>
              <a:rPr lang="en-US" altLang="en-US" b="0">
                <a:latin typeface="Times New Roman" pitchFamily="18" charset="0"/>
              </a:rPr>
              <a:t>{ readData(data,filename1);</a:t>
            </a:r>
          </a:p>
          <a:p>
            <a:r>
              <a:rPr lang="en-US" altLang="en-US" b="0">
                <a:latin typeface="Times New Roman" pitchFamily="18" charset="0"/>
              </a:rPr>
              <a:t>   processAData(data);</a:t>
            </a:r>
          </a:p>
          <a:p>
            <a:r>
              <a:rPr lang="en-US" altLang="en-US" b="0">
                <a:latin typeface="Times New Roman" pitchFamily="18" charset="0"/>
              </a:rPr>
              <a:t>   storeData(data,filename2);</a:t>
            </a:r>
          </a:p>
          <a:p>
            <a:r>
              <a:rPr lang="en-US" altLang="en-US" b="0">
                <a:latin typeface="Times New Roman" pitchFamily="18" charset="0"/>
              </a:rPr>
              <a:t>}</a:t>
            </a:r>
          </a:p>
          <a:p>
            <a:endParaRPr lang="en-US" altLang="en-US" b="0">
              <a:latin typeface="Times New Roman" pitchFamily="18" charset="0"/>
            </a:endParaRPr>
          </a:p>
        </p:txBody>
      </p:sp>
      <p:sp>
        <p:nvSpPr>
          <p:cNvPr id="210948" name="Text Box 4"/>
          <p:cNvSpPr txBox="1">
            <a:spLocks noChangeArrowheads="1"/>
          </p:cNvSpPr>
          <p:nvPr/>
        </p:nvSpPr>
        <p:spPr bwMode="auto">
          <a:xfrm>
            <a:off x="5410200" y="1809750"/>
            <a:ext cx="28003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latin typeface="Times New Roman" pitchFamily="18" charset="0"/>
              </a:rPr>
              <a:t>operationB()</a:t>
            </a:r>
          </a:p>
          <a:p>
            <a:r>
              <a:rPr lang="en-US" altLang="en-US" b="0">
                <a:latin typeface="Times New Roman" pitchFamily="18" charset="0"/>
              </a:rPr>
              <a:t>{ readData(data,filename1);</a:t>
            </a:r>
          </a:p>
          <a:p>
            <a:r>
              <a:rPr lang="en-US" altLang="en-US" b="0">
                <a:latin typeface="Times New Roman" pitchFamily="18" charset="0"/>
              </a:rPr>
              <a:t>   processBData(data);</a:t>
            </a:r>
          </a:p>
          <a:p>
            <a:r>
              <a:rPr lang="en-US" altLang="en-US" b="0">
                <a:latin typeface="Times New Roman" pitchFamily="18" charset="0"/>
              </a:rPr>
              <a:t>   storeData(data,filename2);</a:t>
            </a:r>
          </a:p>
          <a:p>
            <a:r>
              <a:rPr lang="en-US" altLang="en-US" b="0">
                <a:latin typeface="Times New Roman" pitchFamily="18" charset="0"/>
              </a:rPr>
              <a:t>}</a:t>
            </a:r>
          </a:p>
          <a:p>
            <a:endParaRPr lang="en-US" altLang="en-US" b="0">
              <a:latin typeface="Times New Roman" pitchFamily="18" charset="0"/>
            </a:endParaRPr>
          </a:p>
        </p:txBody>
      </p:sp>
      <p:sp>
        <p:nvSpPr>
          <p:cNvPr id="210949" name="Text Box 5"/>
          <p:cNvSpPr txBox="1">
            <a:spLocks noChangeArrowheads="1"/>
          </p:cNvSpPr>
          <p:nvPr/>
        </p:nvSpPr>
        <p:spPr bwMode="auto">
          <a:xfrm>
            <a:off x="914400" y="3409950"/>
            <a:ext cx="2498725" cy="256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latin typeface="Times New Roman" pitchFamily="18" charset="0"/>
              </a:rPr>
              <a:t>readData(data,filename)</a:t>
            </a:r>
          </a:p>
          <a:p>
            <a:r>
              <a:rPr lang="en-US" altLang="en-US" b="0">
                <a:latin typeface="Times New Roman" pitchFamily="18" charset="0"/>
              </a:rPr>
              <a:t>{ f := openfile(filename);</a:t>
            </a:r>
          </a:p>
          <a:p>
            <a:r>
              <a:rPr lang="en-US" altLang="en-US" b="0">
                <a:latin typeface="Times New Roman" pitchFamily="18" charset="0"/>
              </a:rPr>
              <a:t>   readrecords(f, data);</a:t>
            </a:r>
          </a:p>
          <a:p>
            <a:r>
              <a:rPr lang="en-US" altLang="en-US" b="0">
                <a:latin typeface="Times New Roman" pitchFamily="18" charset="0"/>
              </a:rPr>
              <a:t>   closefile(f);</a:t>
            </a:r>
          </a:p>
          <a:p>
            <a:r>
              <a:rPr lang="en-US" altLang="en-US" b="0">
                <a:latin typeface="Times New Roman" pitchFamily="18" charset="0"/>
              </a:rPr>
              <a:t>}</a:t>
            </a:r>
          </a:p>
          <a:p>
            <a:r>
              <a:rPr lang="en-US" altLang="en-US" b="0">
                <a:latin typeface="Times New Roman" pitchFamily="18" charset="0"/>
              </a:rPr>
              <a:t>storeData(data,filename)</a:t>
            </a:r>
          </a:p>
          <a:p>
            <a:r>
              <a:rPr lang="en-US" altLang="en-US" b="0">
                <a:latin typeface="Times New Roman" pitchFamily="18" charset="0"/>
              </a:rPr>
              <a:t>{...}</a:t>
            </a:r>
          </a:p>
          <a:p>
            <a:r>
              <a:rPr lang="en-US" altLang="en-US" b="0">
                <a:latin typeface="Times New Roman" pitchFamily="18" charset="0"/>
              </a:rPr>
              <a:t>processAData(data)</a:t>
            </a:r>
          </a:p>
          <a:p>
            <a:r>
              <a:rPr lang="en-US" altLang="en-US" b="0">
                <a:latin typeface="Times New Roman" pitchFamily="18" charset="0"/>
              </a:rPr>
              <a:t>{...}</a:t>
            </a:r>
          </a:p>
        </p:txBody>
      </p:sp>
      <p:sp>
        <p:nvSpPr>
          <p:cNvPr id="210950" name="Text Box 6"/>
          <p:cNvSpPr txBox="1">
            <a:spLocks noChangeArrowheads="1"/>
          </p:cNvSpPr>
          <p:nvPr/>
        </p:nvSpPr>
        <p:spPr bwMode="auto">
          <a:xfrm>
            <a:off x="5486400" y="3409950"/>
            <a:ext cx="2498725" cy="256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latin typeface="Times New Roman" pitchFamily="18" charset="0"/>
              </a:rPr>
              <a:t>readData(data,filename)</a:t>
            </a:r>
          </a:p>
          <a:p>
            <a:r>
              <a:rPr lang="en-US" altLang="en-US" b="0">
                <a:latin typeface="Times New Roman" pitchFamily="18" charset="0"/>
              </a:rPr>
              <a:t>{ f := openfile(filename);</a:t>
            </a:r>
          </a:p>
          <a:p>
            <a:r>
              <a:rPr lang="en-US" altLang="en-US" b="0">
                <a:latin typeface="Times New Roman" pitchFamily="18" charset="0"/>
              </a:rPr>
              <a:t>   readrecords(f, data);</a:t>
            </a:r>
          </a:p>
          <a:p>
            <a:r>
              <a:rPr lang="en-US" altLang="en-US" b="0">
                <a:latin typeface="Times New Roman" pitchFamily="18" charset="0"/>
              </a:rPr>
              <a:t>   closefile(f);</a:t>
            </a:r>
          </a:p>
          <a:p>
            <a:r>
              <a:rPr lang="en-US" altLang="en-US" b="0">
                <a:latin typeface="Times New Roman" pitchFamily="18" charset="0"/>
              </a:rPr>
              <a:t>}</a:t>
            </a:r>
          </a:p>
          <a:p>
            <a:r>
              <a:rPr lang="en-US" altLang="en-US" b="0">
                <a:latin typeface="Times New Roman" pitchFamily="18" charset="0"/>
              </a:rPr>
              <a:t>storeData(data,filename)</a:t>
            </a:r>
          </a:p>
          <a:p>
            <a:r>
              <a:rPr lang="en-US" altLang="en-US" b="0">
                <a:latin typeface="Times New Roman" pitchFamily="18" charset="0"/>
              </a:rPr>
              <a:t>{...}</a:t>
            </a:r>
          </a:p>
          <a:p>
            <a:r>
              <a:rPr lang="en-US" altLang="en-US" b="0">
                <a:latin typeface="Times New Roman" pitchFamily="18" charset="0"/>
              </a:rPr>
              <a:t>processBData(data)</a:t>
            </a:r>
          </a:p>
          <a:p>
            <a:r>
              <a:rPr lang="en-US" altLang="en-US" b="0">
                <a:latin typeface="Times New Roman" pitchFamily="18" charset="0"/>
              </a:rPr>
              <a:t>{...}</a:t>
            </a:r>
          </a:p>
        </p:txBody>
      </p:sp>
      <p:sp>
        <p:nvSpPr>
          <p:cNvPr id="210951" name="Rectangle 7"/>
          <p:cNvSpPr>
            <a:spLocks noChangeArrowheads="1"/>
          </p:cNvSpPr>
          <p:nvPr/>
        </p:nvSpPr>
        <p:spPr bwMode="auto">
          <a:xfrm>
            <a:off x="838200" y="1809750"/>
            <a:ext cx="2971800" cy="434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10952" name="Rectangle 8"/>
          <p:cNvSpPr>
            <a:spLocks noChangeArrowheads="1"/>
          </p:cNvSpPr>
          <p:nvPr/>
        </p:nvSpPr>
        <p:spPr bwMode="auto">
          <a:xfrm>
            <a:off x="5257800" y="1809750"/>
            <a:ext cx="2971800" cy="434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10953" name="Text Box 9"/>
          <p:cNvSpPr txBox="1">
            <a:spLocks noChangeArrowheads="1"/>
          </p:cNvSpPr>
          <p:nvPr/>
        </p:nvSpPr>
        <p:spPr bwMode="auto">
          <a:xfrm>
            <a:off x="898525" y="1466850"/>
            <a:ext cx="1117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latin typeface="Times New Roman" pitchFamily="18" charset="0"/>
              </a:rPr>
              <a:t>Module A</a:t>
            </a:r>
          </a:p>
        </p:txBody>
      </p:sp>
      <p:sp>
        <p:nvSpPr>
          <p:cNvPr id="210954" name="Text Box 10"/>
          <p:cNvSpPr txBox="1">
            <a:spLocks noChangeArrowheads="1"/>
          </p:cNvSpPr>
          <p:nvPr/>
        </p:nvSpPr>
        <p:spPr bwMode="auto">
          <a:xfrm>
            <a:off x="5257800" y="1466850"/>
            <a:ext cx="1104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latin typeface="Times New Roman" pitchFamily="18" charset="0"/>
              </a:rPr>
              <a:t>Module B</a:t>
            </a:r>
          </a:p>
        </p:txBody>
      </p:sp>
    </p:spTree>
    <p:extLst>
      <p:ext uri="{BB962C8B-B14F-4D97-AF65-F5344CB8AC3E}">
        <p14:creationId xmlns:p14="http://schemas.microsoft.com/office/powerpoint/2010/main" val="8114086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ltLang="en-US"/>
              <a:t>Communicational Cohesion</a:t>
            </a:r>
          </a:p>
        </p:txBody>
      </p:sp>
      <p:sp>
        <p:nvSpPr>
          <p:cNvPr id="211971" name="Rectangle 3"/>
          <p:cNvSpPr>
            <a:spLocks noGrp="1" noChangeArrowheads="1"/>
          </p:cNvSpPr>
          <p:nvPr>
            <p:ph type="body" idx="1"/>
          </p:nvPr>
        </p:nvSpPr>
        <p:spPr/>
        <p:txBody>
          <a:bodyPr/>
          <a:lstStyle/>
          <a:p>
            <a:pPr marL="342900" indent="-342900"/>
            <a:r>
              <a:rPr lang="en-US" altLang="en-US" sz="2000"/>
              <a:t>Communicational cohesion occurs when a module performs operations related to a sequence of steps performed in the program (see procedural cohesion) AND all the actions performed by the module are performed on the same data.</a:t>
            </a:r>
          </a:p>
          <a:p>
            <a:pPr marL="342900" indent="-342900"/>
            <a:endParaRPr lang="en-US" altLang="en-US" sz="2000"/>
          </a:p>
          <a:p>
            <a:pPr marL="342900" indent="-342900"/>
            <a:r>
              <a:rPr lang="en-US" altLang="en-US" sz="2000"/>
              <a:t>Communicational cohesion is an improvement on procedural cohesion because all the operations are performed on the same data.</a:t>
            </a:r>
          </a:p>
        </p:txBody>
      </p:sp>
    </p:spTree>
    <p:extLst>
      <p:ext uri="{BB962C8B-B14F-4D97-AF65-F5344CB8AC3E}">
        <p14:creationId xmlns:p14="http://schemas.microsoft.com/office/powerpoint/2010/main" val="33473769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altLang="en-US"/>
              <a:t>Functional Cohesion</a:t>
            </a:r>
          </a:p>
        </p:txBody>
      </p:sp>
      <p:sp>
        <p:nvSpPr>
          <p:cNvPr id="212995" name="Rectangle 3"/>
          <p:cNvSpPr>
            <a:spLocks noGrp="1" noChangeArrowheads="1"/>
          </p:cNvSpPr>
          <p:nvPr>
            <p:ph type="body" idx="1"/>
          </p:nvPr>
        </p:nvSpPr>
        <p:spPr/>
        <p:txBody>
          <a:bodyPr/>
          <a:lstStyle/>
          <a:p>
            <a:pPr marL="342900" indent="-342900"/>
            <a:r>
              <a:rPr lang="en-US" altLang="en-US" sz="1800"/>
              <a:t>Module with functional cohesion focuses on exactly one goal or “function”</a:t>
            </a:r>
          </a:p>
          <a:p>
            <a:pPr marL="742950" lvl="1" indent="-285750"/>
            <a:r>
              <a:rPr lang="en-US" altLang="en-US" sz="1600"/>
              <a:t>(in the sense of purpose, not a programming language “function”).</a:t>
            </a:r>
          </a:p>
          <a:p>
            <a:pPr marL="742950" lvl="1" indent="-285750"/>
            <a:endParaRPr lang="en-US" altLang="en-US" sz="1600"/>
          </a:p>
          <a:p>
            <a:pPr marL="342900" indent="-342900"/>
            <a:r>
              <a:rPr lang="en-US" altLang="en-US" sz="1800"/>
              <a:t>Module performing a well-defined operation is more reusable, e.g.,</a:t>
            </a:r>
          </a:p>
          <a:p>
            <a:pPr marL="742950" lvl="1" indent="-285750"/>
            <a:r>
              <a:rPr lang="en-US" altLang="en-US" sz="1600"/>
              <a:t>modules such as: read_file, or draw_graph are more likely to be applicable to another project than one called initialize_data.</a:t>
            </a:r>
          </a:p>
          <a:p>
            <a:pPr marL="742950" lvl="1" indent="-285750"/>
            <a:endParaRPr lang="en-US" altLang="en-US" sz="1600"/>
          </a:p>
          <a:p>
            <a:pPr marL="342900" indent="-342900"/>
            <a:r>
              <a:rPr lang="en-US" altLang="en-US" sz="1800"/>
              <a:t>Another advantage of is fault isolation, e.g.,</a:t>
            </a:r>
          </a:p>
          <a:p>
            <a:pPr marL="742950" lvl="1" indent="-285750"/>
            <a:r>
              <a:rPr lang="en-US" altLang="en-US" sz="1600"/>
              <a:t>If the data is not being read from the file correctly, there is a good chance the error lies in the read_file module/function.</a:t>
            </a:r>
          </a:p>
        </p:txBody>
      </p:sp>
    </p:spTree>
    <p:extLst>
      <p:ext uri="{BB962C8B-B14F-4D97-AF65-F5344CB8AC3E}">
        <p14:creationId xmlns:p14="http://schemas.microsoft.com/office/powerpoint/2010/main" val="9375334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ltLang="en-US"/>
              <a:t>Informational Cohesion</a:t>
            </a:r>
          </a:p>
        </p:txBody>
      </p:sp>
      <p:sp>
        <p:nvSpPr>
          <p:cNvPr id="214019" name="Rectangle 3"/>
          <p:cNvSpPr>
            <a:spLocks noGrp="1" noChangeArrowheads="1"/>
          </p:cNvSpPr>
          <p:nvPr>
            <p:ph type="body" idx="1"/>
          </p:nvPr>
        </p:nvSpPr>
        <p:spPr/>
        <p:txBody>
          <a:bodyPr/>
          <a:lstStyle/>
          <a:p>
            <a:pPr marL="342900" indent="-342900"/>
            <a:r>
              <a:rPr lang="en-US" altLang="en-US" sz="1800"/>
              <a:t>Informational cohesion describes a module as performing a number of actions, each with a unique entry point, independent code for each action, and all operations are performed on the same data.</a:t>
            </a:r>
          </a:p>
          <a:p>
            <a:pPr marL="742950" lvl="1" indent="-285750"/>
            <a:r>
              <a:rPr lang="en-US" altLang="en-US" sz="1600"/>
              <a:t>In informational cohesion, each function in a module can perform exactly one action.</a:t>
            </a:r>
          </a:p>
          <a:p>
            <a:pPr marL="742950" lvl="1" indent="-285750"/>
            <a:endParaRPr lang="en-US" altLang="en-US" sz="1600"/>
          </a:p>
          <a:p>
            <a:pPr marL="342900" indent="-342900"/>
            <a:r>
              <a:rPr lang="en-US" altLang="en-US" sz="1800"/>
              <a:t>It corresponds to the definition of an ADT (abstract data type) or object in an object-oriented language.</a:t>
            </a:r>
          </a:p>
          <a:p>
            <a:pPr marL="342900" indent="-342900"/>
            <a:endParaRPr lang="en-US" altLang="en-US" sz="1800"/>
          </a:p>
          <a:p>
            <a:pPr marL="342900" indent="-342900"/>
            <a:r>
              <a:rPr lang="en-US" altLang="en-US" sz="1800"/>
              <a:t>Thus, the object-oriented approach naturally produces designs with informational cohesion.</a:t>
            </a:r>
          </a:p>
          <a:p>
            <a:pPr marL="742950" lvl="1" indent="-285750"/>
            <a:r>
              <a:rPr lang="en-US" altLang="en-US" sz="1600"/>
              <a:t>Each object is generally defined in its own source file/module, and all the data definitions and member functions of that object are defined inside that source file (or perhaps one other source file, in the case of a .hpp/.cpp combination).</a:t>
            </a:r>
          </a:p>
        </p:txBody>
      </p:sp>
    </p:spTree>
    <p:extLst>
      <p:ext uri="{BB962C8B-B14F-4D97-AF65-F5344CB8AC3E}">
        <p14:creationId xmlns:p14="http://schemas.microsoft.com/office/powerpoint/2010/main" val="28048336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ltLang="en-US"/>
              <a:t>Levels of Coupling</a:t>
            </a:r>
          </a:p>
        </p:txBody>
      </p:sp>
      <p:sp>
        <p:nvSpPr>
          <p:cNvPr id="215043" name="Rectangle 3"/>
          <p:cNvSpPr>
            <a:spLocks noGrp="1" noChangeArrowheads="1"/>
          </p:cNvSpPr>
          <p:nvPr>
            <p:ph type="body" idx="1"/>
          </p:nvPr>
        </p:nvSpPr>
        <p:spPr/>
        <p:txBody>
          <a:bodyPr/>
          <a:lstStyle/>
          <a:p>
            <a:pPr marL="342900" indent="-342900">
              <a:buFont typeface="Symbol" pitchFamily="18" charset="2"/>
              <a:buNone/>
            </a:pPr>
            <a:r>
              <a:rPr lang="en-US" altLang="en-US" sz="2000" dirty="0"/>
              <a:t>5. Content Coupling (High Coupling - Bad)</a:t>
            </a:r>
          </a:p>
          <a:p>
            <a:pPr marL="342900" indent="-342900">
              <a:buFont typeface="Symbol" pitchFamily="18" charset="2"/>
              <a:buNone/>
            </a:pPr>
            <a:r>
              <a:rPr lang="en-US" altLang="en-US" sz="2000" dirty="0"/>
              <a:t>4. Common Coupling</a:t>
            </a:r>
          </a:p>
          <a:p>
            <a:pPr marL="342900" indent="-342900">
              <a:buFont typeface="Symbol" pitchFamily="18" charset="2"/>
              <a:buNone/>
            </a:pPr>
            <a:r>
              <a:rPr lang="en-US" altLang="en-US" sz="2000" dirty="0"/>
              <a:t>3. Control Coupling</a:t>
            </a:r>
          </a:p>
          <a:p>
            <a:pPr marL="342900" indent="-342900">
              <a:buFont typeface="Symbol" pitchFamily="18" charset="2"/>
              <a:buNone/>
            </a:pPr>
            <a:r>
              <a:rPr lang="en-US" altLang="en-US" sz="2000" dirty="0"/>
              <a:t>2. Stamp Coupling</a:t>
            </a:r>
          </a:p>
          <a:p>
            <a:pPr marL="342900" indent="-342900">
              <a:buFont typeface="Symbol" pitchFamily="18" charset="2"/>
              <a:buNone/>
            </a:pPr>
            <a:r>
              <a:rPr lang="en-US" altLang="en-US" sz="2000" dirty="0"/>
              <a:t>1. Data Coupling (Low Coupling - Good</a:t>
            </a:r>
            <a:r>
              <a:rPr lang="en-US" altLang="en-US" sz="2000" dirty="0" smtClean="0"/>
              <a:t>)</a:t>
            </a:r>
            <a:endParaRPr lang="en-US" altLang="en-US" sz="2000" dirty="0"/>
          </a:p>
        </p:txBody>
      </p:sp>
    </p:spTree>
    <p:extLst>
      <p:ext uri="{BB962C8B-B14F-4D97-AF65-F5344CB8AC3E}">
        <p14:creationId xmlns:p14="http://schemas.microsoft.com/office/powerpoint/2010/main" val="31161686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Coupling at a Glance</a:t>
            </a:r>
            <a:endParaRPr lang="en-CA" dirty="0"/>
          </a:p>
        </p:txBody>
      </p:sp>
      <p:sp>
        <p:nvSpPr>
          <p:cNvPr id="3" name="Content Placeholder 2"/>
          <p:cNvSpPr>
            <a:spLocks noGrp="1"/>
          </p:cNvSpPr>
          <p:nvPr>
            <p:ph idx="1"/>
          </p:nvPr>
        </p:nvSpPr>
        <p:spPr>
          <a:xfrm>
            <a:off x="685800" y="1752600"/>
            <a:ext cx="7772400" cy="4114800"/>
          </a:xfrm>
        </p:spPr>
        <p:txBody>
          <a:bodyPr/>
          <a:lstStyle/>
          <a:p>
            <a:r>
              <a:rPr lang="en-CA" sz="2000" b="1" dirty="0"/>
              <a:t>Content coupling </a:t>
            </a:r>
            <a:r>
              <a:rPr lang="en-CA" sz="2000" dirty="0"/>
              <a:t>- When a module can directly access or modify or refer to the content of another module, it is called content level coupling.</a:t>
            </a:r>
          </a:p>
          <a:p>
            <a:r>
              <a:rPr lang="en-CA" sz="2000" b="1" dirty="0"/>
              <a:t>Common coupling- </a:t>
            </a:r>
            <a:r>
              <a:rPr lang="en-CA" sz="2000" dirty="0"/>
              <a:t>When multiple modules have read and write access to some global data, it is called common or global coupling.</a:t>
            </a:r>
          </a:p>
          <a:p>
            <a:r>
              <a:rPr lang="en-CA" sz="2000" b="1" dirty="0"/>
              <a:t>Control coupling- </a:t>
            </a:r>
            <a:r>
              <a:rPr lang="en-CA" sz="2000" dirty="0"/>
              <a:t>Two modules are called control-coupled if one of them decides the function of the other module or changes its flow of execution.</a:t>
            </a:r>
          </a:p>
          <a:p>
            <a:r>
              <a:rPr lang="en-CA" sz="2000" b="1" dirty="0"/>
              <a:t>Stamp coupling- </a:t>
            </a:r>
            <a:r>
              <a:rPr lang="en-CA" sz="2000" dirty="0"/>
              <a:t>When multiple modules share common data structure and work on different part of it, it is called stamp coupling.</a:t>
            </a:r>
          </a:p>
          <a:p>
            <a:r>
              <a:rPr lang="en-CA" sz="2000" b="1" dirty="0"/>
              <a:t>Data coupling- </a:t>
            </a:r>
            <a:r>
              <a:rPr lang="en-CA" sz="2000" dirty="0"/>
              <a:t>Data coupling is when two modules interact with each other by means of passing data (as parameter). If a module passes data structure as parameter, then the receiving module should use all its components.</a:t>
            </a:r>
          </a:p>
        </p:txBody>
      </p:sp>
      <p:sp>
        <p:nvSpPr>
          <p:cNvPr id="4" name="TextBox 3"/>
          <p:cNvSpPr txBox="1"/>
          <p:nvPr/>
        </p:nvSpPr>
        <p:spPr>
          <a:xfrm>
            <a:off x="685800" y="6400800"/>
            <a:ext cx="5701754" cy="276999"/>
          </a:xfrm>
          <a:prstGeom prst="rect">
            <a:avLst/>
          </a:prstGeom>
          <a:noFill/>
        </p:spPr>
        <p:txBody>
          <a:bodyPr wrap="none" rtlCol="0">
            <a:spAutoFit/>
          </a:bodyPr>
          <a:lstStyle/>
          <a:p>
            <a:r>
              <a:rPr lang="en-CA" sz="1200" dirty="0"/>
              <a:t>https://www.tutorialspoint.com/software_engineering/software_design_basics.htm</a:t>
            </a:r>
          </a:p>
        </p:txBody>
      </p:sp>
    </p:spTree>
    <p:extLst>
      <p:ext uri="{BB962C8B-B14F-4D97-AF65-F5344CB8AC3E}">
        <p14:creationId xmlns:p14="http://schemas.microsoft.com/office/powerpoint/2010/main" val="3300466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Oval 2"/>
          <p:cNvSpPr>
            <a:spLocks noChangeArrowheads="1"/>
          </p:cNvSpPr>
          <p:nvPr/>
        </p:nvSpPr>
        <p:spPr bwMode="auto">
          <a:xfrm>
            <a:off x="2927350" y="3365500"/>
            <a:ext cx="4483100" cy="3492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8675" name="Rectangle 3"/>
          <p:cNvSpPr>
            <a:spLocks noGrp="1" noChangeArrowheads="1"/>
          </p:cNvSpPr>
          <p:nvPr>
            <p:ph type="title"/>
          </p:nvPr>
        </p:nvSpPr>
        <p:spPr>
          <a:xfrm>
            <a:off x="685800" y="304800"/>
            <a:ext cx="7772400" cy="1143000"/>
          </a:xfrm>
          <a:noFill/>
          <a:ln/>
        </p:spPr>
        <p:txBody>
          <a:bodyPr/>
          <a:lstStyle/>
          <a:p>
            <a:r>
              <a:rPr lang="en-US" altLang="en-US" sz="4000" dirty="0"/>
              <a:t>Relationship Between Design Goals</a:t>
            </a:r>
          </a:p>
        </p:txBody>
      </p:sp>
      <p:sp>
        <p:nvSpPr>
          <p:cNvPr id="28676" name="Oval 4"/>
          <p:cNvSpPr>
            <a:spLocks noChangeArrowheads="1"/>
          </p:cNvSpPr>
          <p:nvPr/>
        </p:nvSpPr>
        <p:spPr bwMode="auto">
          <a:xfrm>
            <a:off x="298450" y="1155700"/>
            <a:ext cx="5473700" cy="3365500"/>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8677" name="Oval 5"/>
          <p:cNvSpPr>
            <a:spLocks noChangeArrowheads="1"/>
          </p:cNvSpPr>
          <p:nvPr/>
        </p:nvSpPr>
        <p:spPr bwMode="auto">
          <a:xfrm>
            <a:off x="4032250" y="1549400"/>
            <a:ext cx="4775200" cy="3517900"/>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8679" name="Rectangle 7"/>
          <p:cNvSpPr>
            <a:spLocks noChangeArrowheads="1"/>
          </p:cNvSpPr>
          <p:nvPr/>
        </p:nvSpPr>
        <p:spPr bwMode="auto">
          <a:xfrm>
            <a:off x="4056063" y="3613150"/>
            <a:ext cx="1056378" cy="3359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600" dirty="0">
                <a:solidFill>
                  <a:srgbClr val="000000"/>
                </a:solidFill>
              </a:rPr>
              <a:t>Reliability</a:t>
            </a:r>
          </a:p>
        </p:txBody>
      </p:sp>
      <p:sp>
        <p:nvSpPr>
          <p:cNvPr id="28680" name="Rectangle 8"/>
          <p:cNvSpPr>
            <a:spLocks noChangeArrowheads="1"/>
          </p:cNvSpPr>
          <p:nvPr/>
        </p:nvSpPr>
        <p:spPr bwMode="auto">
          <a:xfrm>
            <a:off x="779463" y="1797050"/>
            <a:ext cx="2706253" cy="16286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600" b="0" dirty="0">
                <a:solidFill>
                  <a:srgbClr val="000000"/>
                </a:solidFill>
              </a:rPr>
              <a:t>Low cost </a:t>
            </a:r>
          </a:p>
          <a:p>
            <a:r>
              <a:rPr lang="en-US" altLang="en-US" sz="1600" b="0" dirty="0">
                <a:solidFill>
                  <a:srgbClr val="000000"/>
                </a:solidFill>
              </a:rPr>
              <a:t>Increased Productivity</a:t>
            </a:r>
          </a:p>
          <a:p>
            <a:r>
              <a:rPr lang="en-US" altLang="en-US" sz="1600" b="0" dirty="0">
                <a:solidFill>
                  <a:srgbClr val="000000"/>
                </a:solidFill>
              </a:rPr>
              <a:t>Backward-Compatibility</a:t>
            </a:r>
          </a:p>
          <a:p>
            <a:r>
              <a:rPr lang="en-US" altLang="en-US" sz="1600" b="0" dirty="0">
                <a:solidFill>
                  <a:srgbClr val="000000"/>
                </a:solidFill>
              </a:rPr>
              <a:t>Traceability of requirements</a:t>
            </a:r>
          </a:p>
          <a:p>
            <a:r>
              <a:rPr lang="en-US" altLang="en-US" sz="1600" b="0" dirty="0">
                <a:solidFill>
                  <a:srgbClr val="000000"/>
                </a:solidFill>
              </a:rPr>
              <a:t>Rapid development</a:t>
            </a:r>
          </a:p>
          <a:p>
            <a:r>
              <a:rPr lang="en-US" altLang="en-US" sz="1600" b="0" dirty="0">
                <a:solidFill>
                  <a:srgbClr val="000000"/>
                </a:solidFill>
              </a:rPr>
              <a:t>Flexibility</a:t>
            </a:r>
          </a:p>
        </p:txBody>
      </p:sp>
      <p:sp>
        <p:nvSpPr>
          <p:cNvPr id="28682" name="Rectangle 10"/>
          <p:cNvSpPr>
            <a:spLocks noChangeArrowheads="1"/>
          </p:cNvSpPr>
          <p:nvPr/>
        </p:nvSpPr>
        <p:spPr bwMode="auto">
          <a:xfrm>
            <a:off x="284163" y="4430713"/>
            <a:ext cx="839973"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dirty="0">
                <a:solidFill>
                  <a:srgbClr val="000000"/>
                </a:solidFill>
              </a:rPr>
              <a:t>Client</a:t>
            </a:r>
            <a:endParaRPr lang="en-US" altLang="en-US" sz="2400" dirty="0">
              <a:solidFill>
                <a:srgbClr val="000000"/>
              </a:solidFill>
            </a:endParaRPr>
          </a:p>
        </p:txBody>
      </p:sp>
      <p:sp>
        <p:nvSpPr>
          <p:cNvPr id="28683" name="Rectangle 11"/>
          <p:cNvSpPr>
            <a:spLocks noChangeArrowheads="1"/>
          </p:cNvSpPr>
          <p:nvPr/>
        </p:nvSpPr>
        <p:spPr bwMode="auto">
          <a:xfrm>
            <a:off x="6926263" y="1204913"/>
            <a:ext cx="1251945"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dirty="0">
                <a:solidFill>
                  <a:srgbClr val="000000"/>
                </a:solidFill>
              </a:rPr>
              <a:t>End User</a:t>
            </a:r>
          </a:p>
        </p:txBody>
      </p:sp>
      <p:sp>
        <p:nvSpPr>
          <p:cNvPr id="28685" name="Rectangle 13"/>
          <p:cNvSpPr>
            <a:spLocks noChangeArrowheads="1"/>
          </p:cNvSpPr>
          <p:nvPr/>
        </p:nvSpPr>
        <p:spPr bwMode="auto">
          <a:xfrm>
            <a:off x="4895913" y="3917950"/>
            <a:ext cx="2120772" cy="582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a:r>
              <a:rPr lang="en-US" altLang="en-US" sz="1600" b="0" dirty="0">
                <a:solidFill>
                  <a:srgbClr val="000000"/>
                </a:solidFill>
              </a:rPr>
              <a:t>Portability</a:t>
            </a:r>
          </a:p>
          <a:p>
            <a:pPr algn="ctr"/>
            <a:r>
              <a:rPr lang="en-US" altLang="en-US" sz="1600" b="0" dirty="0">
                <a:solidFill>
                  <a:srgbClr val="000000"/>
                </a:solidFill>
              </a:rPr>
              <a:t>Good Documentation</a:t>
            </a:r>
          </a:p>
        </p:txBody>
      </p:sp>
      <p:sp>
        <p:nvSpPr>
          <p:cNvPr id="28686" name="Rectangle 14"/>
          <p:cNvSpPr>
            <a:spLocks noChangeArrowheads="1"/>
          </p:cNvSpPr>
          <p:nvPr/>
        </p:nvSpPr>
        <p:spPr bwMode="auto">
          <a:xfrm>
            <a:off x="4375856" y="2609850"/>
            <a:ext cx="1055864" cy="582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a:r>
              <a:rPr lang="en-US" altLang="en-US" sz="1600" b="0" dirty="0">
                <a:solidFill>
                  <a:srgbClr val="000000"/>
                </a:solidFill>
              </a:rPr>
              <a:t>Runtime</a:t>
            </a:r>
          </a:p>
          <a:p>
            <a:pPr algn="ctr"/>
            <a:r>
              <a:rPr lang="en-US" altLang="en-US" sz="1600" b="0" dirty="0">
                <a:solidFill>
                  <a:srgbClr val="000000"/>
                </a:solidFill>
              </a:rPr>
              <a:t>Efficiency</a:t>
            </a:r>
          </a:p>
        </p:txBody>
      </p:sp>
      <p:grpSp>
        <p:nvGrpSpPr>
          <p:cNvPr id="28690" name="Group 18"/>
          <p:cNvGrpSpPr>
            <a:grpSpLocks/>
          </p:cNvGrpSpPr>
          <p:nvPr/>
        </p:nvGrpSpPr>
        <p:grpSpPr bwMode="auto">
          <a:xfrm>
            <a:off x="7345366" y="5865813"/>
            <a:ext cx="1423988" cy="752475"/>
            <a:chOff x="4627" y="3483"/>
            <a:chExt cx="897" cy="474"/>
          </a:xfrm>
        </p:grpSpPr>
        <p:sp>
          <p:nvSpPr>
            <p:cNvPr id="28688" name="Rectangle 16"/>
            <p:cNvSpPr>
              <a:spLocks noChangeArrowheads="1"/>
            </p:cNvSpPr>
            <p:nvPr/>
          </p:nvSpPr>
          <p:spPr bwMode="auto">
            <a:xfrm>
              <a:off x="4627" y="3483"/>
              <a:ext cx="897"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dirty="0">
                  <a:solidFill>
                    <a:srgbClr val="000000"/>
                  </a:solidFill>
                </a:rPr>
                <a:t>Developer/</a:t>
              </a:r>
            </a:p>
          </p:txBody>
        </p:sp>
        <p:sp>
          <p:nvSpPr>
            <p:cNvPr id="28689" name="Rectangle 17"/>
            <p:cNvSpPr>
              <a:spLocks noChangeArrowheads="1"/>
            </p:cNvSpPr>
            <p:nvPr/>
          </p:nvSpPr>
          <p:spPr bwMode="auto">
            <a:xfrm>
              <a:off x="4627" y="3707"/>
              <a:ext cx="869"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dirty="0">
                  <a:solidFill>
                    <a:srgbClr val="000000"/>
                  </a:solidFill>
                </a:rPr>
                <a:t>Maintainer</a:t>
              </a:r>
            </a:p>
          </p:txBody>
        </p:sp>
      </p:grpSp>
      <p:sp>
        <p:nvSpPr>
          <p:cNvPr id="28693" name="Rectangle 21"/>
          <p:cNvSpPr>
            <a:spLocks noChangeArrowheads="1"/>
          </p:cNvSpPr>
          <p:nvPr/>
        </p:nvSpPr>
        <p:spPr bwMode="auto">
          <a:xfrm>
            <a:off x="3689350" y="5145088"/>
            <a:ext cx="2363595" cy="107465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600" b="0" dirty="0">
                <a:solidFill>
                  <a:srgbClr val="000000"/>
                </a:solidFill>
              </a:rPr>
              <a:t>Minimum # of errors</a:t>
            </a:r>
          </a:p>
          <a:p>
            <a:r>
              <a:rPr lang="en-US" altLang="en-US" sz="1600" b="0" dirty="0">
                <a:solidFill>
                  <a:srgbClr val="000000"/>
                </a:solidFill>
              </a:rPr>
              <a:t>Modifiability, Readability</a:t>
            </a:r>
          </a:p>
          <a:p>
            <a:r>
              <a:rPr lang="en-US" altLang="en-US" sz="1600" b="0" dirty="0">
                <a:solidFill>
                  <a:srgbClr val="000000"/>
                </a:solidFill>
              </a:rPr>
              <a:t>Reusability, Adaptability</a:t>
            </a:r>
          </a:p>
          <a:p>
            <a:r>
              <a:rPr lang="en-US" altLang="en-US" sz="1600" b="0" dirty="0">
                <a:solidFill>
                  <a:srgbClr val="000000"/>
                </a:solidFill>
              </a:rPr>
              <a:t>Well-defined interfaces</a:t>
            </a:r>
          </a:p>
        </p:txBody>
      </p:sp>
      <p:sp>
        <p:nvSpPr>
          <p:cNvPr id="28701" name="Rectangle 29"/>
          <p:cNvSpPr>
            <a:spLocks noChangeArrowheads="1"/>
          </p:cNvSpPr>
          <p:nvPr/>
        </p:nvSpPr>
        <p:spPr bwMode="auto">
          <a:xfrm>
            <a:off x="6172200" y="1784350"/>
            <a:ext cx="1720022" cy="16286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600" b="0" dirty="0">
                <a:solidFill>
                  <a:srgbClr val="000000"/>
                </a:solidFill>
              </a:rPr>
              <a:t>Functionality</a:t>
            </a:r>
          </a:p>
          <a:p>
            <a:r>
              <a:rPr lang="en-US" altLang="en-US" sz="1600" b="0" dirty="0">
                <a:solidFill>
                  <a:srgbClr val="000000"/>
                </a:solidFill>
              </a:rPr>
              <a:t>User-friendliness</a:t>
            </a:r>
          </a:p>
          <a:p>
            <a:r>
              <a:rPr lang="en-US" altLang="en-US" sz="1600" b="0" dirty="0">
                <a:solidFill>
                  <a:srgbClr val="000000"/>
                </a:solidFill>
              </a:rPr>
              <a:t>Ease of Use</a:t>
            </a:r>
          </a:p>
          <a:p>
            <a:r>
              <a:rPr lang="en-US" altLang="en-US" sz="1600" b="0" dirty="0">
                <a:solidFill>
                  <a:srgbClr val="000000"/>
                </a:solidFill>
              </a:rPr>
              <a:t>Ease of learning</a:t>
            </a:r>
          </a:p>
          <a:p>
            <a:r>
              <a:rPr lang="en-US" altLang="en-US" sz="1600" b="0" dirty="0">
                <a:solidFill>
                  <a:srgbClr val="000000"/>
                </a:solidFill>
              </a:rPr>
              <a:t>Fault tolerant</a:t>
            </a:r>
          </a:p>
          <a:p>
            <a:r>
              <a:rPr lang="en-US" altLang="en-US" sz="1600" b="0" dirty="0">
                <a:solidFill>
                  <a:srgbClr val="000000"/>
                </a:solidFill>
              </a:rPr>
              <a:t>Robustness</a:t>
            </a:r>
          </a:p>
        </p:txBody>
      </p:sp>
    </p:spTree>
    <p:extLst>
      <p:ext uri="{BB962C8B-B14F-4D97-AF65-F5344CB8AC3E}">
        <p14:creationId xmlns:p14="http://schemas.microsoft.com/office/powerpoint/2010/main" val="367638167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ltLang="en-US"/>
              <a:t>Content Coupling</a:t>
            </a:r>
          </a:p>
        </p:txBody>
      </p:sp>
      <p:sp>
        <p:nvSpPr>
          <p:cNvPr id="216067" name="Rectangle 3"/>
          <p:cNvSpPr>
            <a:spLocks noGrp="1" noChangeArrowheads="1"/>
          </p:cNvSpPr>
          <p:nvPr>
            <p:ph type="body" idx="1"/>
          </p:nvPr>
        </p:nvSpPr>
        <p:spPr/>
        <p:txBody>
          <a:bodyPr/>
          <a:lstStyle/>
          <a:p>
            <a:pPr marL="342900" indent="-342900"/>
            <a:r>
              <a:rPr lang="en-US" altLang="en-US" sz="2000"/>
              <a:t>One module directly refers to the content of the other</a:t>
            </a:r>
          </a:p>
          <a:p>
            <a:pPr marL="742950" lvl="1" indent="-285750"/>
            <a:r>
              <a:rPr lang="en-US" altLang="en-US" sz="1800"/>
              <a:t>module 1 modifies a statement of module 2 </a:t>
            </a:r>
          </a:p>
          <a:p>
            <a:pPr lvl="2"/>
            <a:r>
              <a:rPr lang="en-US" altLang="en-US" sz="1600"/>
              <a:t>assembly languages typically supported this, but not high-level languages</a:t>
            </a:r>
          </a:p>
          <a:p>
            <a:pPr lvl="2"/>
            <a:r>
              <a:rPr lang="en-US" altLang="en-US" sz="1600"/>
              <a:t>COBOL, at one time, had a verb called alter which could also create self-modifying code (it could directly change an instruction of some module).</a:t>
            </a:r>
          </a:p>
          <a:p>
            <a:pPr marL="742950" lvl="1" indent="-285750"/>
            <a:r>
              <a:rPr lang="en-US" altLang="en-US" sz="1800"/>
              <a:t>module 1 refers to local data of module 2 in terms of some kind of offset into the start of module 2.</a:t>
            </a:r>
          </a:p>
          <a:p>
            <a:pPr lvl="2"/>
            <a:r>
              <a:rPr lang="en-US" altLang="en-US" sz="1600"/>
              <a:t>This is not a case of knowing the offset of an array entry - this is a direct offset from the start of module 2's data or code section.</a:t>
            </a:r>
          </a:p>
          <a:p>
            <a:pPr marL="742950" lvl="1" indent="-285750"/>
            <a:r>
              <a:rPr lang="en-US" altLang="en-US" sz="1800"/>
              <a:t>module 1 branches to a local label contained in module 2.</a:t>
            </a:r>
          </a:p>
          <a:p>
            <a:pPr lvl="2"/>
            <a:r>
              <a:rPr lang="en-US" altLang="en-US" sz="1600"/>
              <a:t>This is not the same as calling a function inside module 2 - this is a goto to a label contained somewhere inside module 2.</a:t>
            </a:r>
          </a:p>
        </p:txBody>
      </p:sp>
    </p:spTree>
    <p:extLst>
      <p:ext uri="{BB962C8B-B14F-4D97-AF65-F5344CB8AC3E}">
        <p14:creationId xmlns:p14="http://schemas.microsoft.com/office/powerpoint/2010/main" val="31778870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ltLang="en-US"/>
              <a:t>Common Coupling</a:t>
            </a:r>
          </a:p>
        </p:txBody>
      </p:sp>
      <p:sp>
        <p:nvSpPr>
          <p:cNvPr id="217091" name="Rectangle 3"/>
          <p:cNvSpPr>
            <a:spLocks noGrp="1" noChangeArrowheads="1"/>
          </p:cNvSpPr>
          <p:nvPr>
            <p:ph type="body" idx="1"/>
          </p:nvPr>
        </p:nvSpPr>
        <p:spPr/>
        <p:txBody>
          <a:bodyPr/>
          <a:lstStyle/>
          <a:p>
            <a:pPr marL="342900" indent="-342900"/>
            <a:r>
              <a:rPr lang="en-US" altLang="en-US" sz="2000" dirty="0"/>
              <a:t>Common coupling exists when two or more modules have read </a:t>
            </a:r>
            <a:r>
              <a:rPr lang="en-US" altLang="en-US" sz="2000" i="1" dirty="0"/>
              <a:t>and</a:t>
            </a:r>
            <a:r>
              <a:rPr lang="en-US" altLang="en-US" sz="2000" dirty="0"/>
              <a:t> write access to the same global data.</a:t>
            </a:r>
          </a:p>
          <a:p>
            <a:pPr marL="342900" indent="-342900"/>
            <a:endParaRPr lang="en-US" altLang="en-US" sz="2000" dirty="0"/>
          </a:p>
          <a:p>
            <a:pPr marL="342900" indent="-342900"/>
            <a:r>
              <a:rPr lang="en-US" altLang="en-US" sz="2000" dirty="0"/>
              <a:t>Common coupling is problematic in several areas of design/maintenance.</a:t>
            </a:r>
          </a:p>
          <a:p>
            <a:pPr marL="742950" lvl="1" indent="-285750"/>
            <a:r>
              <a:rPr lang="en-US" altLang="en-US" sz="1800" dirty="0"/>
              <a:t>Code becomes hard to understand - need to know all places in all modules where a global variable gets modified</a:t>
            </a:r>
          </a:p>
          <a:p>
            <a:pPr marL="742950" lvl="1" indent="-285750"/>
            <a:r>
              <a:rPr lang="en-US" altLang="en-US" sz="1800" dirty="0"/>
              <a:t>Hampered reusability because of hidden dependencies through global variables</a:t>
            </a:r>
          </a:p>
          <a:p>
            <a:pPr marL="742950" lvl="1" indent="-285750"/>
            <a:r>
              <a:rPr lang="en-US" altLang="en-US" sz="1800" dirty="0"/>
              <a:t>Possible security breaches (an unauthorized access to a global variable with sensitive information)</a:t>
            </a:r>
          </a:p>
          <a:p>
            <a:pPr marL="742950" lvl="1" indent="-285750"/>
            <a:endParaRPr lang="en-US" altLang="en-US" sz="1800" dirty="0"/>
          </a:p>
          <a:p>
            <a:pPr marL="342900" indent="-342900"/>
            <a:r>
              <a:rPr lang="en-US" altLang="en-US" sz="2000" dirty="0"/>
              <a:t>It’s ok if just one module is writing the global data and all other modules have read-only access to it.</a:t>
            </a:r>
          </a:p>
        </p:txBody>
      </p:sp>
    </p:spTree>
    <p:extLst>
      <p:ext uri="{BB962C8B-B14F-4D97-AF65-F5344CB8AC3E}">
        <p14:creationId xmlns:p14="http://schemas.microsoft.com/office/powerpoint/2010/main" val="15585835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altLang="en-US"/>
              <a:t>Common Coupling</a:t>
            </a:r>
          </a:p>
        </p:txBody>
      </p:sp>
      <p:sp>
        <p:nvSpPr>
          <p:cNvPr id="218115" name="Rectangle 3"/>
          <p:cNvSpPr>
            <a:spLocks noGrp="1" noChangeArrowheads="1"/>
          </p:cNvSpPr>
          <p:nvPr>
            <p:ph type="body" idx="1"/>
          </p:nvPr>
        </p:nvSpPr>
        <p:spPr/>
        <p:txBody>
          <a:bodyPr/>
          <a:lstStyle/>
          <a:p>
            <a:pPr marL="342900" indent="-342900"/>
            <a:r>
              <a:rPr lang="en-US" altLang="en-US" sz="2000"/>
              <a:t>Consider the following code fragment:</a:t>
            </a:r>
          </a:p>
          <a:p>
            <a:pPr marL="342900" indent="-342900">
              <a:buFont typeface="Symbol" pitchFamily="18" charset="2"/>
              <a:buNone/>
            </a:pPr>
            <a:endParaRPr lang="en-US" altLang="en-US" sz="900"/>
          </a:p>
          <a:p>
            <a:pPr marL="342900" indent="-342900">
              <a:buFont typeface="Symbol" pitchFamily="18" charset="2"/>
              <a:buNone/>
            </a:pPr>
            <a:r>
              <a:rPr lang="en-US" altLang="en-US" sz="1800"/>
              <a:t>while( global_variable &gt; 0 )</a:t>
            </a:r>
          </a:p>
          <a:p>
            <a:pPr marL="342900" indent="-342900">
              <a:buFont typeface="Symbol" pitchFamily="18" charset="2"/>
              <a:buNone/>
            </a:pPr>
            <a:r>
              <a:rPr lang="en-US" altLang="en-US" sz="1800"/>
              <a:t>{ switch( global_variable )</a:t>
            </a:r>
          </a:p>
          <a:p>
            <a:pPr marL="342900" indent="-342900">
              <a:buFont typeface="Symbol" pitchFamily="18" charset="2"/>
              <a:buNone/>
            </a:pPr>
            <a:r>
              <a:rPr lang="en-US" altLang="en-US" sz="1800"/>
              <a:t>   {  case 1: function_a(); break;</a:t>
            </a:r>
          </a:p>
          <a:p>
            <a:pPr marL="342900" indent="-342900">
              <a:buFont typeface="Symbol" pitchFamily="18" charset="2"/>
              <a:buNone/>
            </a:pPr>
            <a:r>
              <a:rPr lang="en-US" altLang="en-US" sz="1800"/>
              <a:t>       case 2: function_b(); break;</a:t>
            </a:r>
          </a:p>
          <a:p>
            <a:pPr marL="342900" indent="-342900">
              <a:buFont typeface="Symbol" pitchFamily="18" charset="2"/>
              <a:buNone/>
            </a:pPr>
            <a:r>
              <a:rPr lang="en-US" altLang="en-US" sz="1800"/>
              <a:t>       ...</a:t>
            </a:r>
          </a:p>
          <a:p>
            <a:pPr marL="342900" indent="-342900">
              <a:buFont typeface="Symbol" pitchFamily="18" charset="2"/>
              <a:buNone/>
            </a:pPr>
            <a:r>
              <a:rPr lang="en-US" altLang="en-US" sz="1800"/>
              <a:t>       case n: ...</a:t>
            </a:r>
          </a:p>
          <a:p>
            <a:pPr marL="342900" indent="-342900">
              <a:buFont typeface="Symbol" pitchFamily="18" charset="2"/>
              <a:buNone/>
            </a:pPr>
            <a:r>
              <a:rPr lang="en-US" altLang="en-US" sz="1800"/>
              <a:t>   }</a:t>
            </a:r>
          </a:p>
          <a:p>
            <a:pPr marL="342900" indent="-342900">
              <a:buFont typeface="Symbol" pitchFamily="18" charset="2"/>
              <a:buNone/>
            </a:pPr>
            <a:r>
              <a:rPr lang="en-US" altLang="en-US" sz="1800"/>
              <a:t>   global_variable++;</a:t>
            </a:r>
          </a:p>
          <a:p>
            <a:pPr marL="342900" indent="-342900">
              <a:buFont typeface="Symbol" pitchFamily="18" charset="2"/>
              <a:buNone/>
            </a:pPr>
            <a:r>
              <a:rPr lang="en-US" altLang="en-US" sz="1800"/>
              <a:t>}</a:t>
            </a:r>
            <a:endParaRPr lang="en-US" altLang="en-US" sz="2000"/>
          </a:p>
        </p:txBody>
      </p:sp>
    </p:spTree>
    <p:extLst>
      <p:ext uri="{BB962C8B-B14F-4D97-AF65-F5344CB8AC3E}">
        <p14:creationId xmlns:p14="http://schemas.microsoft.com/office/powerpoint/2010/main" val="22975003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altLang="en-US"/>
              <a:t>Common Coupling</a:t>
            </a:r>
          </a:p>
        </p:txBody>
      </p:sp>
      <p:sp>
        <p:nvSpPr>
          <p:cNvPr id="219139" name="Rectangle 3"/>
          <p:cNvSpPr>
            <a:spLocks noGrp="1" noChangeArrowheads="1"/>
          </p:cNvSpPr>
          <p:nvPr>
            <p:ph type="body" idx="1"/>
          </p:nvPr>
        </p:nvSpPr>
        <p:spPr>
          <a:xfrm>
            <a:off x="685800" y="1676400"/>
            <a:ext cx="7772400" cy="4114800"/>
          </a:xfrm>
        </p:spPr>
        <p:txBody>
          <a:bodyPr/>
          <a:lstStyle/>
          <a:p>
            <a:pPr marL="342900" indent="-342900"/>
            <a:r>
              <a:rPr lang="en-US" altLang="en-US" sz="2000" dirty="0"/>
              <a:t>If </a:t>
            </a:r>
            <a:r>
              <a:rPr lang="en-US" altLang="en-US" sz="2000" dirty="0" err="1"/>
              <a:t>function_a</a:t>
            </a:r>
            <a:r>
              <a:rPr lang="en-US" altLang="en-US" sz="2000" dirty="0"/>
              <a:t>(), </a:t>
            </a:r>
            <a:r>
              <a:rPr lang="en-US" altLang="en-US" sz="2000" dirty="0" err="1"/>
              <a:t>function_b</a:t>
            </a:r>
            <a:r>
              <a:rPr lang="en-US" altLang="en-US" sz="2000" dirty="0"/>
              <a:t>(), </a:t>
            </a:r>
            <a:r>
              <a:rPr lang="en-US" altLang="en-US" sz="2000" dirty="0" err="1"/>
              <a:t>etc</a:t>
            </a:r>
            <a:r>
              <a:rPr lang="en-US" altLang="en-US" sz="2000" dirty="0"/>
              <a:t> can modify the value of global variable, then it can be extremely difficult to track the execution of this loop.</a:t>
            </a:r>
          </a:p>
          <a:p>
            <a:pPr marL="342900" indent="-342900"/>
            <a:endParaRPr lang="en-US" altLang="en-US" sz="2000" dirty="0"/>
          </a:p>
          <a:p>
            <a:pPr marL="342900" indent="-342900"/>
            <a:r>
              <a:rPr lang="en-US" altLang="en-US" sz="2000" dirty="0"/>
              <a:t>If they are located in two or more different modules, it becomes even more difficult</a:t>
            </a:r>
          </a:p>
          <a:p>
            <a:pPr marL="742950" lvl="1" indent="-285750"/>
            <a:r>
              <a:rPr lang="en-US" altLang="en-US" sz="1800" dirty="0"/>
              <a:t>potentially all modules of the program have to be searched for references to global variable, if a change or correction is to take place.</a:t>
            </a:r>
          </a:p>
          <a:p>
            <a:pPr marL="742950" lvl="1" indent="-285750"/>
            <a:endParaRPr lang="en-US" altLang="en-US" sz="1800" dirty="0"/>
          </a:p>
          <a:p>
            <a:pPr marL="342900" indent="-342900"/>
            <a:r>
              <a:rPr lang="en-US" altLang="en-US" sz="2000" dirty="0"/>
              <a:t>Another scenario is if all modules in a program have access to a common database in both read and write mode, even if write mode is not required in all cases.</a:t>
            </a:r>
          </a:p>
          <a:p>
            <a:pPr marL="342900" indent="-342900"/>
            <a:endParaRPr lang="en-US" altLang="en-US" sz="2000" dirty="0"/>
          </a:p>
          <a:p>
            <a:pPr marL="342900" indent="-342900"/>
            <a:r>
              <a:rPr lang="en-US" altLang="en-US" sz="2000" dirty="0"/>
              <a:t>Sometimes necessary, if a lot of data has to be supplied to each module</a:t>
            </a:r>
            <a:endParaRPr lang="en-US" altLang="en-US" dirty="0"/>
          </a:p>
        </p:txBody>
      </p:sp>
    </p:spTree>
    <p:extLst>
      <p:ext uri="{BB962C8B-B14F-4D97-AF65-F5344CB8AC3E}">
        <p14:creationId xmlns:p14="http://schemas.microsoft.com/office/powerpoint/2010/main" val="36405742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altLang="en-US"/>
              <a:t>Control Coupling</a:t>
            </a:r>
          </a:p>
        </p:txBody>
      </p:sp>
      <p:sp>
        <p:nvSpPr>
          <p:cNvPr id="220163" name="Rectangle 3"/>
          <p:cNvSpPr>
            <a:spLocks noGrp="1" noChangeArrowheads="1"/>
          </p:cNvSpPr>
          <p:nvPr>
            <p:ph type="body" idx="1"/>
          </p:nvPr>
        </p:nvSpPr>
        <p:spPr/>
        <p:txBody>
          <a:bodyPr/>
          <a:lstStyle/>
          <a:p>
            <a:pPr marL="342900" indent="-342900"/>
            <a:r>
              <a:rPr lang="en-US" altLang="en-US" sz="2000"/>
              <a:t>Two modules are control-coupled if module 1 can directly affect the execution of module 2, e.g.,</a:t>
            </a:r>
          </a:p>
          <a:p>
            <a:pPr marL="742950" lvl="1" indent="-285750"/>
            <a:r>
              <a:rPr lang="en-US" altLang="en-US" sz="1800"/>
              <a:t>module 1 passes a “control parameter” to module 2 with logical cohesion, or</a:t>
            </a:r>
          </a:p>
          <a:p>
            <a:pPr marL="742950" lvl="1" indent="-285750"/>
            <a:r>
              <a:rPr lang="en-US" altLang="en-US" sz="1800"/>
              <a:t>the return code from a module 2 indicates NOT ONLY success or failure, but also implies some action to be taken on the part of the calling module 1 (such as writing an error message in the case of failure).</a:t>
            </a:r>
          </a:p>
          <a:p>
            <a:pPr marL="742950" lvl="1" indent="-285750"/>
            <a:endParaRPr lang="en-US" altLang="en-US" sz="1800"/>
          </a:p>
          <a:p>
            <a:pPr marL="342900" indent="-342900"/>
            <a:r>
              <a:rPr lang="en-US" altLang="en-US" sz="2000"/>
              <a:t>The biggest problem is in the area of code re-use: the two modules are not independent if they are control coupled.</a:t>
            </a:r>
          </a:p>
        </p:txBody>
      </p:sp>
    </p:spTree>
    <p:extLst>
      <p:ext uri="{BB962C8B-B14F-4D97-AF65-F5344CB8AC3E}">
        <p14:creationId xmlns:p14="http://schemas.microsoft.com/office/powerpoint/2010/main" val="20489609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ltLang="en-US"/>
              <a:t>Stamp Coupling</a:t>
            </a:r>
          </a:p>
        </p:txBody>
      </p:sp>
      <p:sp>
        <p:nvSpPr>
          <p:cNvPr id="221187" name="Rectangle 3"/>
          <p:cNvSpPr>
            <a:spLocks noGrp="1" noChangeArrowheads="1"/>
          </p:cNvSpPr>
          <p:nvPr>
            <p:ph type="body" idx="1"/>
          </p:nvPr>
        </p:nvSpPr>
        <p:spPr/>
        <p:txBody>
          <a:bodyPr/>
          <a:lstStyle/>
          <a:p>
            <a:pPr marL="342900" indent="-342900"/>
            <a:r>
              <a:rPr lang="en-US" altLang="en-US" sz="2000"/>
              <a:t>It is a case of passing more than the required data values into a module, e.g., </a:t>
            </a:r>
          </a:p>
          <a:p>
            <a:pPr marL="742950" lvl="1" indent="-285750"/>
            <a:r>
              <a:rPr lang="en-US" altLang="en-US" sz="1800"/>
              <a:t>passing an entire employee record into a function that prints a mailing label for that employee. (The data fields required to print the mailing label are name and address. There is no need for the salary, SIN number, etc.)</a:t>
            </a:r>
          </a:p>
          <a:p>
            <a:pPr marL="742950" lvl="1" indent="-285750"/>
            <a:endParaRPr lang="en-US" altLang="en-US" sz="1800"/>
          </a:p>
          <a:p>
            <a:pPr marL="342900" indent="-342900"/>
            <a:r>
              <a:rPr lang="en-US" altLang="en-US" sz="2000"/>
              <a:t>Making the module depend on the names of data fields in the employee record hinders portability.</a:t>
            </a:r>
          </a:p>
          <a:p>
            <a:pPr marL="742950" lvl="1" indent="-285750"/>
            <a:r>
              <a:rPr lang="en-US" altLang="en-US" sz="1800"/>
              <a:t>If instead, the four or five values needed are passed in as parameters, this module can probably become quite reusable for other projects.</a:t>
            </a:r>
          </a:p>
          <a:p>
            <a:pPr marL="742950" lvl="1" indent="-285750"/>
            <a:endParaRPr lang="en-US" altLang="en-US" sz="1800"/>
          </a:p>
          <a:p>
            <a:pPr marL="342900" indent="-342900"/>
            <a:r>
              <a:rPr lang="en-US" altLang="en-US" sz="2000"/>
              <a:t>As with common coupling, leaving too much information exposed can be dangerous.</a:t>
            </a:r>
          </a:p>
        </p:txBody>
      </p:sp>
    </p:spTree>
    <p:extLst>
      <p:ext uri="{BB962C8B-B14F-4D97-AF65-F5344CB8AC3E}">
        <p14:creationId xmlns:p14="http://schemas.microsoft.com/office/powerpoint/2010/main" val="28651496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altLang="en-US"/>
              <a:t>Data Coupling</a:t>
            </a:r>
          </a:p>
        </p:txBody>
      </p:sp>
      <p:sp>
        <p:nvSpPr>
          <p:cNvPr id="222211" name="Rectangle 3"/>
          <p:cNvSpPr>
            <a:spLocks noGrp="1" noChangeArrowheads="1"/>
          </p:cNvSpPr>
          <p:nvPr>
            <p:ph type="body" idx="1"/>
          </p:nvPr>
        </p:nvSpPr>
        <p:spPr/>
        <p:txBody>
          <a:bodyPr/>
          <a:lstStyle/>
          <a:p>
            <a:pPr marL="342900" indent="-342900"/>
            <a:r>
              <a:rPr lang="en-US" altLang="en-US" sz="2000" dirty="0"/>
              <a:t>Data coupling exhibits the properties that all parameters to a module are either simple data types, or in the case of a record being passed as a parameter, all data members of that record are used/required by the module. That is, no extra information is passed to a module at any time.</a:t>
            </a:r>
          </a:p>
        </p:txBody>
      </p:sp>
    </p:spTree>
    <p:extLst>
      <p:ext uri="{BB962C8B-B14F-4D97-AF65-F5344CB8AC3E}">
        <p14:creationId xmlns:p14="http://schemas.microsoft.com/office/powerpoint/2010/main" val="4531440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r>
              <a:rPr lang="en-CA" altLang="en-US" dirty="0" smtClean="0"/>
              <a:t>Material Used</a:t>
            </a:r>
            <a:r>
              <a:rPr lang="el-GR" altLang="en-US" dirty="0" smtClean="0"/>
              <a:t> </a:t>
            </a:r>
            <a:endParaRPr lang="en-US" altLang="en-US" dirty="0"/>
          </a:p>
        </p:txBody>
      </p:sp>
      <p:sp>
        <p:nvSpPr>
          <p:cNvPr id="309251" name="Rectangle 3"/>
          <p:cNvSpPr>
            <a:spLocks noGrp="1" noChangeArrowheads="1"/>
          </p:cNvSpPr>
          <p:nvPr>
            <p:ph type="body" idx="1"/>
          </p:nvPr>
        </p:nvSpPr>
        <p:spPr/>
        <p:txBody>
          <a:bodyPr/>
          <a:lstStyle/>
          <a:p>
            <a:pPr marL="742950" lvl="1" indent="-285750"/>
            <a:r>
              <a:rPr lang="en-US" altLang="en-US" sz="1800" dirty="0"/>
              <a:t>Lecture slides on Architecture by David </a:t>
            </a:r>
            <a:r>
              <a:rPr lang="en-US" altLang="en-US" sz="1800" dirty="0" err="1"/>
              <a:t>Garlan</a:t>
            </a:r>
            <a:r>
              <a:rPr lang="en-US" altLang="en-US" sz="1800" dirty="0"/>
              <a:t>, see</a:t>
            </a:r>
            <a:br>
              <a:rPr lang="en-US" altLang="en-US" sz="1800" dirty="0"/>
            </a:br>
            <a:r>
              <a:rPr lang="en-US" altLang="en-US" sz="1400" dirty="0"/>
              <a:t>http://www-2.cs.cmu.edu/afs/cs/academic/class/17655-s02/www/</a:t>
            </a:r>
          </a:p>
          <a:p>
            <a:pPr marL="742950" lvl="1" indent="-285750"/>
            <a:r>
              <a:rPr lang="en-US" altLang="en-US" sz="1800" dirty="0"/>
              <a:t>Lecture slides on Architecture by </a:t>
            </a:r>
            <a:r>
              <a:rPr lang="en-CA" altLang="en-US" sz="1800" dirty="0"/>
              <a:t>Marc Roper and Murray Wood, see </a:t>
            </a:r>
            <a:r>
              <a:rPr lang="en-US" altLang="en-US" sz="1400" dirty="0"/>
              <a:t>https://www.cis.strath.ac.uk/teaching/ug/classes/52.440/</a:t>
            </a:r>
          </a:p>
          <a:p>
            <a:pPr marL="742950" lvl="1" indent="-285750"/>
            <a:r>
              <a:rPr lang="de-DE" altLang="en-US" sz="1800" dirty="0">
                <a:cs typeface="Times New Roman" pitchFamily="18" charset="0"/>
              </a:rPr>
              <a:t>M. Shaw </a:t>
            </a:r>
            <a:r>
              <a:rPr lang="de-DE" altLang="en-US" sz="1800" dirty="0" err="1">
                <a:cs typeface="Times New Roman" pitchFamily="18" charset="0"/>
              </a:rPr>
              <a:t>and</a:t>
            </a:r>
            <a:r>
              <a:rPr lang="de-DE" altLang="en-US" sz="1800" dirty="0">
                <a:cs typeface="Times New Roman" pitchFamily="18" charset="0"/>
              </a:rPr>
              <a:t> D. </a:t>
            </a:r>
            <a:r>
              <a:rPr lang="de-DE" altLang="en-US" sz="1800" dirty="0" err="1">
                <a:cs typeface="Times New Roman" pitchFamily="18" charset="0"/>
              </a:rPr>
              <a:t>Garlan</a:t>
            </a:r>
            <a:r>
              <a:rPr lang="de-DE" altLang="en-US" sz="1800" dirty="0">
                <a:cs typeface="Times New Roman" pitchFamily="18" charset="0"/>
              </a:rPr>
              <a:t>. </a:t>
            </a:r>
            <a:r>
              <a:rPr lang="de-DE" altLang="en-US" sz="1800" i="1" dirty="0">
                <a:cs typeface="Times New Roman" pitchFamily="18" charset="0"/>
              </a:rPr>
              <a:t>Software </a:t>
            </a:r>
            <a:r>
              <a:rPr lang="de-DE" altLang="en-US" sz="1800" i="1" dirty="0" err="1">
                <a:cs typeface="Times New Roman" pitchFamily="18" charset="0"/>
              </a:rPr>
              <a:t>Architecture</a:t>
            </a:r>
            <a:r>
              <a:rPr lang="de-DE" altLang="en-US" sz="1800" i="1" dirty="0">
                <a:cs typeface="Times New Roman" pitchFamily="18" charset="0"/>
              </a:rPr>
              <a:t>: </a:t>
            </a:r>
            <a:r>
              <a:rPr lang="de-DE" altLang="en-US" sz="1800" i="1" dirty="0" err="1">
                <a:cs typeface="Times New Roman" pitchFamily="18" charset="0"/>
              </a:rPr>
              <a:t>Perspectives</a:t>
            </a:r>
            <a:r>
              <a:rPr lang="de-DE" altLang="en-US" sz="1800" i="1" dirty="0">
                <a:cs typeface="Times New Roman" pitchFamily="18" charset="0"/>
              </a:rPr>
              <a:t> on a Emerging </a:t>
            </a:r>
            <a:r>
              <a:rPr lang="de-DE" altLang="en-US" sz="1800" i="1" dirty="0" err="1">
                <a:cs typeface="Times New Roman" pitchFamily="18" charset="0"/>
              </a:rPr>
              <a:t>Discipline</a:t>
            </a:r>
            <a:r>
              <a:rPr lang="de-DE" altLang="en-US" sz="1800" dirty="0">
                <a:cs typeface="Times New Roman" pitchFamily="18" charset="0"/>
              </a:rPr>
              <a:t>. </a:t>
            </a:r>
            <a:r>
              <a:rPr lang="de-DE" altLang="en-US" sz="1800" dirty="0" err="1">
                <a:cs typeface="Times New Roman" pitchFamily="18" charset="0"/>
              </a:rPr>
              <a:t>Prentice</a:t>
            </a:r>
            <a:r>
              <a:rPr lang="de-DE" altLang="en-US" sz="1800" dirty="0">
                <a:cs typeface="Times New Roman" pitchFamily="18" charset="0"/>
              </a:rPr>
              <a:t> Hall, </a:t>
            </a:r>
            <a:r>
              <a:rPr lang="de-DE" altLang="en-US" sz="1800" dirty="0" err="1">
                <a:cs typeface="Times New Roman" pitchFamily="18" charset="0"/>
              </a:rPr>
              <a:t>Englewood</a:t>
            </a:r>
            <a:r>
              <a:rPr lang="de-DE" altLang="en-US" sz="1800" dirty="0">
                <a:cs typeface="Times New Roman" pitchFamily="18" charset="0"/>
              </a:rPr>
              <a:t> Cliffs, NJ, 1996</a:t>
            </a:r>
            <a:r>
              <a:rPr lang="en-CA" altLang="en-US" sz="1800" dirty="0"/>
              <a:t> </a:t>
            </a:r>
            <a:endParaRPr lang="en-US" altLang="en-US" sz="1800" dirty="0"/>
          </a:p>
          <a:p>
            <a:pPr marL="742950" lvl="1" indent="-285750"/>
            <a:r>
              <a:rPr lang="de-DE" altLang="en-US" sz="1800" dirty="0">
                <a:cs typeface="Times New Roman" pitchFamily="18" charset="0"/>
              </a:rPr>
              <a:t>F. Buschmann, R. </a:t>
            </a:r>
            <a:r>
              <a:rPr lang="de-DE" altLang="en-US" sz="1800" dirty="0" err="1">
                <a:cs typeface="Times New Roman" pitchFamily="18" charset="0"/>
              </a:rPr>
              <a:t>Meunier</a:t>
            </a:r>
            <a:r>
              <a:rPr lang="de-DE" altLang="en-US" sz="1800" dirty="0">
                <a:cs typeface="Times New Roman" pitchFamily="18" charset="0"/>
              </a:rPr>
              <a:t>, H. </a:t>
            </a:r>
            <a:r>
              <a:rPr lang="de-DE" altLang="en-US" sz="1800" dirty="0" err="1">
                <a:cs typeface="Times New Roman" pitchFamily="18" charset="0"/>
              </a:rPr>
              <a:t>Rohnert</a:t>
            </a:r>
            <a:r>
              <a:rPr lang="de-DE" altLang="en-US" sz="1800" dirty="0">
                <a:cs typeface="Times New Roman" pitchFamily="18" charset="0"/>
              </a:rPr>
              <a:t>, P. Sommerlad, </a:t>
            </a:r>
            <a:r>
              <a:rPr lang="de-DE" altLang="en-US" sz="1800" dirty="0" err="1">
                <a:cs typeface="Times New Roman" pitchFamily="18" charset="0"/>
              </a:rPr>
              <a:t>and</a:t>
            </a:r>
            <a:r>
              <a:rPr lang="de-DE" altLang="en-US" sz="1800" dirty="0">
                <a:cs typeface="Times New Roman" pitchFamily="18" charset="0"/>
              </a:rPr>
              <a:t> M. </a:t>
            </a:r>
            <a:r>
              <a:rPr lang="de-DE" altLang="en-US" sz="1800" dirty="0" err="1">
                <a:cs typeface="Times New Roman" pitchFamily="18" charset="0"/>
              </a:rPr>
              <a:t>Stal</a:t>
            </a:r>
            <a:r>
              <a:rPr lang="de-DE" altLang="en-US" sz="1800" dirty="0">
                <a:cs typeface="Times New Roman" pitchFamily="18" charset="0"/>
              </a:rPr>
              <a:t>. </a:t>
            </a:r>
            <a:r>
              <a:rPr lang="de-DE" altLang="en-US" sz="1800" i="1" dirty="0">
                <a:cs typeface="Times New Roman" pitchFamily="18" charset="0"/>
              </a:rPr>
              <a:t>Pattern-</a:t>
            </a:r>
            <a:r>
              <a:rPr lang="de-DE" altLang="en-US" sz="1800" i="1" dirty="0" err="1">
                <a:cs typeface="Times New Roman" pitchFamily="18" charset="0"/>
              </a:rPr>
              <a:t>Oriented</a:t>
            </a:r>
            <a:r>
              <a:rPr lang="de-DE" altLang="en-US" sz="1800" i="1" dirty="0">
                <a:cs typeface="Times New Roman" pitchFamily="18" charset="0"/>
              </a:rPr>
              <a:t> Software </a:t>
            </a:r>
            <a:r>
              <a:rPr lang="de-DE" altLang="en-US" sz="1800" i="1" dirty="0" err="1">
                <a:cs typeface="Times New Roman" pitchFamily="18" charset="0"/>
              </a:rPr>
              <a:t>Architecture</a:t>
            </a:r>
            <a:r>
              <a:rPr lang="de-DE" altLang="en-US" sz="1800" i="1" dirty="0">
                <a:cs typeface="Times New Roman" pitchFamily="18" charset="0"/>
              </a:rPr>
              <a:t>. A System </a:t>
            </a:r>
            <a:r>
              <a:rPr lang="de-DE" altLang="en-US" sz="1800" i="1" dirty="0" err="1">
                <a:cs typeface="Times New Roman" pitchFamily="18" charset="0"/>
              </a:rPr>
              <a:t>of</a:t>
            </a:r>
            <a:r>
              <a:rPr lang="de-DE" altLang="en-US" sz="1800" i="1" dirty="0">
                <a:cs typeface="Times New Roman" pitchFamily="18" charset="0"/>
              </a:rPr>
              <a:t> Patterns</a:t>
            </a:r>
            <a:r>
              <a:rPr lang="de-DE" altLang="en-US" sz="1800" dirty="0">
                <a:cs typeface="Times New Roman" pitchFamily="18" charset="0"/>
              </a:rPr>
              <a:t>. John </a:t>
            </a:r>
            <a:r>
              <a:rPr lang="de-DE" altLang="en-US" sz="1800" dirty="0" err="1">
                <a:cs typeface="Times New Roman" pitchFamily="18" charset="0"/>
              </a:rPr>
              <a:t>Wiley</a:t>
            </a:r>
            <a:r>
              <a:rPr lang="de-DE" altLang="en-US" sz="1800" dirty="0">
                <a:cs typeface="Times New Roman" pitchFamily="18" charset="0"/>
              </a:rPr>
              <a:t> &amp; </a:t>
            </a:r>
            <a:r>
              <a:rPr lang="de-DE" altLang="en-US" sz="1800" dirty="0" err="1">
                <a:cs typeface="Times New Roman" pitchFamily="18" charset="0"/>
              </a:rPr>
              <a:t>Sons</a:t>
            </a:r>
            <a:r>
              <a:rPr lang="de-DE" altLang="en-US" sz="1800" dirty="0">
                <a:cs typeface="Times New Roman" pitchFamily="18" charset="0"/>
              </a:rPr>
              <a:t> Ltd., </a:t>
            </a:r>
            <a:r>
              <a:rPr lang="de-DE" altLang="en-US" sz="1800" dirty="0" err="1">
                <a:cs typeface="Times New Roman" pitchFamily="18" charset="0"/>
              </a:rPr>
              <a:t>Chichester</a:t>
            </a:r>
            <a:r>
              <a:rPr lang="de-DE" altLang="en-US" sz="1800" dirty="0">
                <a:cs typeface="Times New Roman" pitchFamily="18" charset="0"/>
              </a:rPr>
              <a:t>, UK, 1996</a:t>
            </a:r>
            <a:r>
              <a:rPr lang="en-CA" altLang="en-US" sz="1800" dirty="0"/>
              <a:t> </a:t>
            </a:r>
            <a:endParaRPr lang="en-CA" altLang="en-US" sz="1800" dirty="0" smtClean="0"/>
          </a:p>
          <a:p>
            <a:pPr lvl="1"/>
            <a:r>
              <a:rPr lang="en-US" altLang="en-US" sz="1800" dirty="0"/>
              <a:t>Bernd </a:t>
            </a:r>
            <a:r>
              <a:rPr lang="en-US" altLang="en-US" sz="1800" dirty="0" err="1"/>
              <a:t>Bruegge</a:t>
            </a:r>
            <a:r>
              <a:rPr lang="en-US" altLang="en-US" sz="1800" dirty="0"/>
              <a:t> &amp; Allen H. </a:t>
            </a:r>
            <a:r>
              <a:rPr lang="en-US" altLang="en-US" sz="1800" dirty="0" err="1" smtClean="0"/>
              <a:t>Dutoit</a:t>
            </a:r>
            <a:r>
              <a:rPr lang="en-US" altLang="en-US" sz="1800" dirty="0" smtClean="0"/>
              <a:t> “Object-Oriented </a:t>
            </a:r>
            <a:r>
              <a:rPr lang="en-US" altLang="en-US" sz="1800" dirty="0"/>
              <a:t>Software Engineering: Using UML, Patterns, and Java. 			   </a:t>
            </a:r>
          </a:p>
          <a:p>
            <a:pPr marL="742950" lvl="1" indent="-285750"/>
            <a:endParaRPr lang="en-CA" altLang="en-US" sz="1800" dirty="0" smtClean="0"/>
          </a:p>
          <a:p>
            <a:pPr marL="742950" lvl="1" indent="-285750"/>
            <a:endParaRPr lang="en-US" altLang="en-US" sz="1800" dirty="0"/>
          </a:p>
        </p:txBody>
      </p:sp>
    </p:spTree>
    <p:extLst>
      <p:ext uri="{BB962C8B-B14F-4D97-AF65-F5344CB8AC3E}">
        <p14:creationId xmlns:p14="http://schemas.microsoft.com/office/powerpoint/2010/main" val="4055255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Links to Supporting Material</a:t>
            </a:r>
            <a:endParaRPr lang="en-CA" dirty="0"/>
          </a:p>
        </p:txBody>
      </p:sp>
      <p:sp>
        <p:nvSpPr>
          <p:cNvPr id="3" name="Content Placeholder 2"/>
          <p:cNvSpPr>
            <a:spLocks noGrp="1"/>
          </p:cNvSpPr>
          <p:nvPr>
            <p:ph idx="1"/>
          </p:nvPr>
        </p:nvSpPr>
        <p:spPr>
          <a:xfrm>
            <a:off x="381000" y="1524000"/>
            <a:ext cx="8382000" cy="4114800"/>
          </a:xfrm>
        </p:spPr>
        <p:txBody>
          <a:bodyPr/>
          <a:lstStyle/>
          <a:p>
            <a:pPr marL="0" indent="0">
              <a:buNone/>
            </a:pPr>
            <a:r>
              <a:rPr lang="en-CA" sz="2000" dirty="0" smtClean="0">
                <a:hlinkClick r:id="rId2"/>
              </a:rPr>
              <a:t>https</a:t>
            </a:r>
            <a:r>
              <a:rPr lang="en-CA" sz="2000" dirty="0">
                <a:hlinkClick r:id="rId2"/>
              </a:rPr>
              <a:t>://en.wikipedia.org/wiki/Cohesion_(computer_science</a:t>
            </a:r>
            <a:r>
              <a:rPr lang="en-CA" sz="2000" dirty="0" smtClean="0">
                <a:hlinkClick r:id="rId2"/>
              </a:rPr>
              <a:t>)</a:t>
            </a:r>
          </a:p>
          <a:p>
            <a:pPr marL="0" indent="0">
              <a:buNone/>
            </a:pPr>
            <a:endParaRPr lang="en-CA" sz="2000" dirty="0">
              <a:hlinkClick r:id="rId2"/>
            </a:endParaRPr>
          </a:p>
          <a:p>
            <a:pPr marL="0" indent="0">
              <a:buNone/>
            </a:pPr>
            <a:r>
              <a:rPr lang="en-CA" sz="2000" dirty="0">
                <a:hlinkClick r:id="rId2"/>
              </a:rPr>
              <a:t>https://</a:t>
            </a:r>
            <a:r>
              <a:rPr lang="en-CA" sz="2000" dirty="0" smtClean="0">
                <a:hlinkClick r:id="rId2"/>
              </a:rPr>
              <a:t>stackoverflow.com/questions/3085285/cohesion-coupling</a:t>
            </a:r>
          </a:p>
          <a:p>
            <a:pPr marL="0" indent="0">
              <a:buNone/>
            </a:pPr>
            <a:endParaRPr lang="en-CA" sz="2000" dirty="0" smtClean="0">
              <a:hlinkClick r:id="rId2"/>
            </a:endParaRPr>
          </a:p>
          <a:p>
            <a:pPr marL="0" indent="0">
              <a:buNone/>
            </a:pPr>
            <a:r>
              <a:rPr lang="en-CA" sz="2000" dirty="0">
                <a:hlinkClick r:id="rId2"/>
              </a:rPr>
              <a:t>https://</a:t>
            </a:r>
            <a:r>
              <a:rPr lang="en-CA" sz="2000" dirty="0" smtClean="0">
                <a:hlinkClick r:id="rId2"/>
              </a:rPr>
              <a:t>www.coursera.org/learn/software-processes/lecture/LWhWM/software-design-cohesion</a:t>
            </a:r>
          </a:p>
          <a:p>
            <a:pPr marL="0" indent="0">
              <a:buNone/>
            </a:pPr>
            <a:endParaRPr lang="en-CA" sz="2000" dirty="0" smtClean="0">
              <a:hlinkClick r:id="rId2"/>
            </a:endParaRPr>
          </a:p>
          <a:p>
            <a:pPr marL="0" indent="0">
              <a:buNone/>
            </a:pPr>
            <a:r>
              <a:rPr lang="en-CA" sz="2000" dirty="0">
                <a:hlinkClick r:id="rId2"/>
              </a:rPr>
              <a:t>https://en.wikipedia.org/wiki/Coupling_(computer_programming</a:t>
            </a:r>
            <a:r>
              <a:rPr lang="en-CA" sz="2000" dirty="0" smtClean="0">
                <a:hlinkClick r:id="rId2"/>
              </a:rPr>
              <a:t>)</a:t>
            </a:r>
          </a:p>
          <a:p>
            <a:pPr marL="0" indent="0">
              <a:buNone/>
            </a:pPr>
            <a:endParaRPr lang="en-CA" sz="2000" dirty="0">
              <a:hlinkClick r:id="rId2"/>
            </a:endParaRPr>
          </a:p>
          <a:p>
            <a:pPr marL="0" indent="0">
              <a:buNone/>
            </a:pPr>
            <a:r>
              <a:rPr lang="en-CA" sz="2000" dirty="0">
                <a:hlinkClick r:id="rId2"/>
              </a:rPr>
              <a:t>https://</a:t>
            </a:r>
            <a:r>
              <a:rPr lang="en-CA" sz="2000" dirty="0" smtClean="0">
                <a:hlinkClick r:id="rId2"/>
              </a:rPr>
              <a:t>www.tutorialspoint.com/software_engineering/software_design_basics.htm</a:t>
            </a:r>
          </a:p>
          <a:p>
            <a:pPr marL="0" indent="0">
              <a:buNone/>
            </a:pPr>
            <a:endParaRPr lang="en-CA" sz="2000" dirty="0">
              <a:hlinkClick r:id="rId2"/>
            </a:endParaRPr>
          </a:p>
          <a:p>
            <a:pPr marL="0" indent="0">
              <a:buNone/>
            </a:pPr>
            <a:r>
              <a:rPr lang="en-CA" sz="2000" dirty="0">
                <a:hlinkClick r:id="rId2"/>
              </a:rPr>
              <a:t>https://</a:t>
            </a:r>
            <a:r>
              <a:rPr lang="en-CA" sz="2000" dirty="0" smtClean="0">
                <a:hlinkClick r:id="rId2"/>
              </a:rPr>
              <a:t>www.coursera.org/learn/software-processes/lecture/BNSI0/software-design-coupling</a:t>
            </a:r>
          </a:p>
          <a:p>
            <a:pPr marL="0" indent="0">
              <a:buNone/>
            </a:pPr>
            <a:endParaRPr lang="en-CA" sz="2000" dirty="0" smtClean="0">
              <a:hlinkClick r:id="rId2"/>
            </a:endParaRPr>
          </a:p>
          <a:p>
            <a:pPr marL="0" indent="0">
              <a:buNone/>
            </a:pPr>
            <a:endParaRPr lang="en-CA" sz="2000" dirty="0">
              <a:hlinkClick r:id="rId2"/>
            </a:endParaRPr>
          </a:p>
          <a:p>
            <a:pPr marL="0" indent="0">
              <a:buNone/>
            </a:pPr>
            <a:endParaRPr lang="en-CA" sz="2000" dirty="0" smtClean="0"/>
          </a:p>
          <a:p>
            <a:pPr marL="0" indent="0">
              <a:buNone/>
            </a:pPr>
            <a:endParaRPr lang="en-CA" sz="2000" dirty="0"/>
          </a:p>
          <a:p>
            <a:pPr marL="0" indent="0">
              <a:buNone/>
            </a:pPr>
            <a:endParaRPr lang="en-CA" sz="2000" dirty="0"/>
          </a:p>
        </p:txBody>
      </p:sp>
    </p:spTree>
    <p:extLst>
      <p:ext uri="{BB962C8B-B14F-4D97-AF65-F5344CB8AC3E}">
        <p14:creationId xmlns:p14="http://schemas.microsoft.com/office/powerpoint/2010/main" val="3182160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a:lstStyle/>
          <a:p>
            <a:r>
              <a:rPr lang="en-US" altLang="en-US"/>
              <a:t>Typical Design Trade-offs</a:t>
            </a:r>
          </a:p>
        </p:txBody>
      </p:sp>
      <p:sp>
        <p:nvSpPr>
          <p:cNvPr id="30723" name="Rectangle 3"/>
          <p:cNvSpPr>
            <a:spLocks noGrp="1" noChangeArrowheads="1"/>
          </p:cNvSpPr>
          <p:nvPr>
            <p:ph type="body" idx="1"/>
          </p:nvPr>
        </p:nvSpPr>
        <p:spPr>
          <a:noFill/>
          <a:ln/>
        </p:spPr>
        <p:txBody>
          <a:bodyPr/>
          <a:lstStyle/>
          <a:p>
            <a:r>
              <a:rPr lang="en-US" altLang="en-US" sz="2000" dirty="0"/>
              <a:t>Functionality vs. Usability</a:t>
            </a:r>
          </a:p>
          <a:p>
            <a:endParaRPr lang="en-US" altLang="en-US" sz="2000" dirty="0"/>
          </a:p>
          <a:p>
            <a:r>
              <a:rPr lang="en-US" altLang="en-US" sz="2000" dirty="0"/>
              <a:t>Cost vs. Robustness</a:t>
            </a:r>
          </a:p>
          <a:p>
            <a:endParaRPr lang="en-US" altLang="en-US" sz="2000" dirty="0"/>
          </a:p>
          <a:p>
            <a:r>
              <a:rPr lang="en-US" altLang="en-US" sz="2000" dirty="0"/>
              <a:t>Efficiency vs. Portability</a:t>
            </a:r>
          </a:p>
          <a:p>
            <a:endParaRPr lang="en-US" altLang="en-US" sz="2000" dirty="0"/>
          </a:p>
          <a:p>
            <a:r>
              <a:rPr lang="en-US" altLang="en-US" sz="2000" dirty="0"/>
              <a:t>Rapid development vs. Functionality</a:t>
            </a:r>
          </a:p>
          <a:p>
            <a:endParaRPr lang="en-US" altLang="en-US" sz="2000" dirty="0"/>
          </a:p>
          <a:p>
            <a:r>
              <a:rPr lang="en-US" altLang="en-US" sz="2000" dirty="0"/>
              <a:t>Cost vs. Reusability</a:t>
            </a:r>
          </a:p>
          <a:p>
            <a:endParaRPr lang="en-US" altLang="en-US" sz="2000" dirty="0"/>
          </a:p>
          <a:p>
            <a:r>
              <a:rPr lang="en-US" altLang="en-US" sz="2000" dirty="0"/>
              <a:t>Backward Compatibility vs. Readability</a:t>
            </a:r>
          </a:p>
        </p:txBody>
      </p:sp>
    </p:spTree>
    <p:extLst>
      <p:ext uri="{BB962C8B-B14F-4D97-AF65-F5344CB8AC3E}">
        <p14:creationId xmlns:p14="http://schemas.microsoft.com/office/powerpoint/2010/main" val="130132126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1" name="Rectangle 7"/>
          <p:cNvSpPr>
            <a:spLocks noGrp="1" noChangeArrowheads="1"/>
          </p:cNvSpPr>
          <p:nvPr>
            <p:ph type="title"/>
          </p:nvPr>
        </p:nvSpPr>
        <p:spPr>
          <a:xfrm>
            <a:off x="419100" y="222250"/>
            <a:ext cx="8724900" cy="704850"/>
          </a:xfrm>
        </p:spPr>
        <p:txBody>
          <a:bodyPr/>
          <a:lstStyle/>
          <a:p>
            <a:r>
              <a:rPr lang="en-US" altLang="en-US"/>
              <a:t>NFRs and the use of Design Patterns</a:t>
            </a:r>
          </a:p>
        </p:txBody>
      </p:sp>
      <p:sp>
        <p:nvSpPr>
          <p:cNvPr id="98313" name="Rectangle 9"/>
          <p:cNvSpPr>
            <a:spLocks noGrp="1" noChangeArrowheads="1"/>
          </p:cNvSpPr>
          <p:nvPr>
            <p:ph type="body" idx="1"/>
          </p:nvPr>
        </p:nvSpPr>
        <p:spPr>
          <a:xfrm>
            <a:off x="355600" y="1457325"/>
            <a:ext cx="8255000" cy="4921250"/>
          </a:xfrm>
        </p:spPr>
        <p:txBody>
          <a:bodyPr/>
          <a:lstStyle/>
          <a:p>
            <a:pPr>
              <a:lnSpc>
                <a:spcPct val="80000"/>
              </a:lnSpc>
            </a:pPr>
            <a:r>
              <a:rPr lang="en-US" altLang="en-US" sz="2000" dirty="0"/>
              <a:t>Read the problem statement again</a:t>
            </a:r>
          </a:p>
          <a:p>
            <a:pPr>
              <a:lnSpc>
                <a:spcPct val="80000"/>
              </a:lnSpc>
            </a:pPr>
            <a:r>
              <a:rPr lang="en-US" altLang="en-US" sz="2000" dirty="0"/>
              <a:t>Use textual clues (similar to Abbot’s technique in Analysis) to identify design patterns </a:t>
            </a:r>
          </a:p>
          <a:p>
            <a:pPr>
              <a:lnSpc>
                <a:spcPct val="80000"/>
              </a:lnSpc>
            </a:pPr>
            <a:endParaRPr lang="en-US" altLang="en-US" sz="2000" dirty="0"/>
          </a:p>
          <a:p>
            <a:pPr>
              <a:lnSpc>
                <a:spcPct val="80000"/>
              </a:lnSpc>
            </a:pPr>
            <a:r>
              <a:rPr lang="en-US" altLang="en-US" sz="2000" i="1" dirty="0"/>
              <a:t>Text:</a:t>
            </a:r>
            <a:r>
              <a:rPr lang="en-US" altLang="en-US" sz="2000" dirty="0"/>
              <a:t> “manufacturer independent”, “device independent”, “must support a family of products”</a:t>
            </a:r>
          </a:p>
          <a:p>
            <a:pPr lvl="1">
              <a:lnSpc>
                <a:spcPct val="80000"/>
              </a:lnSpc>
            </a:pPr>
            <a:r>
              <a:rPr lang="en-US" altLang="en-US" sz="2000" dirty="0"/>
              <a:t>Abstract Factory </a:t>
            </a:r>
            <a:r>
              <a:rPr lang="en-US" altLang="en-US" sz="2000" dirty="0" smtClean="0"/>
              <a:t>Pattern</a:t>
            </a:r>
          </a:p>
          <a:p>
            <a:pPr lvl="1">
              <a:lnSpc>
                <a:spcPct val="80000"/>
              </a:lnSpc>
            </a:pPr>
            <a:endParaRPr lang="en-US" altLang="en-US" sz="2000" dirty="0"/>
          </a:p>
          <a:p>
            <a:pPr>
              <a:lnSpc>
                <a:spcPct val="80000"/>
              </a:lnSpc>
            </a:pPr>
            <a:r>
              <a:rPr lang="en-US" altLang="en-US" sz="2000" i="1" dirty="0"/>
              <a:t>Text:</a:t>
            </a:r>
            <a:r>
              <a:rPr lang="en-US" altLang="en-US" sz="2000" dirty="0"/>
              <a:t> “must interface with an existing object”</a:t>
            </a:r>
          </a:p>
          <a:p>
            <a:pPr lvl="1">
              <a:lnSpc>
                <a:spcPct val="80000"/>
              </a:lnSpc>
            </a:pPr>
            <a:r>
              <a:rPr lang="en-US" altLang="en-US" sz="2000" dirty="0"/>
              <a:t>Adapter </a:t>
            </a:r>
            <a:r>
              <a:rPr lang="en-US" altLang="en-US" sz="2000" dirty="0" smtClean="0"/>
              <a:t>Pattern</a:t>
            </a:r>
          </a:p>
          <a:p>
            <a:pPr lvl="1">
              <a:lnSpc>
                <a:spcPct val="80000"/>
              </a:lnSpc>
            </a:pPr>
            <a:endParaRPr lang="en-US" altLang="en-US" sz="2000" dirty="0"/>
          </a:p>
          <a:p>
            <a:pPr>
              <a:lnSpc>
                <a:spcPct val="80000"/>
              </a:lnSpc>
            </a:pPr>
            <a:r>
              <a:rPr lang="en-US" altLang="en-US" sz="2000" i="1" dirty="0"/>
              <a:t>Text:</a:t>
            </a:r>
            <a:r>
              <a:rPr lang="en-US" altLang="en-US" sz="2000" dirty="0"/>
              <a:t> “must deal with the interface to several systems, some of them to be developed in the future”, “ an early prototype must be demonstrated”</a:t>
            </a:r>
          </a:p>
          <a:p>
            <a:pPr lvl="1">
              <a:lnSpc>
                <a:spcPct val="80000"/>
              </a:lnSpc>
            </a:pPr>
            <a:r>
              <a:rPr lang="en-US" altLang="en-US" sz="2000" dirty="0"/>
              <a:t>Bridge  Pattern</a:t>
            </a:r>
          </a:p>
        </p:txBody>
      </p:sp>
    </p:spTree>
    <p:extLst>
      <p:ext uri="{BB962C8B-B14F-4D97-AF65-F5344CB8AC3E}">
        <p14:creationId xmlns:p14="http://schemas.microsoft.com/office/powerpoint/2010/main" val="1638718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4"/>
          <p:cNvSpPr>
            <a:spLocks noGrp="1" noChangeArrowheads="1"/>
          </p:cNvSpPr>
          <p:nvPr>
            <p:ph type="title"/>
          </p:nvPr>
        </p:nvSpPr>
        <p:spPr/>
        <p:txBody>
          <a:bodyPr/>
          <a:lstStyle/>
          <a:p>
            <a:r>
              <a:rPr lang="en-US" altLang="en-US"/>
              <a:t>Textual Clues in NFRs</a:t>
            </a:r>
          </a:p>
        </p:txBody>
      </p:sp>
      <p:sp>
        <p:nvSpPr>
          <p:cNvPr id="101381" name="Rectangle 5"/>
          <p:cNvSpPr>
            <a:spLocks noGrp="1" noChangeArrowheads="1"/>
          </p:cNvSpPr>
          <p:nvPr>
            <p:ph type="body" idx="1"/>
          </p:nvPr>
        </p:nvSpPr>
        <p:spPr>
          <a:xfrm>
            <a:off x="533400" y="1524000"/>
            <a:ext cx="7772400" cy="5105400"/>
          </a:xfrm>
        </p:spPr>
        <p:txBody>
          <a:bodyPr/>
          <a:lstStyle/>
          <a:p>
            <a:r>
              <a:rPr lang="en-US" altLang="en-US" sz="2000" i="1" dirty="0"/>
              <a:t>Text:</a:t>
            </a:r>
            <a:r>
              <a:rPr lang="en-US" altLang="en-US" sz="2000" dirty="0"/>
              <a:t> “complex structure”, “must have variable depth and width” </a:t>
            </a:r>
          </a:p>
          <a:p>
            <a:pPr lvl="1"/>
            <a:r>
              <a:rPr lang="en-US" altLang="en-US" sz="2000" dirty="0"/>
              <a:t>Composite </a:t>
            </a:r>
            <a:r>
              <a:rPr lang="en-US" altLang="en-US" sz="2000" dirty="0" smtClean="0"/>
              <a:t>Pattern</a:t>
            </a:r>
          </a:p>
          <a:p>
            <a:pPr lvl="1"/>
            <a:endParaRPr lang="en-US" altLang="en-US" sz="2000" dirty="0"/>
          </a:p>
          <a:p>
            <a:r>
              <a:rPr lang="en-US" altLang="en-US" sz="2000" i="1" dirty="0"/>
              <a:t>Text:</a:t>
            </a:r>
            <a:r>
              <a:rPr lang="en-US" altLang="en-US" sz="2000" dirty="0"/>
              <a:t>  “must interface to an set of existing objects”</a:t>
            </a:r>
          </a:p>
          <a:p>
            <a:pPr lvl="1"/>
            <a:r>
              <a:rPr lang="en-US" altLang="en-US" sz="2000" dirty="0"/>
              <a:t>Façade </a:t>
            </a:r>
            <a:r>
              <a:rPr lang="en-US" altLang="en-US" sz="2000" dirty="0" smtClean="0"/>
              <a:t>Pattern</a:t>
            </a:r>
          </a:p>
          <a:p>
            <a:pPr lvl="1"/>
            <a:endParaRPr lang="en-US" altLang="en-US" sz="2000" dirty="0"/>
          </a:p>
          <a:p>
            <a:r>
              <a:rPr lang="en-US" altLang="en-US" sz="2000" i="1" dirty="0"/>
              <a:t>Text:</a:t>
            </a:r>
            <a:r>
              <a:rPr lang="en-US" altLang="en-US" sz="2000" dirty="0"/>
              <a:t>  “must be location transparent”</a:t>
            </a:r>
          </a:p>
          <a:p>
            <a:pPr lvl="1"/>
            <a:r>
              <a:rPr lang="en-US" altLang="en-US" sz="2000" dirty="0"/>
              <a:t>Proxy  </a:t>
            </a:r>
            <a:r>
              <a:rPr lang="en-US" altLang="en-US" sz="2000" dirty="0" smtClean="0"/>
              <a:t>Pattern</a:t>
            </a:r>
          </a:p>
          <a:p>
            <a:pPr lvl="1"/>
            <a:endParaRPr lang="en-US" altLang="en-US" sz="2000" dirty="0"/>
          </a:p>
          <a:p>
            <a:r>
              <a:rPr lang="en-US" altLang="en-US" sz="2000" i="1" dirty="0"/>
              <a:t>Text:</a:t>
            </a:r>
            <a:r>
              <a:rPr lang="en-US" altLang="en-US" sz="2000" dirty="0"/>
              <a:t> “must be extensible”, “must be scalable” </a:t>
            </a:r>
          </a:p>
          <a:p>
            <a:pPr lvl="1"/>
            <a:r>
              <a:rPr lang="en-US" altLang="en-US" sz="2000" dirty="0"/>
              <a:t>Observer </a:t>
            </a:r>
            <a:r>
              <a:rPr lang="en-US" altLang="en-US" sz="2000" dirty="0" smtClean="0"/>
              <a:t>Pattern</a:t>
            </a:r>
          </a:p>
          <a:p>
            <a:pPr lvl="1"/>
            <a:endParaRPr lang="en-US" altLang="en-US" sz="2000" dirty="0"/>
          </a:p>
          <a:p>
            <a:r>
              <a:rPr lang="en-US" altLang="en-US" sz="2000" i="1" dirty="0"/>
              <a:t>Text:</a:t>
            </a:r>
            <a:r>
              <a:rPr lang="en-US" altLang="en-US" sz="2000" dirty="0"/>
              <a:t> “must provide a policy independent from the mechanism”</a:t>
            </a:r>
          </a:p>
          <a:p>
            <a:pPr lvl="1"/>
            <a:r>
              <a:rPr lang="en-US" altLang="en-US" sz="2000" dirty="0"/>
              <a:t>Strategy Pattern</a:t>
            </a:r>
          </a:p>
        </p:txBody>
      </p:sp>
    </p:spTree>
    <p:extLst>
      <p:ext uri="{BB962C8B-B14F-4D97-AF65-F5344CB8AC3E}">
        <p14:creationId xmlns:p14="http://schemas.microsoft.com/office/powerpoint/2010/main" val="2901245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6" name="Rectangle 4"/>
          <p:cNvSpPr>
            <a:spLocks noGrp="1" noChangeArrowheads="1"/>
          </p:cNvSpPr>
          <p:nvPr>
            <p:ph type="title"/>
          </p:nvPr>
        </p:nvSpPr>
        <p:spPr/>
        <p:txBody>
          <a:bodyPr/>
          <a:lstStyle/>
          <a:p>
            <a:r>
              <a:rPr lang="en-US" altLang="en-US"/>
              <a:t>Section 2. System Decomposition</a:t>
            </a:r>
          </a:p>
        </p:txBody>
      </p:sp>
      <p:sp>
        <p:nvSpPr>
          <p:cNvPr id="49157" name="Rectangle 5"/>
          <p:cNvSpPr>
            <a:spLocks noGrp="1" noChangeArrowheads="1"/>
          </p:cNvSpPr>
          <p:nvPr>
            <p:ph type="body" idx="1"/>
          </p:nvPr>
        </p:nvSpPr>
        <p:spPr/>
        <p:txBody>
          <a:bodyPr/>
          <a:lstStyle/>
          <a:p>
            <a:pPr>
              <a:lnSpc>
                <a:spcPct val="80000"/>
              </a:lnSpc>
            </a:pPr>
            <a:r>
              <a:rPr lang="en-US" altLang="en-US" sz="2400" dirty="0"/>
              <a:t>Subsystem (UML: Package)</a:t>
            </a:r>
          </a:p>
          <a:p>
            <a:pPr lvl="1">
              <a:lnSpc>
                <a:spcPct val="80000"/>
              </a:lnSpc>
            </a:pPr>
            <a:r>
              <a:rPr lang="en-US" altLang="en-US" sz="2000" dirty="0"/>
              <a:t>Collection of classes, associations, operations, events and constraints that are interrelated</a:t>
            </a:r>
          </a:p>
          <a:p>
            <a:pPr lvl="1">
              <a:lnSpc>
                <a:spcPct val="80000"/>
              </a:lnSpc>
            </a:pPr>
            <a:r>
              <a:rPr lang="en-US" altLang="en-US" sz="2000" dirty="0"/>
              <a:t>Seed for subsystems: UML Objects and Classes. </a:t>
            </a:r>
          </a:p>
          <a:p>
            <a:pPr>
              <a:lnSpc>
                <a:spcPct val="80000"/>
              </a:lnSpc>
            </a:pPr>
            <a:r>
              <a:rPr lang="en-US" altLang="en-US" sz="2400" dirty="0"/>
              <a:t>(Subsystem) Service: </a:t>
            </a:r>
          </a:p>
          <a:p>
            <a:pPr lvl="1">
              <a:lnSpc>
                <a:spcPct val="80000"/>
              </a:lnSpc>
            </a:pPr>
            <a:r>
              <a:rPr lang="en-US" altLang="en-US" sz="2000" dirty="0"/>
              <a:t>Group of operations  provided by the subsystem </a:t>
            </a:r>
          </a:p>
          <a:p>
            <a:pPr lvl="1">
              <a:lnSpc>
                <a:spcPct val="80000"/>
              </a:lnSpc>
            </a:pPr>
            <a:r>
              <a:rPr lang="en-US" altLang="en-US" sz="2000" dirty="0"/>
              <a:t>Seed for services: Subsystem use cases</a:t>
            </a:r>
          </a:p>
          <a:p>
            <a:pPr>
              <a:lnSpc>
                <a:spcPct val="80000"/>
              </a:lnSpc>
            </a:pPr>
            <a:r>
              <a:rPr lang="en-US" altLang="en-US" sz="2400" dirty="0"/>
              <a:t>Service is specified by Subsystem interface:</a:t>
            </a:r>
          </a:p>
          <a:p>
            <a:pPr lvl="1">
              <a:lnSpc>
                <a:spcPct val="80000"/>
              </a:lnSpc>
            </a:pPr>
            <a:r>
              <a:rPr lang="en-US" altLang="en-US" sz="2000" dirty="0"/>
              <a:t>Specifies interaction and information flow from/to subsystem boundaries, but not inside the subsystem. </a:t>
            </a:r>
          </a:p>
          <a:p>
            <a:pPr lvl="1">
              <a:lnSpc>
                <a:spcPct val="80000"/>
              </a:lnSpc>
            </a:pPr>
            <a:r>
              <a:rPr lang="en-US" altLang="en-US" sz="2000" dirty="0"/>
              <a:t>Should be well-defined and small. </a:t>
            </a:r>
          </a:p>
          <a:p>
            <a:pPr lvl="1">
              <a:lnSpc>
                <a:spcPct val="80000"/>
              </a:lnSpc>
            </a:pPr>
            <a:r>
              <a:rPr lang="en-US" altLang="en-US" sz="2000" dirty="0"/>
              <a:t>Often called API: Application programmer’s interface, but this term should used during implementation,  not during System Design</a:t>
            </a:r>
          </a:p>
        </p:txBody>
      </p:sp>
    </p:spTree>
    <p:extLst>
      <p:ext uri="{BB962C8B-B14F-4D97-AF65-F5344CB8AC3E}">
        <p14:creationId xmlns:p14="http://schemas.microsoft.com/office/powerpoint/2010/main" val="36559391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ltLang="en-US" sz="3600"/>
              <a:t>Why modularize a system?</a:t>
            </a:r>
          </a:p>
        </p:txBody>
      </p:sp>
      <p:sp>
        <p:nvSpPr>
          <p:cNvPr id="200707" name="Rectangle 3"/>
          <p:cNvSpPr>
            <a:spLocks noGrp="1" noChangeArrowheads="1"/>
          </p:cNvSpPr>
          <p:nvPr>
            <p:ph type="body" idx="1"/>
          </p:nvPr>
        </p:nvSpPr>
        <p:spPr>
          <a:xfrm>
            <a:off x="355600" y="1295400"/>
            <a:ext cx="8255000" cy="5562600"/>
          </a:xfrm>
        </p:spPr>
        <p:txBody>
          <a:bodyPr/>
          <a:lstStyle/>
          <a:p>
            <a:pPr marL="342900" indent="-342900"/>
            <a:r>
              <a:rPr lang="en-US" altLang="en-US" sz="1600" b="1"/>
              <a:t>Management</a:t>
            </a:r>
            <a:r>
              <a:rPr lang="en-US" altLang="en-US" sz="1600"/>
              <a:t>: Partition the overall development effort</a:t>
            </a:r>
          </a:p>
          <a:p>
            <a:pPr marL="742950" lvl="1" indent="-285750"/>
            <a:r>
              <a:rPr lang="en-US" altLang="en-US" sz="1400"/>
              <a:t>divide and conquer (actually: “Divide et impera” = “Divide and rule”)</a:t>
            </a:r>
          </a:p>
          <a:p>
            <a:pPr marL="742950" lvl="1" indent="-285750"/>
            <a:endParaRPr lang="en-US" altLang="en-US" sz="1400"/>
          </a:p>
          <a:p>
            <a:pPr marL="342900" indent="-342900"/>
            <a:r>
              <a:rPr lang="en-US" altLang="en-US" sz="1600" b="1"/>
              <a:t>Evolution</a:t>
            </a:r>
            <a:r>
              <a:rPr lang="en-US" altLang="en-US" sz="1600"/>
              <a:t>: Decouple parts of a system so that changes to one</a:t>
            </a:r>
            <a:r>
              <a:rPr lang="en-US" altLang="en-US" sz="1400"/>
              <a:t> </a:t>
            </a:r>
            <a:r>
              <a:rPr lang="en-US" altLang="en-US" sz="1600"/>
              <a:t>part are isolated from changes to other parts</a:t>
            </a:r>
          </a:p>
          <a:p>
            <a:pPr marL="742950" lvl="1" indent="-285750"/>
            <a:r>
              <a:rPr lang="en-US" altLang="en-US" sz="1400"/>
              <a:t>Principle of directness (clear allocation of requirements to modules, ideally one requirement (or more) maps to one module)</a:t>
            </a:r>
          </a:p>
          <a:p>
            <a:pPr marL="742950" lvl="1" indent="-285750"/>
            <a:r>
              <a:rPr lang="en-US" altLang="en-US" sz="1400"/>
              <a:t>Principle of continuity (small change in requirements triggers a change to one module only)</a:t>
            </a:r>
          </a:p>
          <a:p>
            <a:pPr marL="742950" lvl="1" indent="-285750"/>
            <a:endParaRPr lang="en-US" altLang="en-US" sz="1400"/>
          </a:p>
          <a:p>
            <a:pPr marL="342900" indent="-342900"/>
            <a:r>
              <a:rPr lang="en-US" altLang="en-US" sz="1600" b="1"/>
              <a:t>Understanding</a:t>
            </a:r>
            <a:r>
              <a:rPr lang="en-US" altLang="en-US" sz="1600"/>
              <a:t>: Permit system to be understood</a:t>
            </a:r>
          </a:p>
          <a:p>
            <a:pPr marL="742950" lvl="1" indent="-285750"/>
            <a:r>
              <a:rPr lang="en-US" altLang="en-US" sz="1600"/>
              <a:t>as composition of mind-sized chunks</a:t>
            </a:r>
          </a:p>
          <a:p>
            <a:pPr lvl="2"/>
            <a:r>
              <a:rPr lang="en-US" altLang="en-US" sz="1400"/>
              <a:t>e.g., the 7</a:t>
            </a:r>
            <a:r>
              <a:rPr lang="en-US" altLang="en-US" sz="1400">
                <a:sym typeface="Symbol" pitchFamily="18" charset="2"/>
              </a:rPr>
              <a:t>2 Rule</a:t>
            </a:r>
          </a:p>
          <a:p>
            <a:pPr marL="742950" lvl="1" indent="-285750"/>
            <a:r>
              <a:rPr lang="en-US" altLang="en-US" sz="1600">
                <a:sym typeface="Symbol" pitchFamily="18" charset="2"/>
              </a:rPr>
              <a:t>with one issue at a time</a:t>
            </a:r>
          </a:p>
          <a:p>
            <a:pPr lvl="2"/>
            <a:r>
              <a:rPr lang="en-US" altLang="en-US" sz="1400">
                <a:sym typeface="Symbol" pitchFamily="18" charset="2"/>
              </a:rPr>
              <a:t>Principle of locality, encapsulation, separation of concerns</a:t>
            </a:r>
          </a:p>
          <a:p>
            <a:pPr lvl="2"/>
            <a:endParaRPr lang="en-US" altLang="en-US" sz="1400">
              <a:sym typeface="Symbol" pitchFamily="18" charset="2"/>
            </a:endParaRPr>
          </a:p>
          <a:p>
            <a:pPr marL="342900" indent="-342900"/>
            <a:r>
              <a:rPr lang="en-US" altLang="en-US" sz="1600"/>
              <a:t>Key issue: what criteria to use for modularization</a:t>
            </a:r>
          </a:p>
          <a:p>
            <a:pPr marL="342900" indent="-342900">
              <a:buFont typeface="Symbol" pitchFamily="18" charset="2"/>
              <a:buNone/>
            </a:pPr>
            <a:endParaRPr lang="en-US" altLang="en-US" sz="1600"/>
          </a:p>
        </p:txBody>
      </p:sp>
    </p:spTree>
    <p:extLst>
      <p:ext uri="{BB962C8B-B14F-4D97-AF65-F5344CB8AC3E}">
        <p14:creationId xmlns:p14="http://schemas.microsoft.com/office/powerpoint/2010/main" val="37737168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ltLang="en-US"/>
              <a:t>Information hiding (Parnas)</a:t>
            </a:r>
          </a:p>
        </p:txBody>
      </p:sp>
      <p:sp>
        <p:nvSpPr>
          <p:cNvPr id="201731" name="Rectangle 3"/>
          <p:cNvSpPr>
            <a:spLocks noGrp="1" noChangeArrowheads="1"/>
          </p:cNvSpPr>
          <p:nvPr>
            <p:ph type="body" idx="1"/>
          </p:nvPr>
        </p:nvSpPr>
        <p:spPr/>
        <p:txBody>
          <a:bodyPr/>
          <a:lstStyle/>
          <a:p>
            <a:pPr marL="342900" indent="-342900"/>
            <a:r>
              <a:rPr lang="en-US" altLang="en-US" sz="2000"/>
              <a:t>Hide secrets. OK, what’s a “secret”?</a:t>
            </a:r>
          </a:p>
          <a:p>
            <a:pPr marL="742950" lvl="1" indent="-285750"/>
            <a:r>
              <a:rPr lang="en-US" altLang="en-US" sz="1800"/>
              <a:t>Representation of data</a:t>
            </a:r>
          </a:p>
          <a:p>
            <a:pPr marL="742950" lvl="1" indent="-285750"/>
            <a:r>
              <a:rPr lang="en-US" altLang="en-US" sz="1800"/>
              <a:t>Properties of a device, other than required properties</a:t>
            </a:r>
          </a:p>
          <a:p>
            <a:pPr marL="742950" lvl="1" indent="-285750"/>
            <a:r>
              <a:rPr lang="en-US" altLang="en-US" sz="1800"/>
              <a:t>Implementation of world models</a:t>
            </a:r>
          </a:p>
          <a:p>
            <a:pPr marL="742950" lvl="1" indent="-285750"/>
            <a:r>
              <a:rPr lang="en-US" altLang="en-US" sz="1800"/>
              <a:t>Mechanisms that support policies</a:t>
            </a:r>
          </a:p>
          <a:p>
            <a:pPr marL="742950" lvl="1" indent="-285750"/>
            <a:endParaRPr lang="en-US" altLang="en-US" sz="1800"/>
          </a:p>
          <a:p>
            <a:pPr marL="342900" indent="-342900"/>
            <a:r>
              <a:rPr lang="en-US" altLang="en-US" sz="2000"/>
              <a:t>Try to localize future change</a:t>
            </a:r>
          </a:p>
          <a:p>
            <a:pPr marL="742950" lvl="1" indent="-285750"/>
            <a:r>
              <a:rPr lang="en-US" altLang="en-US" sz="1800"/>
              <a:t>Hide system details likely to change independently</a:t>
            </a:r>
          </a:p>
          <a:p>
            <a:pPr marL="742950" lvl="1" indent="-285750"/>
            <a:r>
              <a:rPr lang="en-US" altLang="en-US" sz="1800"/>
              <a:t>Separate parts that are likely to have a different rate of change</a:t>
            </a:r>
          </a:p>
          <a:p>
            <a:pPr marL="742950" lvl="1" indent="-285750"/>
            <a:r>
              <a:rPr lang="en-US" altLang="en-US" sz="1800"/>
              <a:t>Expose in interfaces assumptions unlikely to change</a:t>
            </a:r>
          </a:p>
        </p:txBody>
      </p:sp>
    </p:spTree>
    <p:extLst>
      <p:ext uri="{BB962C8B-B14F-4D97-AF65-F5344CB8AC3E}">
        <p14:creationId xmlns:p14="http://schemas.microsoft.com/office/powerpoint/2010/main" val="2642124651"/>
      </p:ext>
    </p:extLst>
  </p:cSld>
  <p:clrMapOvr>
    <a:masterClrMapping/>
  </p:clrMapOvr>
  <p:timing>
    <p:tnLst>
      <p:par>
        <p:cTn id="1" dur="indefinite" restart="never" nodeType="tmRoot"/>
      </p:par>
    </p:tnLst>
  </p:timing>
</p:sld>
</file>

<file path=ppt/theme/theme1.xml><?xml version="1.0" encoding="utf-8"?>
<a:theme xmlns:a="http://schemas.openxmlformats.org/drawingml/2006/main" name="Wrox 24-Hour Trai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Wrox 24-Hour Trainer</Template>
  <TotalTime>1873</TotalTime>
  <Words>3190</Words>
  <Application>Microsoft Office PowerPoint</Application>
  <PresentationFormat>On-screen Show (4:3)</PresentationFormat>
  <Paragraphs>425</Paragraphs>
  <Slides>38</Slides>
  <Notes>10</Notes>
  <HiddenSlides>1</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Wrox 24-Hour Trainer</vt:lpstr>
      <vt:lpstr>CS 2212B</vt:lpstr>
      <vt:lpstr>List of Design Goals</vt:lpstr>
      <vt:lpstr>Relationship Between Design Goals</vt:lpstr>
      <vt:lpstr>Typical Design Trade-offs</vt:lpstr>
      <vt:lpstr>NFRs and the use of Design Patterns</vt:lpstr>
      <vt:lpstr>Textual Clues in NFRs</vt:lpstr>
      <vt:lpstr>Section 2. System Decomposition</vt:lpstr>
      <vt:lpstr>Why modularize a system?</vt:lpstr>
      <vt:lpstr>Information hiding (Parnas)</vt:lpstr>
      <vt:lpstr>Further Principles</vt:lpstr>
      <vt:lpstr>Choosing Subsystems</vt:lpstr>
      <vt:lpstr>Definition: Subsystem Interface Object</vt:lpstr>
      <vt:lpstr>Software Design</vt:lpstr>
      <vt:lpstr>Levels of Software Design</vt:lpstr>
      <vt:lpstr>Information Hiding</vt:lpstr>
      <vt:lpstr>Cohesion and Coupling</vt:lpstr>
      <vt:lpstr>Cohesion Types</vt:lpstr>
      <vt:lpstr>Cohesion at a Glance</vt:lpstr>
      <vt:lpstr>Coincidental cohesion</vt:lpstr>
      <vt:lpstr>Logical cohesion</vt:lpstr>
      <vt:lpstr>Example of Logical Cohesion</vt:lpstr>
      <vt:lpstr>Temporal Cohesion</vt:lpstr>
      <vt:lpstr>Procedural Cohesion</vt:lpstr>
      <vt:lpstr>Procedural Cohesion</vt:lpstr>
      <vt:lpstr>Communicational Cohesion</vt:lpstr>
      <vt:lpstr>Functional Cohesion</vt:lpstr>
      <vt:lpstr>Informational Cohesion</vt:lpstr>
      <vt:lpstr>Levels of Coupling</vt:lpstr>
      <vt:lpstr>Coupling at a Glance</vt:lpstr>
      <vt:lpstr>Content Coupling</vt:lpstr>
      <vt:lpstr>Common Coupling</vt:lpstr>
      <vt:lpstr>Common Coupling</vt:lpstr>
      <vt:lpstr>Common Coupling</vt:lpstr>
      <vt:lpstr>Control Coupling</vt:lpstr>
      <vt:lpstr>Stamp Coupling</vt:lpstr>
      <vt:lpstr>Data Coupling</vt:lpstr>
      <vt:lpstr>Material Used </vt:lpstr>
      <vt:lpstr>Links to Supporting Material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Rod Stephens</dc:creator>
  <cp:lastModifiedBy>Kostas Kontogiannis</cp:lastModifiedBy>
  <cp:revision>229</cp:revision>
  <dcterms:created xsi:type="dcterms:W3CDTF">2015-03-16T16:55:38Z</dcterms:created>
  <dcterms:modified xsi:type="dcterms:W3CDTF">2019-01-31T23:01:48Z</dcterms:modified>
</cp:coreProperties>
</file>