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8" r:id="rId2"/>
    <p:sldId id="341" r:id="rId3"/>
    <p:sldId id="269" r:id="rId4"/>
    <p:sldId id="270" r:id="rId5"/>
    <p:sldId id="271" r:id="rId6"/>
    <p:sldId id="342" r:id="rId7"/>
    <p:sldId id="304" r:id="rId8"/>
    <p:sldId id="343" r:id="rId9"/>
    <p:sldId id="344" r:id="rId10"/>
    <p:sldId id="345" r:id="rId11"/>
    <p:sldId id="303" r:id="rId12"/>
    <p:sldId id="346" r:id="rId13"/>
    <p:sldId id="347" r:id="rId14"/>
    <p:sldId id="284" r:id="rId15"/>
    <p:sldId id="285" r:id="rId16"/>
    <p:sldId id="286" r:id="rId17"/>
    <p:sldId id="291" r:id="rId18"/>
    <p:sldId id="292" r:id="rId19"/>
    <p:sldId id="296" r:id="rId20"/>
    <p:sldId id="297" r:id="rId21"/>
    <p:sldId id="298" r:id="rId22"/>
    <p:sldId id="299" r:id="rId23"/>
    <p:sldId id="300" r:id="rId24"/>
    <p:sldId id="352" r:id="rId25"/>
    <p:sldId id="353" r:id="rId26"/>
    <p:sldId id="301" r:id="rId27"/>
    <p:sldId id="302" r:id="rId28"/>
    <p:sldId id="348" r:id="rId29"/>
    <p:sldId id="349" r:id="rId30"/>
    <p:sldId id="350" r:id="rId31"/>
    <p:sldId id="351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2" autoAdjust="0"/>
  </p:normalViewPr>
  <p:slideViewPr>
    <p:cSldViewPr>
      <p:cViewPr>
        <p:scale>
          <a:sx n="80" d="100"/>
          <a:sy n="80" d="100"/>
        </p:scale>
        <p:origin x="-152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A18FB-1C0E-4530-8CC5-3EADB913B705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D173CC-E796-4683-BC3D-9729E0EAF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51C4F-7A6C-435D-805D-EE4BDF4A9AF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99791-FACA-4321-9ADE-B19920EC6FA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AF0B1-B8D6-4B13-AD28-60D3204D215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3D05E-D42E-4CBA-B6D4-F1F17986E5A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CA5A3-E5BA-4A98-B263-2FF71B4B9AA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0754A-5258-4FA4-BF0A-A0C51EF454B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67DF1-0414-42EF-9B86-235ED0B22DD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BC18F-4700-42E4-816E-5A362A29D3D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14042-990D-427F-84B9-9925B7BD822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A5276-FDD4-4793-B635-20490CF04337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92DA2-6DDB-456C-90F2-62CB0986F73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502A2-8ED6-4E8C-ACC7-1D469AD9264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FA4AA-A54E-41C3-A156-D73FAE4671D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A179C-8B70-42FE-90BD-BD25B759F4F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8D56D-51F0-48C7-8398-83F510DB981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E75F1-EA46-4F60-9DD7-13537D232DF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23CAE-3F2A-4FD0-B9B8-9A0936CFA95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F6B49-CDBF-4328-977E-9C82344FCCC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A87D6-3BDF-46AE-8F16-F1CC9243F06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8E1AB-91FB-4FAB-BE8D-A8B1993E076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7E7BD-AB47-4BCF-A098-578F08365D9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C2E60-E60E-4764-820F-6F0786CC091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D1E19-1834-41B4-BC86-1AF2D8F1355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F4278-9642-4DEC-95C2-B8D81D45681B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23D0F-5113-401C-A79A-B2E3D42FB8F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EC4E7-A52F-4C68-83F1-324DCCA403C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8BF38-5228-46A9-A672-5B0E56E0674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DBEAB-4160-4F56-B842-FB33CD800A1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86177-FB70-4327-B653-8A537856AA6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01980-B4F4-4E05-B43F-5B05209C585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04A1-3AF4-40D0-A278-B798474CC9F4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A2B1-C851-45BA-9B90-CF18442A1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E5E9-0783-472E-BA6E-3C49E24626FB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E0FD-127E-4CCB-BB04-515C9865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7E29-1932-4CCE-9A53-47CAB86FFE2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41AF4-E102-49BC-A850-271A47F9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2438-700B-47C7-B66F-B9FD0D879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7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FC78D-4FAC-494C-8C93-A073461DC4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5260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1259-A3D5-4284-8B16-27621D968E02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9DB33-55D3-4713-B728-07F189041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49F5-0AF4-4D87-8900-0BBF62F1A151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06DB-4B8F-436C-A405-2CF749C1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81201"/>
            <a:ext cx="7772400" cy="762000"/>
          </a:xfrm>
          <a:prstGeom prst="rect">
            <a:avLst/>
          </a:prstGeom>
        </p:spPr>
        <p:txBody>
          <a:bodyPr/>
          <a:lstStyle>
            <a:lvl1pPr algn="l">
              <a:defRPr b="1" cap="small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sz="240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1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12D8-DA29-4F3F-B804-F7322D9BB90E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5A77-BA55-4C03-99EA-F3AE68D73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2327-661E-4F29-9334-E72557A2986D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9140-09B2-4A1F-82D1-8932F6B8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0DF41-25F8-4AF5-817B-336DDFED29B0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33B0-D7CE-4DA2-9BCD-99D454B2F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4BACC-2316-4404-B45B-56A46FD87DB1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2B76-065C-4643-9415-BCEF3F3F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138B-92EA-46FB-8F47-B333F923F12C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C1E0-4351-4FCA-9574-2E7354AD3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E93C-AA0A-4A46-BCDF-67703AA396C0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42D40-930D-4F71-9DD1-4EF0E09B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E15B8A-FF29-464D-BE39-860BA0CC4514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CB4D6-C3C5-449D-89FE-4DAAFB2C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TotleBa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9600" y="0"/>
            <a:ext cx="4724400" cy="4953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CS2212B Introduction to Software Engineering 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  <p:sldLayoutId id="214748372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 2212B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1"/>
            <a:ext cx="7772400" cy="990600"/>
          </a:xfrm>
        </p:spPr>
        <p:txBody>
          <a:bodyPr/>
          <a:lstStyle/>
          <a:p>
            <a:r>
              <a:rPr lang="en-CA" dirty="0" smtClean="0"/>
              <a:t>Introduction to Software Engineering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88620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Kostas Kontogiannis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584835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Lecture 2: Requirements Engineering </a:t>
            </a:r>
            <a:r>
              <a:rPr lang="en-CA" sz="1800" smtClean="0"/>
              <a:t>(Chapter 4)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21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E5E4-71D7-4871-8EC6-E85C900DBBA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en-US" dirty="0" smtClean="0"/>
              <a:t>Requirements Template</a:t>
            </a:r>
            <a:endParaRPr lang="en-US" alt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dirty="0" smtClean="0"/>
              <a:t>Unique ID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/>
              <a:t>Requirement type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/>
              <a:t>Code ID referring to corresponding use </a:t>
            </a:r>
            <a:r>
              <a:rPr lang="en-CA" altLang="en-US" sz="2000" dirty="0" smtClean="0"/>
              <a:t>case</a:t>
            </a:r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Brief outline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Rationale: Why the requirement is important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Sources: The stakeholders initiating/wanting the requirement</a:t>
            </a:r>
          </a:p>
          <a:p>
            <a:pPr>
              <a:lnSpc>
                <a:spcPct val="80000"/>
              </a:lnSpc>
            </a:pPr>
            <a:r>
              <a:rPr lang="en-CA" altLang="en-US" sz="2000" dirty="0"/>
              <a:t>The structural properties of a requirement </a:t>
            </a:r>
            <a:endParaRPr lang="en-CA" altLang="en-US" sz="2000" dirty="0" smtClean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E.g. Use case diagrams, sequence diagrams, collaboration diagram, domain model, state model, entity-relationship diagrams, data flow diagrams, </a:t>
            </a:r>
            <a:r>
              <a:rPr lang="en-CA" altLang="en-US" sz="1600" dirty="0" err="1" smtClean="0"/>
              <a:t>i</a:t>
            </a:r>
            <a:r>
              <a:rPr lang="en-CA" altLang="en-US" sz="1600" dirty="0" smtClean="0"/>
              <a:t>-star diagrams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Verification criteria: Criteria/metrics/properties by which we can verify that the final implementation indeed satisfies the requirement 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Importance: The level by which the stakeholder wants the particular requirement and the level by which the stakeholder will be dissatisfied if the specific requirements does not get implemented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Relevance / Dependency with other requirements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Conflict with other requirements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Supporting material: pointer to supporting information</a:t>
            </a:r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Historical information on how the requirement has been modified / altered over time</a:t>
            </a: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627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304800"/>
            <a:ext cx="9871075" cy="1143000"/>
          </a:xfrm>
        </p:spPr>
        <p:txBody>
          <a:bodyPr/>
          <a:lstStyle/>
          <a:p>
            <a:r>
              <a:rPr lang="en-US" altLang="en-US" dirty="0" smtClean="0"/>
              <a:t>Requirements Engineering Process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85887" y="2031207"/>
            <a:ext cx="6586538" cy="4826793"/>
            <a:chOff x="228600" y="1196975"/>
            <a:chExt cx="7743825" cy="5661025"/>
          </a:xfrm>
        </p:grpSpPr>
        <p:grpSp>
          <p:nvGrpSpPr>
            <p:cNvPr id="53311" name="Group 63"/>
            <p:cNvGrpSpPr>
              <a:grpSpLocks/>
            </p:cNvGrpSpPr>
            <p:nvPr/>
          </p:nvGrpSpPr>
          <p:grpSpPr bwMode="auto">
            <a:xfrm>
              <a:off x="1524000" y="4822825"/>
              <a:ext cx="2471738" cy="1135063"/>
              <a:chOff x="768" y="2248"/>
              <a:chExt cx="1557" cy="715"/>
            </a:xfrm>
          </p:grpSpPr>
          <p:sp>
            <p:nvSpPr>
              <p:cNvPr id="53268" name="AutoShape 20"/>
              <p:cNvSpPr>
                <a:spLocks noChangeArrowheads="1"/>
              </p:cNvSpPr>
              <p:nvPr/>
            </p:nvSpPr>
            <p:spPr bwMode="auto">
              <a:xfrm>
                <a:off x="768" y="2248"/>
                <a:ext cx="1557" cy="715"/>
              </a:xfrm>
              <a:prstGeom prst="roundRect">
                <a:avLst>
                  <a:gd name="adj" fmla="val 4503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902" y="2417"/>
                <a:ext cx="101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Courier" charset="0"/>
                  </a:rPr>
                  <a:t>Requirements</a:t>
                </a:r>
                <a:endParaRPr lang="en-US" altLang="en-US" sz="1200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1116" y="2596"/>
                <a:ext cx="62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Courier" charset="0"/>
                  </a:rPr>
                  <a:t>Analysis</a:t>
                </a:r>
                <a:endParaRPr lang="en-US" altLang="en-US" sz="1200"/>
              </a:p>
            </p:txBody>
          </p:sp>
        </p:grpSp>
        <p:grpSp>
          <p:nvGrpSpPr>
            <p:cNvPr id="53309" name="Group 61"/>
            <p:cNvGrpSpPr>
              <a:grpSpLocks/>
            </p:cNvGrpSpPr>
            <p:nvPr/>
          </p:nvGrpSpPr>
          <p:grpSpPr bwMode="auto">
            <a:xfrm>
              <a:off x="3028950" y="3657600"/>
              <a:ext cx="171450" cy="1136650"/>
              <a:chOff x="1716" y="1514"/>
              <a:chExt cx="108" cy="716"/>
            </a:xfrm>
          </p:grpSpPr>
          <p:sp>
            <p:nvSpPr>
              <p:cNvPr id="53274" name="Line 26"/>
              <p:cNvSpPr>
                <a:spLocks noChangeShapeType="1"/>
              </p:cNvSpPr>
              <p:nvPr/>
            </p:nvSpPr>
            <p:spPr bwMode="auto">
              <a:xfrm>
                <a:off x="1770" y="2033"/>
                <a:ext cx="1" cy="1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75" name="Freeform 27"/>
              <p:cNvSpPr>
                <a:spLocks/>
              </p:cNvSpPr>
              <p:nvPr/>
            </p:nvSpPr>
            <p:spPr bwMode="auto">
              <a:xfrm>
                <a:off x="1716" y="2051"/>
                <a:ext cx="108" cy="179"/>
              </a:xfrm>
              <a:custGeom>
                <a:avLst/>
                <a:gdLst>
                  <a:gd name="T0" fmla="*/ 108 w 108"/>
                  <a:gd name="T1" fmla="*/ 0 h 179"/>
                  <a:gd name="T2" fmla="*/ 54 w 108"/>
                  <a:gd name="T3" fmla="*/ 179 h 179"/>
                  <a:gd name="T4" fmla="*/ 0 w 108"/>
                  <a:gd name="T5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179">
                    <a:moveTo>
                      <a:pt x="108" y="0"/>
                    </a:moveTo>
                    <a:lnTo>
                      <a:pt x="54" y="179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76" name="Line 28"/>
              <p:cNvSpPr>
                <a:spLocks noChangeShapeType="1"/>
              </p:cNvSpPr>
              <p:nvPr/>
            </p:nvSpPr>
            <p:spPr bwMode="auto">
              <a:xfrm>
                <a:off x="1770" y="1514"/>
                <a:ext cx="1" cy="5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</p:grpSp>
        <p:grpSp>
          <p:nvGrpSpPr>
            <p:cNvPr id="53310" name="Group 62"/>
            <p:cNvGrpSpPr>
              <a:grpSpLocks/>
            </p:cNvGrpSpPr>
            <p:nvPr/>
          </p:nvGrpSpPr>
          <p:grpSpPr bwMode="auto">
            <a:xfrm>
              <a:off x="2205038" y="3686175"/>
              <a:ext cx="171450" cy="1136650"/>
              <a:chOff x="1197" y="1532"/>
              <a:chExt cx="108" cy="716"/>
            </a:xfrm>
          </p:grpSpPr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 flipV="1">
                <a:off x="1251" y="1532"/>
                <a:ext cx="1" cy="1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78" name="Freeform 30"/>
              <p:cNvSpPr>
                <a:spLocks/>
              </p:cNvSpPr>
              <p:nvPr/>
            </p:nvSpPr>
            <p:spPr bwMode="auto">
              <a:xfrm>
                <a:off x="1197" y="1532"/>
                <a:ext cx="108" cy="179"/>
              </a:xfrm>
              <a:custGeom>
                <a:avLst/>
                <a:gdLst>
                  <a:gd name="T0" fmla="*/ 0 w 108"/>
                  <a:gd name="T1" fmla="*/ 179 h 179"/>
                  <a:gd name="T2" fmla="*/ 54 w 108"/>
                  <a:gd name="T3" fmla="*/ 0 h 179"/>
                  <a:gd name="T4" fmla="*/ 108 w 108"/>
                  <a:gd name="T5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179">
                    <a:moveTo>
                      <a:pt x="0" y="179"/>
                    </a:moveTo>
                    <a:lnTo>
                      <a:pt x="54" y="0"/>
                    </a:lnTo>
                    <a:lnTo>
                      <a:pt x="108" y="179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79" name="Line 31"/>
              <p:cNvSpPr>
                <a:spLocks noChangeShapeType="1"/>
              </p:cNvSpPr>
              <p:nvPr/>
            </p:nvSpPr>
            <p:spPr bwMode="auto">
              <a:xfrm flipV="1">
                <a:off x="1251" y="1729"/>
                <a:ext cx="1" cy="5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</p:grpSp>
        <p:grpSp>
          <p:nvGrpSpPr>
            <p:cNvPr id="53306" name="Group 58"/>
            <p:cNvGrpSpPr>
              <a:grpSpLocks/>
            </p:cNvGrpSpPr>
            <p:nvPr/>
          </p:nvGrpSpPr>
          <p:grpSpPr bwMode="auto">
            <a:xfrm>
              <a:off x="4038600" y="2967038"/>
              <a:ext cx="3692525" cy="1590675"/>
              <a:chOff x="2504" y="1228"/>
              <a:chExt cx="2326" cy="1002"/>
            </a:xfrm>
          </p:grpSpPr>
          <p:grpSp>
            <p:nvGrpSpPr>
              <p:cNvPr id="53305" name="Group 57"/>
              <p:cNvGrpSpPr>
                <a:grpSpLocks/>
              </p:cNvGrpSpPr>
              <p:nvPr/>
            </p:nvGrpSpPr>
            <p:grpSpPr bwMode="auto">
              <a:xfrm>
                <a:off x="2504" y="1228"/>
                <a:ext cx="1038" cy="322"/>
                <a:chOff x="2504" y="1228"/>
                <a:chExt cx="1038" cy="322"/>
              </a:xfrm>
            </p:grpSpPr>
            <p:sp>
              <p:nvSpPr>
                <p:cNvPr id="53281" name="Freeform 33"/>
                <p:cNvSpPr>
                  <a:spLocks/>
                </p:cNvSpPr>
                <p:nvPr/>
              </p:nvSpPr>
              <p:spPr bwMode="auto">
                <a:xfrm>
                  <a:off x="3345" y="1442"/>
                  <a:ext cx="197" cy="108"/>
                </a:xfrm>
                <a:custGeom>
                  <a:avLst/>
                  <a:gdLst>
                    <a:gd name="T0" fmla="*/ 36 w 197"/>
                    <a:gd name="T1" fmla="*/ 0 h 108"/>
                    <a:gd name="T2" fmla="*/ 197 w 197"/>
                    <a:gd name="T3" fmla="*/ 108 h 108"/>
                    <a:gd name="T4" fmla="*/ 0 w 197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08">
                      <a:moveTo>
                        <a:pt x="36" y="0"/>
                      </a:moveTo>
                      <a:lnTo>
                        <a:pt x="197" y="108"/>
                      </a:lnTo>
                      <a:lnTo>
                        <a:pt x="0" y="10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83" name="Line 35"/>
                <p:cNvSpPr>
                  <a:spLocks noChangeShapeType="1"/>
                </p:cNvSpPr>
                <p:nvPr/>
              </p:nvSpPr>
              <p:spPr bwMode="auto">
                <a:xfrm>
                  <a:off x="2504" y="1228"/>
                  <a:ext cx="143" cy="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84" name="Line 36"/>
                <p:cNvSpPr>
                  <a:spLocks noChangeShapeType="1"/>
                </p:cNvSpPr>
                <p:nvPr/>
              </p:nvSpPr>
              <p:spPr bwMode="auto">
                <a:xfrm>
                  <a:off x="2772" y="1299"/>
                  <a:ext cx="143" cy="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85" name="Line 37"/>
                <p:cNvSpPr>
                  <a:spLocks noChangeShapeType="1"/>
                </p:cNvSpPr>
                <p:nvPr/>
              </p:nvSpPr>
              <p:spPr bwMode="auto">
                <a:xfrm>
                  <a:off x="3023" y="1389"/>
                  <a:ext cx="143" cy="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</p:grpSp>
          <p:grpSp>
            <p:nvGrpSpPr>
              <p:cNvPr id="53304" name="Group 56"/>
              <p:cNvGrpSpPr>
                <a:grpSpLocks/>
              </p:cNvGrpSpPr>
              <p:nvPr/>
            </p:nvGrpSpPr>
            <p:grpSpPr bwMode="auto">
              <a:xfrm>
                <a:off x="3237" y="1478"/>
                <a:ext cx="1593" cy="752"/>
                <a:chOff x="3237" y="1478"/>
                <a:chExt cx="1593" cy="752"/>
              </a:xfrm>
            </p:grpSpPr>
            <p:sp>
              <p:nvSpPr>
                <p:cNvPr id="53254" name="Rectangle 6"/>
                <p:cNvSpPr>
                  <a:spLocks noChangeArrowheads="1"/>
                </p:cNvSpPr>
                <p:nvPr/>
              </p:nvSpPr>
              <p:spPr bwMode="auto">
                <a:xfrm>
                  <a:off x="3237" y="1550"/>
                  <a:ext cx="1575" cy="6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55" name="Rectangle 7"/>
                <p:cNvSpPr>
                  <a:spLocks noChangeArrowheads="1"/>
                </p:cNvSpPr>
                <p:nvPr/>
              </p:nvSpPr>
              <p:spPr bwMode="auto">
                <a:xfrm>
                  <a:off x="3237" y="1550"/>
                  <a:ext cx="1593" cy="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62" name="Rectangle 14"/>
                <p:cNvSpPr>
                  <a:spLocks noChangeArrowheads="1"/>
                </p:cNvSpPr>
                <p:nvPr/>
              </p:nvSpPr>
              <p:spPr bwMode="auto">
                <a:xfrm>
                  <a:off x="3711" y="1612"/>
                  <a:ext cx="52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 b="1">
                      <a:solidFill>
                        <a:srgbClr val="000000"/>
                      </a:solidFill>
                      <a:latin typeface="Courier" charset="0"/>
                    </a:rPr>
                    <a:t>system</a:t>
                  </a:r>
                  <a:endParaRPr lang="en-US" altLang="en-US" sz="1200"/>
                </a:p>
              </p:txBody>
            </p:sp>
            <p:sp>
              <p:nvSpPr>
                <p:cNvPr id="53263" name="Line 15"/>
                <p:cNvSpPr>
                  <a:spLocks noChangeShapeType="1"/>
                </p:cNvSpPr>
                <p:nvPr/>
              </p:nvSpPr>
              <p:spPr bwMode="auto">
                <a:xfrm>
                  <a:off x="3703" y="1782"/>
                  <a:ext cx="64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2" y="1791"/>
                  <a:ext cx="981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 b="1">
                      <a:solidFill>
                        <a:srgbClr val="000000"/>
                      </a:solidFill>
                      <a:latin typeface="Courier" charset="0"/>
                    </a:rPr>
                    <a:t>specification:</a:t>
                  </a:r>
                  <a:endParaRPr lang="en-US" altLang="en-US" sz="1200"/>
                </a:p>
              </p:txBody>
            </p:sp>
            <p:sp>
              <p:nvSpPr>
                <p:cNvPr id="53265" name="Line 17"/>
                <p:cNvSpPr>
                  <a:spLocks noChangeShapeType="1"/>
                </p:cNvSpPr>
                <p:nvPr/>
              </p:nvSpPr>
              <p:spPr bwMode="auto">
                <a:xfrm>
                  <a:off x="3273" y="1961"/>
                  <a:ext cx="962" cy="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66" name="Rectangle 18"/>
                <p:cNvSpPr>
                  <a:spLocks noChangeArrowheads="1"/>
                </p:cNvSpPr>
                <p:nvPr/>
              </p:nvSpPr>
              <p:spPr bwMode="auto">
                <a:xfrm>
                  <a:off x="3765" y="1970"/>
                  <a:ext cx="439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 b="1">
                      <a:solidFill>
                        <a:srgbClr val="000000"/>
                      </a:solidFill>
                      <a:latin typeface="Courier" charset="0"/>
                    </a:rPr>
                    <a:t>Model</a:t>
                  </a:r>
                  <a:endParaRPr lang="en-US" altLang="en-US" sz="1200"/>
                </a:p>
              </p:txBody>
            </p:sp>
            <p:sp>
              <p:nvSpPr>
                <p:cNvPr id="53267" name="Line 19"/>
                <p:cNvSpPr>
                  <a:spLocks noChangeShapeType="1"/>
                </p:cNvSpPr>
                <p:nvPr/>
              </p:nvSpPr>
              <p:spPr bwMode="auto">
                <a:xfrm>
                  <a:off x="3756" y="2140"/>
                  <a:ext cx="53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80" name="Line 32"/>
                <p:cNvSpPr>
                  <a:spLocks noChangeShapeType="1"/>
                </p:cNvSpPr>
                <p:nvPr/>
              </p:nvSpPr>
              <p:spPr bwMode="auto">
                <a:xfrm>
                  <a:off x="3363" y="1496"/>
                  <a:ext cx="179" cy="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86" name="Line 38"/>
                <p:cNvSpPr>
                  <a:spLocks noChangeShapeType="1"/>
                </p:cNvSpPr>
                <p:nvPr/>
              </p:nvSpPr>
              <p:spPr bwMode="auto">
                <a:xfrm>
                  <a:off x="3291" y="1478"/>
                  <a:ext cx="72" cy="1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8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524" y="2212"/>
                  <a:ext cx="71" cy="1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</p:grpSp>
        </p:grpSp>
        <p:grpSp>
          <p:nvGrpSpPr>
            <p:cNvPr id="53307" name="Group 59"/>
            <p:cNvGrpSpPr>
              <a:grpSpLocks/>
            </p:cNvGrpSpPr>
            <p:nvPr/>
          </p:nvGrpSpPr>
          <p:grpSpPr bwMode="auto">
            <a:xfrm>
              <a:off x="3995738" y="4613275"/>
              <a:ext cx="1760537" cy="512763"/>
              <a:chOff x="2325" y="2265"/>
              <a:chExt cx="1109" cy="323"/>
            </a:xfrm>
          </p:grpSpPr>
          <p:sp>
            <p:nvSpPr>
              <p:cNvPr id="53287" name="Line 39"/>
              <p:cNvSpPr>
                <a:spLocks noChangeShapeType="1"/>
              </p:cNvSpPr>
              <p:nvPr/>
            </p:nvSpPr>
            <p:spPr bwMode="auto">
              <a:xfrm flipH="1">
                <a:off x="2325" y="2534"/>
                <a:ext cx="179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88" name="Freeform 40"/>
              <p:cNvSpPr>
                <a:spLocks/>
              </p:cNvSpPr>
              <p:nvPr/>
            </p:nvSpPr>
            <p:spPr bwMode="auto">
              <a:xfrm>
                <a:off x="2325" y="2498"/>
                <a:ext cx="197" cy="90"/>
              </a:xfrm>
              <a:custGeom>
                <a:avLst/>
                <a:gdLst>
                  <a:gd name="T0" fmla="*/ 197 w 197"/>
                  <a:gd name="T1" fmla="*/ 90 h 90"/>
                  <a:gd name="T2" fmla="*/ 0 w 197"/>
                  <a:gd name="T3" fmla="*/ 90 h 90"/>
                  <a:gd name="T4" fmla="*/ 161 w 197"/>
                  <a:gd name="T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90">
                    <a:moveTo>
                      <a:pt x="197" y="90"/>
                    </a:moveTo>
                    <a:lnTo>
                      <a:pt x="0" y="90"/>
                    </a:lnTo>
                    <a:lnTo>
                      <a:pt x="161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0" name="Line 42"/>
              <p:cNvSpPr>
                <a:spLocks noChangeShapeType="1"/>
              </p:cNvSpPr>
              <p:nvPr/>
            </p:nvSpPr>
            <p:spPr bwMode="auto">
              <a:xfrm flipH="1">
                <a:off x="3309" y="2265"/>
                <a:ext cx="125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1" name="Line 43"/>
              <p:cNvSpPr>
                <a:spLocks noChangeShapeType="1"/>
              </p:cNvSpPr>
              <p:nvPr/>
            </p:nvSpPr>
            <p:spPr bwMode="auto">
              <a:xfrm flipH="1">
                <a:off x="3094" y="2319"/>
                <a:ext cx="126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2" name="Line 44"/>
              <p:cNvSpPr>
                <a:spLocks noChangeShapeType="1"/>
              </p:cNvSpPr>
              <p:nvPr/>
            </p:nvSpPr>
            <p:spPr bwMode="auto">
              <a:xfrm flipH="1">
                <a:off x="2880" y="2391"/>
                <a:ext cx="125" cy="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3" name="Line 45"/>
              <p:cNvSpPr>
                <a:spLocks noChangeShapeType="1"/>
              </p:cNvSpPr>
              <p:nvPr/>
            </p:nvSpPr>
            <p:spPr bwMode="auto">
              <a:xfrm flipH="1">
                <a:off x="2665" y="2462"/>
                <a:ext cx="125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4" name="Line 46"/>
              <p:cNvSpPr>
                <a:spLocks noChangeShapeType="1"/>
              </p:cNvSpPr>
              <p:nvPr/>
            </p:nvSpPr>
            <p:spPr bwMode="auto">
              <a:xfrm flipH="1">
                <a:off x="2504" y="2516"/>
                <a:ext cx="71" cy="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</p:grpSp>
        <p:grpSp>
          <p:nvGrpSpPr>
            <p:cNvPr id="53308" name="Group 60"/>
            <p:cNvGrpSpPr>
              <a:grpSpLocks/>
            </p:cNvGrpSpPr>
            <p:nvPr/>
          </p:nvGrpSpPr>
          <p:grpSpPr bwMode="auto">
            <a:xfrm>
              <a:off x="3967163" y="5153025"/>
              <a:ext cx="4005262" cy="1704975"/>
              <a:chOff x="2307" y="2605"/>
              <a:chExt cx="2523" cy="1074"/>
            </a:xfrm>
          </p:grpSpPr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3237" y="2999"/>
                <a:ext cx="1575" cy="6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237" y="2999"/>
                <a:ext cx="1593" cy="68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604" y="3151"/>
                <a:ext cx="60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Courier" charset="0"/>
                  </a:rPr>
                  <a:t>analysis</a:t>
                </a:r>
                <a:endParaRPr lang="en-US" altLang="en-US" sz="1200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3595" y="3321"/>
                <a:ext cx="85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3389" y="3330"/>
                <a:ext cx="98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Courier" charset="0"/>
                  </a:rPr>
                  <a:t>model: Model</a:t>
                </a:r>
                <a:endParaRPr lang="en-US" altLang="en-US" sz="1200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381" y="3492"/>
                <a:ext cx="1073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5" name="Line 47"/>
              <p:cNvSpPr>
                <a:spLocks noChangeShapeType="1"/>
              </p:cNvSpPr>
              <p:nvPr/>
            </p:nvSpPr>
            <p:spPr bwMode="auto">
              <a:xfrm>
                <a:off x="3416" y="2945"/>
                <a:ext cx="179" cy="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6" name="Freeform 48"/>
              <p:cNvSpPr>
                <a:spLocks/>
              </p:cNvSpPr>
              <p:nvPr/>
            </p:nvSpPr>
            <p:spPr bwMode="auto">
              <a:xfrm>
                <a:off x="3399" y="2892"/>
                <a:ext cx="196" cy="107"/>
              </a:xfrm>
              <a:custGeom>
                <a:avLst/>
                <a:gdLst>
                  <a:gd name="T0" fmla="*/ 35 w 196"/>
                  <a:gd name="T1" fmla="*/ 0 h 107"/>
                  <a:gd name="T2" fmla="*/ 196 w 196"/>
                  <a:gd name="T3" fmla="*/ 107 h 107"/>
                  <a:gd name="T4" fmla="*/ 0 w 196"/>
                  <a:gd name="T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6" h="107">
                    <a:moveTo>
                      <a:pt x="35" y="0"/>
                    </a:moveTo>
                    <a:lnTo>
                      <a:pt x="196" y="107"/>
                    </a:lnTo>
                    <a:lnTo>
                      <a:pt x="0" y="107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7" name="Line 49"/>
              <p:cNvSpPr>
                <a:spLocks noChangeShapeType="1"/>
              </p:cNvSpPr>
              <p:nvPr/>
            </p:nvSpPr>
            <p:spPr bwMode="auto">
              <a:xfrm>
                <a:off x="2307" y="2605"/>
                <a:ext cx="72" cy="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8" name="Line 50"/>
              <p:cNvSpPr>
                <a:spLocks noChangeShapeType="1"/>
              </p:cNvSpPr>
              <p:nvPr/>
            </p:nvSpPr>
            <p:spPr bwMode="auto">
              <a:xfrm>
                <a:off x="2468" y="2659"/>
                <a:ext cx="125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299" name="Line 51"/>
              <p:cNvSpPr>
                <a:spLocks noChangeShapeType="1"/>
              </p:cNvSpPr>
              <p:nvPr/>
            </p:nvSpPr>
            <p:spPr bwMode="auto">
              <a:xfrm>
                <a:off x="2701" y="2713"/>
                <a:ext cx="107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300" name="Line 52"/>
              <p:cNvSpPr>
                <a:spLocks noChangeShapeType="1"/>
              </p:cNvSpPr>
              <p:nvPr/>
            </p:nvSpPr>
            <p:spPr bwMode="auto">
              <a:xfrm>
                <a:off x="2915" y="2784"/>
                <a:ext cx="108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301" name="Line 53"/>
              <p:cNvSpPr>
                <a:spLocks noChangeShapeType="1"/>
              </p:cNvSpPr>
              <p:nvPr/>
            </p:nvSpPr>
            <p:spPr bwMode="auto">
              <a:xfrm>
                <a:off x="3130" y="2856"/>
                <a:ext cx="125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302" name="Line 54"/>
              <p:cNvSpPr>
                <a:spLocks noChangeShapeType="1"/>
              </p:cNvSpPr>
              <p:nvPr/>
            </p:nvSpPr>
            <p:spPr bwMode="auto">
              <a:xfrm>
                <a:off x="3345" y="2928"/>
                <a:ext cx="71" cy="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</p:grpSp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228600" y="6199982"/>
              <a:ext cx="1879382" cy="360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(Activity Diagram)</a:t>
              </a:r>
            </a:p>
          </p:txBody>
        </p:sp>
        <p:grpSp>
          <p:nvGrpSpPr>
            <p:cNvPr id="53317" name="Group 69"/>
            <p:cNvGrpSpPr>
              <a:grpSpLocks/>
            </p:cNvGrpSpPr>
            <p:nvPr/>
          </p:nvGrpSpPr>
          <p:grpSpPr bwMode="auto">
            <a:xfrm>
              <a:off x="5486400" y="1779588"/>
              <a:ext cx="2471738" cy="1136650"/>
              <a:chOff x="3264" y="480"/>
              <a:chExt cx="1557" cy="716"/>
            </a:xfrm>
          </p:grpSpPr>
          <p:sp>
            <p:nvSpPr>
              <p:cNvPr id="53313" name="AutoShape 65"/>
              <p:cNvSpPr>
                <a:spLocks noChangeArrowheads="1"/>
              </p:cNvSpPr>
              <p:nvPr/>
            </p:nvSpPr>
            <p:spPr bwMode="auto">
              <a:xfrm>
                <a:off x="3264" y="480"/>
                <a:ext cx="1557" cy="716"/>
              </a:xfrm>
              <a:prstGeom prst="roundRect">
                <a:avLst>
                  <a:gd name="adj" fmla="val 44972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53314" name="Rectangle 66"/>
              <p:cNvSpPr>
                <a:spLocks noChangeArrowheads="1"/>
              </p:cNvSpPr>
              <p:nvPr/>
            </p:nvSpPr>
            <p:spPr bwMode="auto">
              <a:xfrm>
                <a:off x="3618" y="528"/>
                <a:ext cx="6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Courier" charset="0"/>
                  </a:rPr>
                  <a:t>Problem </a:t>
                </a:r>
                <a:endParaRPr lang="en-US" altLang="en-US" sz="1200"/>
              </a:p>
            </p:txBody>
          </p:sp>
          <p:sp>
            <p:nvSpPr>
              <p:cNvPr id="53315" name="Rectangle 67"/>
              <p:cNvSpPr>
                <a:spLocks noChangeArrowheads="1"/>
              </p:cNvSpPr>
              <p:nvPr/>
            </p:nvSpPr>
            <p:spPr bwMode="auto">
              <a:xfrm>
                <a:off x="3508" y="710"/>
                <a:ext cx="803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b="1">
                    <a:solidFill>
                      <a:srgbClr val="000000"/>
                    </a:solidFill>
                    <a:latin typeface="Courier" charset="0"/>
                  </a:rPr>
                  <a:t>Statement</a:t>
                </a:r>
              </a:p>
              <a:p>
                <a:r>
                  <a:rPr lang="en-US" altLang="en-US" sz="1600" b="1">
                    <a:solidFill>
                      <a:srgbClr val="000000"/>
                    </a:solidFill>
                    <a:latin typeface="Courier" charset="0"/>
                  </a:rPr>
                  <a:t>Generation</a:t>
                </a:r>
                <a:endParaRPr lang="en-US" altLang="en-US" sz="1200"/>
              </a:p>
            </p:txBody>
          </p:sp>
        </p:grpSp>
        <p:grpSp>
          <p:nvGrpSpPr>
            <p:cNvPr id="53342" name="Group 94"/>
            <p:cNvGrpSpPr>
              <a:grpSpLocks/>
            </p:cNvGrpSpPr>
            <p:nvPr/>
          </p:nvGrpSpPr>
          <p:grpSpPr bwMode="auto">
            <a:xfrm>
              <a:off x="1492250" y="2438400"/>
              <a:ext cx="3962400" cy="1219200"/>
              <a:chOff x="960" y="1296"/>
              <a:chExt cx="2496" cy="768"/>
            </a:xfrm>
          </p:grpSpPr>
          <p:grpSp>
            <p:nvGrpSpPr>
              <p:cNvPr id="53337" name="Group 89"/>
              <p:cNvGrpSpPr>
                <a:grpSpLocks/>
              </p:cNvGrpSpPr>
              <p:nvPr/>
            </p:nvGrpSpPr>
            <p:grpSpPr bwMode="auto">
              <a:xfrm>
                <a:off x="960" y="1348"/>
                <a:ext cx="1557" cy="716"/>
                <a:chOff x="960" y="1348"/>
                <a:chExt cx="1557" cy="716"/>
              </a:xfrm>
            </p:grpSpPr>
            <p:sp>
              <p:nvSpPr>
                <p:cNvPr id="53271" name="AutoShape 23"/>
                <p:cNvSpPr>
                  <a:spLocks noChangeArrowheads="1"/>
                </p:cNvSpPr>
                <p:nvPr/>
              </p:nvSpPr>
              <p:spPr bwMode="auto">
                <a:xfrm>
                  <a:off x="960" y="1348"/>
                  <a:ext cx="1557" cy="716"/>
                </a:xfrm>
                <a:prstGeom prst="roundRect">
                  <a:avLst>
                    <a:gd name="adj" fmla="val 44972"/>
                  </a:avLst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 sz="1200"/>
                </a:p>
              </p:txBody>
            </p:sp>
            <p:sp>
              <p:nvSpPr>
                <p:cNvPr id="53272" name="Rectangle 24"/>
                <p:cNvSpPr>
                  <a:spLocks noChangeArrowheads="1"/>
                </p:cNvSpPr>
                <p:nvPr/>
              </p:nvSpPr>
              <p:spPr bwMode="auto">
                <a:xfrm>
                  <a:off x="1094" y="1518"/>
                  <a:ext cx="101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 b="1">
                      <a:solidFill>
                        <a:srgbClr val="000000"/>
                      </a:solidFill>
                      <a:latin typeface="Courier" charset="0"/>
                    </a:rPr>
                    <a:t>Requirements</a:t>
                  </a:r>
                  <a:endParaRPr lang="en-US" altLang="en-US" sz="1200"/>
                </a:p>
              </p:txBody>
            </p:sp>
            <p:sp>
              <p:nvSpPr>
                <p:cNvPr id="53273" name="Rectangle 25"/>
                <p:cNvSpPr>
                  <a:spLocks noChangeArrowheads="1"/>
                </p:cNvSpPr>
                <p:nvPr/>
              </p:nvSpPr>
              <p:spPr bwMode="auto">
                <a:xfrm>
                  <a:off x="1147" y="1696"/>
                  <a:ext cx="728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 b="1">
                      <a:solidFill>
                        <a:srgbClr val="000000"/>
                      </a:solidFill>
                      <a:latin typeface="Courier" charset="0"/>
                    </a:rPr>
                    <a:t>Elicitation</a:t>
                  </a:r>
                  <a:endParaRPr lang="en-US" altLang="en-US" sz="1200"/>
                </a:p>
              </p:txBody>
            </p:sp>
          </p:grpSp>
          <p:sp>
            <p:nvSpPr>
              <p:cNvPr id="53318" name="Line 70"/>
              <p:cNvSpPr>
                <a:spLocks noChangeShapeType="1"/>
              </p:cNvSpPr>
              <p:nvPr/>
            </p:nvSpPr>
            <p:spPr bwMode="auto">
              <a:xfrm flipH="1">
                <a:off x="2496" y="1296"/>
                <a:ext cx="96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200"/>
              </a:p>
            </p:txBody>
          </p:sp>
        </p:grpSp>
        <p:sp>
          <p:nvSpPr>
            <p:cNvPr id="53326" name="Rectangle 78"/>
            <p:cNvSpPr>
              <a:spLocks noChangeArrowheads="1"/>
            </p:cNvSpPr>
            <p:nvPr/>
          </p:nvSpPr>
          <p:spPr bwMode="auto">
            <a:xfrm>
              <a:off x="3449638" y="1196975"/>
              <a:ext cx="2038350" cy="1050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53327" name="Rectangle 79"/>
            <p:cNvSpPr>
              <a:spLocks noChangeArrowheads="1"/>
            </p:cNvSpPr>
            <p:nvPr/>
          </p:nvSpPr>
          <p:spPr bwMode="auto">
            <a:xfrm>
              <a:off x="1828800" y="1196975"/>
              <a:ext cx="1995488" cy="10795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lnSpc>
                  <a:spcPct val="60000"/>
                </a:lnSpc>
              </a:pPr>
              <a:endParaRPr lang="en-US" altLang="en-US" sz="1400" dirty="0"/>
            </a:p>
            <a:p>
              <a:pPr algn="ctr"/>
              <a:r>
                <a:rPr lang="en-US" altLang="en-US" sz="1600" b="1" dirty="0">
                  <a:latin typeface="Courier" charset="0"/>
                </a:rPr>
                <a:t>Problem</a:t>
              </a:r>
            </a:p>
            <a:p>
              <a:pPr algn="ctr"/>
              <a:r>
                <a:rPr lang="en-US" altLang="en-US" sz="1600" b="1" dirty="0">
                  <a:latin typeface="Courier" charset="0"/>
                </a:rPr>
                <a:t>Statement</a:t>
              </a:r>
            </a:p>
          </p:txBody>
        </p:sp>
        <p:sp>
          <p:nvSpPr>
            <p:cNvPr id="53338" name="Line 90"/>
            <p:cNvSpPr>
              <a:spLocks noChangeShapeType="1"/>
            </p:cNvSpPr>
            <p:nvPr/>
          </p:nvSpPr>
          <p:spPr bwMode="auto">
            <a:xfrm flipH="1" flipV="1">
              <a:off x="3810000" y="1676400"/>
              <a:ext cx="16764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200"/>
            </a:p>
          </p:txBody>
        </p:sp>
      </p:grpSp>
    </p:spTree>
    <p:extLst>
      <p:ext uri="{BB962C8B-B14F-4D97-AF65-F5344CB8AC3E}">
        <p14:creationId xmlns:p14="http://schemas.microsoft.com/office/powerpoint/2010/main" val="920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1F58-C860-484F-A0DD-144544C2B24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/>
          <a:lstStyle/>
          <a:p>
            <a:r>
              <a:rPr lang="en-CA" altLang="en-US" sz="3600" dirty="0" smtClean="0"/>
              <a:t>Requirements Elicitation Process</a:t>
            </a:r>
            <a:endParaRPr lang="en-US" altLang="en-US" sz="3600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410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/>
          <a:lstStyle/>
          <a:p>
            <a:pPr marL="285750" indent="-285750"/>
            <a:r>
              <a:rPr lang="en-CA" altLang="en-US" sz="2000" dirty="0" smtClean="0"/>
              <a:t>It is a tedious process that requires organization and consistency. There are different approaches for requirements elicitation. </a:t>
            </a:r>
            <a:endParaRPr lang="el-GR" altLang="en-US" sz="2000" dirty="0"/>
          </a:p>
          <a:p>
            <a:pPr marL="285750" indent="-285750"/>
            <a:endParaRPr lang="en-US" altLang="en-US" sz="2000" dirty="0"/>
          </a:p>
          <a:p>
            <a:pPr marL="285750" indent="-285750"/>
            <a:r>
              <a:rPr lang="en-CA" altLang="en-US" sz="2000" dirty="0" smtClean="0"/>
              <a:t>The key stakeholders in this process are: </a:t>
            </a:r>
            <a:endParaRPr lang="en-US" altLang="en-US" sz="2000" dirty="0"/>
          </a:p>
          <a:p>
            <a:pPr marL="685800" lvl="1" indent="-228600"/>
            <a:r>
              <a:rPr lang="en-CA" altLang="en-US" sz="1800" u="sng" dirty="0" smtClean="0"/>
              <a:t>The users of the system</a:t>
            </a:r>
            <a:r>
              <a:rPr lang="el-GR" altLang="en-US" sz="1800" dirty="0" smtClean="0"/>
              <a:t> </a:t>
            </a:r>
            <a:r>
              <a:rPr lang="en-CA" altLang="en-US" sz="1800" dirty="0" smtClean="0"/>
              <a:t>they know the application domain</a:t>
            </a:r>
            <a:endParaRPr lang="en-US" altLang="en-US" sz="1800" dirty="0"/>
          </a:p>
          <a:p>
            <a:pPr marL="685800" lvl="1" indent="-228600"/>
            <a:r>
              <a:rPr lang="en-CA" altLang="en-US" sz="1800" u="sng" dirty="0" smtClean="0"/>
              <a:t>Software Engineers</a:t>
            </a:r>
            <a:r>
              <a:rPr lang="el-GR" altLang="en-US" sz="1800" dirty="0" smtClean="0"/>
              <a:t> </a:t>
            </a:r>
            <a:r>
              <a:rPr lang="en-CA" altLang="en-US" sz="1800" dirty="0" smtClean="0"/>
              <a:t>they know how to model problems and implement it as a software system</a:t>
            </a:r>
            <a:r>
              <a:rPr lang="el-GR" altLang="en-US" sz="1800" dirty="0" smtClean="0"/>
              <a:t> </a:t>
            </a:r>
            <a:endParaRPr lang="el-GR" altLang="en-US" sz="1800" dirty="0"/>
          </a:p>
          <a:p>
            <a:pPr marL="685800" lvl="1" indent="-228600"/>
            <a:endParaRPr lang="el-GR" altLang="en-US" sz="1800" dirty="0"/>
          </a:p>
          <a:p>
            <a:pPr marL="285750" indent="-285750"/>
            <a:r>
              <a:rPr lang="en-CA" altLang="en-US" sz="2000" dirty="0" smtClean="0"/>
              <a:t>The objective of the requirements elicitation process is to bridge the sematic gap between system users and software engineers. This bridging is achieved by identifying </a:t>
            </a:r>
            <a:r>
              <a:rPr lang="en-CA" altLang="en-US" sz="2000" b="1" i="1" dirty="0" smtClean="0"/>
              <a:t>usage scenarios </a:t>
            </a:r>
            <a:r>
              <a:rPr lang="en-CA" altLang="en-US" sz="2000" dirty="0" smtClean="0"/>
              <a:t>and creating </a:t>
            </a:r>
            <a:r>
              <a:rPr lang="en-CA" altLang="en-US" sz="2000" b="1" i="1" dirty="0" smtClean="0"/>
              <a:t>use cases</a:t>
            </a:r>
            <a:r>
              <a:rPr lang="en-US" altLang="en-US" sz="2000" dirty="0" smtClean="0"/>
              <a:t>:</a:t>
            </a:r>
          </a:p>
          <a:p>
            <a:pPr marL="685800" lvl="1" indent="-228600"/>
            <a:r>
              <a:rPr lang="en-CA" altLang="en-US" sz="1800" b="1" i="1" dirty="0" smtClean="0"/>
              <a:t>Usage Scenario</a:t>
            </a:r>
            <a:r>
              <a:rPr lang="en-US" altLang="en-US" sz="1800" b="1" i="1" dirty="0" smtClean="0"/>
              <a:t>:</a:t>
            </a:r>
            <a:r>
              <a:rPr lang="en-US" altLang="en-US" sz="1800" dirty="0" smtClean="0"/>
              <a:t> </a:t>
            </a:r>
            <a:r>
              <a:rPr lang="en-CA" altLang="en-US" sz="1800" u="sng" dirty="0" smtClean="0"/>
              <a:t>Specific</a:t>
            </a:r>
            <a:r>
              <a:rPr lang="el-GR" altLang="en-US" sz="1800" dirty="0" smtClean="0"/>
              <a:t> </a:t>
            </a:r>
            <a:r>
              <a:rPr lang="en-CA" altLang="en-US" sz="1800" dirty="0" smtClean="0"/>
              <a:t>example of a system function/operation and how associates/affects other systems</a:t>
            </a:r>
            <a:r>
              <a:rPr lang="el-GR" altLang="en-US" sz="1800" dirty="0" smtClean="0"/>
              <a:t> </a:t>
            </a:r>
          </a:p>
          <a:p>
            <a:pPr marL="685800" lvl="1" indent="-228600"/>
            <a:r>
              <a:rPr lang="el-GR" altLang="en-US" sz="1800" b="1" i="1" dirty="0" smtClean="0"/>
              <a:t>Περίπτωση </a:t>
            </a:r>
            <a:r>
              <a:rPr lang="el-GR" altLang="en-US" sz="1800" b="1" i="1" dirty="0"/>
              <a:t>Χρήσης</a:t>
            </a:r>
            <a:r>
              <a:rPr lang="en-US" altLang="en-US" sz="1800" b="1" i="1" dirty="0"/>
              <a:t>:</a:t>
            </a:r>
            <a:r>
              <a:rPr lang="en-US" altLang="en-US" sz="1800" dirty="0"/>
              <a:t>  </a:t>
            </a:r>
            <a:r>
              <a:rPr lang="en-US" altLang="en-US" sz="1800" dirty="0" smtClean="0"/>
              <a:t>Defines describes a group (class) of closely associated </a:t>
            </a:r>
            <a:r>
              <a:rPr lang="el-GR" altLang="en-US" sz="1800" dirty="0" smtClean="0"/>
              <a:t> </a:t>
            </a:r>
            <a:r>
              <a:rPr lang="en-CA" altLang="en-US" sz="1800" dirty="0" smtClean="0"/>
              <a:t>scenarios (scenario category)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65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FE56-EF5A-4694-8466-E84568BDA46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System Specification Model vs Analysis Model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638800"/>
          </a:xfrm>
        </p:spPr>
        <p:txBody>
          <a:bodyPr/>
          <a:lstStyle/>
          <a:p>
            <a:pPr marL="285750" indent="-285750"/>
            <a:r>
              <a:rPr lang="en-CA" altLang="en-US" sz="2000" dirty="0" smtClean="0"/>
              <a:t>Both models focus on system requirements from the user’s perspective</a:t>
            </a:r>
            <a:endParaRPr lang="en-US" altLang="en-US" sz="2000" dirty="0"/>
          </a:p>
          <a:p>
            <a:pPr marL="285750" indent="-285750"/>
            <a:endParaRPr lang="en-US" altLang="en-US" sz="2000" dirty="0"/>
          </a:p>
          <a:p>
            <a:pPr marL="285750" indent="-285750"/>
            <a:r>
              <a:rPr lang="en-CA" altLang="en-US" sz="2000" b="1" i="1" dirty="0" smtClean="0"/>
              <a:t>The System Specification Model: </a:t>
            </a:r>
            <a:r>
              <a:rPr lang="en-CA" altLang="en-US" sz="2000" dirty="0" smtClean="0"/>
              <a:t>Uses natural language and structured text to define and describe usage scenarios or use cases. This is a good model for the user to understand.</a:t>
            </a:r>
          </a:p>
          <a:p>
            <a:pPr marL="285750" indent="-285750"/>
            <a:endParaRPr lang="en-US" altLang="en-US" sz="2000" dirty="0"/>
          </a:p>
          <a:p>
            <a:pPr marL="285750" indent="-285750"/>
            <a:r>
              <a:rPr lang="en-CA" altLang="en-US" sz="2000" b="1" i="1" dirty="0" smtClean="0"/>
              <a:t>The Analysis Model: </a:t>
            </a:r>
            <a:r>
              <a:rPr lang="en-CA" altLang="en-US" sz="2000" dirty="0" smtClean="0"/>
              <a:t>Uses a formalism or a modeling language to specify and denote the usage scenarios or the use cases. It is a good model for the software engineer). Examples of modeling languages include UML, </a:t>
            </a:r>
            <a:r>
              <a:rPr lang="en-CA" altLang="en-US" sz="2000" dirty="0" err="1" smtClean="0"/>
              <a:t>i</a:t>
            </a:r>
            <a:r>
              <a:rPr lang="en-CA" altLang="en-US" sz="2000" dirty="0" smtClean="0"/>
              <a:t>-star and, Goal Models)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57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B1F-6B51-4F8F-B5D9-C25C7C65537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Functional vs. non-functional requirements</a:t>
            </a:r>
            <a:endParaRPr lang="en-US" altLang="en-US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b="1" dirty="0"/>
              <a:t>Example: </a:t>
            </a:r>
            <a:r>
              <a:rPr lang="en-US" altLang="en-US" sz="2000" dirty="0"/>
              <a:t>One of the functional requirements </a:t>
            </a:r>
            <a:r>
              <a:rPr lang="en-US" altLang="en-US" sz="2000" dirty="0" smtClean="0"/>
              <a:t>is </a:t>
            </a:r>
            <a:r>
              <a:rPr lang="en-US" altLang="en-US" sz="2000" i="1" dirty="0"/>
              <a:t>to </a:t>
            </a:r>
            <a:r>
              <a:rPr lang="en-US" altLang="en-US" sz="2000" i="1" dirty="0" smtClean="0"/>
              <a:t>be able to provide a new flight time. This is a functional </a:t>
            </a:r>
            <a:r>
              <a:rPr lang="en-US" altLang="en-US" sz="2000" dirty="0" smtClean="0"/>
              <a:t>requirement</a:t>
            </a:r>
            <a:r>
              <a:rPr lang="en-US" altLang="en-US" sz="2000" dirty="0"/>
              <a:t>. </a:t>
            </a:r>
            <a:endParaRPr lang="en-US" altLang="en-US" sz="2000" dirty="0" smtClean="0"/>
          </a:p>
          <a:p>
            <a:pPr>
              <a:spcBef>
                <a:spcPct val="0"/>
              </a:spcBef>
            </a:pP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US" altLang="en-US" sz="2000" dirty="0" smtClean="0"/>
              <a:t>Now </a:t>
            </a:r>
            <a:r>
              <a:rPr lang="en-US" altLang="en-US" sz="2000" dirty="0"/>
              <a:t>let us say that a </a:t>
            </a:r>
            <a:r>
              <a:rPr lang="en-US" altLang="en-US" sz="2000" dirty="0" smtClean="0"/>
              <a:t>response has to be provided to the user  within 1 minute. </a:t>
            </a:r>
            <a:r>
              <a:rPr lang="en-US" altLang="en-US" sz="2000" dirty="0"/>
              <a:t>This is a </a:t>
            </a:r>
            <a:r>
              <a:rPr lang="en-US" altLang="en-US" sz="2000" u="sng" dirty="0"/>
              <a:t>performance </a:t>
            </a:r>
            <a:r>
              <a:rPr lang="en-US" altLang="en-US" sz="2000" dirty="0" smtClean="0"/>
              <a:t>requirement (i.e. a non-functional requirement)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94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6553-D04C-4352-8AC5-961B1ACDBF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z="4000" dirty="0"/>
              <a:t>Some types of non-functional requirements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114800"/>
          </a:xfrm>
        </p:spPr>
        <p:txBody>
          <a:bodyPr/>
          <a:lstStyle/>
          <a:p>
            <a:r>
              <a:rPr lang="en-US" altLang="en-US" sz="2000" dirty="0"/>
              <a:t>Look and feel</a:t>
            </a:r>
          </a:p>
          <a:p>
            <a:r>
              <a:rPr lang="en-US" altLang="en-US" sz="2000" dirty="0"/>
              <a:t>Usability</a:t>
            </a:r>
          </a:p>
          <a:p>
            <a:r>
              <a:rPr lang="en-US" altLang="en-US" sz="2000" dirty="0"/>
              <a:t>Performance</a:t>
            </a:r>
          </a:p>
          <a:p>
            <a:pPr lvl="1"/>
            <a:r>
              <a:rPr lang="en-US" altLang="en-US" sz="2000" dirty="0"/>
              <a:t>speed, memory and other resources, accuracy, volumes, range of values, reliability, …</a:t>
            </a:r>
          </a:p>
          <a:p>
            <a:r>
              <a:rPr lang="en-US" altLang="en-US" sz="2000" dirty="0"/>
              <a:t>Operational</a:t>
            </a:r>
          </a:p>
          <a:p>
            <a:pPr lvl="1"/>
            <a:r>
              <a:rPr lang="en-US" altLang="en-US" sz="2000" dirty="0"/>
              <a:t>e.g., The product will be used by </a:t>
            </a:r>
            <a:r>
              <a:rPr lang="en-US" altLang="en-US" sz="2000" dirty="0" smtClean="0"/>
              <a:t>desktop, laptop and mobile users.</a:t>
            </a:r>
            <a:endParaRPr lang="en-US" altLang="en-US" sz="2000" dirty="0"/>
          </a:p>
          <a:p>
            <a:r>
              <a:rPr lang="en-US" altLang="en-US" sz="2000" dirty="0"/>
              <a:t>Maintainability</a:t>
            </a:r>
          </a:p>
          <a:p>
            <a:pPr lvl="1"/>
            <a:r>
              <a:rPr lang="en-US" altLang="en-US" sz="2000" dirty="0"/>
              <a:t>e.g., Readily portable to Linux.</a:t>
            </a:r>
          </a:p>
          <a:p>
            <a:r>
              <a:rPr lang="en-US" altLang="en-US" sz="2000" dirty="0" smtClean="0"/>
              <a:t>Security</a:t>
            </a:r>
          </a:p>
          <a:p>
            <a:pPr lvl="1"/>
            <a:r>
              <a:rPr lang="en-US" altLang="en-US" sz="2000" dirty="0" smtClean="0"/>
              <a:t>e.g., implements a specific type of security protocol or complies with a security regulation.</a:t>
            </a:r>
          </a:p>
          <a:p>
            <a:r>
              <a:rPr lang="en-US" altLang="en-US" sz="2000" dirty="0" smtClean="0"/>
              <a:t>Cultural </a:t>
            </a:r>
            <a:r>
              <a:rPr lang="en-US" altLang="en-US" sz="2000" dirty="0"/>
              <a:t>and political</a:t>
            </a:r>
          </a:p>
          <a:p>
            <a:pPr lvl="1"/>
            <a:r>
              <a:rPr lang="en-US" altLang="en-US" sz="2000" dirty="0"/>
              <a:t>Acceptable </a:t>
            </a:r>
            <a:r>
              <a:rPr lang="en-US" altLang="en-US" sz="2000" dirty="0" smtClean="0"/>
              <a:t>and unacceptable </a:t>
            </a:r>
            <a:r>
              <a:rPr lang="en-US" altLang="en-US" sz="2000" dirty="0"/>
              <a:t>solutions, political correctness, </a:t>
            </a:r>
            <a:r>
              <a:rPr lang="en-US" altLang="en-US" sz="2000" dirty="0" smtClean="0"/>
              <a:t>spelling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etc.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71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D4DF-30D8-4F01-868E-7FDF13D36C8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requirements vs. technical requirements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r>
              <a:rPr lang="en-US" altLang="en-US" sz="2000" dirty="0"/>
              <a:t>F</a:t>
            </a:r>
            <a:r>
              <a:rPr lang="en-US" altLang="en-US" sz="2000" dirty="0" smtClean="0"/>
              <a:t>unctional </a:t>
            </a:r>
            <a:r>
              <a:rPr lang="en-US" altLang="en-US" sz="2000" dirty="0"/>
              <a:t>requirements </a:t>
            </a:r>
            <a:r>
              <a:rPr lang="en-US" altLang="en-US" sz="2000" dirty="0" smtClean="0"/>
              <a:t>are business requirements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</a:t>
            </a:r>
            <a:r>
              <a:rPr lang="en-US" altLang="en-US" sz="2000" dirty="0" smtClean="0"/>
              <a:t>echnical </a:t>
            </a:r>
            <a:r>
              <a:rPr lang="en-US" altLang="en-US" sz="2000" dirty="0"/>
              <a:t>requirements </a:t>
            </a:r>
            <a:r>
              <a:rPr lang="en-US" altLang="en-US" sz="2000" dirty="0" smtClean="0"/>
              <a:t>are introduced during </a:t>
            </a:r>
            <a:r>
              <a:rPr lang="en-US" altLang="en-US" sz="2000" dirty="0"/>
              <a:t>designing a solution for the functional requirements because of the </a:t>
            </a:r>
            <a:r>
              <a:rPr lang="en-US" altLang="en-US" sz="2000" dirty="0" smtClean="0"/>
              <a:t>implementation technology used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08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293B-3A40-4329-A1A8-6EF05A1AC71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 model is a representation of some aspect of a system being built</a:t>
            </a:r>
          </a:p>
          <a:p>
            <a:r>
              <a:rPr lang="en-US" altLang="en-US" sz="2000" dirty="0"/>
              <a:t>Models are abstract</a:t>
            </a:r>
          </a:p>
          <a:p>
            <a:pPr lvl="1"/>
            <a:r>
              <a:rPr lang="en-US" altLang="en-US" sz="2000" dirty="0"/>
              <a:t>they always leave out some system </a:t>
            </a:r>
            <a:r>
              <a:rPr lang="en-US" altLang="en-US" sz="2000" dirty="0" smtClean="0"/>
              <a:t>information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Systems are usually described by a set of models</a:t>
            </a:r>
          </a:p>
          <a:p>
            <a:pPr lvl="1"/>
            <a:r>
              <a:rPr lang="en-US" altLang="en-US" sz="2000" dirty="0"/>
              <a:t>different types</a:t>
            </a:r>
          </a:p>
          <a:p>
            <a:pPr lvl="1"/>
            <a:r>
              <a:rPr lang="en-US" altLang="en-US" sz="2000" dirty="0"/>
              <a:t>different levels of detail</a:t>
            </a:r>
          </a:p>
          <a:p>
            <a:pPr lvl="1"/>
            <a:r>
              <a:rPr lang="en-US" altLang="en-US" sz="2000" dirty="0"/>
              <a:t>different parts</a:t>
            </a:r>
          </a:p>
          <a:p>
            <a:pPr lvl="1"/>
            <a:r>
              <a:rPr lang="en-US" altLang="en-US" sz="2000" dirty="0"/>
              <a:t>different </a:t>
            </a:r>
            <a:r>
              <a:rPr lang="en-US" altLang="en-US" sz="2000" dirty="0" smtClean="0"/>
              <a:t>perspectives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Purpose of models</a:t>
            </a:r>
          </a:p>
          <a:p>
            <a:pPr lvl="1"/>
            <a:r>
              <a:rPr lang="en-US" altLang="en-US" sz="2000" dirty="0"/>
              <a:t>documentation, analysis, communication, simulation, ...</a:t>
            </a:r>
          </a:p>
        </p:txBody>
      </p:sp>
    </p:spTree>
    <p:extLst>
      <p:ext uri="{BB962C8B-B14F-4D97-AF65-F5344CB8AC3E}">
        <p14:creationId xmlns:p14="http://schemas.microsoft.com/office/powerpoint/2010/main" val="32066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B83-686E-43D9-B3EE-5E12C54C1FD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Models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Mathematical</a:t>
            </a:r>
          </a:p>
          <a:p>
            <a:r>
              <a:rPr lang="en-US" altLang="en-US" sz="2000" dirty="0"/>
              <a:t>Descriptive</a:t>
            </a:r>
          </a:p>
          <a:p>
            <a:r>
              <a:rPr lang="en-US" altLang="en-US" sz="2000" dirty="0"/>
              <a:t>Graphical</a:t>
            </a:r>
          </a:p>
          <a:p>
            <a:r>
              <a:rPr lang="en-US" altLang="en-US" sz="2000" dirty="0"/>
              <a:t>Executable vs. non-executable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84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4C3-D9D4-4943-906F-76981D63035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needs to be modeled?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Events</a:t>
            </a:r>
          </a:p>
          <a:p>
            <a:r>
              <a:rPr lang="en-US" altLang="en-US" sz="2000" dirty="0"/>
              <a:t>Things and relations</a:t>
            </a:r>
          </a:p>
          <a:p>
            <a:r>
              <a:rPr lang="en-US" altLang="en-US" sz="2000" dirty="0"/>
              <a:t>States and state transitions</a:t>
            </a:r>
          </a:p>
          <a:p>
            <a:r>
              <a:rPr lang="en-US" altLang="en-US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179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D678-BC29-4FE2-AB9A-B1812405682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What we will cover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b="1" u="sng" dirty="0" smtClean="0"/>
              <a:t>General Concepts</a:t>
            </a:r>
            <a:endParaRPr lang="el-GR" altLang="en-US" sz="2000" b="1" u="sng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Type of Requirements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Characteristics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Requirements Specification Process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Requirements Specification Cell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endParaRPr lang="el-GR" altLang="en-US" sz="1800" dirty="0"/>
          </a:p>
          <a:p>
            <a:pPr>
              <a:lnSpc>
                <a:spcPct val="80000"/>
              </a:lnSpc>
            </a:pPr>
            <a:r>
              <a:rPr lang="en-CA" altLang="en-US" sz="2000" b="1" dirty="0" smtClean="0"/>
              <a:t>Requirements Modeling </a:t>
            </a:r>
            <a:endParaRPr lang="el-GR" altLang="en-US" sz="2000" b="1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Classic Techniques</a:t>
            </a:r>
            <a:endParaRPr lang="el-GR" altLang="en-US" sz="1800" dirty="0"/>
          </a:p>
          <a:p>
            <a:pPr lvl="2">
              <a:lnSpc>
                <a:spcPct val="80000"/>
              </a:lnSpc>
            </a:pPr>
            <a:r>
              <a:rPr lang="en-CA" altLang="en-US" sz="1600" dirty="0" smtClean="0"/>
              <a:t>Data Flow Diagrams</a:t>
            </a:r>
            <a:endParaRPr lang="el-GR" altLang="en-US" sz="1600" dirty="0"/>
          </a:p>
          <a:p>
            <a:pPr lvl="2">
              <a:lnSpc>
                <a:spcPct val="80000"/>
              </a:lnSpc>
            </a:pPr>
            <a:r>
              <a:rPr lang="en-CA" altLang="en-US" sz="1600" dirty="0" smtClean="0"/>
              <a:t>Entity-Relation Diagrams</a:t>
            </a:r>
            <a:endParaRPr lang="el-GR" altLang="en-US" sz="1600" dirty="0"/>
          </a:p>
          <a:p>
            <a:pPr lvl="2">
              <a:lnSpc>
                <a:spcPct val="80000"/>
              </a:lnSpc>
            </a:pPr>
            <a:r>
              <a:rPr lang="en-CA" altLang="en-US" sz="1600" dirty="0" smtClean="0"/>
              <a:t>State Diagrams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Unified Modeling Techniques</a:t>
            </a:r>
            <a:endParaRPr lang="el-GR" altLang="en-US" sz="1800" dirty="0"/>
          </a:p>
          <a:p>
            <a:pPr lvl="2">
              <a:lnSpc>
                <a:spcPct val="80000"/>
              </a:lnSpc>
            </a:pPr>
            <a:r>
              <a:rPr lang="en-CA" altLang="en-US" sz="1600" dirty="0" smtClean="0"/>
              <a:t>Use Case Diagrams</a:t>
            </a:r>
            <a:endParaRPr lang="el-GR" altLang="en-US" sz="1600" dirty="0"/>
          </a:p>
          <a:p>
            <a:pPr lvl="2">
              <a:lnSpc>
                <a:spcPct val="80000"/>
              </a:lnSpc>
            </a:pPr>
            <a:r>
              <a:rPr lang="en-CA" altLang="en-US" sz="1600" dirty="0" smtClean="0"/>
              <a:t>Sequence Diagrams</a:t>
            </a:r>
            <a:endParaRPr lang="el-GR" altLang="en-US" sz="1600" dirty="0"/>
          </a:p>
          <a:p>
            <a:pPr lvl="2">
              <a:lnSpc>
                <a:spcPct val="80000"/>
              </a:lnSpc>
            </a:pPr>
            <a:r>
              <a:rPr lang="en-CA" altLang="en-US" sz="1600" dirty="0" smtClean="0"/>
              <a:t>Collaboration Diagrams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613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25B0-5305-498D-8280-B3BD624AFA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Virtually all approaches to system development begin the modeling process with the concept of an </a:t>
            </a:r>
            <a:r>
              <a:rPr lang="en-US" altLang="en-US" sz="2000" dirty="0" smtClean="0"/>
              <a:t>event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 event occurs at</a:t>
            </a:r>
          </a:p>
          <a:p>
            <a:pPr lvl="1"/>
            <a:r>
              <a:rPr lang="en-US" altLang="en-US" sz="2000" dirty="0"/>
              <a:t>a specific time and place,</a:t>
            </a:r>
          </a:p>
          <a:p>
            <a:pPr lvl="1"/>
            <a:r>
              <a:rPr lang="en-US" altLang="en-US" sz="2000" dirty="0"/>
              <a:t>can be described, and</a:t>
            </a:r>
          </a:p>
          <a:p>
            <a:pPr lvl="1"/>
            <a:r>
              <a:rPr lang="en-US" altLang="en-US" sz="2000" dirty="0"/>
              <a:t>should be remembered by the </a:t>
            </a:r>
            <a:r>
              <a:rPr lang="en-US" altLang="en-US" sz="2000" dirty="0" smtClean="0"/>
              <a:t>system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Events trigger all processing that a system does</a:t>
            </a:r>
          </a:p>
          <a:p>
            <a:pPr lvl="1"/>
            <a:r>
              <a:rPr lang="en-US" altLang="en-US" sz="2000" dirty="0"/>
              <a:t>begin requirement analysis by asking what events occur that will affect the system and then analyze them</a:t>
            </a:r>
          </a:p>
        </p:txBody>
      </p:sp>
    </p:spTree>
    <p:extLst>
      <p:ext uri="{BB962C8B-B14F-4D97-AF65-F5344CB8AC3E}">
        <p14:creationId xmlns:p14="http://schemas.microsoft.com/office/powerpoint/2010/main" val="18678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3A67-BD23-4735-995C-6AF48EF6EDD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Events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Temporal events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Occur as a result of reaching a point in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Many information systems produce outputs at defined intervals, such as a payroll system producing paychecks at the end of each </a:t>
            </a:r>
            <a:r>
              <a:rPr lang="en-US" altLang="en-US" sz="1800" dirty="0" smtClean="0"/>
              <a:t>month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State events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Occur when something happens inside the system that triggers the need for processing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E.g., the share price of NT drops below a certain level and the system alerts a certain customer. Often state events occur as a result of external events</a:t>
            </a:r>
          </a:p>
        </p:txBody>
      </p:sp>
    </p:spTree>
    <p:extLst>
      <p:ext uri="{BB962C8B-B14F-4D97-AF65-F5344CB8AC3E}">
        <p14:creationId xmlns:p14="http://schemas.microsoft.com/office/powerpoint/2010/main" val="34005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B49-A021-4858-89BC-C65B6E8B814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Table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29975"/>
              </p:ext>
            </p:extLst>
          </p:nvPr>
        </p:nvGraphicFramePr>
        <p:xfrm>
          <a:off x="533400" y="2209800"/>
          <a:ext cx="84963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Document" r:id="rId4" imgW="9207515" imgH="4075637" progId="Word.Document.8">
                  <p:embed/>
                </p:oleObj>
              </mc:Choice>
              <mc:Fallback>
                <p:oleObj name="Document" r:id="rId4" imgW="9207515" imgH="4075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5368" b="13004"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849630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7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D885-B1F0-4009-A7A9-5615288541C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r>
              <a:rPr lang="en-US" altLang="en-US" dirty="0" smtClean="0"/>
              <a:t>Models of Things =  Domain Model</a:t>
            </a:r>
            <a:endParaRPr lang="en-US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sz="2000" dirty="0"/>
              <a:t>I</a:t>
            </a:r>
            <a:r>
              <a:rPr lang="en-US" altLang="en-US" sz="2000" dirty="0" smtClean="0"/>
              <a:t>dentify</a:t>
            </a:r>
            <a:r>
              <a:rPr lang="en-US" altLang="en-US" sz="2000" dirty="0"/>
              <a:t>, understand, and model </a:t>
            </a:r>
            <a:r>
              <a:rPr lang="en-US" altLang="en-US" sz="2000" dirty="0" smtClean="0"/>
              <a:t>“things” relevant to a usage scenario.</a:t>
            </a:r>
            <a:endParaRPr lang="en-US" altLang="en-US" sz="2000" dirty="0"/>
          </a:p>
          <a:p>
            <a:r>
              <a:rPr lang="en-US" altLang="en-US" sz="2000" dirty="0"/>
              <a:t>Examples</a:t>
            </a:r>
          </a:p>
          <a:p>
            <a:pPr lvl="1"/>
            <a:r>
              <a:rPr lang="en-US" altLang="en-US" sz="1800" dirty="0"/>
              <a:t>Tangible things: telephone, switch, document, worksheet</a:t>
            </a:r>
          </a:p>
          <a:p>
            <a:pPr lvl="1"/>
            <a:r>
              <a:rPr lang="en-US" altLang="en-US" sz="1800" dirty="0"/>
              <a:t>Roles played: employee, customer, end user, system, administrator</a:t>
            </a:r>
          </a:p>
          <a:p>
            <a:pPr lvl="1"/>
            <a:r>
              <a:rPr lang="en-US" altLang="en-US" sz="1800" dirty="0"/>
              <a:t>Organizational units: division, department, section, task force</a:t>
            </a:r>
          </a:p>
          <a:p>
            <a:pPr lvl="1"/>
            <a:r>
              <a:rPr lang="en-US" altLang="en-US" sz="1800" dirty="0"/>
              <a:t>Devices: sensor, timer, controller, printer, keyboard</a:t>
            </a:r>
          </a:p>
          <a:p>
            <a:pPr lvl="1"/>
            <a:r>
              <a:rPr lang="en-US" altLang="en-US" sz="1800" dirty="0"/>
              <a:t>Incidents/events/interactions: logon, purchase order</a:t>
            </a:r>
          </a:p>
          <a:p>
            <a:pPr lvl="1"/>
            <a:r>
              <a:rPr lang="en-US" altLang="en-US" sz="1800" dirty="0"/>
              <a:t>Sites/locations: warehouse, branch office, factory, </a:t>
            </a:r>
            <a:r>
              <a:rPr lang="en-US" altLang="en-US" sz="1800" dirty="0" smtClean="0"/>
              <a:t>retail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For </a:t>
            </a:r>
            <a:r>
              <a:rPr lang="en-US" altLang="en-US" sz="2000" dirty="0"/>
              <a:t>each </a:t>
            </a:r>
            <a:r>
              <a:rPr lang="en-US" altLang="en-US" sz="2000" dirty="0" smtClean="0"/>
              <a:t>thing identify its generalizations, associations, and dependencies, as well as their properties/characteristics and the events that impact them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The model that describes the “things” is referred to as the </a:t>
            </a:r>
            <a:r>
              <a:rPr lang="en-US" altLang="en-US" sz="2000" b="1" dirty="0" smtClean="0"/>
              <a:t>domain model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9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Domain Model</a:t>
            </a:r>
            <a:endParaRPr lang="en-CA" dirty="0"/>
          </a:p>
        </p:txBody>
      </p:sp>
      <p:pic>
        <p:nvPicPr>
          <p:cNvPr id="4" name="Picture 2" descr="C:\Users\kostas\Research\Presentations\EMF-Ioanna\Demo\model\demo class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29031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0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533400"/>
            <a:ext cx="6046789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7426" y="5990510"/>
            <a:ext cx="5046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https://fenix.tecnico.ulisboa.pt/downloadFile/3779571242794/10-domain%20model.pdf</a:t>
            </a:r>
          </a:p>
        </p:txBody>
      </p:sp>
    </p:spTree>
    <p:extLst>
      <p:ext uri="{BB962C8B-B14F-4D97-AF65-F5344CB8AC3E}">
        <p14:creationId xmlns:p14="http://schemas.microsoft.com/office/powerpoint/2010/main" val="393540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0F4-EEA0-4ECA-9BEC-4A1E768997B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States and state transitions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Things </a:t>
            </a:r>
            <a:r>
              <a:rPr lang="en-US" altLang="en-US" sz="2000" dirty="0" smtClean="0"/>
              <a:t>may have </a:t>
            </a:r>
            <a:r>
              <a:rPr lang="en-US" altLang="en-US" sz="2000" dirty="0"/>
              <a:t>states</a:t>
            </a:r>
          </a:p>
          <a:p>
            <a:pPr lvl="1"/>
            <a:r>
              <a:rPr lang="en-US" altLang="en-US" sz="1800" dirty="0"/>
              <a:t>e.g., </a:t>
            </a:r>
            <a:r>
              <a:rPr lang="en-US" altLang="en-US" sz="1800" dirty="0" smtClean="0"/>
              <a:t>payment has status (received, pending…)</a:t>
            </a:r>
            <a:endParaRPr lang="en-US" altLang="en-US" sz="18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Transitions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states </a:t>
            </a:r>
            <a:r>
              <a:rPr lang="en-US" altLang="en-US" sz="2000" dirty="0"/>
              <a:t>are triggered by </a:t>
            </a:r>
            <a:r>
              <a:rPr lang="en-US" altLang="en-US" sz="2000" dirty="0" smtClean="0"/>
              <a:t>events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34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3DC2-5174-4F71-947F-CE0B6E101A3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Traditional modeling approaches</a:t>
            </a:r>
          </a:p>
          <a:p>
            <a:pPr lvl="1"/>
            <a:r>
              <a:rPr lang="en-US" altLang="en-US" sz="1800" dirty="0"/>
              <a:t>Entity relationship diagrams</a:t>
            </a:r>
          </a:p>
          <a:p>
            <a:pPr lvl="1"/>
            <a:r>
              <a:rPr lang="en-US" altLang="en-US" sz="1800" dirty="0"/>
              <a:t>Data flow diagrams</a:t>
            </a:r>
          </a:p>
          <a:p>
            <a:pPr lvl="1"/>
            <a:r>
              <a:rPr lang="en-US" altLang="en-US" sz="1800" dirty="0"/>
              <a:t>State transition </a:t>
            </a:r>
            <a:r>
              <a:rPr lang="en-US" altLang="en-US" sz="1800" dirty="0" smtClean="0"/>
              <a:t>diagrams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r>
              <a:rPr lang="en-US" altLang="en-US" sz="2000" dirty="0"/>
              <a:t>Object-oriented modeling approaches</a:t>
            </a:r>
          </a:p>
          <a:p>
            <a:pPr lvl="1"/>
            <a:r>
              <a:rPr lang="en-US" altLang="en-US" sz="1800" dirty="0"/>
              <a:t>Class diagrams</a:t>
            </a:r>
          </a:p>
          <a:p>
            <a:pPr lvl="1"/>
            <a:r>
              <a:rPr lang="en-US" altLang="en-US" sz="1800" dirty="0" smtClean="0"/>
              <a:t>Use case </a:t>
            </a:r>
            <a:r>
              <a:rPr lang="en-US" altLang="en-US" sz="1800" dirty="0"/>
              <a:t>diagrams</a:t>
            </a:r>
          </a:p>
          <a:p>
            <a:pPr lvl="1"/>
            <a:r>
              <a:rPr lang="en-US" altLang="en-US" sz="1800" dirty="0"/>
              <a:t>Collaboration diagrams</a:t>
            </a:r>
          </a:p>
          <a:p>
            <a:pPr lvl="1"/>
            <a:r>
              <a:rPr lang="en-US" altLang="en-US" sz="1800" dirty="0"/>
              <a:t>Sequence diagrams</a:t>
            </a:r>
          </a:p>
          <a:p>
            <a:pPr lvl="1"/>
            <a:r>
              <a:rPr lang="en-US" altLang="en-US" sz="1800" dirty="0" err="1"/>
              <a:t>Statechart</a:t>
            </a:r>
            <a:r>
              <a:rPr lang="en-US" altLang="en-US" sz="1800" dirty="0"/>
              <a:t> diagrams</a:t>
            </a:r>
          </a:p>
        </p:txBody>
      </p:sp>
    </p:spTree>
    <p:extLst>
      <p:ext uri="{BB962C8B-B14F-4D97-AF65-F5344CB8AC3E}">
        <p14:creationId xmlns:p14="http://schemas.microsoft.com/office/powerpoint/2010/main" val="41172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AC89-D310-4E61-857C-82B4ECF0684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en-US" sz="3600" dirty="0" smtClean="0"/>
              <a:t>Usage Scenarios for Requirements Elicitation</a:t>
            </a:r>
            <a:endParaRPr lang="en-US" altLang="en-US" sz="36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1800" dirty="0" smtClean="0"/>
              <a:t>Usage Scenario: Description of a specific case of system use and its corresponding required functionality</a:t>
            </a:r>
            <a:endParaRPr lang="el-GR" altLang="en-US" sz="1800" dirty="0"/>
          </a:p>
          <a:p>
            <a:pPr>
              <a:lnSpc>
                <a:spcPct val="80000"/>
              </a:lnSpc>
            </a:pPr>
            <a:endParaRPr lang="el-GR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dirty="0" smtClean="0"/>
              <a:t>Usage Scenario types :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600" b="1" dirty="0" smtClean="0"/>
              <a:t>Current</a:t>
            </a:r>
            <a:r>
              <a:rPr lang="en-CA" altLang="en-US" sz="1600" dirty="0" smtClean="0"/>
              <a:t>: They describe the system functionality as needed/required for the current version of the system to be built</a:t>
            </a:r>
            <a:endParaRPr lang="el-GR" altLang="en-US" sz="1600" dirty="0" smtClean="0"/>
          </a:p>
          <a:p>
            <a:pPr lvl="1">
              <a:lnSpc>
                <a:spcPct val="80000"/>
              </a:lnSpc>
            </a:pPr>
            <a:r>
              <a:rPr lang="en-CA" altLang="en-US" sz="1600" b="1" dirty="0" smtClean="0"/>
              <a:t>Future</a:t>
            </a:r>
            <a:r>
              <a:rPr lang="en-US" altLang="en-US" sz="1600" dirty="0" smtClean="0"/>
              <a:t>:</a:t>
            </a:r>
            <a:r>
              <a:rPr lang="el-GR" altLang="en-US" sz="1600" dirty="0" smtClean="0"/>
              <a:t> </a:t>
            </a:r>
            <a:r>
              <a:rPr lang="en-CA" altLang="en-US" sz="1600" dirty="0" smtClean="0"/>
              <a:t>They describe possible functionality we may want to add in future system versions or extensions</a:t>
            </a:r>
            <a:endParaRPr lang="el-GR" altLang="en-US" sz="1600" dirty="0" smtClean="0"/>
          </a:p>
          <a:p>
            <a:pPr lvl="1">
              <a:lnSpc>
                <a:spcPct val="80000"/>
              </a:lnSpc>
            </a:pPr>
            <a:r>
              <a:rPr lang="en-CA" altLang="en-US" sz="1600" b="1" dirty="0" smtClean="0"/>
              <a:t>Evaluation</a:t>
            </a:r>
            <a:r>
              <a:rPr lang="en-US" altLang="en-US" sz="1600" dirty="0" smtClean="0"/>
              <a:t>:</a:t>
            </a:r>
            <a:r>
              <a:rPr lang="el-GR" altLang="en-US" sz="1600" dirty="0" smtClean="0"/>
              <a:t> </a:t>
            </a:r>
            <a:r>
              <a:rPr lang="en-CA" altLang="en-US" sz="1600" dirty="0" smtClean="0"/>
              <a:t>They describe functionality by which the system will be evaluated when it is implemented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b="1" dirty="0" smtClean="0"/>
              <a:t>Training</a:t>
            </a:r>
            <a:r>
              <a:rPr lang="en-US" altLang="en-US" sz="1600" dirty="0" smtClean="0"/>
              <a:t>:</a:t>
            </a:r>
            <a:r>
              <a:rPr lang="el-GR" altLang="en-US" sz="1600" dirty="0" smtClean="0"/>
              <a:t> </a:t>
            </a:r>
            <a:r>
              <a:rPr lang="en-CA" altLang="en-US" sz="1600" dirty="0" smtClean="0"/>
              <a:t>They describe the steps/process by which new users will be trained to use the system</a:t>
            </a:r>
            <a:endParaRPr lang="el-GR" altLang="en-US" sz="16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l-GR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en-CA" altLang="en-US" sz="1800" dirty="0" smtClean="0"/>
              <a:t>Elicitation of Usage Scenarios from the user/client</a:t>
            </a:r>
            <a:r>
              <a:rPr lang="el-GR" altLang="en-US" sz="1800" dirty="0" smtClean="0"/>
              <a:t> 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We ask the user the following questions:</a:t>
            </a:r>
            <a:endParaRPr lang="en-CA" altLang="en-US" sz="1600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Which are the basic system operations?</a:t>
            </a:r>
            <a:endParaRPr lang="el-GR" altLang="en-US" sz="1400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What data they consume, produce, transform, or store and which are the “agents” involved </a:t>
            </a:r>
            <a:r>
              <a:rPr lang="en-CA" altLang="en-US" sz="1400" dirty="0"/>
              <a:t>?</a:t>
            </a:r>
            <a:endParaRPr lang="el-GR" altLang="en-US" sz="14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We observe how the users complete a task relevant to the system to be built</a:t>
            </a:r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Meetings and brainstorming between system users, analysts, and software engineers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33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43C-4502-4DF5-B533-B64F5A0E8FC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Use Cases</a:t>
            </a:r>
            <a:endParaRPr lang="en-US" alt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 smtClean="0"/>
              <a:t>Use Case</a:t>
            </a:r>
            <a:endParaRPr lang="en-CA" altLang="en-US" sz="2400" dirty="0"/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It is a result of factoring / amalgamating several related usage scenarios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A use case defines and describes the interaction between</a:t>
            </a:r>
            <a:endParaRPr lang="el-GR" altLang="en-US" sz="2000" dirty="0"/>
          </a:p>
          <a:p>
            <a:pPr lvl="2">
              <a:lnSpc>
                <a:spcPct val="80000"/>
              </a:lnSpc>
            </a:pPr>
            <a:r>
              <a:rPr lang="en-CA" altLang="en-US" sz="1800" dirty="0" smtClean="0"/>
              <a:t>Actors (i.e. system users, stakeholders)</a:t>
            </a:r>
            <a:r>
              <a:rPr lang="el-GR" altLang="en-US" sz="1800" dirty="0" smtClean="0"/>
              <a:t> </a:t>
            </a:r>
            <a:endParaRPr lang="el-GR" altLang="en-US" sz="1800" dirty="0"/>
          </a:p>
          <a:p>
            <a:pPr lvl="2">
              <a:lnSpc>
                <a:spcPct val="80000"/>
              </a:lnSpc>
            </a:pPr>
            <a:r>
              <a:rPr lang="en-CA" altLang="en-US" sz="1800" dirty="0" smtClean="0"/>
              <a:t>Specific parts of the application </a:t>
            </a:r>
            <a:r>
              <a:rPr lang="el-GR" altLang="en-US" sz="1800" dirty="0" smtClean="0"/>
              <a:t> (</a:t>
            </a:r>
            <a:r>
              <a:rPr lang="en-CA" altLang="en-US" sz="1800" dirty="0" smtClean="0"/>
              <a:t>i.e. system services</a:t>
            </a:r>
            <a:r>
              <a:rPr lang="el-GR" altLang="en-US" sz="1800" dirty="0" smtClean="0"/>
              <a:t>)</a:t>
            </a:r>
            <a:endParaRPr lang="el-GR" altLang="en-US" sz="1800" dirty="0"/>
          </a:p>
          <a:p>
            <a:pPr lvl="2">
              <a:lnSpc>
                <a:spcPct val="80000"/>
              </a:lnSpc>
            </a:pP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That is a use case defines in a systematic and methodical way the functionality described by a collection of related scenarios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Many use cases finally cover the whole breadth of the desired system behavior and functionality</a:t>
            </a:r>
          </a:p>
          <a:p>
            <a:pPr lvl="1">
              <a:lnSpc>
                <a:spcPct val="80000"/>
              </a:lnSpc>
            </a:pP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To compile use cases we consider normal scenarios (i.e. specify vanilla behavior), and pathological scenarios (i.e. specify extreme, alternative, or non-standard system behavior and state)</a:t>
            </a:r>
            <a:endParaRPr lang="el-G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01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95E3-1A3D-42E6-9609-2EEDB617BD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Engineering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systematic approach to </a:t>
            </a:r>
            <a:r>
              <a:rPr lang="en-US" altLang="en-US" sz="2000" i="1" dirty="0"/>
              <a:t>eliciting</a:t>
            </a:r>
            <a:r>
              <a:rPr lang="en-US" altLang="en-US" sz="2000" dirty="0"/>
              <a:t>, </a:t>
            </a:r>
            <a:r>
              <a:rPr lang="en-US" altLang="en-US" sz="2000" i="1" dirty="0"/>
              <a:t>organizing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documenting</a:t>
            </a:r>
            <a:r>
              <a:rPr lang="en-US" altLang="en-US" sz="2000" dirty="0"/>
              <a:t> the </a:t>
            </a:r>
            <a:r>
              <a:rPr lang="en-US" altLang="en-US" sz="2000" dirty="0" smtClean="0"/>
              <a:t>requirements of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system (i.e. what the system is supposed to do), </a:t>
            </a:r>
            <a:r>
              <a:rPr lang="en-US" altLang="en-US" sz="2000" dirty="0"/>
              <a:t>and 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/>
              <a:t>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process that establishes and maintains </a:t>
            </a:r>
            <a:r>
              <a:rPr lang="en-US" altLang="en-US" sz="2000" i="1" dirty="0"/>
              <a:t>agreement</a:t>
            </a:r>
            <a:r>
              <a:rPr lang="en-US" altLang="en-US" sz="2000" dirty="0"/>
              <a:t> between the customer and the project team on the changing requirements of the system. (</a:t>
            </a:r>
            <a:r>
              <a:rPr lang="en-US" altLang="en-US" sz="2000" dirty="0" err="1"/>
              <a:t>Leffingwell</a:t>
            </a:r>
            <a:r>
              <a:rPr lang="en-US" altLang="en-US" sz="2000" dirty="0"/>
              <a:t> &amp; </a:t>
            </a:r>
            <a:r>
              <a:rPr lang="en-US" altLang="en-US" sz="2000" dirty="0" err="1"/>
              <a:t>Widrig</a:t>
            </a:r>
            <a:r>
              <a:rPr lang="en-US" altLang="en-US" sz="2000" dirty="0"/>
              <a:t> 1999)</a:t>
            </a:r>
          </a:p>
        </p:txBody>
      </p:sp>
    </p:spTree>
    <p:extLst>
      <p:ext uri="{BB962C8B-B14F-4D97-AF65-F5344CB8AC3E}">
        <p14:creationId xmlns:p14="http://schemas.microsoft.com/office/powerpoint/2010/main" val="39088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E8EF-9D8C-44A9-8C23-37AD05C34F6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Use Case Example</a:t>
            </a:r>
            <a:r>
              <a:rPr lang="en-US" altLang="en-US" sz="4000" dirty="0" smtClean="0"/>
              <a:t>: </a:t>
            </a:r>
            <a:r>
              <a:rPr lang="en-CA" altLang="en-US" sz="4000" dirty="0" smtClean="0"/>
              <a:t>Change of Airline Ticket Reservation</a:t>
            </a:r>
            <a:endParaRPr lang="en-US" alt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1800" b="1" dirty="0" smtClean="0"/>
              <a:t>Actors</a:t>
            </a:r>
            <a:r>
              <a:rPr lang="en-US" altLang="en-US" sz="1800" dirty="0" smtClean="0"/>
              <a:t>: traveler, airline data base, airline reservation system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Preconditions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traveler has already logged-in in the system and has selected the “change booking” option</a:t>
            </a:r>
            <a:r>
              <a:rPr lang="el-GR" altLang="en-US" sz="1600" dirty="0" smtClean="0"/>
              <a:t> 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Base use case route</a:t>
            </a:r>
            <a:r>
              <a:rPr lang="en-CA" altLang="en-US" sz="1800" dirty="0" smtClean="0"/>
              <a:t>:</a:t>
            </a:r>
            <a:r>
              <a:rPr lang="en-US" altLang="en-US" sz="18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retrieves information related to bookings of the user from its data base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prompts the user to select a specific flight; The traveler selects a specific flight</a:t>
            </a:r>
            <a:r>
              <a:rPr lang="el-GR" altLang="en-US" sz="1600" dirty="0" smtClean="0"/>
              <a:t>  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prompts the traveler to select a new departure time/date; the traveler provides the required information</a:t>
            </a:r>
            <a:r>
              <a:rPr lang="el-GR" altLang="en-US" sz="1600" dirty="0" smtClean="0"/>
              <a:t> 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If the flight has seats available</a:t>
            </a:r>
            <a:r>
              <a:rPr lang="el-GR" altLang="en-US" sz="1600" dirty="0" smtClean="0"/>
              <a:t> </a:t>
            </a:r>
            <a:r>
              <a:rPr lang="el-GR" altLang="en-US" sz="1600" dirty="0"/>
              <a:t>...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confirms the changes provides a summary of the changes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Alternative use case route</a:t>
            </a:r>
            <a:r>
              <a:rPr lang="en-CA" altLang="en-US" sz="1800" dirty="0" smtClean="0"/>
              <a:t>: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If the flight does not have seats available then …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5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C3B-B896-4958-BB3B-D2616BAB340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Use Case Models</a:t>
            </a:r>
            <a:endParaRPr lang="en-US" alt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l-GR" altLang="en-US" sz="18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A use </a:t>
            </a:r>
            <a:r>
              <a:rPr lang="en-CA" altLang="en-US" sz="2000" dirty="0"/>
              <a:t>case </a:t>
            </a:r>
            <a:r>
              <a:rPr lang="en-CA" altLang="en-US" sz="2000" dirty="0" smtClean="0"/>
              <a:t>model denotes a use case by employing a modeling language or formalism 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Use case models denote functional requirements</a:t>
            </a:r>
            <a:r>
              <a:rPr lang="el-GR" altLang="en-US" sz="2000" dirty="0" smtClean="0"/>
              <a:t>  </a:t>
            </a:r>
            <a:r>
              <a:rPr lang="en-CA" altLang="en-US" sz="2000" dirty="0" smtClean="0"/>
              <a:t> </a:t>
            </a:r>
            <a:r>
              <a:rPr lang="el-GR" altLang="en-US" sz="2000" dirty="0" smtClean="0"/>
              <a:t> 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n-CA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As we will see later, in UML use case models are defined by Use Case Diagrams, </a:t>
            </a:r>
            <a:r>
              <a:rPr lang="en-CA" altLang="en-US" sz="2000" i="1" u="sng" dirty="0" smtClean="0"/>
              <a:t>Use Case Descriptions</a:t>
            </a:r>
            <a:r>
              <a:rPr lang="en-CA" altLang="en-US" sz="2000" dirty="0" smtClean="0"/>
              <a:t>, Domain Model, State Diagrams, Sequence Diagrams, and Collaboration Diagrams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u="sng" dirty="0" smtClean="0"/>
              <a:t>A Use Case Description </a:t>
            </a:r>
            <a:r>
              <a:rPr lang="en-CA" altLang="en-US" sz="2000" dirty="0" smtClean="0"/>
              <a:t> is simply structured text that defines the steps (route) of a use case</a:t>
            </a:r>
            <a:r>
              <a:rPr lang="el-GR" altLang="en-US" sz="2000" dirty="0" smtClean="0"/>
              <a:t> 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89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8141-46C2-4B90-B2E2-8F6D056A132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Functional Requirements Modeling Techniques</a:t>
            </a:r>
            <a:r>
              <a:rPr lang="el-GR" altLang="en-US" sz="4000" dirty="0" smtClean="0"/>
              <a:t> </a:t>
            </a:r>
            <a:endParaRPr lang="en-US" altLang="en-US" sz="4000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400" b="1" dirty="0" smtClean="0"/>
              <a:t>Traditional Technique</a:t>
            </a:r>
            <a:endParaRPr lang="el-GR" altLang="en-US" sz="2400" b="1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The system is seen as a collection of interacting processes</a:t>
            </a:r>
            <a:endParaRPr lang="en-CA" altLang="en-US" sz="20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Processes accept data as input and produce data as output</a:t>
            </a:r>
            <a:endParaRPr lang="el-GR" altLang="en-US" sz="20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Processes interact with other (possibly external) processes</a:t>
            </a:r>
            <a:endParaRPr lang="el-GR" altLang="en-US" sz="2000" dirty="0"/>
          </a:p>
          <a:p>
            <a:pPr lvl="1">
              <a:lnSpc>
                <a:spcPct val="90000"/>
              </a:lnSpc>
            </a:pPr>
            <a:endParaRPr lang="el-GR" altLang="en-US" sz="2000" dirty="0"/>
          </a:p>
          <a:p>
            <a:pPr>
              <a:lnSpc>
                <a:spcPct val="90000"/>
              </a:lnSpc>
            </a:pPr>
            <a:r>
              <a:rPr lang="en-CA" altLang="en-US" sz="2400" b="1" dirty="0" smtClean="0"/>
              <a:t>Object-Oriented Technique</a:t>
            </a:r>
            <a:endParaRPr lang="el-GR" altLang="en-US" sz="2400" b="1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A system is seen as a collection of entities (i.e. things or objects)</a:t>
            </a:r>
            <a:endParaRPr lang="el-GR" altLang="en-US" sz="20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Entities interact with each other and with other entities external to the system </a:t>
            </a:r>
            <a:endParaRPr lang="el-GR" altLang="en-US" sz="20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Entities can issue messages (i.e. events, requests) and respond to incoming messages (i.e. events and requests addressed to them)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B516-652D-433C-97C4-0F912839261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en-US" dirty="0" smtClean="0"/>
              <a:t>Traditional Technique for Functional Requirements Modeling </a:t>
            </a:r>
            <a:endParaRPr lang="en-US" alt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536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FB19-81BC-4115-BC6D-22347803363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en-US" sz="4000" dirty="0" smtClean="0"/>
              <a:t>Views</a:t>
            </a:r>
            <a:endParaRPr lang="en-US" altLang="en-US" sz="40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dirty="0" smtClean="0"/>
              <a:t>P</a:t>
            </a:r>
            <a:r>
              <a:rPr lang="en-US" altLang="en-US" sz="2000" dirty="0" err="1"/>
              <a:t>rocess</a:t>
            </a:r>
            <a:r>
              <a:rPr lang="en-US" altLang="en-US" sz="2000" dirty="0"/>
              <a:t>/functional </a:t>
            </a:r>
            <a:r>
              <a:rPr lang="en-US" altLang="en-US" sz="2000" dirty="0" smtClean="0"/>
              <a:t>view</a:t>
            </a:r>
            <a:r>
              <a:rPr lang="en-CA" altLang="en-US" sz="2000" dirty="0" smtClean="0"/>
              <a:t>: 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Use of Data </a:t>
            </a:r>
            <a:r>
              <a:rPr lang="en-CA" altLang="en-US" sz="1800" dirty="0"/>
              <a:t>Flow </a:t>
            </a:r>
            <a:r>
              <a:rPr lang="en-CA" altLang="en-US" sz="1800" dirty="0" smtClean="0"/>
              <a:t>Diagrams</a:t>
            </a: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The objective is to provide a depiction of the processes involved for the specific requirement being modelled 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endParaRPr lang="el-GR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Data-centric view</a:t>
            </a:r>
            <a:r>
              <a:rPr lang="en-CA" altLang="en-US" sz="2000" dirty="0" smtClean="0"/>
              <a:t>: 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Use of Entity-Relation Diagrams</a:t>
            </a: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The objective is to denote the data used/produced by the system, their properties, and their relationships</a:t>
            </a:r>
            <a:r>
              <a:rPr lang="el-GR" altLang="en-US" sz="1800" dirty="0" smtClean="0"/>
              <a:t> 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endParaRPr lang="el-GR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Behavior view</a:t>
            </a:r>
            <a:r>
              <a:rPr lang="en-CA" altLang="en-US" sz="2000" dirty="0" smtClean="0"/>
              <a:t>: 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Use of State machines</a:t>
            </a: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800" dirty="0" smtClean="0"/>
              <a:t>The objective is to denote a requirement be modeling its behavior of the as a collection of state changes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97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758D-7F2E-47D0-B2EA-A9573BAC825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Data </a:t>
            </a:r>
            <a:r>
              <a:rPr lang="en-CA" altLang="en-US" sz="4000" dirty="0"/>
              <a:t>Flow </a:t>
            </a:r>
            <a:r>
              <a:rPr lang="el-GR" altLang="en-US" sz="4000" dirty="0"/>
              <a:t> </a:t>
            </a:r>
            <a:r>
              <a:rPr lang="en-CA" altLang="en-US" sz="4000" dirty="0" smtClean="0"/>
              <a:t>Diagrams</a:t>
            </a:r>
            <a:endParaRPr lang="en-US" altLang="en-US" sz="40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dirty="0" smtClean="0"/>
              <a:t>Structural elements of DFDs: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u="sng" dirty="0"/>
              <a:t>E</a:t>
            </a:r>
            <a:r>
              <a:rPr lang="en-CA" altLang="en-US" sz="2000" u="sng" dirty="0" smtClean="0"/>
              <a:t>xternal agents</a:t>
            </a:r>
            <a:r>
              <a:rPr lang="en-CA" altLang="en-US" sz="2000" dirty="0" smtClean="0"/>
              <a:t>: </a:t>
            </a:r>
            <a:endParaRPr lang="en-CA" altLang="en-US" sz="2000" dirty="0"/>
          </a:p>
          <a:p>
            <a:pPr lvl="2">
              <a:lnSpc>
                <a:spcPct val="80000"/>
              </a:lnSpc>
            </a:pPr>
            <a:r>
              <a:rPr lang="en-CA" altLang="en-US" sz="2000" dirty="0" smtClean="0"/>
              <a:t>They interact with the system and produce and/or </a:t>
            </a:r>
            <a:r>
              <a:rPr lang="en-CA" altLang="en-US" sz="2000" dirty="0" err="1" smtClean="0"/>
              <a:t>consu,e</a:t>
            </a:r>
            <a:r>
              <a:rPr lang="en-CA" altLang="en-US" sz="2000" dirty="0" smtClean="0"/>
              <a:t> data and events </a:t>
            </a:r>
            <a:endParaRPr lang="en-CA" altLang="en-US" sz="2000" dirty="0"/>
          </a:p>
          <a:p>
            <a:pPr lvl="2">
              <a:lnSpc>
                <a:spcPct val="80000"/>
              </a:lnSpc>
            </a:pPr>
            <a:r>
              <a:rPr lang="en-CA" altLang="en-US" sz="2000" dirty="0" smtClean="0"/>
              <a:t>Example: External users</a:t>
            </a:r>
            <a:r>
              <a:rPr lang="el-GR" altLang="en-US" sz="2000" dirty="0" smtClean="0"/>
              <a:t>, </a:t>
            </a:r>
            <a:r>
              <a:rPr lang="en-CA" altLang="en-US" sz="2000" dirty="0" smtClean="0"/>
              <a:t>external applications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u="sng" dirty="0" smtClean="0"/>
              <a:t>Processes</a:t>
            </a:r>
            <a:r>
              <a:rPr lang="en-CA" altLang="en-US" sz="2000" dirty="0" smtClean="0"/>
              <a:t>: </a:t>
            </a:r>
            <a:endParaRPr lang="el-GR" altLang="en-US" sz="2000" dirty="0"/>
          </a:p>
          <a:p>
            <a:pPr lvl="2">
              <a:lnSpc>
                <a:spcPct val="80000"/>
              </a:lnSpc>
            </a:pPr>
            <a:r>
              <a:rPr lang="en-CA" altLang="en-US" sz="2000" dirty="0" smtClean="0"/>
              <a:t>They define system functionality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u="sng" dirty="0"/>
              <a:t>D</a:t>
            </a:r>
            <a:r>
              <a:rPr lang="en-CA" altLang="en-US" sz="2000" u="sng" dirty="0" smtClean="0"/>
              <a:t>ata stores</a:t>
            </a:r>
            <a:r>
              <a:rPr lang="en-CA" altLang="en-US" sz="2000" dirty="0" smtClean="0"/>
              <a:t>: They denote persistent storage elements 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u="sng" dirty="0"/>
              <a:t>D</a:t>
            </a:r>
            <a:r>
              <a:rPr lang="en-CA" altLang="en-US" sz="2000" u="sng" dirty="0" smtClean="0"/>
              <a:t>ata flows</a:t>
            </a:r>
            <a:r>
              <a:rPr lang="en-CA" altLang="en-US" sz="2000" dirty="0" smtClean="0"/>
              <a:t>: They denote input/output streams to/from specific processes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8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BF1-C095-47AF-B3EF-DB4EB9E8BAC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Example DFD</a:t>
            </a:r>
            <a:endParaRPr lang="en-US" altLang="en-US" dirty="0"/>
          </a:p>
        </p:txBody>
      </p:sp>
      <p:grpSp>
        <p:nvGrpSpPr>
          <p:cNvPr id="214019" name="Group 3"/>
          <p:cNvGrpSpPr>
            <a:grpSpLocks/>
          </p:cNvGrpSpPr>
          <p:nvPr/>
        </p:nvGrpSpPr>
        <p:grpSpPr bwMode="auto">
          <a:xfrm>
            <a:off x="1524000" y="2362200"/>
            <a:ext cx="6005513" cy="3481388"/>
            <a:chOff x="960" y="1488"/>
            <a:chExt cx="3783" cy="2193"/>
          </a:xfrm>
        </p:grpSpPr>
        <p:grpSp>
          <p:nvGrpSpPr>
            <p:cNvPr id="214020" name="Group 4"/>
            <p:cNvGrpSpPr>
              <a:grpSpLocks/>
            </p:cNvGrpSpPr>
            <p:nvPr/>
          </p:nvGrpSpPr>
          <p:grpSpPr bwMode="auto">
            <a:xfrm>
              <a:off x="1200" y="3286"/>
              <a:ext cx="1287" cy="395"/>
              <a:chOff x="1200" y="3286"/>
              <a:chExt cx="1287" cy="395"/>
            </a:xfrm>
          </p:grpSpPr>
          <p:sp>
            <p:nvSpPr>
              <p:cNvPr id="214021" name="Line 5"/>
              <p:cNvSpPr>
                <a:spLocks noChangeShapeType="1"/>
              </p:cNvSpPr>
              <p:nvPr/>
            </p:nvSpPr>
            <p:spPr bwMode="auto">
              <a:xfrm flipH="1">
                <a:off x="1200" y="3286"/>
                <a:ext cx="1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4022" name="Line 6"/>
              <p:cNvSpPr>
                <a:spLocks noChangeShapeType="1"/>
              </p:cNvSpPr>
              <p:nvPr/>
            </p:nvSpPr>
            <p:spPr bwMode="auto">
              <a:xfrm flipH="1">
                <a:off x="1200" y="3681"/>
                <a:ext cx="1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4023" name="Rectangle 7"/>
              <p:cNvSpPr>
                <a:spLocks noChangeArrowheads="1"/>
              </p:cNvSpPr>
              <p:nvPr/>
            </p:nvSpPr>
            <p:spPr bwMode="auto">
              <a:xfrm>
                <a:off x="1584" y="3375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 altLang="en-US" sz="1800">
                    <a:cs typeface="Arial" pitchFamily="34" charset="0"/>
                  </a:rPr>
                  <a:t>Orders</a:t>
                </a:r>
              </a:p>
            </p:txBody>
          </p:sp>
        </p:grpSp>
        <p:sp>
          <p:nvSpPr>
            <p:cNvPr id="214024" name="Line 8"/>
            <p:cNvSpPr>
              <a:spLocks noChangeShapeType="1"/>
            </p:cNvSpPr>
            <p:nvPr/>
          </p:nvSpPr>
          <p:spPr bwMode="auto">
            <a:xfrm>
              <a:off x="1824" y="1824"/>
              <a:ext cx="91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25" name="Line 9"/>
            <p:cNvSpPr>
              <a:spLocks noChangeShapeType="1"/>
            </p:cNvSpPr>
            <p:nvPr/>
          </p:nvSpPr>
          <p:spPr bwMode="auto">
            <a:xfrm flipH="1">
              <a:off x="2122" y="2736"/>
              <a:ext cx="614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26" name="Line 10"/>
            <p:cNvSpPr>
              <a:spLocks noChangeShapeType="1"/>
            </p:cNvSpPr>
            <p:nvPr/>
          </p:nvSpPr>
          <p:spPr bwMode="auto">
            <a:xfrm>
              <a:off x="3357" y="2680"/>
              <a:ext cx="732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4027" name="Rectangle 11"/>
            <p:cNvSpPr>
              <a:spLocks noChangeArrowheads="1"/>
            </p:cNvSpPr>
            <p:nvPr/>
          </p:nvSpPr>
          <p:spPr bwMode="auto">
            <a:xfrm>
              <a:off x="2112" y="1680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altLang="en-US" sz="1800">
                  <a:cs typeface="Arial" pitchFamily="34" charset="0"/>
                </a:rPr>
                <a:t>order</a:t>
              </a:r>
            </a:p>
          </p:txBody>
        </p:sp>
        <p:sp>
          <p:nvSpPr>
            <p:cNvPr id="214028" name="Rectangle 12"/>
            <p:cNvSpPr>
              <a:spLocks noChangeArrowheads="1"/>
            </p:cNvSpPr>
            <p:nvPr/>
          </p:nvSpPr>
          <p:spPr bwMode="auto">
            <a:xfrm>
              <a:off x="3693" y="2796"/>
              <a:ext cx="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altLang="en-US" sz="1800">
                  <a:cs typeface="Arial" pitchFamily="34" charset="0"/>
                </a:rPr>
                <a:t>part_number</a:t>
              </a:r>
            </a:p>
          </p:txBody>
        </p:sp>
        <p:sp>
          <p:nvSpPr>
            <p:cNvPr id="214029" name="Rectangle 13"/>
            <p:cNvSpPr>
              <a:spLocks noChangeArrowheads="1"/>
            </p:cNvSpPr>
            <p:nvPr/>
          </p:nvSpPr>
          <p:spPr bwMode="auto">
            <a:xfrm>
              <a:off x="1714" y="2796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altLang="en-US" sz="1800">
                  <a:cs typeface="Arial" pitchFamily="34" charset="0"/>
                </a:rPr>
                <a:t>new_order</a:t>
              </a:r>
            </a:p>
          </p:txBody>
        </p:sp>
        <p:sp>
          <p:nvSpPr>
            <p:cNvPr id="214030" name="Rectangle 14"/>
            <p:cNvSpPr>
              <a:spLocks noChangeArrowheads="1"/>
            </p:cNvSpPr>
            <p:nvPr/>
          </p:nvSpPr>
          <p:spPr bwMode="auto">
            <a:xfrm>
              <a:off x="960" y="1488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800">
                  <a:cs typeface="Arial" pitchFamily="34" charset="0"/>
                </a:rPr>
                <a:t>Customer</a:t>
              </a:r>
              <a:endParaRPr lang="en-US" altLang="en-US" sz="1800">
                <a:cs typeface="Arial" pitchFamily="34" charset="0"/>
              </a:endParaRPr>
            </a:p>
          </p:txBody>
        </p:sp>
        <p:sp>
          <p:nvSpPr>
            <p:cNvPr id="214031" name="Oval 15"/>
            <p:cNvSpPr>
              <a:spLocks noChangeArrowheads="1"/>
            </p:cNvSpPr>
            <p:nvPr/>
          </p:nvSpPr>
          <p:spPr bwMode="auto">
            <a:xfrm>
              <a:off x="2592" y="2016"/>
              <a:ext cx="864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800">
                  <a:cs typeface="Arial" pitchFamily="34" charset="0"/>
                </a:rPr>
                <a:t>Validate </a:t>
              </a:r>
            </a:p>
            <a:p>
              <a:pPr algn="ctr"/>
              <a:r>
                <a:rPr lang="en-GB" altLang="en-US" sz="1800">
                  <a:cs typeface="Arial" pitchFamily="34" charset="0"/>
                </a:rPr>
                <a:t>Order</a:t>
              </a:r>
              <a:endParaRPr lang="en-US" altLang="en-US" sz="1800">
                <a:cs typeface="Arial" pitchFamily="34" charset="0"/>
              </a:endParaRPr>
            </a:p>
          </p:txBody>
        </p:sp>
        <p:grpSp>
          <p:nvGrpSpPr>
            <p:cNvPr id="214032" name="Group 16"/>
            <p:cNvGrpSpPr>
              <a:grpSpLocks/>
            </p:cNvGrpSpPr>
            <p:nvPr/>
          </p:nvGrpSpPr>
          <p:grpSpPr bwMode="auto">
            <a:xfrm>
              <a:off x="3456" y="3286"/>
              <a:ext cx="1287" cy="395"/>
              <a:chOff x="3456" y="3286"/>
              <a:chExt cx="1287" cy="395"/>
            </a:xfrm>
          </p:grpSpPr>
          <p:sp>
            <p:nvSpPr>
              <p:cNvPr id="214033" name="Line 17"/>
              <p:cNvSpPr>
                <a:spLocks noChangeShapeType="1"/>
              </p:cNvSpPr>
              <p:nvPr/>
            </p:nvSpPr>
            <p:spPr bwMode="auto">
              <a:xfrm flipH="1">
                <a:off x="3456" y="3286"/>
                <a:ext cx="1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4034" name="Line 18"/>
              <p:cNvSpPr>
                <a:spLocks noChangeShapeType="1"/>
              </p:cNvSpPr>
              <p:nvPr/>
            </p:nvSpPr>
            <p:spPr bwMode="auto">
              <a:xfrm flipH="1">
                <a:off x="3456" y="3681"/>
                <a:ext cx="1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4035" name="Rectangle 19"/>
              <p:cNvSpPr>
                <a:spLocks noChangeArrowheads="1"/>
              </p:cNvSpPr>
              <p:nvPr/>
            </p:nvSpPr>
            <p:spPr bwMode="auto">
              <a:xfrm>
                <a:off x="3840" y="3375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GB" altLang="en-US" sz="1800">
                    <a:cs typeface="Arial" pitchFamily="34" charset="0"/>
                  </a:rPr>
                  <a:t>Stock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7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2D2-DA1F-4AC5-9830-8BBC7B24CB8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DFD: Abstraction Levels</a:t>
            </a:r>
            <a:endParaRPr lang="en-US" alt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 smtClean="0"/>
              <a:t>DFDs are defined at different levels </a:t>
            </a:r>
            <a:r>
              <a:rPr lang="en-CA" altLang="en-US" sz="2400" dirty="0"/>
              <a:t>of </a:t>
            </a:r>
            <a:r>
              <a:rPr lang="en-CA" altLang="en-US" sz="2400" dirty="0" smtClean="0"/>
              <a:t>abstraction</a:t>
            </a:r>
            <a:endParaRPr lang="en-CA" altLang="en-US" sz="2400" dirty="0"/>
          </a:p>
          <a:p>
            <a:pPr>
              <a:lnSpc>
                <a:spcPct val="80000"/>
              </a:lnSpc>
            </a:pPr>
            <a:r>
              <a:rPr lang="en-CA" altLang="en-US" sz="2400" dirty="0" smtClean="0"/>
              <a:t>These are:</a:t>
            </a:r>
            <a:endParaRPr lang="en-CA" altLang="en-US" sz="2400" dirty="0"/>
          </a:p>
          <a:p>
            <a:pPr lvl="1">
              <a:lnSpc>
                <a:spcPct val="80000"/>
              </a:lnSpc>
            </a:pPr>
            <a:r>
              <a:rPr lang="en-CA" altLang="en-US" sz="2000" u="sng" dirty="0" smtClean="0"/>
              <a:t>Level</a:t>
            </a:r>
            <a:r>
              <a:rPr lang="el-GR" altLang="en-US" sz="2000" u="sng" dirty="0" smtClean="0"/>
              <a:t> </a:t>
            </a:r>
            <a:r>
              <a:rPr lang="el-GR" altLang="en-US" sz="2000" u="sng" dirty="0"/>
              <a:t>0</a:t>
            </a:r>
            <a:r>
              <a:rPr lang="en-CA" altLang="en-US" sz="2000" dirty="0"/>
              <a:t>: </a:t>
            </a:r>
            <a:r>
              <a:rPr lang="en-CA" altLang="en-US" sz="2000" dirty="0" smtClean="0"/>
              <a:t>The most abstract level</a:t>
            </a:r>
            <a:r>
              <a:rPr lang="el-GR" altLang="en-US" sz="2000" dirty="0" smtClean="0"/>
              <a:t>. </a:t>
            </a:r>
            <a:r>
              <a:rPr lang="en-CA" altLang="en-US" sz="2000" dirty="0" smtClean="0"/>
              <a:t>It defines the system as one big process blob that it interacts with external agents/systems. It is referred as </a:t>
            </a:r>
            <a:r>
              <a:rPr lang="en-CA" altLang="en-US" sz="2000" b="1" dirty="0" smtClean="0"/>
              <a:t>context diagram</a:t>
            </a:r>
            <a:endParaRPr lang="el-GR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u="sng" dirty="0" smtClean="0"/>
              <a:t>Level</a:t>
            </a:r>
            <a:r>
              <a:rPr lang="el-GR" altLang="en-US" sz="2000" u="sng" dirty="0" smtClean="0"/>
              <a:t> </a:t>
            </a:r>
            <a:r>
              <a:rPr lang="el-GR" altLang="en-US" sz="2000" u="sng" dirty="0"/>
              <a:t>1</a:t>
            </a:r>
            <a:r>
              <a:rPr lang="en-CA" altLang="en-US" sz="2000" dirty="0"/>
              <a:t>: </a:t>
            </a:r>
            <a:r>
              <a:rPr lang="en-CA" altLang="en-US" sz="2000" dirty="0" smtClean="0"/>
              <a:t>The process denoted at Level </a:t>
            </a:r>
            <a:r>
              <a:rPr lang="el-GR" altLang="en-US" sz="2000" dirty="0" smtClean="0"/>
              <a:t>0 </a:t>
            </a:r>
            <a:r>
              <a:rPr lang="en-CA" altLang="en-US" sz="2000" dirty="0" smtClean="0"/>
              <a:t>is analysed and denoted as a collection of sub-processes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CA" altLang="en-US" sz="2000" u="sng" dirty="0" smtClean="0"/>
              <a:t>Level</a:t>
            </a:r>
            <a:r>
              <a:rPr lang="el-GR" altLang="en-US" sz="2000" u="sng" dirty="0" smtClean="0"/>
              <a:t> </a:t>
            </a:r>
            <a:r>
              <a:rPr lang="el-GR" altLang="en-US" sz="2000" u="sng" dirty="0"/>
              <a:t>2</a:t>
            </a:r>
            <a:r>
              <a:rPr lang="en-CA" altLang="en-US" sz="2000" dirty="0"/>
              <a:t>:</a:t>
            </a:r>
            <a:r>
              <a:rPr lang="el-GR" altLang="en-US" sz="2000" dirty="0"/>
              <a:t> </a:t>
            </a:r>
            <a:r>
              <a:rPr lang="en-CA" altLang="en-US" sz="2000" dirty="0"/>
              <a:t>The </a:t>
            </a:r>
            <a:r>
              <a:rPr lang="en-CA" altLang="en-US" sz="2000" dirty="0" smtClean="0"/>
              <a:t>processes </a:t>
            </a:r>
            <a:r>
              <a:rPr lang="en-CA" altLang="en-US" sz="2000" dirty="0"/>
              <a:t>denoted at Level </a:t>
            </a:r>
            <a:r>
              <a:rPr lang="en-CA" altLang="en-US" sz="2000" dirty="0" smtClean="0"/>
              <a:t>1 are analysed </a:t>
            </a:r>
            <a:r>
              <a:rPr lang="en-CA" altLang="en-US" sz="2000" dirty="0"/>
              <a:t>and denoted as a collection of sub-processes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CA" altLang="en-US" sz="2000" u="sng" dirty="0" smtClean="0"/>
              <a:t>Level</a:t>
            </a:r>
            <a:r>
              <a:rPr lang="el-GR" altLang="en-US" sz="2000" u="sng" dirty="0" smtClean="0"/>
              <a:t> </a:t>
            </a:r>
            <a:r>
              <a:rPr lang="en-CA" altLang="en-US" sz="2000" u="sng" dirty="0"/>
              <a:t>n</a:t>
            </a:r>
            <a:r>
              <a:rPr lang="en-CA" altLang="en-US" sz="2000" dirty="0"/>
              <a:t>:</a:t>
            </a:r>
            <a:r>
              <a:rPr lang="el-GR" altLang="en-US" sz="2000" dirty="0"/>
              <a:t> </a:t>
            </a:r>
            <a:r>
              <a:rPr lang="en-CA" altLang="en-US" sz="2000" dirty="0"/>
              <a:t>The process denoted at Level </a:t>
            </a:r>
            <a:r>
              <a:rPr lang="en-CA" altLang="en-US" sz="2000" dirty="0" smtClean="0"/>
              <a:t>n-1</a:t>
            </a:r>
            <a:r>
              <a:rPr lang="el-GR" altLang="en-US" sz="2000" dirty="0" smtClean="0"/>
              <a:t> </a:t>
            </a:r>
            <a:r>
              <a:rPr lang="en-CA" altLang="en-US" sz="2000" dirty="0" smtClean="0"/>
              <a:t>ate analysed </a:t>
            </a:r>
            <a:r>
              <a:rPr lang="en-CA" altLang="en-US" sz="2000" dirty="0"/>
              <a:t>and denoted as a collection of </a:t>
            </a:r>
            <a:r>
              <a:rPr lang="en-CA" altLang="en-US" sz="2000" dirty="0" smtClean="0"/>
              <a:t>sub-processes</a:t>
            </a:r>
            <a:r>
              <a:rPr lang="el-GR" altLang="en-US" sz="2000" dirty="0" smtClean="0"/>
              <a:t>. </a:t>
            </a:r>
            <a:r>
              <a:rPr lang="en-CA" altLang="en-US" sz="2000" dirty="0" smtClean="0"/>
              <a:t>In this level the processes are so simple which can be represented by </a:t>
            </a:r>
            <a:r>
              <a:rPr lang="en-CA" altLang="en-US" sz="2000" dirty="0" err="1" smtClean="0"/>
              <a:t>psudocode</a:t>
            </a:r>
            <a:r>
              <a:rPr lang="en-CA" altLang="en-US" sz="2000" dirty="0" smtClean="0"/>
              <a:t>, text, or decision tables.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90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6C07-BD60-42FE-91E0-6D5492F5426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Guidelines for Level</a:t>
            </a:r>
            <a:r>
              <a:rPr lang="el-GR" altLang="en-US" sz="4000" dirty="0" smtClean="0"/>
              <a:t> </a:t>
            </a:r>
            <a:r>
              <a:rPr lang="el-GR" altLang="en-US" sz="4000" dirty="0"/>
              <a:t>0</a:t>
            </a:r>
            <a:endParaRPr lang="en-US" altLang="en-US" sz="4000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CA" altLang="en-US" sz="2800" dirty="0" smtClean="0"/>
              <a:t>The guidelines for denoting a Level 0 DFD are:</a:t>
            </a:r>
            <a:endParaRPr lang="el-GR" altLang="en-US" sz="2800" dirty="0"/>
          </a:p>
          <a:p>
            <a:endParaRPr lang="el-GR" altLang="en-US" sz="2800" dirty="0"/>
          </a:p>
          <a:p>
            <a:pPr lvl="1"/>
            <a:r>
              <a:rPr lang="en-CA" altLang="en-US" sz="2400" dirty="0" smtClean="0"/>
              <a:t>We identify the entities that produce data to be used by the system </a:t>
            </a:r>
            <a:endParaRPr lang="el-GR" altLang="en-US" sz="2400" dirty="0"/>
          </a:p>
          <a:p>
            <a:pPr lvl="1"/>
            <a:r>
              <a:rPr lang="en-CA" altLang="en-US" sz="2400" dirty="0"/>
              <a:t>We identify the entities that </a:t>
            </a:r>
            <a:r>
              <a:rPr lang="en-CA" altLang="en-US" sz="2400" dirty="0" smtClean="0"/>
              <a:t>consume </a:t>
            </a:r>
            <a:r>
              <a:rPr lang="en-CA" altLang="en-US" sz="2400" dirty="0"/>
              <a:t>data </a:t>
            </a:r>
            <a:r>
              <a:rPr lang="en-CA" altLang="en-US" sz="2400" dirty="0" smtClean="0"/>
              <a:t>form the system </a:t>
            </a:r>
            <a:endParaRPr lang="el-GR" altLang="en-US" sz="2400" dirty="0"/>
          </a:p>
          <a:p>
            <a:pPr lvl="1"/>
            <a:r>
              <a:rPr lang="en-CA" altLang="en-US" sz="2400" dirty="0" smtClean="0"/>
              <a:t>We identify data that affect or affected by the operation of the system</a:t>
            </a:r>
            <a:endParaRPr lang="en-CA" altLang="en-US" sz="2400" dirty="0"/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3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E568-6198-4E5C-B2F8-75113FC75EE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DFD Level 0</a:t>
            </a:r>
            <a:endParaRPr lang="en-US" altLang="en-US" dirty="0"/>
          </a:p>
        </p:txBody>
      </p:sp>
      <p:pic>
        <p:nvPicPr>
          <p:cNvPr id="206851" name="Picture 3" descr="DFD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928938"/>
            <a:ext cx="5905500" cy="2219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4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F337-F1AE-4967-9808-B23ACEA0B0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Requirements Engineering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838200" y="2667000"/>
            <a:ext cx="2133600" cy="1219200"/>
          </a:xfrm>
          <a:prstGeom prst="cloudCallout">
            <a:avLst>
              <a:gd name="adj1" fmla="val 968"/>
              <a:gd name="adj2" fmla="val 335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5867400" y="2667000"/>
            <a:ext cx="1600200" cy="11430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3505200" y="3048000"/>
            <a:ext cx="1752600" cy="381000"/>
          </a:xfrm>
          <a:prstGeom prst="rightArrow">
            <a:avLst>
              <a:gd name="adj1" fmla="val 50000"/>
              <a:gd name="adj2" fmla="val 11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851525" y="4232275"/>
            <a:ext cx="24653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Requirements</a:t>
            </a:r>
          </a:p>
          <a:p>
            <a:r>
              <a:rPr lang="en-US" altLang="en-US" b="1"/>
              <a:t>specification</a:t>
            </a:r>
            <a:endParaRPr lang="en-US" altLang="en-US"/>
          </a:p>
          <a:p>
            <a:r>
              <a:rPr lang="en-US" altLang="en-US"/>
              <a:t>(the document that</a:t>
            </a:r>
          </a:p>
          <a:p>
            <a:r>
              <a:rPr lang="en-US" altLang="en-US"/>
              <a:t>describes </a:t>
            </a:r>
            <a:r>
              <a:rPr lang="en-US" altLang="en-US" b="1"/>
              <a:t>what</a:t>
            </a:r>
            <a:endParaRPr lang="en-US" altLang="en-US"/>
          </a:p>
          <a:p>
            <a:r>
              <a:rPr lang="en-US" altLang="en-US"/>
              <a:t>has to be built,</a:t>
            </a:r>
          </a:p>
          <a:p>
            <a:r>
              <a:rPr lang="en-US" altLang="en-US"/>
              <a:t>not how)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429000" y="4232275"/>
            <a:ext cx="2012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Requirements</a:t>
            </a:r>
          </a:p>
          <a:p>
            <a:r>
              <a:rPr lang="en-US" altLang="en-US" b="1"/>
              <a:t>development</a:t>
            </a:r>
          </a:p>
          <a:p>
            <a:r>
              <a:rPr lang="en-US" altLang="en-US"/>
              <a:t>(the process of</a:t>
            </a:r>
          </a:p>
          <a:p>
            <a:r>
              <a:rPr lang="en-US" altLang="en-US"/>
              <a:t>creating the</a:t>
            </a:r>
          </a:p>
          <a:p>
            <a:r>
              <a:rPr lang="en-US" altLang="en-US"/>
              <a:t>requirements</a:t>
            </a:r>
          </a:p>
          <a:p>
            <a:r>
              <a:rPr lang="en-US" altLang="en-US"/>
              <a:t>spec)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990600" y="4232275"/>
            <a:ext cx="19605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Idea of a new</a:t>
            </a:r>
          </a:p>
          <a:p>
            <a:r>
              <a:rPr lang="en-US" altLang="en-US" b="1"/>
              <a:t>product</a:t>
            </a:r>
            <a:endParaRPr lang="en-US" altLang="en-US"/>
          </a:p>
          <a:p>
            <a:r>
              <a:rPr lang="en-US" altLang="en-US"/>
              <a:t>(to solve some</a:t>
            </a:r>
          </a:p>
          <a:p>
            <a:r>
              <a:rPr lang="en-US" altLang="en-US"/>
              <a:t>problem in the</a:t>
            </a:r>
          </a:p>
          <a:p>
            <a:r>
              <a:rPr lang="en-US" altLang="en-US"/>
              <a:t>real world)</a:t>
            </a:r>
          </a:p>
        </p:txBody>
      </p:sp>
    </p:spTree>
    <p:extLst>
      <p:ext uri="{BB962C8B-B14F-4D97-AF65-F5344CB8AC3E}">
        <p14:creationId xmlns:p14="http://schemas.microsoft.com/office/powerpoint/2010/main" val="32305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3FA-474B-4117-96C5-F859A5B5B19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Guidelines for Level</a:t>
            </a:r>
            <a:r>
              <a:rPr lang="el-GR" altLang="en-US" sz="4000" dirty="0" smtClean="0"/>
              <a:t> </a:t>
            </a:r>
            <a:r>
              <a:rPr lang="el-GR" altLang="en-US" sz="4000" dirty="0"/>
              <a:t>1</a:t>
            </a:r>
            <a:endParaRPr lang="en-US" altLang="en-US" sz="4000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400" dirty="0" smtClean="0"/>
              <a:t>We specify</a:t>
            </a:r>
            <a:endParaRPr lang="el-GR" altLang="en-US" sz="24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The system in more detail </a:t>
            </a:r>
            <a:r>
              <a:rPr lang="el-GR" altLang="en-US" sz="2000" dirty="0" smtClean="0"/>
              <a:t>(</a:t>
            </a:r>
            <a:r>
              <a:rPr lang="en-CA" altLang="en-US" sz="2000" dirty="0" smtClean="0"/>
              <a:t>as far its processes and the data they internally exchange)</a:t>
            </a:r>
            <a:endParaRPr lang="el-GR" altLang="en-US" sz="20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The external data used as input to the system </a:t>
            </a:r>
            <a:endParaRPr lang="el-GR" altLang="en-US" sz="20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The processes that use the external data</a:t>
            </a:r>
            <a:endParaRPr lang="el-GR" altLang="en-US" sz="2000" dirty="0"/>
          </a:p>
          <a:p>
            <a:pPr lvl="1">
              <a:lnSpc>
                <a:spcPct val="90000"/>
              </a:lnSpc>
            </a:pPr>
            <a:r>
              <a:rPr lang="en-CA" altLang="en-US" sz="2000" dirty="0" smtClean="0"/>
              <a:t>The data that are produced as output by the system</a:t>
            </a:r>
            <a:endParaRPr lang="en-CA" altLang="en-US" sz="2000" dirty="0"/>
          </a:p>
          <a:p>
            <a:pPr lvl="1">
              <a:lnSpc>
                <a:spcPct val="90000"/>
              </a:lnSpc>
            </a:pPr>
            <a:endParaRPr lang="el-GR" altLang="en-US" sz="2000" dirty="0"/>
          </a:p>
          <a:p>
            <a:pPr>
              <a:lnSpc>
                <a:spcPct val="90000"/>
              </a:lnSpc>
            </a:pPr>
            <a:r>
              <a:rPr lang="en-CA" altLang="en-US" sz="2400" dirty="0" smtClean="0"/>
              <a:t>The processes denoted at DFD Level 1 are a decomposition of the process at Level 0</a:t>
            </a:r>
            <a:endParaRPr lang="el-GR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1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A838-934E-4E77-830D-0B3B1C02F81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DFD Level</a:t>
            </a:r>
            <a:r>
              <a:rPr lang="el-GR" altLang="en-US" dirty="0" smtClean="0"/>
              <a:t> </a:t>
            </a:r>
            <a:r>
              <a:rPr lang="el-GR" altLang="en-US" dirty="0"/>
              <a:t>1</a:t>
            </a:r>
            <a:endParaRPr lang="en-US" altLang="en-US" dirty="0"/>
          </a:p>
        </p:txBody>
      </p:sp>
      <p:pic>
        <p:nvPicPr>
          <p:cNvPr id="208899" name="Picture 3" descr="DFD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81200"/>
            <a:ext cx="5964238" cy="469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1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ACB1-6842-4496-9C72-772EB81095F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dirty="0" smtClean="0"/>
              <a:t>Further Decomposition of the PBX Process</a:t>
            </a:r>
            <a:r>
              <a:rPr lang="en-US" altLang="en-US" sz="3200" dirty="0" smtClean="0"/>
              <a:t> </a:t>
            </a:r>
            <a:endParaRPr lang="en-US" altLang="en-US" dirty="0"/>
          </a:p>
        </p:txBody>
      </p:sp>
      <p:pic>
        <p:nvPicPr>
          <p:cNvPr id="212995" name="Picture 3" descr="DF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600200"/>
            <a:ext cx="6353175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C38A-0E6F-44D3-944F-77484CA8AD5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CA" altLang="en-US" dirty="0" smtClean="0"/>
              <a:t>DFD Segment for the Switching Process and the </a:t>
            </a:r>
            <a:r>
              <a:rPr lang="en-US" altLang="en-US" sz="4000" dirty="0" smtClean="0"/>
              <a:t>“off </a:t>
            </a:r>
            <a:r>
              <a:rPr lang="en-US" altLang="en-US" sz="4000" dirty="0"/>
              <a:t>hook</a:t>
            </a:r>
            <a:r>
              <a:rPr lang="en-US" altLang="en-US" sz="4000" dirty="0" smtClean="0"/>
              <a:t>” event</a:t>
            </a:r>
            <a:endParaRPr lang="en-US" altLang="en-US" dirty="0"/>
          </a:p>
        </p:txBody>
      </p:sp>
      <p:pic>
        <p:nvPicPr>
          <p:cNvPr id="215043" name="Picture 3" descr="DFD-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82875"/>
            <a:ext cx="7848600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52C0-6F30-4D64-91A3-9E989965C82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Example </a:t>
            </a:r>
            <a:r>
              <a:rPr lang="en-CA" altLang="en-US" sz="4000" dirty="0" err="1" smtClean="0"/>
              <a:t>Psudocode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/>
              <a:t>1. IF the dollar amount of the invoice times the number of weeks overdue is greater than $10,000 THEN:</a:t>
            </a:r>
          </a:p>
          <a:p>
            <a:pPr lvl="1">
              <a:buFontTx/>
              <a:buNone/>
            </a:pPr>
            <a:r>
              <a:rPr lang="en-US" altLang="en-US" sz="1600"/>
              <a:t>a. Give a photocopy of the invoice to the appropriate salesperson who is to call the customer.</a:t>
            </a:r>
          </a:p>
          <a:p>
            <a:pPr lvl="1">
              <a:buFontTx/>
              <a:buNone/>
            </a:pPr>
            <a:r>
              <a:rPr lang="en-US" altLang="en-US" sz="1600"/>
              <a:t>b. Log on the back of the invoice that a copy has been given to the salesperson, with the date on which it was done.</a:t>
            </a:r>
          </a:p>
          <a:p>
            <a:pPr lvl="1">
              <a:buFontTx/>
              <a:buNone/>
            </a:pPr>
            <a:r>
              <a:rPr lang="en-US" altLang="en-US" sz="1600"/>
              <a:t>c. Refile the invoice in the file for examination two weeks from today.</a:t>
            </a:r>
          </a:p>
          <a:p>
            <a:pPr>
              <a:buFontTx/>
              <a:buNone/>
            </a:pPr>
            <a:r>
              <a:rPr lang="en-US" altLang="en-US" sz="1800"/>
              <a:t>2: OTHERWISE IF more than four overdue notices have been sent THEN:</a:t>
            </a:r>
          </a:p>
          <a:p>
            <a:pPr lvl="1">
              <a:buFontTx/>
              <a:buNone/>
            </a:pPr>
            <a:r>
              <a:rPr lang="en-US" altLang="en-US" sz="1600"/>
              <a:t>a. Give a photocopy of the invoice to the appropriate salesperson to call the customer.</a:t>
            </a:r>
          </a:p>
          <a:p>
            <a:pPr lvl="1">
              <a:buFontTx/>
              <a:buNone/>
            </a:pPr>
            <a:r>
              <a:rPr lang="en-US" altLang="en-US" sz="1600"/>
              <a:t>b. Log on the back of the invoice that a copy has been given to the salesperson, with the date on which it was done.</a:t>
            </a:r>
          </a:p>
          <a:p>
            <a:pPr lvl="1">
              <a:buFontTx/>
              <a:buNone/>
            </a:pPr>
            <a:r>
              <a:rPr lang="en-US" altLang="en-US" sz="1600"/>
              <a:t>c. Refile the invoice in the file to be examined one week from today.</a:t>
            </a:r>
          </a:p>
          <a:p>
            <a:pPr>
              <a:buFontTx/>
              <a:buNone/>
            </a:pPr>
            <a:r>
              <a:rPr lang="en-US" altLang="en-US" sz="1800"/>
              <a:t>3: OTHERWISE (the situation has not yet reached serious proportions):</a:t>
            </a:r>
          </a:p>
          <a:p>
            <a:pPr lvl="1">
              <a:buFontTx/>
              <a:buNone/>
            </a:pPr>
            <a:r>
              <a:rPr lang="en-US" altLang="en-US" sz="2000"/>
              <a:t>...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718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A41-B028-4A54-A4C3-D87EC441E8B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Decision Table Example</a:t>
            </a:r>
            <a:endParaRPr lang="en-US" altLang="en-US" dirty="0"/>
          </a:p>
        </p:txBody>
      </p:sp>
      <p:pic>
        <p:nvPicPr>
          <p:cNvPr id="209923" name="Picture 3" descr="decisin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514600"/>
            <a:ext cx="5286375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24" name="Line 4"/>
          <p:cNvSpPr>
            <a:spLocks noChangeShapeType="1"/>
          </p:cNvSpPr>
          <p:nvPr/>
        </p:nvSpPr>
        <p:spPr bwMode="auto">
          <a:xfrm>
            <a:off x="3810000" y="1600200"/>
            <a:ext cx="0" cy="472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838200" y="3886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898A-1D0A-405A-8770-5232C8858D8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Decision Table Example</a:t>
            </a:r>
            <a:endParaRPr lang="en-US" altLang="en-US" dirty="0"/>
          </a:p>
        </p:txBody>
      </p:sp>
      <p:pic>
        <p:nvPicPr>
          <p:cNvPr id="2560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14588"/>
            <a:ext cx="7772400" cy="324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9B2A-4C83-4ADB-9203-8A63D1F1FFA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Entity-Relationship Diagram</a:t>
            </a:r>
            <a:endParaRPr lang="en-US" altLang="en-US" sz="3600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dirty="0" smtClean="0"/>
              <a:t>E-R diagrams denote entities (usually data) and the relationship between them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E-R diagrams where proposed by P</a:t>
            </a:r>
            <a:r>
              <a:rPr lang="en-CA" altLang="en-US" sz="2000" dirty="0"/>
              <a:t>. </a:t>
            </a:r>
            <a:r>
              <a:rPr lang="en-US" altLang="en-US" sz="2000" dirty="0"/>
              <a:t>Chen </a:t>
            </a:r>
            <a:r>
              <a:rPr lang="en-CA" altLang="en-US" sz="2000" dirty="0" smtClean="0"/>
              <a:t>in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1976</a:t>
            </a:r>
          </a:p>
          <a:p>
            <a:pPr lvl="1">
              <a:lnSpc>
                <a:spcPct val="80000"/>
              </a:lnSpc>
            </a:pPr>
            <a:r>
              <a:rPr lang="en-CA" altLang="en-US" sz="2000" dirty="0" smtClean="0"/>
              <a:t>They unify different methodologies for specifying data schemas in relational data bases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There are different E-R diagram notations but the concept is the same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38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0918-F19D-4CB3-9E93-F70E03CB2C7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1143000"/>
          </a:xfrm>
        </p:spPr>
        <p:txBody>
          <a:bodyPr/>
          <a:lstStyle/>
          <a:p>
            <a:r>
              <a:rPr lang="en-CA" altLang="en-US" dirty="0" smtClean="0"/>
              <a:t>Structural Elements of E-R Diagrams</a:t>
            </a:r>
            <a:endParaRPr lang="en-US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 smtClean="0"/>
              <a:t>Entities: </a:t>
            </a:r>
            <a:r>
              <a:rPr lang="el-GR" altLang="en-US" sz="1800" dirty="0" smtClean="0"/>
              <a:t>Τ</a:t>
            </a:r>
            <a:r>
              <a:rPr lang="en-CA" altLang="en-US" sz="1800" dirty="0" smtClean="0"/>
              <a:t>he prototypes of the system entities</a:t>
            </a:r>
            <a:r>
              <a:rPr lang="el-GR" altLang="en-US" sz="1800" dirty="0" smtClean="0"/>
              <a:t> </a:t>
            </a:r>
            <a:r>
              <a:rPr lang="en-CA" altLang="en-US" sz="1800" dirty="0" smtClean="0"/>
              <a:t>being modeled </a:t>
            </a:r>
            <a:r>
              <a:rPr lang="el-GR" altLang="en-US" sz="1800" dirty="0" smtClean="0"/>
              <a:t>(</a:t>
            </a:r>
            <a:r>
              <a:rPr lang="en-CA" altLang="en-US" sz="1800" dirty="0" smtClean="0"/>
              <a:t>e.g.</a:t>
            </a:r>
            <a:r>
              <a:rPr lang="en-US" altLang="en-US" sz="1800" dirty="0" smtClean="0"/>
              <a:t> traveler, airline reservation, departure time etc.</a:t>
            </a:r>
            <a:r>
              <a:rPr lang="el-GR" altLang="en-US" sz="1800" dirty="0" smtClean="0"/>
              <a:t>). </a:t>
            </a:r>
            <a:endParaRPr lang="en-CA" altLang="en-US" sz="1800" dirty="0" smtClean="0"/>
          </a:p>
          <a:p>
            <a:endParaRPr lang="en-US" altLang="en-US" sz="1800" dirty="0"/>
          </a:p>
          <a:p>
            <a:r>
              <a:rPr lang="en-US" altLang="en-US" sz="1800" dirty="0" smtClean="0"/>
              <a:t>Attributes:  Characteristics of the entities</a:t>
            </a:r>
            <a:r>
              <a:rPr lang="en-CA" altLang="en-US" sz="1800" dirty="0"/>
              <a:t> </a:t>
            </a:r>
            <a:r>
              <a:rPr lang="en-CA" altLang="en-US" sz="1800" dirty="0" smtClean="0"/>
              <a:t>(e.g. traveler name, airline reservation ID)</a:t>
            </a:r>
            <a:endParaRPr lang="el-GR" altLang="en-US" sz="1800" dirty="0"/>
          </a:p>
          <a:p>
            <a:pPr lvl="1"/>
            <a:r>
              <a:rPr lang="en-CA" altLang="en-US" sz="1600" dirty="0" smtClean="0"/>
              <a:t>Atomic</a:t>
            </a:r>
            <a:endParaRPr lang="en-CA" altLang="en-US" sz="1600" dirty="0"/>
          </a:p>
          <a:p>
            <a:pPr lvl="1"/>
            <a:r>
              <a:rPr lang="en-CA" altLang="en-US" sz="1600" dirty="0" smtClean="0"/>
              <a:t>Compound</a:t>
            </a:r>
            <a:endParaRPr lang="en-CA" altLang="en-US" sz="1600" dirty="0"/>
          </a:p>
          <a:p>
            <a:pPr lvl="1"/>
            <a:r>
              <a:rPr lang="en-CA" altLang="en-US" sz="1600" dirty="0" smtClean="0"/>
              <a:t>Multi-valued</a:t>
            </a:r>
            <a:endParaRPr lang="en-CA" altLang="en-US" sz="1600" dirty="0"/>
          </a:p>
          <a:p>
            <a:pPr lvl="1"/>
            <a:r>
              <a:rPr lang="en-CA" altLang="en-US" sz="1600" dirty="0" smtClean="0"/>
              <a:t>Derived</a:t>
            </a:r>
            <a:endParaRPr lang="en-CA" altLang="en-US" sz="1600" dirty="0"/>
          </a:p>
          <a:p>
            <a:pPr lvl="1"/>
            <a:r>
              <a:rPr lang="en-CA" altLang="en-US" sz="1600" dirty="0" smtClean="0"/>
              <a:t>Key</a:t>
            </a:r>
            <a:endParaRPr lang="el-GR" altLang="en-US" sz="1600" dirty="0"/>
          </a:p>
          <a:p>
            <a:endParaRPr lang="en-US" altLang="en-US" sz="1800" dirty="0"/>
          </a:p>
          <a:p>
            <a:r>
              <a:rPr lang="en-US" altLang="en-US" sz="1800" dirty="0" smtClean="0"/>
              <a:t>Relationships: </a:t>
            </a:r>
            <a:endParaRPr lang="en-US" altLang="en-US" sz="1800" dirty="0"/>
          </a:p>
          <a:p>
            <a:pPr lvl="1"/>
            <a:r>
              <a:rPr lang="en-CA" altLang="en-US" sz="1600" dirty="0" smtClean="0"/>
              <a:t>Relationships between two or more entities (e.g. airline reservation relates to a traveler and a departure time</a:t>
            </a:r>
            <a:r>
              <a:rPr lang="el-GR" altLang="en-US" sz="1600" dirty="0" smtClean="0"/>
              <a:t>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1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618A-1B90-4963-9DF5-A162359582F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E-R Diagram example</a:t>
            </a:r>
            <a:endParaRPr lang="en-US" altLang="en-US" dirty="0"/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524000" y="3505200"/>
            <a:ext cx="1295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>
            <a:off x="16002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654175" y="3541713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Student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752600" y="3892550"/>
            <a:ext cx="80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Name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52600" y="4273550"/>
            <a:ext cx="1184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Surname</a:t>
            </a:r>
            <a:r>
              <a:rPr lang="el-GR" altLang="en-US" sz="1800" dirty="0" smtClean="0">
                <a:cs typeface="Arial" pitchFamily="34" charset="0"/>
              </a:rPr>
              <a:t>.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52600" y="4594225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ID</a:t>
            </a:r>
            <a:r>
              <a:rPr lang="el-GR" altLang="en-US" sz="1800" dirty="0" smtClean="0">
                <a:cs typeface="Arial" pitchFamily="34" charset="0"/>
              </a:rPr>
              <a:t>.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6005513" y="3505200"/>
            <a:ext cx="1524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6081713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6142038" y="3541713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Course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140450" y="4052888"/>
            <a:ext cx="612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Title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6140450" y="4433888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Description</a:t>
            </a:r>
            <a:endParaRPr lang="en-US" altLang="en-US" sz="1800" dirty="0">
              <a:cs typeface="Arial" pitchFamily="34" charset="0"/>
            </a:endParaRPr>
          </a:p>
        </p:txBody>
      </p:sp>
      <p:cxnSp>
        <p:nvCxnSpPr>
          <p:cNvPr id="218127" name="AutoShape 15"/>
          <p:cNvCxnSpPr>
            <a:cxnSpLocks noChangeShapeType="1"/>
            <a:stCxn id="218115" idx="3"/>
            <a:endCxn id="218121" idx="1"/>
          </p:cNvCxnSpPr>
          <p:nvPr/>
        </p:nvCxnSpPr>
        <p:spPr bwMode="auto">
          <a:xfrm>
            <a:off x="2819400" y="4381500"/>
            <a:ext cx="3186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3581400" y="3898900"/>
            <a:ext cx="1024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000" dirty="0" smtClean="0">
                <a:cs typeface="Arial" pitchFamily="34" charset="0"/>
              </a:rPr>
              <a:t>attends</a:t>
            </a:r>
            <a:endParaRPr lang="en-US" altLang="en-US" sz="2000" dirty="0">
              <a:cs typeface="Arial" pitchFamily="34" charset="0"/>
            </a:endParaRP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669925" y="1943100"/>
            <a:ext cx="39292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 smtClean="0">
                <a:solidFill>
                  <a:srgbClr val="FF0000"/>
                </a:solidFill>
                <a:cs typeface="Arial" pitchFamily="34" charset="0"/>
              </a:rPr>
              <a:t>Entity</a:t>
            </a:r>
            <a:endParaRPr lang="en-US" altLang="en-US" sz="1800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(or more precisely: </a:t>
            </a:r>
            <a:r>
              <a:rPr lang="en-US" altLang="en-US" sz="1800" i="1" dirty="0">
                <a:solidFill>
                  <a:srgbClr val="FF0000"/>
                </a:solidFill>
                <a:cs typeface="Arial" pitchFamily="34" charset="0"/>
              </a:rPr>
              <a:t>entity set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 or </a:t>
            </a:r>
            <a:r>
              <a:rPr lang="en-US" altLang="en-US" sz="1800" i="1" dirty="0">
                <a:solidFill>
                  <a:srgbClr val="FF0000"/>
                </a:solidFill>
                <a:cs typeface="Arial" pitchFamily="34" charset="0"/>
              </a:rPr>
              <a:t>type</a:t>
            </a: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)</a:t>
            </a:r>
            <a:endParaRPr lang="en-US" altLang="en-US" sz="2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18130" name="Line 18"/>
          <p:cNvSpPr>
            <a:spLocks noChangeShapeType="1"/>
          </p:cNvSpPr>
          <p:nvPr/>
        </p:nvSpPr>
        <p:spPr bwMode="auto">
          <a:xfrm>
            <a:off x="1371600" y="2514600"/>
            <a:ext cx="304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8131" name="Text Box 19"/>
          <p:cNvSpPr txBox="1">
            <a:spLocks noChangeArrowheads="1"/>
          </p:cNvSpPr>
          <p:nvPr/>
        </p:nvSpPr>
        <p:spPr bwMode="auto">
          <a:xfrm>
            <a:off x="228600" y="5638800"/>
            <a:ext cx="1562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 smtClean="0">
                <a:solidFill>
                  <a:srgbClr val="FF0000"/>
                </a:solidFill>
                <a:cs typeface="Arial" pitchFamily="34" charset="0"/>
              </a:rPr>
              <a:t>attribute</a:t>
            </a:r>
            <a:endParaRPr lang="en-US" altLang="en-US" sz="2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 flipH="1">
            <a:off x="838200" y="4876800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8133" name="Text Box 21"/>
          <p:cNvSpPr txBox="1">
            <a:spLocks noChangeArrowheads="1"/>
          </p:cNvSpPr>
          <p:nvPr/>
        </p:nvSpPr>
        <p:spPr bwMode="auto">
          <a:xfrm>
            <a:off x="4267200" y="5500688"/>
            <a:ext cx="1562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altLang="en-US" dirty="0" smtClean="0">
                <a:solidFill>
                  <a:srgbClr val="FF0000"/>
                </a:solidFill>
                <a:cs typeface="Arial" pitchFamily="34" charset="0"/>
              </a:rPr>
              <a:t>Relation</a:t>
            </a:r>
            <a:endParaRPr lang="en-US" altLang="en-US" sz="2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>
            <a:off x="4191000" y="4495800"/>
            <a:ext cx="3810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6096000" y="48006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cs typeface="Arial" pitchFamily="34" charset="0"/>
              </a:rPr>
              <a:t>Semester</a:t>
            </a:r>
            <a:endParaRPr lang="en-US" altLang="en-US" sz="1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F-FEF3-4E82-852F-D613E1E5016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software projects fail?</a:t>
            </a:r>
          </a:p>
        </p:txBody>
      </p:sp>
      <p:pic>
        <p:nvPicPr>
          <p:cNvPr id="58371" name="Picture 3" descr="D:\krzysiek\projects\FH-Vorlesung\Vorlesung2\standish gr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3850"/>
            <a:ext cx="7924800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4510-538F-4E3C-A218-8D754571100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Relations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How two or more entities are related (if at all…)</a:t>
            </a:r>
          </a:p>
          <a:p>
            <a:r>
              <a:rPr lang="en-CA" altLang="en-US" sz="2800" dirty="0" smtClean="0"/>
              <a:t>The relations can be:</a:t>
            </a:r>
            <a:endParaRPr lang="en-US" altLang="en-US" sz="2800" dirty="0"/>
          </a:p>
          <a:p>
            <a:pPr lvl="1"/>
            <a:r>
              <a:rPr lang="en-US" altLang="en-US" sz="2400" dirty="0"/>
              <a:t>1:1	</a:t>
            </a:r>
          </a:p>
          <a:p>
            <a:pPr lvl="1"/>
            <a:r>
              <a:rPr lang="en-US" altLang="en-US" sz="2400" dirty="0"/>
              <a:t>1:N	</a:t>
            </a:r>
          </a:p>
          <a:p>
            <a:pPr lvl="1"/>
            <a:r>
              <a:rPr lang="en-US" altLang="en-US" sz="2400" dirty="0"/>
              <a:t>N:M	</a:t>
            </a:r>
          </a:p>
          <a:p>
            <a:pPr lvl="1"/>
            <a:r>
              <a:rPr lang="en-CA" altLang="en-US" sz="2400" dirty="0" smtClean="0"/>
              <a:t>Full Coverage</a:t>
            </a:r>
            <a:endParaRPr lang="en-US" altLang="en-US" sz="2400" dirty="0"/>
          </a:p>
          <a:p>
            <a:pPr lvl="2"/>
            <a:r>
              <a:rPr lang="en-CA" altLang="en-US" sz="2000" dirty="0" err="1" smtClean="0"/>
              <a:t>E.g</a:t>
            </a:r>
            <a:r>
              <a:rPr lang="el-GR" altLang="en-US" sz="2000" dirty="0" smtClean="0"/>
              <a:t>. </a:t>
            </a:r>
            <a:r>
              <a:rPr lang="en-CA" altLang="en-US" sz="2000" dirty="0" smtClean="0"/>
              <a:t>Every child has a mother</a:t>
            </a:r>
            <a:endParaRPr lang="en-US" altLang="en-US" sz="2000" dirty="0"/>
          </a:p>
          <a:p>
            <a:pPr lvl="1"/>
            <a:r>
              <a:rPr lang="en-CA" altLang="en-US" sz="2400" dirty="0" smtClean="0"/>
              <a:t>Partial Coverage</a:t>
            </a:r>
            <a:endParaRPr lang="en-US" altLang="en-US" sz="2400" dirty="0"/>
          </a:p>
          <a:p>
            <a:pPr lvl="2"/>
            <a:r>
              <a:rPr lang="en-CA" altLang="en-US" sz="2000" dirty="0" err="1" smtClean="0"/>
              <a:t>E.g</a:t>
            </a:r>
            <a:r>
              <a:rPr lang="el-GR" altLang="en-US" sz="2000" dirty="0" smtClean="0"/>
              <a:t>. </a:t>
            </a:r>
            <a:r>
              <a:rPr lang="en-CA" altLang="en-US" sz="2000" dirty="0" smtClean="0"/>
              <a:t>Not all people have children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62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C313-B509-460E-AE9C-23E454BFE74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E-R Semantics</a:t>
            </a:r>
            <a:endParaRPr lang="en-US" altLang="en-US" sz="4000" dirty="0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2286000" y="2438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dirty="0" smtClean="0">
                <a:cs typeface="Arial" pitchFamily="34" charset="0"/>
              </a:rPr>
              <a:t>Bride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6248400" y="2438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sz="1600" dirty="0" smtClean="0">
                <a:cs typeface="Arial" pitchFamily="34" charset="0"/>
              </a:rPr>
              <a:t>Groom</a:t>
            </a:r>
            <a:endParaRPr lang="en-US" altLang="en-US" sz="1600" dirty="0">
              <a:cs typeface="Arial" pitchFamily="34" charset="0"/>
            </a:endParaRPr>
          </a:p>
        </p:txBody>
      </p:sp>
      <p:cxnSp>
        <p:nvCxnSpPr>
          <p:cNvPr id="220165" name="AutoShape 5"/>
          <p:cNvCxnSpPr>
            <a:cxnSpLocks noChangeShapeType="1"/>
            <a:stCxn id="220163" idx="3"/>
            <a:endCxn id="220164" idx="1"/>
          </p:cNvCxnSpPr>
          <p:nvPr/>
        </p:nvCxnSpPr>
        <p:spPr bwMode="auto">
          <a:xfrm>
            <a:off x="3200400" y="2857500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66" name="Oval 6"/>
          <p:cNvSpPr>
            <a:spLocks noChangeArrowheads="1"/>
          </p:cNvSpPr>
          <p:nvPr/>
        </p:nvSpPr>
        <p:spPr bwMode="auto">
          <a:xfrm>
            <a:off x="18288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6096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260350" y="2012950"/>
            <a:ext cx="19399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600" dirty="0" smtClean="0">
                <a:cs typeface="Arial" pitchFamily="34" charset="0"/>
              </a:rPr>
              <a:t>Entities correspond</a:t>
            </a:r>
          </a:p>
          <a:p>
            <a:r>
              <a:rPr lang="en-CA" altLang="en-US" sz="1600" dirty="0" smtClean="0">
                <a:cs typeface="Arial" pitchFamily="34" charset="0"/>
              </a:rPr>
              <a:t>To Types</a:t>
            </a:r>
            <a:endParaRPr lang="en-US" altLang="en-US" sz="1600" dirty="0">
              <a:cs typeface="Arial" pitchFamily="34" charset="0"/>
            </a:endParaRP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304800" y="3841750"/>
            <a:ext cx="163217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600" dirty="0" smtClean="0">
                <a:cs typeface="Arial" pitchFamily="34" charset="0"/>
              </a:rPr>
              <a:t>Relations are </a:t>
            </a:r>
          </a:p>
          <a:p>
            <a:r>
              <a:rPr lang="en-CA" altLang="en-US" sz="1600" dirty="0">
                <a:cs typeface="Arial" pitchFamily="34" charset="0"/>
              </a:rPr>
              <a:t>i</a:t>
            </a:r>
            <a:r>
              <a:rPr lang="en-CA" altLang="en-US" sz="1600" dirty="0" smtClean="0">
                <a:cs typeface="Arial" pitchFamily="34" charset="0"/>
              </a:rPr>
              <a:t>mplemented in</a:t>
            </a:r>
          </a:p>
          <a:p>
            <a:r>
              <a:rPr lang="en-CA" altLang="en-US" sz="1600" dirty="0">
                <a:cs typeface="Arial" pitchFamily="34" charset="0"/>
              </a:rPr>
              <a:t>s</a:t>
            </a:r>
            <a:r>
              <a:rPr lang="en-CA" altLang="en-US" sz="1600" dirty="0" smtClean="0">
                <a:cs typeface="Arial" pitchFamily="34" charset="0"/>
              </a:rPr>
              <a:t>pecific objects/</a:t>
            </a:r>
          </a:p>
          <a:p>
            <a:r>
              <a:rPr lang="en-CA" altLang="en-US" sz="1600" dirty="0" err="1" smtClean="0">
                <a:cs typeface="Arial" pitchFamily="34" charset="0"/>
              </a:rPr>
              <a:t>entites</a:t>
            </a:r>
            <a:endParaRPr lang="en-US" altLang="en-US" sz="1600" dirty="0">
              <a:cs typeface="Arial" pitchFamily="34" charset="0"/>
            </a:endParaRPr>
          </a:p>
        </p:txBody>
      </p:sp>
      <p:sp>
        <p:nvSpPr>
          <p:cNvPr id="220170" name="Oval 10"/>
          <p:cNvSpPr>
            <a:spLocks noChangeArrowheads="1"/>
          </p:cNvSpPr>
          <p:nvPr/>
        </p:nvSpPr>
        <p:spPr bwMode="auto">
          <a:xfrm>
            <a:off x="57912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71" name="Oval 11"/>
          <p:cNvSpPr>
            <a:spLocks noChangeArrowheads="1"/>
          </p:cNvSpPr>
          <p:nvPr/>
        </p:nvSpPr>
        <p:spPr bwMode="auto">
          <a:xfrm>
            <a:off x="26670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72" name="Oval 12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73" name="Oval 13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74" name="Oval 14"/>
          <p:cNvSpPr>
            <a:spLocks noChangeArrowheads="1"/>
          </p:cNvSpPr>
          <p:nvPr/>
        </p:nvSpPr>
        <p:spPr bwMode="auto">
          <a:xfrm>
            <a:off x="65532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75" name="Oval 15"/>
          <p:cNvSpPr>
            <a:spLocks noChangeArrowheads="1"/>
          </p:cNvSpPr>
          <p:nvPr/>
        </p:nvSpPr>
        <p:spPr bwMode="auto">
          <a:xfrm>
            <a:off x="6553200" y="4953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0176" name="Oval 16"/>
          <p:cNvSpPr>
            <a:spLocks noChangeArrowheads="1"/>
          </p:cNvSpPr>
          <p:nvPr/>
        </p:nvSpPr>
        <p:spPr bwMode="auto">
          <a:xfrm>
            <a:off x="6553200" y="5486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0177" name="AutoShape 17"/>
          <p:cNvCxnSpPr>
            <a:cxnSpLocks noChangeShapeType="1"/>
            <a:stCxn id="220171" idx="6"/>
            <a:endCxn id="220174" idx="2"/>
          </p:cNvCxnSpPr>
          <p:nvPr/>
        </p:nvCxnSpPr>
        <p:spPr bwMode="auto">
          <a:xfrm>
            <a:off x="2895600" y="4533900"/>
            <a:ext cx="3657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78" name="AutoShape 18"/>
          <p:cNvCxnSpPr>
            <a:cxnSpLocks noChangeShapeType="1"/>
            <a:stCxn id="220172" idx="6"/>
            <a:endCxn id="220175" idx="2"/>
          </p:cNvCxnSpPr>
          <p:nvPr/>
        </p:nvCxnSpPr>
        <p:spPr bwMode="auto">
          <a:xfrm>
            <a:off x="2895600" y="5067300"/>
            <a:ext cx="3657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79" name="AutoShape 19"/>
          <p:cNvCxnSpPr>
            <a:cxnSpLocks noChangeShapeType="1"/>
            <a:stCxn id="220173" idx="6"/>
            <a:endCxn id="220176" idx="2"/>
          </p:cNvCxnSpPr>
          <p:nvPr/>
        </p:nvCxnSpPr>
        <p:spPr bwMode="auto">
          <a:xfrm>
            <a:off x="2895600" y="5600700"/>
            <a:ext cx="3657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2607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itchFamily="34" charset="0"/>
              </a:rPr>
              <a:t>1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5867400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69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BCDA-87EF-4EB8-B725-3AA46543B2A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 smtClean="0"/>
              <a:t>1-Ν</a:t>
            </a:r>
            <a:r>
              <a:rPr lang="en-US" altLang="en-US" dirty="0"/>
              <a:t> </a:t>
            </a:r>
            <a:r>
              <a:rPr lang="en-US" altLang="en-US" dirty="0" smtClean="0"/>
              <a:t>Relation</a:t>
            </a:r>
            <a:endParaRPr lang="en-US" altLang="en-US" dirty="0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2286000" y="2438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sz="1600" dirty="0" smtClean="0">
                <a:cs typeface="Arial" pitchFamily="34" charset="0"/>
              </a:rPr>
              <a:t>Mother</a:t>
            </a:r>
            <a:endParaRPr lang="en-US" altLang="en-US" sz="1600" dirty="0">
              <a:cs typeface="Arial" pitchFamily="34" charset="0"/>
            </a:endParaRP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6248400" y="2438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sz="1600" dirty="0" smtClean="0">
                <a:cs typeface="Arial" pitchFamily="34" charset="0"/>
              </a:rPr>
              <a:t>Children</a:t>
            </a:r>
            <a:endParaRPr lang="en-US" altLang="en-US" sz="1600" dirty="0">
              <a:cs typeface="Arial" pitchFamily="34" charset="0"/>
            </a:endParaRPr>
          </a:p>
        </p:txBody>
      </p:sp>
      <p:cxnSp>
        <p:nvCxnSpPr>
          <p:cNvPr id="221189" name="AutoShape 5"/>
          <p:cNvCxnSpPr>
            <a:cxnSpLocks noChangeShapeType="1"/>
            <a:stCxn id="221187" idx="3"/>
            <a:endCxn id="221188" idx="1"/>
          </p:cNvCxnSpPr>
          <p:nvPr/>
        </p:nvCxnSpPr>
        <p:spPr bwMode="auto">
          <a:xfrm>
            <a:off x="3200400" y="2857500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190" name="Oval 6"/>
          <p:cNvSpPr>
            <a:spLocks noChangeArrowheads="1"/>
          </p:cNvSpPr>
          <p:nvPr/>
        </p:nvSpPr>
        <p:spPr bwMode="auto">
          <a:xfrm>
            <a:off x="18288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1371600" y="3581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57912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26670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194" name="Oval 10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195" name="Oval 11"/>
          <p:cNvSpPr>
            <a:spLocks noChangeArrowheads="1"/>
          </p:cNvSpPr>
          <p:nvPr/>
        </p:nvSpPr>
        <p:spPr bwMode="auto">
          <a:xfrm>
            <a:off x="6553200" y="4114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196" name="Oval 12"/>
          <p:cNvSpPr>
            <a:spLocks noChangeArrowheads="1"/>
          </p:cNvSpPr>
          <p:nvPr/>
        </p:nvSpPr>
        <p:spPr bwMode="auto">
          <a:xfrm>
            <a:off x="6553200" y="5334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197" name="Oval 13"/>
          <p:cNvSpPr>
            <a:spLocks noChangeArrowheads="1"/>
          </p:cNvSpPr>
          <p:nvPr/>
        </p:nvSpPr>
        <p:spPr bwMode="auto">
          <a:xfrm>
            <a:off x="65532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1198" name="AutoShape 14"/>
          <p:cNvCxnSpPr>
            <a:cxnSpLocks noChangeShapeType="1"/>
            <a:stCxn id="221193" idx="6"/>
            <a:endCxn id="221195" idx="2"/>
          </p:cNvCxnSpPr>
          <p:nvPr/>
        </p:nvCxnSpPr>
        <p:spPr bwMode="auto">
          <a:xfrm flipV="1">
            <a:off x="2895600" y="4229100"/>
            <a:ext cx="3657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199" name="AutoShape 15"/>
          <p:cNvCxnSpPr>
            <a:cxnSpLocks noChangeShapeType="1"/>
            <a:stCxn id="221194" idx="6"/>
            <a:endCxn id="221196" idx="2"/>
          </p:cNvCxnSpPr>
          <p:nvPr/>
        </p:nvCxnSpPr>
        <p:spPr bwMode="auto">
          <a:xfrm flipV="1">
            <a:off x="2895600" y="5448300"/>
            <a:ext cx="3657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200" name="AutoShape 16"/>
          <p:cNvCxnSpPr>
            <a:cxnSpLocks noChangeShapeType="1"/>
            <a:stCxn id="221194" idx="6"/>
            <a:endCxn id="221197" idx="2"/>
          </p:cNvCxnSpPr>
          <p:nvPr/>
        </p:nvCxnSpPr>
        <p:spPr bwMode="auto">
          <a:xfrm>
            <a:off x="2895600" y="5600700"/>
            <a:ext cx="3657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201" name="AutoShape 17"/>
          <p:cNvCxnSpPr>
            <a:cxnSpLocks noChangeShapeType="1"/>
            <a:stCxn id="221193" idx="6"/>
            <a:endCxn id="221202" idx="2"/>
          </p:cNvCxnSpPr>
          <p:nvPr/>
        </p:nvCxnSpPr>
        <p:spPr bwMode="auto">
          <a:xfrm>
            <a:off x="2895600" y="4533900"/>
            <a:ext cx="3657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02" name="Oval 18"/>
          <p:cNvSpPr>
            <a:spLocks noChangeArrowheads="1"/>
          </p:cNvSpPr>
          <p:nvPr/>
        </p:nvSpPr>
        <p:spPr bwMode="auto">
          <a:xfrm>
            <a:off x="6553200" y="4876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1203" name="Oval 19"/>
          <p:cNvSpPr>
            <a:spLocks noChangeArrowheads="1"/>
          </p:cNvSpPr>
          <p:nvPr/>
        </p:nvSpPr>
        <p:spPr bwMode="auto">
          <a:xfrm>
            <a:off x="6553200" y="4495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1204" name="AutoShape 20"/>
          <p:cNvCxnSpPr>
            <a:cxnSpLocks noChangeShapeType="1"/>
            <a:stCxn id="221193" idx="6"/>
            <a:endCxn id="221203" idx="2"/>
          </p:cNvCxnSpPr>
          <p:nvPr/>
        </p:nvCxnSpPr>
        <p:spPr bwMode="auto">
          <a:xfrm>
            <a:off x="2895600" y="4533900"/>
            <a:ext cx="3657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05" name="Text Box 21"/>
          <p:cNvSpPr txBox="1">
            <a:spLocks noChangeArrowheads="1"/>
          </p:cNvSpPr>
          <p:nvPr/>
        </p:nvSpPr>
        <p:spPr bwMode="auto">
          <a:xfrm>
            <a:off x="32607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itchFamily="34" charset="0"/>
              </a:rPr>
              <a:t>1</a:t>
            </a:r>
          </a:p>
        </p:txBody>
      </p:sp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5867400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9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AC12-D7B0-473C-8509-F292B06513B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/>
              <a:t>Ν-Μ</a:t>
            </a:r>
            <a:r>
              <a:rPr lang="en-US" altLang="en-US" dirty="0"/>
              <a:t> </a:t>
            </a:r>
            <a:r>
              <a:rPr lang="en-CA" altLang="en-US" dirty="0"/>
              <a:t>R</a:t>
            </a:r>
            <a:r>
              <a:rPr lang="en-CA" altLang="en-US" dirty="0" smtClean="0"/>
              <a:t>elation</a:t>
            </a:r>
            <a:endParaRPr lang="en-US" altLang="en-US" dirty="0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209800" y="23622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sz="1600" dirty="0" smtClean="0">
                <a:cs typeface="Arial" pitchFamily="34" charset="0"/>
              </a:rPr>
              <a:t>Grandfather</a:t>
            </a:r>
            <a:endParaRPr lang="en-US" altLang="en-US" sz="1600" dirty="0">
              <a:cs typeface="Arial" pitchFamily="34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248400" y="2438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sz="1600" dirty="0" smtClean="0">
                <a:cs typeface="Arial" pitchFamily="34" charset="0"/>
              </a:rPr>
              <a:t>Grand</a:t>
            </a:r>
          </a:p>
          <a:p>
            <a:pPr algn="ctr"/>
            <a:r>
              <a:rPr lang="en-CA" altLang="en-US" sz="1600" dirty="0" smtClean="0">
                <a:cs typeface="Arial" pitchFamily="34" charset="0"/>
              </a:rPr>
              <a:t>Children</a:t>
            </a:r>
            <a:endParaRPr lang="en-US" altLang="en-US" sz="1600" dirty="0">
              <a:cs typeface="Arial" pitchFamily="34" charset="0"/>
            </a:endParaRPr>
          </a:p>
        </p:txBody>
      </p:sp>
      <p:cxnSp>
        <p:nvCxnSpPr>
          <p:cNvPr id="222213" name="AutoShape 5"/>
          <p:cNvCxnSpPr>
            <a:cxnSpLocks noChangeShapeType="1"/>
            <a:stCxn id="222211" idx="3"/>
            <a:endCxn id="222212" idx="1"/>
          </p:cNvCxnSpPr>
          <p:nvPr/>
        </p:nvCxnSpPr>
        <p:spPr bwMode="auto">
          <a:xfrm>
            <a:off x="3352800" y="2857500"/>
            <a:ext cx="2895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18288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1371600" y="3581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57912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2819400" y="4800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0" name="Oval 12"/>
          <p:cNvSpPr>
            <a:spLocks noChangeArrowheads="1"/>
          </p:cNvSpPr>
          <p:nvPr/>
        </p:nvSpPr>
        <p:spPr bwMode="auto">
          <a:xfrm>
            <a:off x="65532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21" name="Oval 13"/>
          <p:cNvSpPr>
            <a:spLocks noChangeArrowheads="1"/>
          </p:cNvSpPr>
          <p:nvPr/>
        </p:nvSpPr>
        <p:spPr bwMode="auto">
          <a:xfrm>
            <a:off x="6553200" y="5486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2222" name="AutoShape 14"/>
          <p:cNvCxnSpPr>
            <a:cxnSpLocks noChangeShapeType="1"/>
            <a:stCxn id="222217" idx="6"/>
            <a:endCxn id="222220" idx="2"/>
          </p:cNvCxnSpPr>
          <p:nvPr/>
        </p:nvCxnSpPr>
        <p:spPr bwMode="auto">
          <a:xfrm flipV="1">
            <a:off x="3048000" y="4533900"/>
            <a:ext cx="3505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5" name="AutoShape 17"/>
          <p:cNvCxnSpPr>
            <a:cxnSpLocks noChangeShapeType="1"/>
            <a:stCxn id="222229" idx="6"/>
            <a:endCxn id="222220" idx="2"/>
          </p:cNvCxnSpPr>
          <p:nvPr/>
        </p:nvCxnSpPr>
        <p:spPr bwMode="auto">
          <a:xfrm>
            <a:off x="2895600" y="4229100"/>
            <a:ext cx="3657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32607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en-US" sz="2400">
                <a:cs typeface="Arial" pitchFamily="34" charset="0"/>
              </a:rPr>
              <a:t>2</a:t>
            </a:r>
            <a:endParaRPr lang="en-US" altLang="en-US" sz="2400">
              <a:cs typeface="Arial" pitchFamily="34" charset="0"/>
            </a:endParaRP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5867400" y="23272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>
                <a:cs typeface="Arial" pitchFamily="34" charset="0"/>
              </a:rPr>
              <a:t>m</a:t>
            </a:r>
            <a:endParaRPr lang="en-US" altLang="en-US" sz="2400">
              <a:cs typeface="Arial" pitchFamily="34" charset="0"/>
            </a:endParaRPr>
          </a:p>
        </p:txBody>
      </p:sp>
      <p:sp>
        <p:nvSpPr>
          <p:cNvPr id="222229" name="Oval 21"/>
          <p:cNvSpPr>
            <a:spLocks noChangeArrowheads="1"/>
          </p:cNvSpPr>
          <p:nvPr/>
        </p:nvSpPr>
        <p:spPr bwMode="auto">
          <a:xfrm>
            <a:off x="2667000" y="4114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2230" name="AutoShape 22"/>
          <p:cNvCxnSpPr>
            <a:cxnSpLocks noChangeShapeType="1"/>
            <a:stCxn id="222229" idx="6"/>
            <a:endCxn id="222221" idx="2"/>
          </p:cNvCxnSpPr>
          <p:nvPr/>
        </p:nvCxnSpPr>
        <p:spPr bwMode="auto">
          <a:xfrm>
            <a:off x="2895600" y="4229100"/>
            <a:ext cx="3657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31" name="AutoShape 23"/>
          <p:cNvCxnSpPr>
            <a:cxnSpLocks noChangeShapeType="1"/>
            <a:stCxn id="222217" idx="6"/>
            <a:endCxn id="222221" idx="2"/>
          </p:cNvCxnSpPr>
          <p:nvPr/>
        </p:nvCxnSpPr>
        <p:spPr bwMode="auto">
          <a:xfrm>
            <a:off x="3048000" y="4914900"/>
            <a:ext cx="3505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33" name="Oval 25"/>
          <p:cNvSpPr>
            <a:spLocks noChangeArrowheads="1"/>
          </p:cNvSpPr>
          <p:nvPr/>
        </p:nvSpPr>
        <p:spPr bwMode="auto">
          <a:xfrm>
            <a:off x="6553200" y="4953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>
            <a:off x="2895600" y="4191000"/>
            <a:ext cx="3657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3048000" y="4953000"/>
            <a:ext cx="3505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6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3B8B-82CC-4DF4-91D4-6C76590B70C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Partial Relation</a:t>
            </a:r>
            <a:endParaRPr lang="en-US" altLang="en-US" dirty="0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2286000" y="2438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6248400" y="2438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3237" name="AutoShape 5"/>
          <p:cNvCxnSpPr>
            <a:cxnSpLocks noChangeShapeType="1"/>
            <a:stCxn id="223235" idx="3"/>
            <a:endCxn id="223236" idx="1"/>
          </p:cNvCxnSpPr>
          <p:nvPr/>
        </p:nvCxnSpPr>
        <p:spPr bwMode="auto">
          <a:xfrm>
            <a:off x="3200400" y="2857500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238" name="Oval 6"/>
          <p:cNvSpPr>
            <a:spLocks noChangeArrowheads="1"/>
          </p:cNvSpPr>
          <p:nvPr/>
        </p:nvSpPr>
        <p:spPr bwMode="auto">
          <a:xfrm>
            <a:off x="18288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1371600" y="3581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5791200" y="3810000"/>
            <a:ext cx="1905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26670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42" name="Oval 10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43" name="Oval 11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44" name="Oval 12"/>
          <p:cNvSpPr>
            <a:spLocks noChangeArrowheads="1"/>
          </p:cNvSpPr>
          <p:nvPr/>
        </p:nvSpPr>
        <p:spPr bwMode="auto">
          <a:xfrm>
            <a:off x="6553200" y="4419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45" name="Oval 13"/>
          <p:cNvSpPr>
            <a:spLocks noChangeArrowheads="1"/>
          </p:cNvSpPr>
          <p:nvPr/>
        </p:nvSpPr>
        <p:spPr bwMode="auto">
          <a:xfrm>
            <a:off x="6553200" y="4953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46" name="Oval 14"/>
          <p:cNvSpPr>
            <a:spLocks noChangeArrowheads="1"/>
          </p:cNvSpPr>
          <p:nvPr/>
        </p:nvSpPr>
        <p:spPr bwMode="auto">
          <a:xfrm>
            <a:off x="6553200" y="5486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3247" name="AutoShape 15"/>
          <p:cNvCxnSpPr>
            <a:cxnSpLocks noChangeShapeType="1"/>
            <a:stCxn id="223241" idx="6"/>
            <a:endCxn id="223244" idx="2"/>
          </p:cNvCxnSpPr>
          <p:nvPr/>
        </p:nvCxnSpPr>
        <p:spPr bwMode="auto">
          <a:xfrm>
            <a:off x="2895600" y="4533900"/>
            <a:ext cx="3657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248" name="AutoShape 16"/>
          <p:cNvCxnSpPr>
            <a:cxnSpLocks noChangeShapeType="1"/>
            <a:stCxn id="223242" idx="6"/>
            <a:endCxn id="223245" idx="2"/>
          </p:cNvCxnSpPr>
          <p:nvPr/>
        </p:nvCxnSpPr>
        <p:spPr bwMode="auto">
          <a:xfrm>
            <a:off x="2895600" y="5067300"/>
            <a:ext cx="3657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249" name="AutoShape 17"/>
          <p:cNvCxnSpPr>
            <a:cxnSpLocks noChangeShapeType="1"/>
            <a:stCxn id="223243" idx="6"/>
            <a:endCxn id="223246" idx="2"/>
          </p:cNvCxnSpPr>
          <p:nvPr/>
        </p:nvCxnSpPr>
        <p:spPr bwMode="auto">
          <a:xfrm>
            <a:off x="2895600" y="5600700"/>
            <a:ext cx="3657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2667000" y="5867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51" name="Oval 19"/>
          <p:cNvSpPr>
            <a:spLocks noChangeArrowheads="1"/>
          </p:cNvSpPr>
          <p:nvPr/>
        </p:nvSpPr>
        <p:spPr bwMode="auto">
          <a:xfrm>
            <a:off x="6019800" y="2743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3252" name="Text Box 20"/>
          <p:cNvSpPr txBox="1">
            <a:spLocks noChangeArrowheads="1"/>
          </p:cNvSpPr>
          <p:nvPr/>
        </p:nvSpPr>
        <p:spPr bwMode="auto">
          <a:xfrm>
            <a:off x="32607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0C1F-6F52-4B1F-937F-4182DEC878E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E-R Cardinality Notation</a:t>
            </a:r>
            <a:endParaRPr lang="en-US" altLang="en-US" dirty="0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1143000" y="20574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>
            <a:off x="11430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143000" y="3733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1143000" y="4343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11430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1143000" y="5562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1143000" y="6172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27338" name="AutoShape 10"/>
          <p:cNvCxnSpPr>
            <a:cxnSpLocks noChangeShapeType="1"/>
            <a:stCxn id="227333" idx="1"/>
          </p:cNvCxnSpPr>
          <p:nvPr/>
        </p:nvCxnSpPr>
        <p:spPr bwMode="auto">
          <a:xfrm flipH="1">
            <a:off x="685800" y="39624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9" name="AutoShape 11"/>
          <p:cNvCxnSpPr>
            <a:cxnSpLocks noChangeShapeType="1"/>
          </p:cNvCxnSpPr>
          <p:nvPr/>
        </p:nvCxnSpPr>
        <p:spPr bwMode="auto">
          <a:xfrm flipH="1">
            <a:off x="685800" y="45720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0" name="AutoShape 12"/>
          <p:cNvCxnSpPr>
            <a:cxnSpLocks noChangeShapeType="1"/>
          </p:cNvCxnSpPr>
          <p:nvPr/>
        </p:nvCxnSpPr>
        <p:spPr bwMode="auto">
          <a:xfrm flipH="1">
            <a:off x="685800" y="5181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1" name="AutoShape 13"/>
          <p:cNvCxnSpPr>
            <a:cxnSpLocks noChangeShapeType="1"/>
          </p:cNvCxnSpPr>
          <p:nvPr/>
        </p:nvCxnSpPr>
        <p:spPr bwMode="auto">
          <a:xfrm flipH="1">
            <a:off x="685800" y="57912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2" name="AutoShape 14"/>
          <p:cNvCxnSpPr>
            <a:cxnSpLocks noChangeShapeType="1"/>
          </p:cNvCxnSpPr>
          <p:nvPr/>
        </p:nvCxnSpPr>
        <p:spPr bwMode="auto">
          <a:xfrm flipH="1">
            <a:off x="228600" y="64008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43" name="Oval 15"/>
          <p:cNvSpPr>
            <a:spLocks noChangeArrowheads="1"/>
          </p:cNvSpPr>
          <p:nvPr/>
        </p:nvSpPr>
        <p:spPr bwMode="auto">
          <a:xfrm>
            <a:off x="9906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44" name="Oval 16"/>
          <p:cNvSpPr>
            <a:spLocks noChangeArrowheads="1"/>
          </p:cNvSpPr>
          <p:nvPr/>
        </p:nvSpPr>
        <p:spPr bwMode="auto">
          <a:xfrm>
            <a:off x="990600" y="5105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669925" y="542448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cs typeface="Arial" pitchFamily="34" charset="0"/>
              </a:rPr>
              <a:t>+1</a:t>
            </a:r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381000" y="5957888"/>
            <a:ext cx="71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cs typeface="Arial" pitchFamily="34" charset="0"/>
              </a:rPr>
              <a:t>1-3,6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3032125" y="3698875"/>
            <a:ext cx="1776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 dirty="0" smtClean="0">
                <a:cs typeface="Arial" pitchFamily="34" charset="0"/>
              </a:rPr>
              <a:t>Exactly one</a:t>
            </a: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227348" name="Text Box 20"/>
          <p:cNvSpPr txBox="1">
            <a:spLocks noChangeArrowheads="1"/>
          </p:cNvSpPr>
          <p:nvPr/>
        </p:nvSpPr>
        <p:spPr bwMode="auto">
          <a:xfrm>
            <a:off x="3032125" y="4343400"/>
            <a:ext cx="2973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 dirty="0" smtClean="0">
                <a:cs typeface="Arial" pitchFamily="34" charset="0"/>
              </a:rPr>
              <a:t>Many</a:t>
            </a:r>
            <a:r>
              <a:rPr lang="en-US" altLang="en-US" sz="2400" dirty="0" smtClean="0">
                <a:cs typeface="Arial" pitchFamily="34" charset="0"/>
              </a:rPr>
              <a:t> (</a:t>
            </a:r>
            <a:r>
              <a:rPr lang="en-CA" altLang="en-US" sz="2400" dirty="0" smtClean="0">
                <a:cs typeface="Arial" pitchFamily="34" charset="0"/>
              </a:rPr>
              <a:t>zero or more</a:t>
            </a:r>
            <a:r>
              <a:rPr lang="en-US" altLang="en-US" sz="2400" dirty="0" smtClean="0">
                <a:cs typeface="Arial" pitchFamily="34" charset="0"/>
              </a:rPr>
              <a:t>)</a:t>
            </a: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227349" name="Text Box 21"/>
          <p:cNvSpPr txBox="1">
            <a:spLocks noChangeArrowheads="1"/>
          </p:cNvSpPr>
          <p:nvPr/>
        </p:nvSpPr>
        <p:spPr bwMode="auto">
          <a:xfrm>
            <a:off x="3032125" y="4953000"/>
            <a:ext cx="336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 dirty="0" smtClean="0">
                <a:cs typeface="Arial" pitchFamily="34" charset="0"/>
              </a:rPr>
              <a:t>Optional</a:t>
            </a:r>
            <a:r>
              <a:rPr lang="en-US" altLang="en-US" sz="2400" dirty="0" smtClean="0">
                <a:cs typeface="Arial" pitchFamily="34" charset="0"/>
              </a:rPr>
              <a:t> (</a:t>
            </a:r>
            <a:r>
              <a:rPr lang="en-CA" altLang="en-US" sz="2400" dirty="0" smtClean="0">
                <a:cs typeface="Arial" pitchFamily="34" charset="0"/>
              </a:rPr>
              <a:t>zero or more</a:t>
            </a:r>
            <a:r>
              <a:rPr lang="en-US" altLang="en-US" sz="2400" dirty="0" smtClean="0">
                <a:cs typeface="Arial" pitchFamily="34" charset="0"/>
              </a:rPr>
              <a:t>)</a:t>
            </a: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227350" name="Text Box 22"/>
          <p:cNvSpPr txBox="1">
            <a:spLocks noChangeArrowheads="1"/>
          </p:cNvSpPr>
          <p:nvPr/>
        </p:nvSpPr>
        <p:spPr bwMode="auto">
          <a:xfrm>
            <a:off x="3032125" y="5562600"/>
            <a:ext cx="1912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 dirty="0" smtClean="0">
                <a:cs typeface="Arial" pitchFamily="34" charset="0"/>
              </a:rPr>
              <a:t>One or more</a:t>
            </a: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227351" name="Text Box 23"/>
          <p:cNvSpPr txBox="1">
            <a:spLocks noChangeArrowheads="1"/>
          </p:cNvSpPr>
          <p:nvPr/>
        </p:nvSpPr>
        <p:spPr bwMode="auto">
          <a:xfrm>
            <a:off x="3032125" y="6172200"/>
            <a:ext cx="2239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 dirty="0" err="1" smtClean="0">
                <a:cs typeface="Arial" pitchFamily="34" charset="0"/>
              </a:rPr>
              <a:t>Specicif</a:t>
            </a:r>
            <a:r>
              <a:rPr lang="en-CA" altLang="en-US" sz="2400" dirty="0" smtClean="0">
                <a:cs typeface="Arial" pitchFamily="34" charset="0"/>
              </a:rPr>
              <a:t> values</a:t>
            </a: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227352" name="Text Box 24"/>
          <p:cNvSpPr txBox="1">
            <a:spLocks noChangeArrowheads="1"/>
          </p:cNvSpPr>
          <p:nvPr/>
        </p:nvSpPr>
        <p:spPr bwMode="auto">
          <a:xfrm>
            <a:off x="3032125" y="2971800"/>
            <a:ext cx="1316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 dirty="0" smtClean="0">
                <a:cs typeface="Arial" pitchFamily="34" charset="0"/>
              </a:rPr>
              <a:t>Relation</a:t>
            </a: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3032125" y="2133600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2400" dirty="0" smtClean="0">
                <a:cs typeface="Arial" pitchFamily="34" charset="0"/>
              </a:rPr>
              <a:t>Entity</a:t>
            </a:r>
            <a:endParaRPr lang="en-US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BDC1-2F01-436D-AC7F-5586CD19071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E-R Diagram Example</a:t>
            </a:r>
            <a:endParaRPr lang="en-US" altLang="en-US" dirty="0"/>
          </a:p>
        </p:txBody>
      </p:sp>
      <p:pic>
        <p:nvPicPr>
          <p:cNvPr id="229379" name="Picture 3" descr="er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05000"/>
            <a:ext cx="6983174" cy="417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1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61D4-A9F1-49BB-BA2C-29FDCC3C2DF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State Machines</a:t>
            </a:r>
            <a:r>
              <a:rPr lang="el-GR" altLang="en-US" sz="4000" dirty="0" smtClean="0"/>
              <a:t> (</a:t>
            </a:r>
            <a:r>
              <a:rPr lang="en-CA" altLang="en-US" sz="4000" dirty="0" smtClean="0"/>
              <a:t>Automata</a:t>
            </a:r>
            <a:r>
              <a:rPr lang="el-GR" altLang="en-US" sz="4000" dirty="0" smtClean="0"/>
              <a:t>)</a:t>
            </a:r>
            <a:endParaRPr lang="en-US" altLang="en-US" sz="40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</a:t>
            </a:r>
            <a:r>
              <a:rPr lang="en-US" altLang="en-US" sz="2800" dirty="0" smtClean="0"/>
              <a:t>nput alphabet</a:t>
            </a:r>
            <a:endParaRPr lang="en-US" altLang="en-US" sz="2800" dirty="0"/>
          </a:p>
          <a:p>
            <a:r>
              <a:rPr lang="en-CA" altLang="en-US" sz="2800" dirty="0" smtClean="0"/>
              <a:t>O</a:t>
            </a:r>
            <a:r>
              <a:rPr lang="en-US" altLang="en-US" sz="2800" dirty="0" err="1" smtClean="0"/>
              <a:t>utput</a:t>
            </a:r>
            <a:r>
              <a:rPr lang="en-US" altLang="en-US" sz="2800" dirty="0" smtClean="0"/>
              <a:t> alphabet</a:t>
            </a:r>
            <a:endParaRPr lang="en-US" altLang="en-US" sz="2800" dirty="0"/>
          </a:p>
          <a:p>
            <a:r>
              <a:rPr lang="en-CA" altLang="en-US" sz="2800" dirty="0" smtClean="0"/>
              <a:t>States</a:t>
            </a:r>
            <a:endParaRPr lang="el-GR" altLang="en-US" sz="2800" dirty="0"/>
          </a:p>
          <a:p>
            <a:r>
              <a:rPr lang="en-CA" altLang="en-US" sz="2800" dirty="0" smtClean="0"/>
              <a:t>Set if possible actions</a:t>
            </a:r>
            <a:endParaRPr lang="en-US" altLang="en-US" sz="2800" dirty="0"/>
          </a:p>
          <a:p>
            <a:r>
              <a:rPr lang="en-CA" altLang="en-US" sz="2800" dirty="0" smtClean="0"/>
              <a:t>Set of transitions</a:t>
            </a:r>
            <a:r>
              <a:rPr lang="el-GR" altLang="en-US" sz="2800" dirty="0" smtClean="0"/>
              <a:t> (</a:t>
            </a:r>
            <a:r>
              <a:rPr lang="en-CA" altLang="en-US" sz="2800" dirty="0" smtClean="0"/>
              <a:t>State</a:t>
            </a:r>
            <a:r>
              <a:rPr lang="el-GR" altLang="en-US" sz="2800" dirty="0" smtClean="0"/>
              <a:t> </a:t>
            </a:r>
            <a:r>
              <a:rPr lang="en-CA" altLang="en-US" sz="2800" dirty="0"/>
              <a:t>x</a:t>
            </a:r>
            <a:r>
              <a:rPr lang="el-GR" altLang="en-US" sz="2800" dirty="0"/>
              <a:t> </a:t>
            </a:r>
            <a:r>
              <a:rPr lang="en-CA" altLang="en-US" sz="2800" dirty="0" smtClean="0"/>
              <a:t>Event</a:t>
            </a:r>
            <a:r>
              <a:rPr lang="el-GR" altLang="en-US" sz="2800" dirty="0" smtClean="0"/>
              <a:t> </a:t>
            </a:r>
            <a:r>
              <a:rPr lang="el-GR" altLang="en-US" sz="2800" dirty="0">
                <a:sym typeface="Wingdings" pitchFamily="2" charset="2"/>
              </a:rPr>
              <a:t> </a:t>
            </a:r>
            <a:r>
              <a:rPr lang="en-CA" altLang="en-US" sz="2800" dirty="0" smtClean="0">
                <a:sym typeface="Wingdings" pitchFamily="2" charset="2"/>
              </a:rPr>
              <a:t>State</a:t>
            </a:r>
            <a:r>
              <a:rPr lang="el-GR" altLang="en-US" sz="2800" dirty="0" smtClean="0">
                <a:sym typeface="Wingdings" pitchFamily="2" charset="2"/>
              </a:rPr>
              <a:t> </a:t>
            </a:r>
            <a:r>
              <a:rPr lang="en-CA" altLang="en-US" sz="2800" dirty="0">
                <a:sym typeface="Wingdings" pitchFamily="2" charset="2"/>
              </a:rPr>
              <a:t>x</a:t>
            </a:r>
            <a:r>
              <a:rPr lang="el-GR" altLang="en-US" sz="2800" dirty="0">
                <a:sym typeface="Wingdings" pitchFamily="2" charset="2"/>
              </a:rPr>
              <a:t> </a:t>
            </a:r>
            <a:r>
              <a:rPr lang="en-CA" altLang="en-US" sz="2800" dirty="0" smtClean="0">
                <a:sym typeface="Wingdings" pitchFamily="2" charset="2"/>
              </a:rPr>
              <a:t>Action)</a:t>
            </a:r>
            <a:endParaRPr lang="en-US" altLang="en-US" sz="2800" dirty="0"/>
          </a:p>
          <a:p>
            <a:r>
              <a:rPr lang="en-CA" altLang="en-US" sz="2800" dirty="0" smtClean="0"/>
              <a:t>Initial state</a:t>
            </a:r>
            <a:endParaRPr lang="en-US" altLang="en-US" sz="2800" dirty="0"/>
          </a:p>
          <a:p>
            <a:r>
              <a:rPr lang="en-CA" altLang="en-US" sz="2800" dirty="0" smtClean="0"/>
              <a:t>Set of final states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82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814B-5A76-4C56-A10F-547AE807E943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State Machine Example</a:t>
            </a:r>
            <a:endParaRPr lang="en-US" altLang="en-US" sz="4000" dirty="0"/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2759075" y="2438400"/>
            <a:ext cx="2841625" cy="3278188"/>
            <a:chOff x="1449" y="1168"/>
            <a:chExt cx="2304" cy="2756"/>
          </a:xfrm>
        </p:grpSpPr>
        <p:grpSp>
          <p:nvGrpSpPr>
            <p:cNvPr id="232453" name="Group 5"/>
            <p:cNvGrpSpPr>
              <a:grpSpLocks/>
            </p:cNvGrpSpPr>
            <p:nvPr/>
          </p:nvGrpSpPr>
          <p:grpSpPr bwMode="auto">
            <a:xfrm>
              <a:off x="3033" y="3018"/>
              <a:ext cx="720" cy="655"/>
              <a:chOff x="3024" y="2897"/>
              <a:chExt cx="720" cy="655"/>
            </a:xfrm>
          </p:grpSpPr>
          <p:sp>
            <p:nvSpPr>
              <p:cNvPr id="232454" name="Freeform 6"/>
              <p:cNvSpPr>
                <a:spLocks/>
              </p:cNvSpPr>
              <p:nvPr/>
            </p:nvSpPr>
            <p:spPr bwMode="auto">
              <a:xfrm>
                <a:off x="3024" y="3168"/>
                <a:ext cx="720" cy="384"/>
              </a:xfrm>
              <a:custGeom>
                <a:avLst/>
                <a:gdLst>
                  <a:gd name="T0" fmla="*/ 0 w 720"/>
                  <a:gd name="T1" fmla="*/ 384 h 384"/>
                  <a:gd name="T2" fmla="*/ 720 w 720"/>
                  <a:gd name="T3" fmla="*/ 384 h 384"/>
                  <a:gd name="T4" fmla="*/ 720 w 720"/>
                  <a:gd name="T5" fmla="*/ 0 h 384"/>
                  <a:gd name="T6" fmla="*/ 96 w 72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32455" name="Text Box 7"/>
              <p:cNvSpPr txBox="1">
                <a:spLocks noChangeArrowheads="1"/>
              </p:cNvSpPr>
              <p:nvPr/>
            </p:nvSpPr>
            <p:spPr bwMode="auto">
              <a:xfrm>
                <a:off x="3216" y="2897"/>
                <a:ext cx="35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1800">
                    <a:latin typeface="Arial" pitchFamily="34" charset="0"/>
                  </a:rPr>
                  <a:t>off</a:t>
                </a:r>
              </a:p>
            </p:txBody>
          </p:sp>
        </p:grpSp>
        <p:grpSp>
          <p:nvGrpSpPr>
            <p:cNvPr id="232456" name="Group 8"/>
            <p:cNvGrpSpPr>
              <a:grpSpLocks/>
            </p:cNvGrpSpPr>
            <p:nvPr/>
          </p:nvGrpSpPr>
          <p:grpSpPr bwMode="auto">
            <a:xfrm>
              <a:off x="3024" y="1168"/>
              <a:ext cx="720" cy="656"/>
              <a:chOff x="3024" y="1168"/>
              <a:chExt cx="720" cy="656"/>
            </a:xfrm>
          </p:grpSpPr>
          <p:sp>
            <p:nvSpPr>
              <p:cNvPr id="232457" name="Freeform 9"/>
              <p:cNvSpPr>
                <a:spLocks/>
              </p:cNvSpPr>
              <p:nvPr/>
            </p:nvSpPr>
            <p:spPr bwMode="auto">
              <a:xfrm>
                <a:off x="3024" y="1440"/>
                <a:ext cx="720" cy="384"/>
              </a:xfrm>
              <a:custGeom>
                <a:avLst/>
                <a:gdLst>
                  <a:gd name="T0" fmla="*/ 0 w 720"/>
                  <a:gd name="T1" fmla="*/ 384 h 384"/>
                  <a:gd name="T2" fmla="*/ 720 w 720"/>
                  <a:gd name="T3" fmla="*/ 384 h 384"/>
                  <a:gd name="T4" fmla="*/ 720 w 720"/>
                  <a:gd name="T5" fmla="*/ 0 h 384"/>
                  <a:gd name="T6" fmla="*/ 96 w 72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32458" name="Text Box 10"/>
              <p:cNvSpPr txBox="1">
                <a:spLocks noChangeArrowheads="1"/>
              </p:cNvSpPr>
              <p:nvPr/>
            </p:nvSpPr>
            <p:spPr bwMode="auto">
              <a:xfrm>
                <a:off x="3215" y="1168"/>
                <a:ext cx="35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1800">
                    <a:latin typeface="Arial" pitchFamily="34" charset="0"/>
                  </a:rPr>
                  <a:t>on</a:t>
                </a:r>
              </a:p>
            </p:txBody>
          </p:sp>
        </p:grpSp>
        <p:sp>
          <p:nvSpPr>
            <p:cNvPr id="232459" name="AutoShape 11"/>
            <p:cNvSpPr>
              <a:spLocks noChangeArrowheads="1"/>
            </p:cNvSpPr>
            <p:nvPr/>
          </p:nvSpPr>
          <p:spPr bwMode="auto">
            <a:xfrm>
              <a:off x="1911" y="1303"/>
              <a:ext cx="1179" cy="941"/>
            </a:xfrm>
            <a:prstGeom prst="roundRect">
              <a:avLst>
                <a:gd name="adj" fmla="val 31986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  <a:p>
              <a:pPr algn="ctr" eaLnBrk="1" hangingPunct="1"/>
              <a:r>
                <a:rPr lang="en-US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Lamp On</a:t>
              </a:r>
            </a:p>
            <a:p>
              <a:pPr algn="ctr" eaLnBrk="1" hangingPunct="1"/>
              <a:endParaRPr lang="en-US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32460" name="AutoShape 12"/>
            <p:cNvSpPr>
              <a:spLocks noChangeArrowheads="1"/>
            </p:cNvSpPr>
            <p:nvPr/>
          </p:nvSpPr>
          <p:spPr bwMode="auto">
            <a:xfrm>
              <a:off x="1910" y="2983"/>
              <a:ext cx="1181" cy="941"/>
            </a:xfrm>
            <a:prstGeom prst="roundRect">
              <a:avLst>
                <a:gd name="adj" fmla="val 31986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  <a:p>
              <a:pPr algn="ctr" eaLnBrk="1" hangingPunct="1"/>
              <a:r>
                <a:rPr lang="en-US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Lamp Off</a:t>
              </a:r>
            </a:p>
            <a:p>
              <a:pPr algn="ctr" eaLnBrk="1" hangingPunct="1"/>
              <a:endParaRPr lang="en-US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endParaRPr>
            </a:p>
          </p:txBody>
        </p:sp>
        <p:grpSp>
          <p:nvGrpSpPr>
            <p:cNvPr id="232461" name="Group 13"/>
            <p:cNvGrpSpPr>
              <a:grpSpLocks/>
            </p:cNvGrpSpPr>
            <p:nvPr/>
          </p:nvGrpSpPr>
          <p:grpSpPr bwMode="auto">
            <a:xfrm>
              <a:off x="1833" y="2233"/>
              <a:ext cx="384" cy="802"/>
              <a:chOff x="1824" y="2112"/>
              <a:chExt cx="384" cy="802"/>
            </a:xfrm>
          </p:grpSpPr>
          <p:sp>
            <p:nvSpPr>
              <p:cNvPr id="232462" name="Line 14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32463" name="Text Box 15"/>
              <p:cNvSpPr txBox="1">
                <a:spLocks noChangeArrowheads="1"/>
              </p:cNvSpPr>
              <p:nvPr/>
            </p:nvSpPr>
            <p:spPr bwMode="auto">
              <a:xfrm>
                <a:off x="1824" y="2606"/>
                <a:ext cx="35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1800">
                    <a:latin typeface="Arial" pitchFamily="34" charset="0"/>
                  </a:rPr>
                  <a:t>off</a:t>
                </a:r>
              </a:p>
            </p:txBody>
          </p:sp>
        </p:grpSp>
        <p:grpSp>
          <p:nvGrpSpPr>
            <p:cNvPr id="232464" name="Group 16"/>
            <p:cNvGrpSpPr>
              <a:grpSpLocks/>
            </p:cNvGrpSpPr>
            <p:nvPr/>
          </p:nvGrpSpPr>
          <p:grpSpPr bwMode="auto">
            <a:xfrm>
              <a:off x="2793" y="2233"/>
              <a:ext cx="355" cy="768"/>
              <a:chOff x="2784" y="2112"/>
              <a:chExt cx="355" cy="768"/>
            </a:xfrm>
          </p:grpSpPr>
          <p:sp>
            <p:nvSpPr>
              <p:cNvPr id="232465" name="Text Box 17"/>
              <p:cNvSpPr txBox="1">
                <a:spLocks noChangeArrowheads="1"/>
              </p:cNvSpPr>
              <p:nvPr/>
            </p:nvSpPr>
            <p:spPr bwMode="auto">
              <a:xfrm>
                <a:off x="2784" y="2176"/>
                <a:ext cx="35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1800">
                    <a:latin typeface="Arial" pitchFamily="34" charset="0"/>
                  </a:rPr>
                  <a:t>on</a:t>
                </a:r>
              </a:p>
            </p:txBody>
          </p:sp>
          <p:sp>
            <p:nvSpPr>
              <p:cNvPr id="232466" name="Line 18"/>
              <p:cNvSpPr>
                <a:spLocks noChangeShapeType="1"/>
              </p:cNvSpPr>
              <p:nvPr/>
            </p:nvSpPr>
            <p:spPr bwMode="auto">
              <a:xfrm flipV="1">
                <a:off x="2784" y="211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  <p:grpSp>
          <p:nvGrpSpPr>
            <p:cNvPr id="232467" name="Group 19"/>
            <p:cNvGrpSpPr>
              <a:grpSpLocks/>
            </p:cNvGrpSpPr>
            <p:nvPr/>
          </p:nvGrpSpPr>
          <p:grpSpPr bwMode="auto">
            <a:xfrm>
              <a:off x="1449" y="3385"/>
              <a:ext cx="432" cy="192"/>
              <a:chOff x="1440" y="3264"/>
              <a:chExt cx="432" cy="192"/>
            </a:xfrm>
          </p:grpSpPr>
          <p:sp>
            <p:nvSpPr>
              <p:cNvPr id="232468" name="Line 20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32469" name="Oval 21"/>
              <p:cNvSpPr>
                <a:spLocks noChangeArrowheads="1"/>
              </p:cNvSpPr>
              <p:nvPr/>
            </p:nvSpPr>
            <p:spPr bwMode="auto">
              <a:xfrm>
                <a:off x="1440" y="326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2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5EB-7B79-4E98-9ADD-3451E730DD7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Results and </a:t>
            </a:r>
            <a:r>
              <a:rPr lang="en-CA" altLang="en-US" dirty="0" err="1" smtClean="0"/>
              <a:t>Actioms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CA" altLang="en-US" sz="2000" dirty="0" smtClean="0"/>
              <a:t>As the automaton changes state it may produce results and invoke specific actions</a:t>
            </a:r>
            <a:r>
              <a:rPr lang="en-US" altLang="en-US" sz="2000" dirty="0" smtClean="0"/>
              <a:t>:</a:t>
            </a:r>
            <a:endParaRPr lang="en-US" altLang="en-US" sz="2000" dirty="0"/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5340350" y="3032125"/>
            <a:ext cx="2609850" cy="3272839"/>
            <a:chOff x="2880" y="1353"/>
            <a:chExt cx="2016" cy="2528"/>
          </a:xfrm>
        </p:grpSpPr>
        <p:grpSp>
          <p:nvGrpSpPr>
            <p:cNvPr id="234501" name="Group 5"/>
            <p:cNvGrpSpPr>
              <a:grpSpLocks/>
            </p:cNvGrpSpPr>
            <p:nvPr/>
          </p:nvGrpSpPr>
          <p:grpSpPr bwMode="auto">
            <a:xfrm>
              <a:off x="2880" y="1353"/>
              <a:ext cx="2016" cy="2041"/>
              <a:chOff x="2880" y="1593"/>
              <a:chExt cx="2016" cy="2041"/>
            </a:xfrm>
          </p:grpSpPr>
          <p:sp>
            <p:nvSpPr>
              <p:cNvPr id="234502" name="Freeform 6"/>
              <p:cNvSpPr>
                <a:spLocks/>
              </p:cNvSpPr>
              <p:nvPr/>
            </p:nvSpPr>
            <p:spPr bwMode="auto">
              <a:xfrm>
                <a:off x="4266" y="1830"/>
                <a:ext cx="630" cy="336"/>
              </a:xfrm>
              <a:custGeom>
                <a:avLst/>
                <a:gdLst>
                  <a:gd name="T0" fmla="*/ 0 w 720"/>
                  <a:gd name="T1" fmla="*/ 384 h 384"/>
                  <a:gd name="T2" fmla="*/ 720 w 720"/>
                  <a:gd name="T3" fmla="*/ 384 h 384"/>
                  <a:gd name="T4" fmla="*/ 720 w 720"/>
                  <a:gd name="T5" fmla="*/ 0 h 384"/>
                  <a:gd name="T6" fmla="*/ 96 w 72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34503" name="Text Box 7"/>
              <p:cNvSpPr txBox="1">
                <a:spLocks noChangeArrowheads="1"/>
              </p:cNvSpPr>
              <p:nvPr/>
            </p:nvSpPr>
            <p:spPr bwMode="auto">
              <a:xfrm>
                <a:off x="4434" y="1593"/>
                <a:ext cx="338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1800">
                    <a:latin typeface="Arial" pitchFamily="34" charset="0"/>
                  </a:rPr>
                  <a:t>on</a:t>
                </a:r>
              </a:p>
            </p:txBody>
          </p:sp>
          <p:grpSp>
            <p:nvGrpSpPr>
              <p:cNvPr id="234504" name="Group 8"/>
              <p:cNvGrpSpPr>
                <a:grpSpLocks/>
              </p:cNvGrpSpPr>
              <p:nvPr/>
            </p:nvGrpSpPr>
            <p:grpSpPr bwMode="auto">
              <a:xfrm>
                <a:off x="4266" y="2961"/>
                <a:ext cx="630" cy="574"/>
                <a:chOff x="3024" y="2896"/>
                <a:chExt cx="720" cy="656"/>
              </a:xfrm>
            </p:grpSpPr>
            <p:sp>
              <p:nvSpPr>
                <p:cNvPr id="234505" name="Freeform 9"/>
                <p:cNvSpPr>
                  <a:spLocks/>
                </p:cNvSpPr>
                <p:nvPr/>
              </p:nvSpPr>
              <p:spPr bwMode="auto">
                <a:xfrm>
                  <a:off x="3024" y="3168"/>
                  <a:ext cx="720" cy="384"/>
                </a:xfrm>
                <a:custGeom>
                  <a:avLst/>
                  <a:gdLst>
                    <a:gd name="T0" fmla="*/ 0 w 720"/>
                    <a:gd name="T1" fmla="*/ 384 h 384"/>
                    <a:gd name="T2" fmla="*/ 720 w 720"/>
                    <a:gd name="T3" fmla="*/ 384 h 384"/>
                    <a:gd name="T4" fmla="*/ 720 w 720"/>
                    <a:gd name="T5" fmla="*/ 0 h 384"/>
                    <a:gd name="T6" fmla="*/ 96 w 720"/>
                    <a:gd name="T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0" h="384">
                      <a:moveTo>
                        <a:pt x="0" y="384"/>
                      </a:moveTo>
                      <a:lnTo>
                        <a:pt x="720" y="384"/>
                      </a:lnTo>
                      <a:lnTo>
                        <a:pt x="720" y="0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450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16" y="2896"/>
                  <a:ext cx="386" cy="3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1800">
                      <a:latin typeface="Arial" pitchFamily="34" charset="0"/>
                    </a:rPr>
                    <a:t>off</a:t>
                  </a:r>
                </a:p>
              </p:txBody>
            </p:sp>
          </p:grpSp>
          <p:sp>
            <p:nvSpPr>
              <p:cNvPr id="234507" name="AutoShape 11"/>
              <p:cNvSpPr>
                <a:spLocks noChangeArrowheads="1"/>
              </p:cNvSpPr>
              <p:nvPr/>
            </p:nvSpPr>
            <p:spPr bwMode="auto">
              <a:xfrm>
                <a:off x="3173" y="1717"/>
                <a:ext cx="1170" cy="603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1" hangingPunct="1"/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Lamp On</a:t>
                </a:r>
              </a:p>
              <a:p>
                <a:pPr algn="ctr" eaLnBrk="1" hangingPunct="1"/>
                <a:r>
                  <a:rPr lang="en-US" altLang="en-US" sz="1800" i="1">
                    <a:solidFill>
                      <a:srgbClr val="FC012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print(”on”)</a:t>
                </a:r>
                <a:endParaRPr lang="en-US" altLang="en-US" sz="1800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34508" name="AutoShape 12"/>
              <p:cNvSpPr>
                <a:spLocks noChangeArrowheads="1"/>
              </p:cNvSpPr>
              <p:nvPr/>
            </p:nvSpPr>
            <p:spPr bwMode="auto">
              <a:xfrm>
                <a:off x="3263" y="3030"/>
                <a:ext cx="1075" cy="604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1" hangingPunct="1"/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Lamp </a:t>
                </a:r>
                <a:b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</a:br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Off</a:t>
                </a:r>
              </a:p>
            </p:txBody>
          </p:sp>
          <p:grpSp>
            <p:nvGrpSpPr>
              <p:cNvPr id="234509" name="Group 13"/>
              <p:cNvGrpSpPr>
                <a:grpSpLocks/>
              </p:cNvGrpSpPr>
              <p:nvPr/>
            </p:nvGrpSpPr>
            <p:grpSpPr bwMode="auto">
              <a:xfrm>
                <a:off x="3216" y="2352"/>
                <a:ext cx="338" cy="717"/>
                <a:chOff x="1824" y="2112"/>
                <a:chExt cx="387" cy="819"/>
              </a:xfrm>
            </p:grpSpPr>
            <p:sp>
              <p:nvSpPr>
                <p:cNvPr id="234510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45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24" y="2608"/>
                  <a:ext cx="387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1800">
                      <a:latin typeface="Arial" pitchFamily="34" charset="0"/>
                    </a:rPr>
                    <a:t>off</a:t>
                  </a:r>
                </a:p>
              </p:txBody>
            </p:sp>
          </p:grpSp>
          <p:grpSp>
            <p:nvGrpSpPr>
              <p:cNvPr id="234512" name="Group 16"/>
              <p:cNvGrpSpPr>
                <a:grpSpLocks/>
              </p:cNvGrpSpPr>
              <p:nvPr/>
            </p:nvGrpSpPr>
            <p:grpSpPr bwMode="auto">
              <a:xfrm>
                <a:off x="4056" y="2352"/>
                <a:ext cx="338" cy="672"/>
                <a:chOff x="2784" y="2112"/>
                <a:chExt cx="387" cy="768"/>
              </a:xfrm>
            </p:grpSpPr>
            <p:sp>
              <p:nvSpPr>
                <p:cNvPr id="2345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84" y="2176"/>
                  <a:ext cx="387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1800">
                      <a:latin typeface="Arial" pitchFamily="34" charset="0"/>
                    </a:rPr>
                    <a:t>on</a:t>
                  </a:r>
                </a:p>
              </p:txBody>
            </p:sp>
            <p:sp>
              <p:nvSpPr>
                <p:cNvPr id="2345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234515" name="Group 19"/>
              <p:cNvGrpSpPr>
                <a:grpSpLocks/>
              </p:cNvGrpSpPr>
              <p:nvPr/>
            </p:nvGrpSpPr>
            <p:grpSpPr bwMode="auto">
              <a:xfrm>
                <a:off x="2880" y="3283"/>
                <a:ext cx="378" cy="168"/>
                <a:chOff x="1440" y="3264"/>
                <a:chExt cx="432" cy="192"/>
              </a:xfrm>
            </p:grpSpPr>
            <p:sp>
              <p:nvSpPr>
                <p:cNvPr id="234516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4517" name="Oval 21"/>
                <p:cNvSpPr>
                  <a:spLocks noChangeArrowheads="1"/>
                </p:cNvSpPr>
                <p:nvPr/>
              </p:nvSpPr>
              <p:spPr bwMode="auto">
                <a:xfrm>
                  <a:off x="1440" y="326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</p:grpSp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2880" y="3572"/>
              <a:ext cx="183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altLang="en-US" sz="2000" b="1" dirty="0" smtClean="0">
                  <a:latin typeface="Arial" pitchFamily="34" charset="0"/>
                </a:rPr>
                <a:t>Automaton</a:t>
              </a:r>
              <a:r>
                <a:rPr lang="el-GR" altLang="en-US" sz="2000" b="1" dirty="0" smtClean="0">
                  <a:latin typeface="Arial" pitchFamily="34" charset="0"/>
                </a:rPr>
                <a:t> </a:t>
              </a:r>
              <a:r>
                <a:rPr lang="en-US" altLang="en-US" sz="2000" b="1" dirty="0">
                  <a:latin typeface="Arial" pitchFamily="34" charset="0"/>
                </a:rPr>
                <a:t>Moore</a:t>
              </a:r>
              <a:endParaRPr lang="en-US" altLang="en-US" sz="2000" dirty="0">
                <a:latin typeface="Arial" pitchFamily="34" charset="0"/>
              </a:endParaRPr>
            </a:p>
          </p:txBody>
        </p:sp>
      </p:grpSp>
      <p:grpSp>
        <p:nvGrpSpPr>
          <p:cNvPr id="234519" name="Group 23"/>
          <p:cNvGrpSpPr>
            <a:grpSpLocks/>
          </p:cNvGrpSpPr>
          <p:nvPr/>
        </p:nvGrpSpPr>
        <p:grpSpPr bwMode="auto">
          <a:xfrm>
            <a:off x="844550" y="3073400"/>
            <a:ext cx="3027363" cy="3232150"/>
            <a:chOff x="532" y="1936"/>
            <a:chExt cx="1907" cy="2036"/>
          </a:xfrm>
        </p:grpSpPr>
        <p:grpSp>
          <p:nvGrpSpPr>
            <p:cNvPr id="234520" name="Group 24"/>
            <p:cNvGrpSpPr>
              <a:grpSpLocks/>
            </p:cNvGrpSpPr>
            <p:nvPr/>
          </p:nvGrpSpPr>
          <p:grpSpPr bwMode="auto">
            <a:xfrm>
              <a:off x="532" y="1936"/>
              <a:ext cx="1907" cy="1664"/>
              <a:chOff x="532" y="1936"/>
              <a:chExt cx="1907" cy="1664"/>
            </a:xfrm>
          </p:grpSpPr>
          <p:sp>
            <p:nvSpPr>
              <p:cNvPr id="234521" name="Freeform 25"/>
              <p:cNvSpPr>
                <a:spLocks/>
              </p:cNvSpPr>
              <p:nvPr/>
            </p:nvSpPr>
            <p:spPr bwMode="auto">
              <a:xfrm>
                <a:off x="1662" y="2129"/>
                <a:ext cx="514" cy="274"/>
              </a:xfrm>
              <a:custGeom>
                <a:avLst/>
                <a:gdLst>
                  <a:gd name="T0" fmla="*/ 0 w 720"/>
                  <a:gd name="T1" fmla="*/ 384 h 384"/>
                  <a:gd name="T2" fmla="*/ 720 w 720"/>
                  <a:gd name="T3" fmla="*/ 384 h 384"/>
                  <a:gd name="T4" fmla="*/ 720 w 720"/>
                  <a:gd name="T5" fmla="*/ 0 h 384"/>
                  <a:gd name="T6" fmla="*/ 96 w 720"/>
                  <a:gd name="T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384">
                    <a:moveTo>
                      <a:pt x="0" y="384"/>
                    </a:moveTo>
                    <a:lnTo>
                      <a:pt x="720" y="384"/>
                    </a:lnTo>
                    <a:lnTo>
                      <a:pt x="720" y="0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34522" name="Text Box 26"/>
              <p:cNvSpPr txBox="1">
                <a:spLocks noChangeArrowheads="1"/>
              </p:cNvSpPr>
              <p:nvPr/>
            </p:nvSpPr>
            <p:spPr bwMode="auto">
              <a:xfrm>
                <a:off x="1800" y="193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1800">
                    <a:latin typeface="Arial" pitchFamily="34" charset="0"/>
                  </a:rPr>
                  <a:t>on</a:t>
                </a:r>
              </a:p>
            </p:txBody>
          </p:sp>
          <p:grpSp>
            <p:nvGrpSpPr>
              <p:cNvPr id="234523" name="Group 27"/>
              <p:cNvGrpSpPr>
                <a:grpSpLocks/>
              </p:cNvGrpSpPr>
              <p:nvPr/>
            </p:nvGrpSpPr>
            <p:grpSpPr bwMode="auto">
              <a:xfrm>
                <a:off x="1662" y="3052"/>
                <a:ext cx="514" cy="468"/>
                <a:chOff x="3024" y="2896"/>
                <a:chExt cx="720" cy="656"/>
              </a:xfrm>
            </p:grpSpPr>
            <p:sp>
              <p:nvSpPr>
                <p:cNvPr id="234524" name="Freeform 28"/>
                <p:cNvSpPr>
                  <a:spLocks/>
                </p:cNvSpPr>
                <p:nvPr/>
              </p:nvSpPr>
              <p:spPr bwMode="auto">
                <a:xfrm>
                  <a:off x="3024" y="3168"/>
                  <a:ext cx="720" cy="384"/>
                </a:xfrm>
                <a:custGeom>
                  <a:avLst/>
                  <a:gdLst>
                    <a:gd name="T0" fmla="*/ 0 w 720"/>
                    <a:gd name="T1" fmla="*/ 384 h 384"/>
                    <a:gd name="T2" fmla="*/ 720 w 720"/>
                    <a:gd name="T3" fmla="*/ 384 h 384"/>
                    <a:gd name="T4" fmla="*/ 720 w 720"/>
                    <a:gd name="T5" fmla="*/ 0 h 384"/>
                    <a:gd name="T6" fmla="*/ 96 w 720"/>
                    <a:gd name="T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0" h="384">
                      <a:moveTo>
                        <a:pt x="0" y="384"/>
                      </a:moveTo>
                      <a:lnTo>
                        <a:pt x="720" y="384"/>
                      </a:lnTo>
                      <a:lnTo>
                        <a:pt x="720" y="0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45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16" y="2896"/>
                  <a:ext cx="386" cy="3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1800">
                      <a:latin typeface="Arial" pitchFamily="34" charset="0"/>
                    </a:rPr>
                    <a:t>off</a:t>
                  </a:r>
                </a:p>
              </p:txBody>
            </p:sp>
          </p:grpSp>
          <p:sp>
            <p:nvSpPr>
              <p:cNvPr id="234526" name="AutoShape 30"/>
              <p:cNvSpPr>
                <a:spLocks noChangeArrowheads="1"/>
              </p:cNvSpPr>
              <p:nvPr/>
            </p:nvSpPr>
            <p:spPr bwMode="auto">
              <a:xfrm>
                <a:off x="854" y="2037"/>
                <a:ext cx="857" cy="492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1" hangingPunct="1"/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Lamp On</a:t>
                </a:r>
              </a:p>
              <a:p>
                <a:pPr algn="ctr" eaLnBrk="1" hangingPunct="1"/>
                <a:endParaRPr lang="en-US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34527" name="AutoShape 31"/>
              <p:cNvSpPr>
                <a:spLocks noChangeArrowheads="1"/>
              </p:cNvSpPr>
              <p:nvPr/>
            </p:nvSpPr>
            <p:spPr bwMode="auto">
              <a:xfrm>
                <a:off x="844" y="3108"/>
                <a:ext cx="877" cy="492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1" hangingPunct="1"/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Lamp </a:t>
                </a:r>
                <a:b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</a:br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Off</a:t>
                </a:r>
              </a:p>
            </p:txBody>
          </p:sp>
          <p:grpSp>
            <p:nvGrpSpPr>
              <p:cNvPr id="234528" name="Group 32"/>
              <p:cNvGrpSpPr>
                <a:grpSpLocks/>
              </p:cNvGrpSpPr>
              <p:nvPr/>
            </p:nvGrpSpPr>
            <p:grpSpPr bwMode="auto">
              <a:xfrm>
                <a:off x="806" y="2555"/>
                <a:ext cx="276" cy="585"/>
                <a:chOff x="1824" y="2112"/>
                <a:chExt cx="387" cy="819"/>
              </a:xfrm>
            </p:grpSpPr>
            <p:sp>
              <p:nvSpPr>
                <p:cNvPr id="234529" name="Line 33"/>
                <p:cNvSpPr>
                  <a:spLocks noChangeShapeType="1"/>
                </p:cNvSpPr>
                <p:nvPr/>
              </p:nvSpPr>
              <p:spPr bwMode="auto">
                <a:xfrm>
                  <a:off x="2208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45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824" y="2608"/>
                  <a:ext cx="387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1800">
                      <a:latin typeface="Arial" pitchFamily="34" charset="0"/>
                    </a:rPr>
                    <a:t>off</a:t>
                  </a:r>
                </a:p>
              </p:txBody>
            </p:sp>
          </p:grpSp>
          <p:grpSp>
            <p:nvGrpSpPr>
              <p:cNvPr id="234531" name="Group 35"/>
              <p:cNvGrpSpPr>
                <a:grpSpLocks/>
              </p:cNvGrpSpPr>
              <p:nvPr/>
            </p:nvGrpSpPr>
            <p:grpSpPr bwMode="auto">
              <a:xfrm>
                <a:off x="1491" y="2555"/>
                <a:ext cx="948" cy="548"/>
                <a:chOff x="2784" y="2112"/>
                <a:chExt cx="1325" cy="768"/>
              </a:xfrm>
            </p:grpSpPr>
            <p:sp>
              <p:nvSpPr>
                <p:cNvPr id="2345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84" y="2176"/>
                  <a:ext cx="1325" cy="3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1800">
                      <a:latin typeface="Arial" pitchFamily="34" charset="0"/>
                    </a:rPr>
                    <a:t>on/</a:t>
                  </a:r>
                  <a:r>
                    <a:rPr lang="en-US" altLang="en-US" sz="1800" i="1">
                      <a:solidFill>
                        <a:srgbClr val="FC0128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itchFamily="34" charset="0"/>
                    </a:rPr>
                    <a:t>print(”on”)</a:t>
                  </a:r>
                  <a:endParaRPr lang="en-US" altLang="en-US" sz="1800">
                    <a:latin typeface="Arial" pitchFamily="34" charset="0"/>
                  </a:endParaRPr>
                </a:p>
              </p:txBody>
            </p:sp>
            <p:sp>
              <p:nvSpPr>
                <p:cNvPr id="23453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234534" name="Group 38"/>
              <p:cNvGrpSpPr>
                <a:grpSpLocks/>
              </p:cNvGrpSpPr>
              <p:nvPr/>
            </p:nvGrpSpPr>
            <p:grpSpPr bwMode="auto">
              <a:xfrm>
                <a:off x="532" y="3315"/>
                <a:ext cx="308" cy="137"/>
                <a:chOff x="1440" y="3264"/>
                <a:chExt cx="432" cy="192"/>
              </a:xfrm>
            </p:grpSpPr>
            <p:sp>
              <p:nvSpPr>
                <p:cNvPr id="234535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4536" name="Oval 40"/>
                <p:cNvSpPr>
                  <a:spLocks noChangeArrowheads="1"/>
                </p:cNvSpPr>
                <p:nvPr/>
              </p:nvSpPr>
              <p:spPr bwMode="auto">
                <a:xfrm>
                  <a:off x="1440" y="326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</p:grpSp>
        <p:sp>
          <p:nvSpPr>
            <p:cNvPr id="234537" name="Text Box 41"/>
            <p:cNvSpPr txBox="1">
              <a:spLocks noChangeArrowheads="1"/>
            </p:cNvSpPr>
            <p:nvPr/>
          </p:nvSpPr>
          <p:spPr bwMode="auto">
            <a:xfrm>
              <a:off x="532" y="3720"/>
              <a:ext cx="14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altLang="en-US" sz="2000" b="1" dirty="0" err="1" smtClean="0">
                  <a:latin typeface="Arial" pitchFamily="34" charset="0"/>
                </a:rPr>
                <a:t>Autonaton</a:t>
              </a:r>
              <a:r>
                <a:rPr lang="el-GR" altLang="en-US" sz="2000" b="1" dirty="0" smtClean="0">
                  <a:latin typeface="Arial" pitchFamily="34" charset="0"/>
                </a:rPr>
                <a:t> </a:t>
              </a:r>
              <a:r>
                <a:rPr lang="en-US" altLang="en-US" sz="2000" b="1" dirty="0">
                  <a:latin typeface="Arial" pitchFamily="34" charset="0"/>
                </a:rPr>
                <a:t>Mealy</a:t>
              </a:r>
              <a:endParaRPr lang="en-US" altLang="en-US" sz="2000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35-D3CE-4990-9AAD-DEF1465DBC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What is a Requirement in a Software Product</a:t>
            </a:r>
            <a:endParaRPr lang="en-US" alt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dirty="0" smtClean="0"/>
              <a:t>Three basic types of requirements:</a:t>
            </a:r>
            <a:endParaRPr lang="el-GR" altLang="en-US" sz="1800" dirty="0"/>
          </a:p>
          <a:p>
            <a:pPr>
              <a:lnSpc>
                <a:spcPct val="80000"/>
              </a:lnSpc>
            </a:pP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F</a:t>
            </a:r>
            <a:r>
              <a:rPr lang="en-US" altLang="en-US" sz="1600" b="1" dirty="0" smtClean="0"/>
              <a:t>unctional requirements</a:t>
            </a:r>
            <a:r>
              <a:rPr lang="en-CA" altLang="en-US" sz="1600" b="1" dirty="0" smtClean="0"/>
              <a:t>: </a:t>
            </a:r>
            <a:endParaRPr lang="el-GR" altLang="en-US" sz="1600" b="1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What the system is supposed to do</a:t>
            </a:r>
            <a:r>
              <a:rPr lang="el-GR" altLang="en-US" sz="1400" b="1" dirty="0" smtClean="0"/>
              <a:t> – </a:t>
            </a:r>
            <a:r>
              <a:rPr lang="en-CA" altLang="en-US" sz="1400" dirty="0" smtClean="0"/>
              <a:t>Its functionality</a:t>
            </a:r>
            <a:r>
              <a:rPr lang="el-GR" altLang="en-US" sz="1400" dirty="0" smtClean="0"/>
              <a:t> </a:t>
            </a:r>
            <a:endParaRPr lang="el-GR" altLang="en-US" sz="1400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These requirements define the reasons a system should be built</a:t>
            </a:r>
            <a:endParaRPr lang="el-GR" altLang="en-US" sz="1400" dirty="0"/>
          </a:p>
          <a:p>
            <a:pPr lvl="2">
              <a:lnSpc>
                <a:spcPct val="80000"/>
              </a:lnSpc>
            </a:pPr>
            <a:endParaRPr lang="en-US" altLang="en-US" sz="1400" dirty="0"/>
          </a:p>
          <a:p>
            <a:pPr lvl="1">
              <a:lnSpc>
                <a:spcPct val="80000"/>
              </a:lnSpc>
            </a:pPr>
            <a:r>
              <a:rPr lang="en-CA" altLang="en-US" sz="1600" b="1" dirty="0"/>
              <a:t>N</a:t>
            </a:r>
            <a:r>
              <a:rPr lang="en-US" altLang="en-US" sz="1600" b="1" dirty="0" smtClean="0"/>
              <a:t>on-functional </a:t>
            </a:r>
            <a:r>
              <a:rPr lang="en-US" altLang="en-US" sz="1600" b="1" dirty="0"/>
              <a:t>requirement</a:t>
            </a:r>
            <a:r>
              <a:rPr lang="en-CA" altLang="en-US" sz="1600" b="1" dirty="0" smtClean="0"/>
              <a:t>s</a:t>
            </a:r>
            <a:r>
              <a:rPr lang="en-US" altLang="en-US" sz="1600" b="1" dirty="0" smtClean="0"/>
              <a:t>: </a:t>
            </a:r>
            <a:r>
              <a:rPr lang="el-GR" altLang="en-US" sz="1600" dirty="0" smtClean="0"/>
              <a:t> </a:t>
            </a:r>
            <a:endParaRPr lang="en-US" altLang="en-US" sz="1600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What are the characteristics of the system – Quality characteristics, properties etc. </a:t>
            </a:r>
            <a:endParaRPr lang="el-GR" altLang="en-US" sz="1400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These requirements define the properties which we will examine to evaluate </a:t>
            </a:r>
            <a:r>
              <a:rPr lang="en-CA" altLang="en-US" sz="1400" dirty="0" err="1" smtClean="0"/>
              <a:t>whetyer</a:t>
            </a:r>
            <a:r>
              <a:rPr lang="en-CA" altLang="en-US" sz="1400" dirty="0" smtClean="0"/>
              <a:t> the system is successful or not</a:t>
            </a:r>
            <a:endParaRPr lang="en-CA" altLang="en-US" sz="1400" dirty="0"/>
          </a:p>
          <a:p>
            <a:pPr lvl="2">
              <a:lnSpc>
                <a:spcPct val="80000"/>
              </a:lnSpc>
            </a:pPr>
            <a:endParaRPr lang="en-CA" altLang="en-US" sz="1400" dirty="0"/>
          </a:p>
          <a:p>
            <a:pPr lvl="1">
              <a:lnSpc>
                <a:spcPct val="80000"/>
              </a:lnSpc>
            </a:pPr>
            <a:r>
              <a:rPr lang="en-CA" altLang="en-US" sz="1600" b="1" dirty="0" smtClean="0"/>
              <a:t>Constraints:</a:t>
            </a:r>
            <a:endParaRPr lang="el-GR" altLang="en-US" sz="1600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Requirements that have a global scope on the system and impose specific characteristics </a:t>
            </a:r>
            <a:endParaRPr lang="en-US" altLang="en-US" sz="1400" dirty="0"/>
          </a:p>
          <a:p>
            <a:pPr lvl="1">
              <a:lnSpc>
                <a:spcPct val="80000"/>
              </a:lnSpc>
              <a:buFontTx/>
              <a:buNone/>
            </a:pP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In a nutshell requirements exist either because either </a:t>
            </a:r>
          </a:p>
          <a:p>
            <a:pPr lvl="2">
              <a:lnSpc>
                <a:spcPct val="80000"/>
              </a:lnSpc>
            </a:pPr>
            <a:r>
              <a:rPr lang="en-CA" altLang="en-US" sz="1400" dirty="0"/>
              <a:t>The type of the product requires them or</a:t>
            </a:r>
            <a:endParaRPr lang="en-US" altLang="en-US" sz="1400" dirty="0"/>
          </a:p>
          <a:p>
            <a:pPr lvl="2">
              <a:lnSpc>
                <a:spcPct val="80000"/>
              </a:lnSpc>
            </a:pPr>
            <a:r>
              <a:rPr lang="en-CA" altLang="en-US" sz="1400" dirty="0" smtClean="0"/>
              <a:t>The user wants them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331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B4C2-A539-4D91-B0A5-D346CD49681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Extended State Machine</a:t>
            </a:r>
            <a:endParaRPr lang="en-US" altLang="en-US" sz="4000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2000" dirty="0" smtClean="0"/>
              <a:t>Use of variables</a:t>
            </a:r>
            <a:endParaRPr lang="en-US" altLang="en-US" sz="2000" dirty="0"/>
          </a:p>
        </p:txBody>
      </p:sp>
      <p:grpSp>
        <p:nvGrpSpPr>
          <p:cNvPr id="236548" name="Group 4"/>
          <p:cNvGrpSpPr>
            <a:grpSpLocks/>
          </p:cNvGrpSpPr>
          <p:nvPr/>
        </p:nvGrpSpPr>
        <p:grpSpPr bwMode="auto">
          <a:xfrm>
            <a:off x="1739900" y="2646363"/>
            <a:ext cx="5256213" cy="3894137"/>
            <a:chOff x="936" y="1152"/>
            <a:chExt cx="3888" cy="2880"/>
          </a:xfrm>
        </p:grpSpPr>
        <p:grpSp>
          <p:nvGrpSpPr>
            <p:cNvPr id="236549" name="Group 5"/>
            <p:cNvGrpSpPr>
              <a:grpSpLocks/>
            </p:cNvGrpSpPr>
            <p:nvPr/>
          </p:nvGrpSpPr>
          <p:grpSpPr bwMode="auto">
            <a:xfrm>
              <a:off x="1737" y="1214"/>
              <a:ext cx="2738" cy="2650"/>
              <a:chOff x="1440" y="1139"/>
              <a:chExt cx="2738" cy="2650"/>
            </a:xfrm>
          </p:grpSpPr>
          <p:grpSp>
            <p:nvGrpSpPr>
              <p:cNvPr id="236550" name="Group 6"/>
              <p:cNvGrpSpPr>
                <a:grpSpLocks/>
              </p:cNvGrpSpPr>
              <p:nvPr/>
            </p:nvGrpSpPr>
            <p:grpSpPr bwMode="auto">
              <a:xfrm>
                <a:off x="3024" y="2867"/>
                <a:ext cx="720" cy="685"/>
                <a:chOff x="3024" y="2867"/>
                <a:chExt cx="720" cy="685"/>
              </a:xfrm>
            </p:grpSpPr>
            <p:sp>
              <p:nvSpPr>
                <p:cNvPr id="236551" name="Freeform 7"/>
                <p:cNvSpPr>
                  <a:spLocks/>
                </p:cNvSpPr>
                <p:nvPr/>
              </p:nvSpPr>
              <p:spPr bwMode="auto">
                <a:xfrm>
                  <a:off x="3024" y="3168"/>
                  <a:ext cx="720" cy="384"/>
                </a:xfrm>
                <a:custGeom>
                  <a:avLst/>
                  <a:gdLst>
                    <a:gd name="T0" fmla="*/ 0 w 720"/>
                    <a:gd name="T1" fmla="*/ 384 h 384"/>
                    <a:gd name="T2" fmla="*/ 720 w 720"/>
                    <a:gd name="T3" fmla="*/ 384 h 384"/>
                    <a:gd name="T4" fmla="*/ 720 w 720"/>
                    <a:gd name="T5" fmla="*/ 0 h 384"/>
                    <a:gd name="T6" fmla="*/ 96 w 720"/>
                    <a:gd name="T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0" h="384">
                      <a:moveTo>
                        <a:pt x="0" y="384"/>
                      </a:moveTo>
                      <a:lnTo>
                        <a:pt x="720" y="384"/>
                      </a:lnTo>
                      <a:lnTo>
                        <a:pt x="720" y="0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65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215" y="2867"/>
                  <a:ext cx="344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2000">
                      <a:latin typeface="Arial" pitchFamily="34" charset="0"/>
                    </a:rPr>
                    <a:t>off</a:t>
                  </a:r>
                </a:p>
              </p:txBody>
            </p:sp>
          </p:grpSp>
          <p:grpSp>
            <p:nvGrpSpPr>
              <p:cNvPr id="236553" name="Group 9"/>
              <p:cNvGrpSpPr>
                <a:grpSpLocks/>
              </p:cNvGrpSpPr>
              <p:nvPr/>
            </p:nvGrpSpPr>
            <p:grpSpPr bwMode="auto">
              <a:xfrm>
                <a:off x="3024" y="1139"/>
                <a:ext cx="720" cy="685"/>
                <a:chOff x="3024" y="1139"/>
                <a:chExt cx="720" cy="685"/>
              </a:xfrm>
            </p:grpSpPr>
            <p:sp>
              <p:nvSpPr>
                <p:cNvPr id="236554" name="Freeform 10"/>
                <p:cNvSpPr>
                  <a:spLocks/>
                </p:cNvSpPr>
                <p:nvPr/>
              </p:nvSpPr>
              <p:spPr bwMode="auto">
                <a:xfrm>
                  <a:off x="3024" y="1440"/>
                  <a:ext cx="720" cy="384"/>
                </a:xfrm>
                <a:custGeom>
                  <a:avLst/>
                  <a:gdLst>
                    <a:gd name="T0" fmla="*/ 0 w 720"/>
                    <a:gd name="T1" fmla="*/ 384 h 384"/>
                    <a:gd name="T2" fmla="*/ 720 w 720"/>
                    <a:gd name="T3" fmla="*/ 384 h 384"/>
                    <a:gd name="T4" fmla="*/ 720 w 720"/>
                    <a:gd name="T5" fmla="*/ 0 h 384"/>
                    <a:gd name="T6" fmla="*/ 96 w 720"/>
                    <a:gd name="T7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0" h="384">
                      <a:moveTo>
                        <a:pt x="0" y="384"/>
                      </a:moveTo>
                      <a:lnTo>
                        <a:pt x="720" y="384"/>
                      </a:lnTo>
                      <a:lnTo>
                        <a:pt x="720" y="0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65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15" y="1139"/>
                  <a:ext cx="346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2000">
                      <a:latin typeface="Arial" pitchFamily="34" charset="0"/>
                    </a:rPr>
                    <a:t>on</a:t>
                  </a:r>
                </a:p>
              </p:txBody>
            </p:sp>
          </p:grpSp>
          <p:sp>
            <p:nvSpPr>
              <p:cNvPr id="236556" name="AutoShape 12"/>
              <p:cNvSpPr>
                <a:spLocks noChangeArrowheads="1"/>
              </p:cNvSpPr>
              <p:nvPr/>
            </p:nvSpPr>
            <p:spPr bwMode="auto">
              <a:xfrm>
                <a:off x="1839" y="1198"/>
                <a:ext cx="1306" cy="911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  <a:p>
                <a:pPr algn="ctr" eaLnBrk="1" hangingPunct="1"/>
                <a:r>
                  <a:rPr lang="en-US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Lamp On</a:t>
                </a:r>
              </a:p>
              <a:p>
                <a:pPr algn="ctr" eaLnBrk="1" hangingPunct="1"/>
                <a:endParaRPr lang="en-US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</p:txBody>
          </p:sp>
          <p:sp>
            <p:nvSpPr>
              <p:cNvPr id="236557" name="AutoShape 13"/>
              <p:cNvSpPr>
                <a:spLocks noChangeArrowheads="1"/>
              </p:cNvSpPr>
              <p:nvPr/>
            </p:nvSpPr>
            <p:spPr bwMode="auto">
              <a:xfrm>
                <a:off x="1839" y="2878"/>
                <a:ext cx="1306" cy="911"/>
              </a:xfrm>
              <a:prstGeom prst="roundRect">
                <a:avLst>
                  <a:gd name="adj" fmla="val 31986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en-US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  <a:p>
                <a:pPr algn="ctr" eaLnBrk="1" hangingPunct="1"/>
                <a:r>
                  <a:rPr lang="en-US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Lamp Off</a:t>
                </a:r>
              </a:p>
              <a:p>
                <a:pPr algn="ctr" eaLnBrk="1" hangingPunct="1"/>
                <a:endParaRPr lang="en-US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endParaRPr>
              </a:p>
            </p:txBody>
          </p:sp>
          <p:grpSp>
            <p:nvGrpSpPr>
              <p:cNvPr id="236558" name="Group 14"/>
              <p:cNvGrpSpPr>
                <a:grpSpLocks/>
              </p:cNvGrpSpPr>
              <p:nvPr/>
            </p:nvGrpSpPr>
            <p:grpSpPr bwMode="auto">
              <a:xfrm>
                <a:off x="1824" y="2112"/>
                <a:ext cx="384" cy="768"/>
                <a:chOff x="1824" y="2112"/>
                <a:chExt cx="384" cy="768"/>
              </a:xfrm>
            </p:grpSpPr>
            <p:sp>
              <p:nvSpPr>
                <p:cNvPr id="236559" name="Line 15"/>
                <p:cNvSpPr>
                  <a:spLocks noChangeShapeType="1"/>
                </p:cNvSpPr>
                <p:nvPr/>
              </p:nvSpPr>
              <p:spPr bwMode="auto">
                <a:xfrm>
                  <a:off x="2208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656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24" y="2581"/>
                  <a:ext cx="344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2000">
                      <a:latin typeface="Arial" pitchFamily="34" charset="0"/>
                    </a:rPr>
                    <a:t>off</a:t>
                  </a:r>
                </a:p>
              </p:txBody>
            </p:sp>
          </p:grpSp>
          <p:grpSp>
            <p:nvGrpSpPr>
              <p:cNvPr id="236561" name="Group 17"/>
              <p:cNvGrpSpPr>
                <a:grpSpLocks/>
              </p:cNvGrpSpPr>
              <p:nvPr/>
            </p:nvGrpSpPr>
            <p:grpSpPr bwMode="auto">
              <a:xfrm>
                <a:off x="2784" y="2112"/>
                <a:ext cx="1394" cy="768"/>
                <a:chOff x="2784" y="2112"/>
                <a:chExt cx="1394" cy="768"/>
              </a:xfrm>
            </p:grpSpPr>
            <p:sp>
              <p:nvSpPr>
                <p:cNvPr id="2365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84" y="2150"/>
                  <a:ext cx="1394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en-US" sz="2000">
                      <a:latin typeface="Arial" pitchFamily="34" charset="0"/>
                    </a:rPr>
                    <a:t>on/</a:t>
                  </a:r>
                  <a:r>
                    <a:rPr lang="en-US" altLang="en-US" sz="2000" i="1">
                      <a:solidFill>
                        <a:srgbClr val="FC0128"/>
                      </a:solidFill>
                      <a:latin typeface="Arial" pitchFamily="34" charset="0"/>
                    </a:rPr>
                    <a:t>ctr := ctr + 1</a:t>
                  </a:r>
                </a:p>
              </p:txBody>
            </p:sp>
            <p:sp>
              <p:nvSpPr>
                <p:cNvPr id="2365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  <p:grpSp>
            <p:nvGrpSpPr>
              <p:cNvPr id="236564" name="Group 20"/>
              <p:cNvGrpSpPr>
                <a:grpSpLocks/>
              </p:cNvGrpSpPr>
              <p:nvPr/>
            </p:nvGrpSpPr>
            <p:grpSpPr bwMode="auto">
              <a:xfrm>
                <a:off x="1440" y="3264"/>
                <a:ext cx="432" cy="192"/>
                <a:chOff x="1440" y="3264"/>
                <a:chExt cx="432" cy="192"/>
              </a:xfrm>
            </p:grpSpPr>
            <p:sp>
              <p:nvSpPr>
                <p:cNvPr id="236565" name="Line 21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236566" name="Oval 22"/>
                <p:cNvSpPr>
                  <a:spLocks noChangeArrowheads="1"/>
                </p:cNvSpPr>
                <p:nvPr/>
              </p:nvSpPr>
              <p:spPr bwMode="auto">
                <a:xfrm>
                  <a:off x="1440" y="326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</p:grpSp>
        <p:sp>
          <p:nvSpPr>
            <p:cNvPr id="236567" name="Rectangle 23"/>
            <p:cNvSpPr>
              <a:spLocks noChangeArrowheads="1"/>
            </p:cNvSpPr>
            <p:nvPr/>
          </p:nvSpPr>
          <p:spPr bwMode="auto">
            <a:xfrm>
              <a:off x="1085" y="1505"/>
              <a:ext cx="909" cy="25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ctr : Integer</a:t>
              </a:r>
            </a:p>
          </p:txBody>
        </p:sp>
        <p:sp>
          <p:nvSpPr>
            <p:cNvPr id="236568" name="Rectangle 24"/>
            <p:cNvSpPr>
              <a:spLocks noChangeArrowheads="1"/>
            </p:cNvSpPr>
            <p:nvPr/>
          </p:nvSpPr>
          <p:spPr bwMode="auto">
            <a:xfrm>
              <a:off x="936" y="1152"/>
              <a:ext cx="3888" cy="2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902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FAC0-F55F-4C91-8AB0-941218DC6EFC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Guards</a:t>
            </a:r>
            <a:endParaRPr lang="en-US" alt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CA" altLang="en-US" sz="2000" dirty="0" smtClean="0"/>
              <a:t>The transitions form one state to another are triggered by event but only when specific conditions (guards) are satisfied. Guards do not have side effects</a:t>
            </a:r>
            <a:endParaRPr lang="en-US" altLang="en-US" sz="2000" dirty="0"/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152400" y="3048000"/>
            <a:ext cx="8458200" cy="3502025"/>
            <a:chOff x="96" y="1920"/>
            <a:chExt cx="5328" cy="2206"/>
          </a:xfrm>
        </p:grpSpPr>
        <p:grpSp>
          <p:nvGrpSpPr>
            <p:cNvPr id="238597" name="Group 5"/>
            <p:cNvGrpSpPr>
              <a:grpSpLocks/>
            </p:cNvGrpSpPr>
            <p:nvPr/>
          </p:nvGrpSpPr>
          <p:grpSpPr bwMode="auto">
            <a:xfrm>
              <a:off x="960" y="2160"/>
              <a:ext cx="4464" cy="1966"/>
              <a:chOff x="960" y="1488"/>
              <a:chExt cx="4464" cy="2496"/>
            </a:xfrm>
          </p:grpSpPr>
          <p:sp>
            <p:nvSpPr>
              <p:cNvPr id="238598" name="AutoShape 6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1248" cy="672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Selling</a:t>
                </a:r>
              </a:p>
            </p:txBody>
          </p:sp>
          <p:sp>
            <p:nvSpPr>
              <p:cNvPr id="238599" name="AutoShape 7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124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Unhappy</a:t>
                </a:r>
              </a:p>
            </p:txBody>
          </p:sp>
          <p:sp>
            <p:nvSpPr>
              <p:cNvPr id="238600" name="Line 8"/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38601" name="AutoShape 9"/>
              <p:cNvSpPr>
                <a:spLocks noChangeArrowheads="1"/>
              </p:cNvSpPr>
              <p:nvPr/>
            </p:nvSpPr>
            <p:spPr bwMode="auto">
              <a:xfrm>
                <a:off x="4176" y="1536"/>
                <a:ext cx="1248" cy="528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Happy</a:t>
                </a:r>
              </a:p>
            </p:txBody>
          </p:sp>
          <p:sp>
            <p:nvSpPr>
              <p:cNvPr id="238602" name="Line 10"/>
              <p:cNvSpPr>
                <a:spLocks noChangeShapeType="1"/>
              </p:cNvSpPr>
              <p:nvPr/>
            </p:nvSpPr>
            <p:spPr bwMode="auto">
              <a:xfrm rot="-5400000">
                <a:off x="3384" y="1032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38603" name="Freeform 11"/>
              <p:cNvSpPr>
                <a:spLocks/>
              </p:cNvSpPr>
              <p:nvPr/>
            </p:nvSpPr>
            <p:spPr bwMode="auto">
              <a:xfrm>
                <a:off x="960" y="1632"/>
                <a:ext cx="384" cy="384"/>
              </a:xfrm>
              <a:custGeom>
                <a:avLst/>
                <a:gdLst>
                  <a:gd name="T0" fmla="*/ 432 w 432"/>
                  <a:gd name="T1" fmla="*/ 480 h 480"/>
                  <a:gd name="T2" fmla="*/ 0 w 432"/>
                  <a:gd name="T3" fmla="*/ 480 h 480"/>
                  <a:gd name="T4" fmla="*/ 0 w 432"/>
                  <a:gd name="T5" fmla="*/ 0 h 480"/>
                  <a:gd name="T6" fmla="*/ 432 w 432"/>
                  <a:gd name="T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2" h="480">
                    <a:moveTo>
                      <a:pt x="432" y="480"/>
                    </a:moveTo>
                    <a:lnTo>
                      <a:pt x="0" y="480"/>
                    </a:ln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238604" name="Group 12"/>
            <p:cNvGrpSpPr>
              <a:grpSpLocks/>
            </p:cNvGrpSpPr>
            <p:nvPr/>
          </p:nvGrpSpPr>
          <p:grpSpPr bwMode="auto">
            <a:xfrm>
              <a:off x="96" y="1920"/>
              <a:ext cx="4512" cy="1793"/>
              <a:chOff x="96" y="1248"/>
              <a:chExt cx="4512" cy="1793"/>
            </a:xfrm>
          </p:grpSpPr>
          <p:sp>
            <p:nvSpPr>
              <p:cNvPr id="238605" name="Text Box 13"/>
              <p:cNvSpPr txBox="1">
                <a:spLocks noChangeArrowheads="1"/>
              </p:cNvSpPr>
              <p:nvPr/>
            </p:nvSpPr>
            <p:spPr bwMode="auto">
              <a:xfrm>
                <a:off x="1896" y="2810"/>
                <a:ext cx="27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 bid </a:t>
                </a:r>
                <a:r>
                  <a:rPr lang="en-US" altLang="en-US" sz="1800">
                    <a:solidFill>
                      <a:srgbClr val="FF0000"/>
                    </a:solidFill>
                    <a:latin typeface="Arial" pitchFamily="34" charset="0"/>
                  </a:rPr>
                  <a:t>[(value &gt;= 100) &amp; (value &lt; 200)]</a:t>
                </a:r>
                <a:r>
                  <a:rPr lang="en-US" altLang="en-US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 /sell</a:t>
                </a:r>
              </a:p>
            </p:txBody>
          </p:sp>
          <p:sp>
            <p:nvSpPr>
              <p:cNvPr id="238606" name="Text Box 14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bid </a:t>
                </a:r>
                <a:r>
                  <a:rPr lang="en-US" altLang="en-US" sz="1800">
                    <a:solidFill>
                      <a:srgbClr val="FF0000"/>
                    </a:solidFill>
                    <a:latin typeface="Arial" pitchFamily="34" charset="0"/>
                  </a:rPr>
                  <a:t>[value &gt;= 200]</a:t>
                </a:r>
                <a:r>
                  <a:rPr lang="en-US" altLang="en-US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 /sell</a:t>
                </a:r>
              </a:p>
            </p:txBody>
          </p:sp>
          <p:sp>
            <p:nvSpPr>
              <p:cNvPr id="238607" name="Text Box 15"/>
              <p:cNvSpPr txBox="1">
                <a:spLocks noChangeArrowheads="1"/>
              </p:cNvSpPr>
              <p:nvPr/>
            </p:nvSpPr>
            <p:spPr bwMode="auto">
              <a:xfrm>
                <a:off x="96" y="1248"/>
                <a:ext cx="16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bid </a:t>
                </a:r>
                <a:r>
                  <a:rPr lang="en-US" altLang="en-US" sz="1800">
                    <a:solidFill>
                      <a:srgbClr val="FF0000"/>
                    </a:solidFill>
                    <a:latin typeface="Arial" pitchFamily="34" charset="0"/>
                  </a:rPr>
                  <a:t>[value &lt; 100]</a:t>
                </a:r>
                <a:r>
                  <a:rPr lang="en-US" altLang="en-US" sz="1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 /reject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60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407" tIns="45420" rIns="92407" bIns="45420"/>
          <a:lstStyle/>
          <a:p>
            <a:r>
              <a:rPr lang="en-US" altLang="en-US"/>
              <a:t>Requirements Elicitation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  <a:noFill/>
          <a:ln/>
        </p:spPr>
        <p:txBody>
          <a:bodyPr lIns="92407" tIns="45420" rIns="92407" bIns="45420"/>
          <a:lstStyle/>
          <a:p>
            <a:r>
              <a:rPr lang="en-US" altLang="en-US" sz="2000" dirty="0"/>
              <a:t>Very challenging </a:t>
            </a:r>
            <a:r>
              <a:rPr lang="en-US" altLang="en-US" sz="2000" dirty="0" smtClean="0"/>
              <a:t>activity</a:t>
            </a:r>
          </a:p>
          <a:p>
            <a:endParaRPr lang="en-US" altLang="en-US" sz="2000" dirty="0"/>
          </a:p>
          <a:p>
            <a:r>
              <a:rPr lang="en-US" altLang="en-US" sz="2000" dirty="0"/>
              <a:t>Requires collaboration of people with different backgrounds</a:t>
            </a:r>
          </a:p>
          <a:p>
            <a:pPr lvl="1"/>
            <a:r>
              <a:rPr lang="en-US" altLang="en-US" sz="2000" dirty="0" smtClean="0"/>
              <a:t>Users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Developers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 smtClean="0"/>
              <a:t>The gap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users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developers is bridged by:</a:t>
            </a:r>
            <a:endParaRPr lang="en-US" altLang="en-US" sz="2000" dirty="0"/>
          </a:p>
          <a:p>
            <a:pPr lvl="2"/>
            <a:r>
              <a:rPr lang="en-US" altLang="en-US" sz="1800" b="0" i="1" u="sng" dirty="0"/>
              <a:t>Scenarios:</a:t>
            </a:r>
            <a:r>
              <a:rPr lang="en-US" altLang="en-US" sz="1800" u="sng" dirty="0"/>
              <a:t> </a:t>
            </a:r>
            <a:r>
              <a:rPr lang="en-US" altLang="en-US" sz="1800" dirty="0"/>
              <a:t>Example of the use of the system in terms of a series </a:t>
            </a:r>
            <a:r>
              <a:rPr lang="en-US" altLang="en-US" sz="1800" dirty="0" smtClean="0"/>
              <a:t>of </a:t>
            </a:r>
            <a:r>
              <a:rPr lang="en-US" altLang="en-US" sz="1800" dirty="0"/>
              <a:t>interactions with between the user and the system </a:t>
            </a:r>
          </a:p>
          <a:p>
            <a:pPr lvl="2"/>
            <a:r>
              <a:rPr lang="en-US" altLang="en-US" sz="1800" b="0" i="1" u="sng" dirty="0"/>
              <a:t>Use cases:</a:t>
            </a:r>
            <a:r>
              <a:rPr lang="en-US" altLang="en-US" sz="1800" u="sng" dirty="0"/>
              <a:t>  </a:t>
            </a:r>
            <a:r>
              <a:rPr lang="en-US" altLang="en-US" sz="1800" dirty="0"/>
              <a:t>Abstraction that describes a class of </a:t>
            </a:r>
            <a:r>
              <a:rPr lang="en-US" altLang="en-US" sz="1800" dirty="0" smtClean="0"/>
              <a:t>related scenarios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348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9ABA-D399-4D86-BC41-757CD85A05C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Characteristics of Software Requirements </a:t>
            </a:r>
            <a:endParaRPr lang="en-US" altLang="en-US" sz="4000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Clarity</a:t>
            </a:r>
            <a:r>
              <a:rPr lang="en-CA" altLang="en-US" sz="1800" dirty="0" smtClean="0"/>
              <a:t>: The meaning and the significance of the requirement has to be clearly defined </a:t>
            </a:r>
            <a:endParaRPr lang="el-GR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Consistency</a:t>
            </a:r>
            <a:r>
              <a:rPr lang="en-US" altLang="en-US" sz="1800" dirty="0" smtClean="0"/>
              <a:t>: One requirement can not be inconsistent with another (it can be conflicting though)</a:t>
            </a:r>
            <a:endParaRPr lang="el-GR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Completeness</a:t>
            </a:r>
            <a:r>
              <a:rPr lang="en-CA" altLang="en-US" sz="1800" dirty="0" smtClean="0"/>
              <a:t>: The requirement is fully defined (relates with clarity</a:t>
            </a:r>
            <a:r>
              <a:rPr lang="el-GR" altLang="en-US" sz="1800" dirty="0" smtClean="0"/>
              <a:t>)</a:t>
            </a:r>
            <a:endParaRPr lang="el-GR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Verifiable:</a:t>
            </a:r>
            <a:r>
              <a:rPr lang="en-CA" altLang="en-US" sz="1800" dirty="0" smtClean="0"/>
              <a:t> The requirement can be verified against the final implementation</a:t>
            </a:r>
            <a:endParaRPr lang="el-GR" altLang="en-US" sz="1800" dirty="0"/>
          </a:p>
          <a:p>
            <a:pPr>
              <a:lnSpc>
                <a:spcPct val="80000"/>
              </a:lnSpc>
            </a:pPr>
            <a:endParaRPr lang="el-GR" altLang="en-US" sz="1800" b="1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Independence of technological and implementation factors</a:t>
            </a:r>
            <a:r>
              <a:rPr lang="en-CA" altLang="en-US" sz="1800" dirty="0" smtClean="0"/>
              <a:t>: The requirement specification has to be independent of any preoccupations we may have towards specific design decisions we may favor or want to follow:</a:t>
            </a:r>
            <a:r>
              <a:rPr lang="el-GR" altLang="en-US" sz="1800" dirty="0" smtClean="0"/>
              <a:t> 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Requirement </a:t>
            </a:r>
            <a:r>
              <a:rPr lang="en-CA" altLang="en-US" sz="1600" dirty="0" smtClean="0">
                <a:sym typeface="Wingdings" panose="05000000000000000000" pitchFamily="2" charset="2"/>
              </a:rPr>
              <a:t> What the system is supposed to do</a:t>
            </a:r>
            <a:r>
              <a:rPr lang="en-US" altLang="en-US" sz="1600" dirty="0" smtClean="0"/>
              <a:t> 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Implementation </a:t>
            </a:r>
            <a:r>
              <a:rPr lang="en-CA" altLang="en-US" sz="1600" dirty="0" smtClean="0">
                <a:sym typeface="Wingdings" panose="05000000000000000000" pitchFamily="2" charset="2"/>
              </a:rPr>
              <a:t> </a:t>
            </a:r>
            <a:r>
              <a:rPr lang="el-GR" altLang="en-US" sz="1600" dirty="0" smtClean="0"/>
              <a:t> </a:t>
            </a:r>
            <a:r>
              <a:rPr lang="en-CA" altLang="en-US" sz="1600" dirty="0" smtClean="0"/>
              <a:t>How the system satisfies its requirements</a:t>
            </a: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3559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DFA0-8903-4437-BA0F-D273C44DB94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CA" altLang="en-US" sz="4000" dirty="0" smtClean="0"/>
              <a:t>Requirements Validation</a:t>
            </a:r>
            <a:endParaRPr lang="en-US" altLang="en-US" sz="400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dirty="0" smtClean="0"/>
              <a:t>To check whether we have captured and modeled the </a:t>
            </a:r>
            <a:r>
              <a:rPr lang="en-CA" altLang="en-US" sz="2000" b="1" i="1" dirty="0" smtClean="0"/>
              <a:t>right</a:t>
            </a:r>
            <a:r>
              <a:rPr lang="en-CA" altLang="en-US" sz="2000" b="1" dirty="0" smtClean="0"/>
              <a:t> </a:t>
            </a:r>
            <a:r>
              <a:rPr lang="en-CA" altLang="en-US" sz="2000" dirty="0" smtClean="0"/>
              <a:t>requirements (as opposed to check whether we have </a:t>
            </a:r>
            <a:r>
              <a:rPr lang="en-CA" altLang="en-US" sz="2000" b="1" i="1" dirty="0" smtClean="0"/>
              <a:t>implemented</a:t>
            </a:r>
            <a:r>
              <a:rPr lang="en-CA" altLang="en-US" sz="2000" b="1" dirty="0" smtClean="0"/>
              <a:t> </a:t>
            </a:r>
            <a:r>
              <a:rPr lang="en-CA" altLang="en-US" sz="2000" dirty="0" smtClean="0"/>
              <a:t>the requirements right </a:t>
            </a:r>
            <a:r>
              <a:rPr lang="en-CA" altLang="en-US" sz="2000" dirty="0" smtClean="0">
                <a:sym typeface="Wingdings" panose="05000000000000000000" pitchFamily="2" charset="2"/>
              </a:rPr>
              <a:t> requirements verification)</a:t>
            </a:r>
            <a:endParaRPr lang="en-CA" altLang="en-US" sz="2000" dirty="0" smtClean="0"/>
          </a:p>
          <a:p>
            <a:pPr>
              <a:lnSpc>
                <a:spcPct val="80000"/>
              </a:lnSpc>
            </a:pPr>
            <a:endParaRPr lang="en-CA" altLang="en-US" sz="2000" dirty="0" smtClean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The criteria for requirements validation include: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l-GR" altLang="en-US" sz="2000" b="1" dirty="0"/>
          </a:p>
          <a:p>
            <a:pPr lvl="1">
              <a:lnSpc>
                <a:spcPct val="80000"/>
              </a:lnSpc>
            </a:pPr>
            <a:r>
              <a:rPr lang="en-CA" altLang="en-US" sz="1800" b="1" dirty="0" smtClean="0"/>
              <a:t>Validation of </a:t>
            </a:r>
            <a:r>
              <a:rPr lang="en-US" altLang="en-US" sz="1800" b="1" dirty="0" smtClean="0"/>
              <a:t>Correctness</a:t>
            </a:r>
            <a:r>
              <a:rPr lang="en-US" altLang="en-US" sz="1800" dirty="0" smtClean="0"/>
              <a:t>: The requirements model is correct and denotes the idea the user/client has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endParaRPr lang="en-US" altLang="en-US" sz="1800" b="1" dirty="0"/>
          </a:p>
          <a:p>
            <a:pPr lvl="1">
              <a:lnSpc>
                <a:spcPct val="80000"/>
              </a:lnSpc>
            </a:pPr>
            <a:r>
              <a:rPr lang="en-CA" altLang="en-US" sz="1800" b="1" dirty="0" smtClean="0"/>
              <a:t>Validation of </a:t>
            </a:r>
            <a:r>
              <a:rPr lang="en-US" altLang="en-US" sz="1800" b="1" dirty="0" smtClean="0"/>
              <a:t>Completeness</a:t>
            </a:r>
            <a:r>
              <a:rPr lang="en-US" altLang="en-US" sz="1800" dirty="0" smtClean="0"/>
              <a:t>:</a:t>
            </a:r>
            <a:r>
              <a:rPr lang="el-GR" altLang="en-US" sz="1800" dirty="0" smtClean="0"/>
              <a:t> </a:t>
            </a:r>
            <a:r>
              <a:rPr lang="en-CA" altLang="en-US" sz="1800" dirty="0"/>
              <a:t> </a:t>
            </a:r>
            <a:r>
              <a:rPr lang="en-CA" altLang="en-US" sz="1800" dirty="0" smtClean="0"/>
              <a:t>To ensure that all possible uses and scenarios of the system have been captured and modeled, and thee are nor inconsistencies among them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b="1" dirty="0" smtClean="0"/>
              <a:t>Realism</a:t>
            </a:r>
            <a:r>
              <a:rPr lang="en-US" altLang="en-US" sz="1800" dirty="0" smtClean="0"/>
              <a:t>: To ensure that the requirements can be implemented given the available technology and resources</a:t>
            </a:r>
            <a:endParaRPr lang="el-GR" altLang="en-US" sz="1800" dirty="0"/>
          </a:p>
          <a:p>
            <a:pPr lvl="1">
              <a:lnSpc>
                <a:spcPct val="80000"/>
              </a:lnSpc>
            </a:pPr>
            <a:endParaRPr lang="el-GR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b="1" dirty="0" smtClean="0"/>
              <a:t>Traceability</a:t>
            </a:r>
            <a:r>
              <a:rPr lang="en-US" altLang="en-US" sz="1800" dirty="0" smtClean="0"/>
              <a:t>: To ensure that each implementation part can be traced back to a requirement (i.e. this piece of code or this module implements requirement X)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858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ox 24-Hour Trai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Wrox 24-Hour Trainer</Template>
  <TotalTime>841</TotalTime>
  <Words>3070</Words>
  <Application>Microsoft Office PowerPoint</Application>
  <PresentationFormat>On-screen Show (4:3)</PresentationFormat>
  <Paragraphs>590</Paragraphs>
  <Slides>61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Wrox 24-Hour Trainer</vt:lpstr>
      <vt:lpstr>Document</vt:lpstr>
      <vt:lpstr>CS 2212B</vt:lpstr>
      <vt:lpstr>What we will cover</vt:lpstr>
      <vt:lpstr>Requirements Engineering</vt:lpstr>
      <vt:lpstr>Requirements Engineering</vt:lpstr>
      <vt:lpstr>Why software projects fail?</vt:lpstr>
      <vt:lpstr>What is a Requirement in a Software Product</vt:lpstr>
      <vt:lpstr>Requirements Elicitation</vt:lpstr>
      <vt:lpstr>Characteristics of Software Requirements </vt:lpstr>
      <vt:lpstr>Requirements Validation</vt:lpstr>
      <vt:lpstr>Requirements Template</vt:lpstr>
      <vt:lpstr>Requirements Engineering Process</vt:lpstr>
      <vt:lpstr>Requirements Elicitation Process</vt:lpstr>
      <vt:lpstr>System Specification Model vs Analysis Model</vt:lpstr>
      <vt:lpstr>Functional vs. non-functional requirements</vt:lpstr>
      <vt:lpstr>Some types of non-functional requirements</vt:lpstr>
      <vt:lpstr>Functional requirements vs. technical requirements</vt:lpstr>
      <vt:lpstr>Models</vt:lpstr>
      <vt:lpstr>Types of Models</vt:lpstr>
      <vt:lpstr>What needs to be modeled?</vt:lpstr>
      <vt:lpstr>Events</vt:lpstr>
      <vt:lpstr>Types of Events</vt:lpstr>
      <vt:lpstr>Event Table</vt:lpstr>
      <vt:lpstr>Models of Things =  Domain Model</vt:lpstr>
      <vt:lpstr>Example Domain Model</vt:lpstr>
      <vt:lpstr>PowerPoint Presentation</vt:lpstr>
      <vt:lpstr>States and state transitions</vt:lpstr>
      <vt:lpstr>Notations</vt:lpstr>
      <vt:lpstr>Usage Scenarios for Requirements Elicitation</vt:lpstr>
      <vt:lpstr>Use Cases</vt:lpstr>
      <vt:lpstr>Use Case Example: Change of Airline Ticket Reservation</vt:lpstr>
      <vt:lpstr>Use Case Models</vt:lpstr>
      <vt:lpstr>Functional Requirements Modeling Techniques </vt:lpstr>
      <vt:lpstr>Traditional Technique for Functional Requirements Modeling </vt:lpstr>
      <vt:lpstr>Views</vt:lpstr>
      <vt:lpstr>Data Flow  Diagrams</vt:lpstr>
      <vt:lpstr>Example DFD</vt:lpstr>
      <vt:lpstr>DFD: Abstraction Levels</vt:lpstr>
      <vt:lpstr>Guidelines for Level 0</vt:lpstr>
      <vt:lpstr>DFD Level 0</vt:lpstr>
      <vt:lpstr>Guidelines for Level 1</vt:lpstr>
      <vt:lpstr>DFD Level 1</vt:lpstr>
      <vt:lpstr>Further Decomposition of the PBX Process </vt:lpstr>
      <vt:lpstr> DFD Segment for the Switching Process and the “off hook” event</vt:lpstr>
      <vt:lpstr>Example Psudocode</vt:lpstr>
      <vt:lpstr>Decision Table Example</vt:lpstr>
      <vt:lpstr>Decision Table Example</vt:lpstr>
      <vt:lpstr>Entity-Relationship Diagram</vt:lpstr>
      <vt:lpstr>Structural Elements of E-R Diagrams</vt:lpstr>
      <vt:lpstr>E-R Diagram example</vt:lpstr>
      <vt:lpstr>Relations</vt:lpstr>
      <vt:lpstr>E-R Semantics</vt:lpstr>
      <vt:lpstr>1-Ν Relation</vt:lpstr>
      <vt:lpstr>Ν-Μ Relation</vt:lpstr>
      <vt:lpstr>Partial Relation</vt:lpstr>
      <vt:lpstr>E-R Cardinality Notation</vt:lpstr>
      <vt:lpstr>E-R Diagram Example</vt:lpstr>
      <vt:lpstr>State Machines (Automata)</vt:lpstr>
      <vt:lpstr>State Machine Example</vt:lpstr>
      <vt:lpstr>Results and Actioms</vt:lpstr>
      <vt:lpstr>Extended State Machine</vt:lpstr>
      <vt:lpstr>Guards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Rod Stephens</dc:creator>
  <cp:lastModifiedBy>Kostas Kontogiannis</cp:lastModifiedBy>
  <cp:revision>150</cp:revision>
  <dcterms:created xsi:type="dcterms:W3CDTF">2015-03-16T16:55:38Z</dcterms:created>
  <dcterms:modified xsi:type="dcterms:W3CDTF">2018-01-17T15:25:42Z</dcterms:modified>
</cp:coreProperties>
</file>