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8" r:id="rId2"/>
    <p:sldId id="354" r:id="rId3"/>
    <p:sldId id="356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56" r:id="rId35"/>
    <p:sldId id="446" r:id="rId36"/>
    <p:sldId id="447" r:id="rId37"/>
    <p:sldId id="448" r:id="rId38"/>
    <p:sldId id="449" r:id="rId39"/>
    <p:sldId id="457" r:id="rId40"/>
    <p:sldId id="458" r:id="rId41"/>
    <p:sldId id="459" r:id="rId42"/>
    <p:sldId id="450" r:id="rId43"/>
    <p:sldId id="451" r:id="rId44"/>
    <p:sldId id="452" r:id="rId45"/>
    <p:sldId id="453" r:id="rId46"/>
    <p:sldId id="454" r:id="rId47"/>
    <p:sldId id="455" r:id="rId48"/>
    <p:sldId id="35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2" autoAdjust="0"/>
  </p:normalViewPr>
  <p:slideViewPr>
    <p:cSldViewPr>
      <p:cViewPr>
        <p:scale>
          <a:sx n="80" d="100"/>
          <a:sy n="80" d="100"/>
        </p:scale>
        <p:origin x="-152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A18FB-1C0E-4530-8CC5-3EADB913B705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D173CC-E796-4683-BC3D-9729E0EAF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9465E-3C46-439F-8F43-29A05A0D7D5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923CA-BAE5-45A2-A8F5-9FFB0E1C29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04A1-3AF4-40D0-A278-B798474CC9F4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A2B1-C851-45BA-9B90-CF18442A1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E5E9-0783-472E-BA6E-3C49E24626FB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E0FD-127E-4CCB-BB04-515C9865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7E29-1932-4CCE-9A53-47CAB86FFE2A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41AF4-E102-49BC-A850-271A47F9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2438-700B-47C7-B66F-B9FD0D879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1259-A3D5-4284-8B16-27621D968E02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9DB33-55D3-4713-B728-07F189041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49F5-0AF4-4D87-8900-0BBF62F1A151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06DB-4B8F-436C-A405-2CF749C1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81201"/>
            <a:ext cx="7772400" cy="762000"/>
          </a:xfrm>
          <a:prstGeom prst="rect">
            <a:avLst/>
          </a:prstGeom>
        </p:spPr>
        <p:txBody>
          <a:bodyPr/>
          <a:lstStyle>
            <a:lvl1pPr algn="l">
              <a:defRPr b="1" cap="small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sz="240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1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12D8-DA29-4F3F-B804-F7322D9BB90E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5A77-BA55-4C03-99EA-F3AE68D73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2327-661E-4F29-9334-E72557A2986D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9140-09B2-4A1F-82D1-8932F6B8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0DF41-25F8-4AF5-817B-336DDFED29B0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33B0-D7CE-4DA2-9BCD-99D454B2F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4BACC-2316-4404-B45B-56A46FD87DB1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2B76-065C-4643-9415-BCEF3F3F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138B-92EA-46FB-8F47-B333F923F12C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C1E0-4351-4FCA-9574-2E7354AD3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E93C-AA0A-4A46-BCDF-67703AA396C0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42D40-930D-4F71-9DD1-4EF0E09B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E15B8A-FF29-464D-BE39-860BA0CC4514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CB4D6-C3C5-449D-89FE-4DAAFB2C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TotleBa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9600" y="0"/>
            <a:ext cx="4724400" cy="4953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CS2212B Introduction to Software Engineering 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class-diagrams-overview.html" TargetMode="External"/><Relationship Id="rId2" Type="http://schemas.openxmlformats.org/officeDocument/2006/relationships/hyperlink" Target="https://www.lucidchart.com/pages/uml-class-diagra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urses.cs.washington.edu/courses/cse403/11sp/lectures/lecture08-uml1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7.wmf"/><Relationship Id="rId3" Type="http://schemas.openxmlformats.org/officeDocument/2006/relationships/oleObject" Target="../embeddings/Microsoft_Word_97_-_2003_Document1.doc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Microsoft_Word_97_-_2003_Document3.doc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 2212B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1"/>
            <a:ext cx="7772400" cy="990600"/>
          </a:xfrm>
        </p:spPr>
        <p:txBody>
          <a:bodyPr/>
          <a:lstStyle/>
          <a:p>
            <a:r>
              <a:rPr lang="en-CA" dirty="0" smtClean="0"/>
              <a:t>Introduction to Software Engineering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88620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Kostas Kontogiannis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584835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Lecture 5: Requirements Engineering (Chapter 4)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21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Initiator or Active Classes</a:t>
            </a:r>
            <a:endParaRPr lang="en-US" altLang="en-US" sz="3600" dirty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066800" y="1981200"/>
            <a:ext cx="2362200" cy="3048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066800" y="27432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066800" y="3429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203325" y="2098675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EventManager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127125" y="3394075"/>
            <a:ext cx="142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Suspend()</a:t>
            </a:r>
          </a:p>
          <a:p>
            <a:pPr eaLnBrk="1" hangingPunct="1"/>
            <a:r>
              <a:rPr lang="en-US" altLang="en-US"/>
              <a:t>Flush()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3429000" y="2286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4876800" y="2133600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Bold 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28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Classifiers</a:t>
            </a:r>
            <a:endParaRPr lang="en-US" altLang="en-US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000" dirty="0" smtClean="0"/>
              <a:t>A classifier is a UML mechanism that is used to denote the structural and behavioral characteristics of a system. </a:t>
            </a:r>
            <a:endParaRPr lang="el-GR" altLang="en-US" sz="2000" dirty="0"/>
          </a:p>
          <a:p>
            <a:endParaRPr lang="en-US" altLang="en-US" sz="2000" dirty="0"/>
          </a:p>
          <a:p>
            <a:pPr lvl="1"/>
            <a:r>
              <a:rPr lang="en-CA" altLang="en-US" sz="2000" dirty="0" smtClean="0"/>
              <a:t>Eight basic classifiers</a:t>
            </a:r>
            <a:endParaRPr lang="en-US" altLang="en-US" sz="2000" dirty="0"/>
          </a:p>
          <a:p>
            <a:pPr lvl="2"/>
            <a:r>
              <a:rPr lang="en-CA" altLang="en-US" sz="2000" dirty="0" smtClean="0"/>
              <a:t>Classes, Interfaces, data types, event, components, nodes, use cases, sub-systems).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51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Scope of Class Attributes</a:t>
            </a:r>
            <a:endParaRPr lang="en-US" altLang="en-US" sz="3600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93725" y="1870075"/>
            <a:ext cx="36695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b="1" dirty="0" smtClean="0"/>
              <a:t>Public</a:t>
            </a:r>
            <a:r>
              <a:rPr lang="en-CA" altLang="en-US" dirty="0" smtClean="0"/>
              <a:t> scoping</a:t>
            </a:r>
            <a:r>
              <a:rPr lang="en-US" altLang="en-US" dirty="0" smtClean="0"/>
              <a:t>: </a:t>
            </a:r>
            <a:r>
              <a:rPr lang="en-US" altLang="en-US" dirty="0"/>
              <a:t>(+).</a:t>
            </a:r>
          </a:p>
          <a:p>
            <a:pPr eaLnBrk="1" hangingPunct="1">
              <a:buFontTx/>
              <a:buAutoNum type="arabicPeriod"/>
            </a:pPr>
            <a:r>
              <a:rPr lang="en-US" altLang="en-US" b="1" dirty="0" smtClean="0"/>
              <a:t>Protected</a:t>
            </a:r>
            <a:r>
              <a:rPr lang="en-CA" altLang="en-US" dirty="0" smtClean="0"/>
              <a:t> scoping</a:t>
            </a:r>
            <a:r>
              <a:rPr lang="en-US" altLang="en-US" dirty="0" smtClean="0"/>
              <a:t>: </a:t>
            </a:r>
            <a:r>
              <a:rPr lang="en-US" altLang="en-US" dirty="0"/>
              <a:t>(#).</a:t>
            </a:r>
          </a:p>
          <a:p>
            <a:pPr eaLnBrk="1" hangingPunct="1">
              <a:buFontTx/>
              <a:buAutoNum type="arabicPeriod"/>
            </a:pPr>
            <a:r>
              <a:rPr lang="en-US" altLang="en-US" b="1" dirty="0" smtClean="0"/>
              <a:t>Private</a:t>
            </a:r>
            <a:r>
              <a:rPr lang="en-US" altLang="en-US" dirty="0" smtClean="0"/>
              <a:t> scoping: </a:t>
            </a:r>
            <a:r>
              <a:rPr lang="en-US" altLang="en-US" dirty="0"/>
              <a:t>(-).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676400" y="3505200"/>
            <a:ext cx="29718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676400" y="3886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676400" y="4648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24112" y="35052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Toolbar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735137" y="3902075"/>
            <a:ext cx="3141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# </a:t>
            </a:r>
            <a:r>
              <a:rPr lang="en-US" altLang="en-US" dirty="0" err="1"/>
              <a:t>currentSelection</a:t>
            </a:r>
            <a:r>
              <a:rPr lang="en-US" altLang="en-US" dirty="0"/>
              <a:t>: Tool</a:t>
            </a:r>
          </a:p>
          <a:p>
            <a:pPr eaLnBrk="1" hangingPunct="1"/>
            <a:r>
              <a:rPr lang="en-US" altLang="en-US" dirty="0"/>
              <a:t># </a:t>
            </a:r>
            <a:r>
              <a:rPr lang="en-US" altLang="en-US" dirty="0" err="1"/>
              <a:t>toolCount</a:t>
            </a:r>
            <a:r>
              <a:rPr lang="en-US" altLang="en-US" dirty="0"/>
              <a:t>: Integer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52600" y="4648200"/>
            <a:ext cx="280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+ </a:t>
            </a:r>
            <a:r>
              <a:rPr lang="en-US" altLang="en-US" dirty="0" err="1"/>
              <a:t>pickItem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: integer)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757362" y="4994275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- compact()</a:t>
            </a:r>
          </a:p>
        </p:txBody>
      </p:sp>
    </p:spTree>
    <p:extLst>
      <p:ext uri="{BB962C8B-B14F-4D97-AF65-F5344CB8AC3E}">
        <p14:creationId xmlns:p14="http://schemas.microsoft.com/office/powerpoint/2010/main" val="12639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Static Scoping</a:t>
            </a:r>
            <a:endParaRPr lang="en-US" altLang="en-US" sz="36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447800" y="3962400"/>
            <a:ext cx="3505200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447800" y="4495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498725" y="3927475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Frame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660525" y="4537075"/>
            <a:ext cx="295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Header : FrameHeader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60525" y="5029200"/>
            <a:ext cx="221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uniqueID : Long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752600" y="5486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4029075" y="5122863"/>
            <a:ext cx="2571750" cy="592137"/>
          </a:xfrm>
          <a:custGeom>
            <a:avLst/>
            <a:gdLst>
              <a:gd name="T0" fmla="*/ 0 w 1620"/>
              <a:gd name="T1" fmla="*/ 148 h 373"/>
              <a:gd name="T2" fmla="*/ 99 w 1620"/>
              <a:gd name="T3" fmla="*/ 103 h 373"/>
              <a:gd name="T4" fmla="*/ 144 w 1620"/>
              <a:gd name="T5" fmla="*/ 58 h 373"/>
              <a:gd name="T6" fmla="*/ 279 w 1620"/>
              <a:gd name="T7" fmla="*/ 4 h 373"/>
              <a:gd name="T8" fmla="*/ 621 w 1620"/>
              <a:gd name="T9" fmla="*/ 13 h 373"/>
              <a:gd name="T10" fmla="*/ 774 w 1620"/>
              <a:gd name="T11" fmla="*/ 157 h 373"/>
              <a:gd name="T12" fmla="*/ 801 w 1620"/>
              <a:gd name="T13" fmla="*/ 292 h 373"/>
              <a:gd name="T14" fmla="*/ 810 w 1620"/>
              <a:gd name="T15" fmla="*/ 346 h 373"/>
              <a:gd name="T16" fmla="*/ 864 w 1620"/>
              <a:gd name="T17" fmla="*/ 373 h 373"/>
              <a:gd name="T18" fmla="*/ 1053 w 1620"/>
              <a:gd name="T19" fmla="*/ 355 h 373"/>
              <a:gd name="T20" fmla="*/ 1422 w 1620"/>
              <a:gd name="T21" fmla="*/ 274 h 373"/>
              <a:gd name="T22" fmla="*/ 1566 w 1620"/>
              <a:gd name="T23" fmla="*/ 229 h 373"/>
              <a:gd name="T24" fmla="*/ 1620 w 1620"/>
              <a:gd name="T25" fmla="*/ 20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0" h="373">
                <a:moveTo>
                  <a:pt x="0" y="148"/>
                </a:moveTo>
                <a:cubicBezTo>
                  <a:pt x="32" y="132"/>
                  <a:pt x="69" y="124"/>
                  <a:pt x="99" y="103"/>
                </a:cubicBezTo>
                <a:cubicBezTo>
                  <a:pt x="116" y="91"/>
                  <a:pt x="125" y="68"/>
                  <a:pt x="144" y="58"/>
                </a:cubicBezTo>
                <a:cubicBezTo>
                  <a:pt x="186" y="35"/>
                  <a:pt x="279" y="4"/>
                  <a:pt x="279" y="4"/>
                </a:cubicBezTo>
                <a:cubicBezTo>
                  <a:pt x="393" y="7"/>
                  <a:pt x="508" y="0"/>
                  <a:pt x="621" y="13"/>
                </a:cubicBezTo>
                <a:cubicBezTo>
                  <a:pt x="657" y="17"/>
                  <a:pt x="721" y="131"/>
                  <a:pt x="774" y="157"/>
                </a:cubicBezTo>
                <a:cubicBezTo>
                  <a:pt x="789" y="203"/>
                  <a:pt x="794" y="243"/>
                  <a:pt x="801" y="292"/>
                </a:cubicBezTo>
                <a:cubicBezTo>
                  <a:pt x="804" y="310"/>
                  <a:pt x="799" y="332"/>
                  <a:pt x="810" y="346"/>
                </a:cubicBezTo>
                <a:cubicBezTo>
                  <a:pt x="822" y="362"/>
                  <a:pt x="846" y="364"/>
                  <a:pt x="864" y="373"/>
                </a:cubicBezTo>
                <a:cubicBezTo>
                  <a:pt x="919" y="369"/>
                  <a:pt x="995" y="367"/>
                  <a:pt x="1053" y="355"/>
                </a:cubicBezTo>
                <a:cubicBezTo>
                  <a:pt x="1177" y="330"/>
                  <a:pt x="1296" y="288"/>
                  <a:pt x="1422" y="274"/>
                </a:cubicBezTo>
                <a:cubicBezTo>
                  <a:pt x="1472" y="257"/>
                  <a:pt x="1515" y="238"/>
                  <a:pt x="1566" y="229"/>
                </a:cubicBezTo>
                <a:cubicBezTo>
                  <a:pt x="1584" y="220"/>
                  <a:pt x="1602" y="211"/>
                  <a:pt x="1620" y="20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580188" y="5105400"/>
            <a:ext cx="14414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(“static” </a:t>
            </a:r>
            <a:endParaRPr lang="el-GR" altLang="en-US" dirty="0"/>
          </a:p>
          <a:p>
            <a:pPr eaLnBrk="1" hangingPunct="1"/>
            <a:r>
              <a:rPr lang="en-CA" altLang="en-US" dirty="0" smtClean="0"/>
              <a:t>e.g. in </a:t>
            </a:r>
            <a:r>
              <a:rPr lang="en-US" altLang="en-US" dirty="0" smtClean="0"/>
              <a:t>Java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Multiplicity</a:t>
            </a:r>
            <a:endParaRPr lang="en-US" altLang="en-US" sz="3600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93725" y="2022475"/>
            <a:ext cx="7336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-"/>
            </a:pPr>
            <a:r>
              <a:rPr lang="en-CA" altLang="en-US" sz="2000" dirty="0" smtClean="0">
                <a:latin typeface="+mn-lt"/>
              </a:rPr>
              <a:t> It denotes the multiplicity of the values a class attribute may obtain</a:t>
            </a:r>
            <a:endParaRPr lang="el-GR" altLang="en-US" sz="2000" dirty="0" smtClean="0">
              <a:latin typeface="+mn-lt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47800" y="3429000"/>
            <a:ext cx="35814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447800" y="4114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60525" y="3470275"/>
            <a:ext cx="268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NetworkController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32325" y="3394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431925" y="4156075"/>
            <a:ext cx="310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consolePort [2..*] : Port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29200" y="5791200"/>
            <a:ext cx="38994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-"/>
            </a:pPr>
            <a:r>
              <a:rPr lang="en-CA" altLang="en-US" dirty="0" smtClean="0"/>
              <a:t> The attribute </a:t>
            </a:r>
            <a:r>
              <a:rPr lang="en-CA" altLang="en-US" dirty="0" err="1" smtClean="0"/>
              <a:t>consolePort</a:t>
            </a:r>
            <a:r>
              <a:rPr lang="en-CA" altLang="en-US" dirty="0" smtClean="0"/>
              <a:t> can take </a:t>
            </a:r>
          </a:p>
          <a:p>
            <a:pPr eaLnBrk="1" hangingPunct="1"/>
            <a:r>
              <a:rPr lang="en-CA" altLang="en-US" dirty="0" smtClean="0"/>
              <a:t>2 or more values</a:t>
            </a:r>
            <a:endParaRPr lang="el-GR" altLang="en-US" dirty="0"/>
          </a:p>
        </p:txBody>
      </p:sp>
      <p:cxnSp>
        <p:nvCxnSpPr>
          <p:cNvPr id="3" name="Curved Connector 2"/>
          <p:cNvCxnSpPr>
            <a:stCxn id="9" idx="1"/>
            <a:endCxn id="15368" idx="2"/>
          </p:cNvCxnSpPr>
          <p:nvPr/>
        </p:nvCxnSpPr>
        <p:spPr>
          <a:xfrm rot="10800000">
            <a:off x="2983708" y="4613276"/>
            <a:ext cx="2045493" cy="150109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Classes</a:t>
            </a:r>
            <a:r>
              <a:rPr lang="el-GR" altLang="en-US" sz="4000" dirty="0" smtClean="0"/>
              <a:t> </a:t>
            </a:r>
            <a:r>
              <a:rPr lang="el-GR" altLang="en-US" sz="4000" dirty="0"/>
              <a:t>– </a:t>
            </a:r>
            <a:r>
              <a:rPr lang="en-CA" altLang="en-US" sz="4000" dirty="0" smtClean="0"/>
              <a:t>Operation Body</a:t>
            </a:r>
            <a:endParaRPr lang="en-US" altLang="en-US" sz="4000" dirty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325"/>
            <a:ext cx="80772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791200" y="4267200"/>
            <a:ext cx="32766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09600"/>
            <a:ext cx="8775700" cy="1143000"/>
          </a:xfrm>
        </p:spPr>
        <p:txBody>
          <a:bodyPr/>
          <a:lstStyle/>
          <a:p>
            <a:r>
              <a:rPr lang="en-CA" altLang="en-US" sz="4000" dirty="0" smtClean="0"/>
              <a:t>Classes with more Information</a:t>
            </a:r>
            <a:r>
              <a:rPr lang="el-GR" altLang="en-US" sz="4000" dirty="0" smtClean="0"/>
              <a:t> </a:t>
            </a:r>
            <a:endParaRPr lang="en-US" altLang="en-US" sz="40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43000" y="1746250"/>
            <a:ext cx="59141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000" dirty="0" smtClean="0">
                <a:latin typeface="+mn-lt"/>
              </a:rPr>
              <a:t>The names of </a:t>
            </a:r>
            <a:r>
              <a:rPr lang="en-US" altLang="en-US" sz="2000" dirty="0" smtClean="0">
                <a:latin typeface="+mn-lt"/>
              </a:rPr>
              <a:t>abstract classes</a:t>
            </a:r>
            <a:r>
              <a:rPr lang="en-CA" altLang="en-US" sz="2000" dirty="0">
                <a:latin typeface="+mn-lt"/>
              </a:rPr>
              <a:t> </a:t>
            </a:r>
            <a:r>
              <a:rPr lang="en-CA" altLang="en-US" sz="2000" dirty="0" smtClean="0">
                <a:latin typeface="+mn-lt"/>
              </a:rPr>
              <a:t>and their operations are </a:t>
            </a:r>
            <a:endParaRPr lang="el-GR" altLang="en-US" sz="2000" dirty="0">
              <a:latin typeface="+mn-lt"/>
            </a:endParaRPr>
          </a:p>
          <a:p>
            <a:r>
              <a:rPr lang="en-CA" altLang="en-US" sz="2000" dirty="0" smtClean="0">
                <a:latin typeface="+mn-lt"/>
              </a:rPr>
              <a:t>Represented by</a:t>
            </a:r>
            <a:r>
              <a:rPr lang="el-GR" altLang="en-US" sz="2000" dirty="0" smtClean="0">
                <a:latin typeface="+mn-lt"/>
              </a:rPr>
              <a:t> </a:t>
            </a:r>
            <a:r>
              <a:rPr lang="en-CA" altLang="en-US" sz="2000" i="1" dirty="0">
                <a:latin typeface="+mn-lt"/>
              </a:rPr>
              <a:t>italics</a:t>
            </a:r>
            <a:endParaRPr lang="en-US" altLang="en-US" sz="2000" i="1" dirty="0">
              <a:latin typeface="+mn-lt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41350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Relations</a:t>
            </a:r>
            <a:endParaRPr lang="en-US" altLang="en-US" sz="36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640013" y="1981200"/>
            <a:ext cx="2312987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477000" y="2590800"/>
            <a:ext cx="1752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2588" y="5257800"/>
            <a:ext cx="2284412" cy="1362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b="1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48000" y="5257800"/>
            <a:ext cx="21336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705600" y="5257800"/>
            <a:ext cx="21336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5181600" y="5562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953000" y="2895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3505200" y="4114800"/>
            <a:ext cx="3810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4419600" y="4114800"/>
            <a:ext cx="3810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648200" y="4419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657600" y="441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1676400" y="4800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6764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806700" y="19812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Window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601913" y="2438400"/>
            <a:ext cx="235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640013" y="2667000"/>
            <a:ext cx="231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2790825" y="2632075"/>
            <a:ext cx="1976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Open()</a:t>
            </a:r>
          </a:p>
          <a:p>
            <a:pPr eaLnBrk="1" hangingPunct="1"/>
            <a:r>
              <a:rPr lang="en-US" altLang="en-US"/>
              <a:t>Close()</a:t>
            </a:r>
          </a:p>
          <a:p>
            <a:pPr eaLnBrk="1" hangingPunct="1"/>
            <a:r>
              <a:rPr lang="en-US" altLang="en-US"/>
              <a:t>HandleEvent()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537325" y="25558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Event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108325" y="5299075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DialogBox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842125" y="5299075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Control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274186" y="4941411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/>
              <a:t>association</a:t>
            </a:r>
            <a:endParaRPr lang="en-US" altLang="en-US" dirty="0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994290" y="2371209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/>
              <a:t>dependency</a:t>
            </a:r>
            <a:endParaRPr lang="en-US" altLang="en-US" dirty="0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676400" y="4325382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/>
              <a:t>generalization</a:t>
            </a:r>
            <a:endParaRPr lang="en-US" altLang="en-US" dirty="0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347663" y="5632450"/>
            <a:ext cx="235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385763" y="5861050"/>
            <a:ext cx="231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47675" y="5826125"/>
            <a:ext cx="223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DisplayPrompt()</a:t>
            </a:r>
          </a:p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01638" y="5211763"/>
            <a:ext cx="231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ConsoleWindow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4819776" y="1295400"/>
            <a:ext cx="31293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smtClean="0"/>
              <a:t>Window depends on (requires) Event</a:t>
            </a:r>
            <a:endParaRPr lang="en-US" altLang="en-US" sz="1400" dirty="0"/>
          </a:p>
        </p:txBody>
      </p:sp>
      <p:cxnSp>
        <p:nvCxnSpPr>
          <p:cNvPr id="3" name="Curved Connector 2"/>
          <p:cNvCxnSpPr>
            <a:stCxn id="30" idx="2"/>
            <a:endCxn id="19480" idx="0"/>
          </p:cNvCxnSpPr>
          <p:nvPr/>
        </p:nvCxnSpPr>
        <p:spPr>
          <a:xfrm rot="5400000">
            <a:off x="5665718" y="1652459"/>
            <a:ext cx="768032" cy="66946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576768" y="3897412"/>
            <a:ext cx="32624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 smtClean="0"/>
              <a:t>DialogBox</a:t>
            </a:r>
            <a:r>
              <a:rPr lang="en-US" altLang="en-US" sz="1400" dirty="0" smtClean="0"/>
              <a:t> is a subclass (specialization</a:t>
            </a:r>
          </a:p>
          <a:p>
            <a:pPr eaLnBrk="1" hangingPunct="1"/>
            <a:r>
              <a:rPr lang="en-US" altLang="en-US" sz="1400" dirty="0"/>
              <a:t>o</a:t>
            </a:r>
            <a:r>
              <a:rPr lang="en-US" altLang="en-US" sz="1400" dirty="0" smtClean="0"/>
              <a:t>f Window</a:t>
            </a:r>
            <a:endParaRPr lang="en-US" altLang="en-US" sz="1400" dirty="0"/>
          </a:p>
        </p:txBody>
      </p:sp>
      <p:cxnSp>
        <p:nvCxnSpPr>
          <p:cNvPr id="5" name="Curved Connector 4"/>
          <p:cNvCxnSpPr>
            <a:stCxn id="33" idx="1"/>
          </p:cNvCxnSpPr>
          <p:nvPr/>
        </p:nvCxnSpPr>
        <p:spPr>
          <a:xfrm rot="10800000" flipV="1">
            <a:off x="4767264" y="4159022"/>
            <a:ext cx="809505" cy="53569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487363"/>
            <a:ext cx="8610600" cy="1143000"/>
          </a:xfrm>
        </p:spPr>
        <p:txBody>
          <a:bodyPr/>
          <a:lstStyle/>
          <a:p>
            <a:r>
              <a:rPr lang="en-CA" altLang="en-US" dirty="0" smtClean="0"/>
              <a:t>Generalization - Specialization</a:t>
            </a:r>
            <a:endParaRPr lang="en-US" altLang="en-US" dirty="0"/>
          </a:p>
        </p:txBody>
      </p:sp>
      <p:grpSp>
        <p:nvGrpSpPr>
          <p:cNvPr id="58374" name="Group 6"/>
          <p:cNvGrpSpPr>
            <a:grpSpLocks noChangeAspect="1"/>
          </p:cNvGrpSpPr>
          <p:nvPr/>
        </p:nvGrpSpPr>
        <p:grpSpPr bwMode="auto">
          <a:xfrm>
            <a:off x="2286000" y="1825625"/>
            <a:ext cx="6019800" cy="4591050"/>
            <a:chOff x="1440" y="1150"/>
            <a:chExt cx="3792" cy="2892"/>
          </a:xfrm>
        </p:grpSpPr>
        <p:sp>
          <p:nvSpPr>
            <p:cNvPr id="5837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150"/>
              <a:ext cx="3792" cy="28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75" name="Freeform 7"/>
            <p:cNvSpPr>
              <a:spLocks/>
            </p:cNvSpPr>
            <p:nvPr/>
          </p:nvSpPr>
          <p:spPr bwMode="auto">
            <a:xfrm>
              <a:off x="2371" y="1463"/>
              <a:ext cx="130" cy="130"/>
            </a:xfrm>
            <a:custGeom>
              <a:avLst/>
              <a:gdLst>
                <a:gd name="T0" fmla="*/ 34 w 130"/>
                <a:gd name="T1" fmla="*/ 69 h 130"/>
                <a:gd name="T2" fmla="*/ 0 w 130"/>
                <a:gd name="T3" fmla="*/ 26 h 130"/>
                <a:gd name="T4" fmla="*/ 0 w 130"/>
                <a:gd name="T5" fmla="*/ 26 h 130"/>
                <a:gd name="T6" fmla="*/ 0 w 130"/>
                <a:gd name="T7" fmla="*/ 26 h 130"/>
                <a:gd name="T8" fmla="*/ 121 w 130"/>
                <a:gd name="T9" fmla="*/ 0 h 130"/>
                <a:gd name="T10" fmla="*/ 130 w 130"/>
                <a:gd name="T11" fmla="*/ 8 h 130"/>
                <a:gd name="T12" fmla="*/ 130 w 130"/>
                <a:gd name="T13" fmla="*/ 8 h 130"/>
                <a:gd name="T14" fmla="*/ 87 w 130"/>
                <a:gd name="T15" fmla="*/ 130 h 130"/>
                <a:gd name="T16" fmla="*/ 87 w 130"/>
                <a:gd name="T17" fmla="*/ 130 h 130"/>
                <a:gd name="T18" fmla="*/ 78 w 130"/>
                <a:gd name="T19" fmla="*/ 121 h 130"/>
                <a:gd name="T20" fmla="*/ 78 w 130"/>
                <a:gd name="T21" fmla="*/ 121 h 130"/>
                <a:gd name="T22" fmla="*/ 121 w 130"/>
                <a:gd name="T23" fmla="*/ 0 h 130"/>
                <a:gd name="T24" fmla="*/ 130 w 130"/>
                <a:gd name="T25" fmla="*/ 8 h 130"/>
                <a:gd name="T26" fmla="*/ 130 w 130"/>
                <a:gd name="T27" fmla="*/ 8 h 130"/>
                <a:gd name="T28" fmla="*/ 8 w 130"/>
                <a:gd name="T29" fmla="*/ 34 h 130"/>
                <a:gd name="T30" fmla="*/ 0 w 130"/>
                <a:gd name="T31" fmla="*/ 26 h 130"/>
                <a:gd name="T32" fmla="*/ 8 w 130"/>
                <a:gd name="T33" fmla="*/ 17 h 130"/>
                <a:gd name="T34" fmla="*/ 43 w 130"/>
                <a:gd name="T35" fmla="*/ 60 h 130"/>
                <a:gd name="T36" fmla="*/ 34 w 130"/>
                <a:gd name="T37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" h="130">
                  <a:moveTo>
                    <a:pt x="34" y="69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21" y="0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78" y="121"/>
                  </a:lnTo>
                  <a:lnTo>
                    <a:pt x="78" y="121"/>
                  </a:lnTo>
                  <a:lnTo>
                    <a:pt x="121" y="0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8" y="17"/>
                  </a:lnTo>
                  <a:lnTo>
                    <a:pt x="43" y="60"/>
                  </a:lnTo>
                  <a:lnTo>
                    <a:pt x="34" y="6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76" name="Freeform 8"/>
            <p:cNvSpPr>
              <a:spLocks/>
            </p:cNvSpPr>
            <p:nvPr/>
          </p:nvSpPr>
          <p:spPr bwMode="auto">
            <a:xfrm>
              <a:off x="2405" y="1523"/>
              <a:ext cx="53" cy="61"/>
            </a:xfrm>
            <a:custGeom>
              <a:avLst/>
              <a:gdLst>
                <a:gd name="T0" fmla="*/ 44 w 53"/>
                <a:gd name="T1" fmla="*/ 61 h 61"/>
                <a:gd name="T2" fmla="*/ 0 w 53"/>
                <a:gd name="T3" fmla="*/ 9 h 61"/>
                <a:gd name="T4" fmla="*/ 0 w 53"/>
                <a:gd name="T5" fmla="*/ 9 h 61"/>
                <a:gd name="T6" fmla="*/ 0 w 53"/>
                <a:gd name="T7" fmla="*/ 9 h 61"/>
                <a:gd name="T8" fmla="*/ 9 w 53"/>
                <a:gd name="T9" fmla="*/ 0 h 61"/>
                <a:gd name="T10" fmla="*/ 53 w 53"/>
                <a:gd name="T11" fmla="*/ 53 h 61"/>
                <a:gd name="T12" fmla="*/ 44 w 53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61">
                  <a:moveTo>
                    <a:pt x="44" y="61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53" y="53"/>
                  </a:lnTo>
                  <a:lnTo>
                    <a:pt x="44" y="61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77" name="Freeform 9"/>
            <p:cNvSpPr>
              <a:spLocks/>
            </p:cNvSpPr>
            <p:nvPr/>
          </p:nvSpPr>
          <p:spPr bwMode="auto">
            <a:xfrm>
              <a:off x="1814" y="2062"/>
              <a:ext cx="9" cy="9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78" name="Freeform 10"/>
            <p:cNvSpPr>
              <a:spLocks/>
            </p:cNvSpPr>
            <p:nvPr/>
          </p:nvSpPr>
          <p:spPr bwMode="auto">
            <a:xfrm>
              <a:off x="2405" y="1532"/>
              <a:ext cx="9" cy="9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79" name="Freeform 11"/>
            <p:cNvSpPr>
              <a:spLocks/>
            </p:cNvSpPr>
            <p:nvPr/>
          </p:nvSpPr>
          <p:spPr bwMode="auto">
            <a:xfrm>
              <a:off x="1814" y="1532"/>
              <a:ext cx="600" cy="539"/>
            </a:xfrm>
            <a:custGeom>
              <a:avLst/>
              <a:gdLst>
                <a:gd name="T0" fmla="*/ 0 w 600"/>
                <a:gd name="T1" fmla="*/ 530 h 539"/>
                <a:gd name="T2" fmla="*/ 9 w 600"/>
                <a:gd name="T3" fmla="*/ 539 h 539"/>
                <a:gd name="T4" fmla="*/ 600 w 600"/>
                <a:gd name="T5" fmla="*/ 9 h 539"/>
                <a:gd name="T6" fmla="*/ 591 w 600"/>
                <a:gd name="T7" fmla="*/ 0 h 539"/>
                <a:gd name="T8" fmla="*/ 0 w 600"/>
                <a:gd name="T9" fmla="*/ 53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39">
                  <a:moveTo>
                    <a:pt x="0" y="530"/>
                  </a:moveTo>
                  <a:lnTo>
                    <a:pt x="9" y="539"/>
                  </a:lnTo>
                  <a:lnTo>
                    <a:pt x="600" y="9"/>
                  </a:lnTo>
                  <a:lnTo>
                    <a:pt x="591" y="0"/>
                  </a:lnTo>
                  <a:lnTo>
                    <a:pt x="0" y="53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2284" y="1176"/>
              <a:ext cx="695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2971" y="1176"/>
              <a:ext cx="8" cy="2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2284" y="1454"/>
              <a:ext cx="687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2284" y="1176"/>
              <a:ext cx="8" cy="27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2484" y="1237"/>
              <a:ext cx="36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1">
                  <a:solidFill>
                    <a:srgbClr val="000000"/>
                  </a:solidFill>
                  <a:latin typeface="Arial" charset="0"/>
                </a:rPr>
                <a:t>Shape</a:t>
              </a:r>
              <a:endParaRPr lang="en-US" altLang="en-US"/>
            </a:p>
          </p:txBody>
        </p:sp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3110" y="2062"/>
              <a:ext cx="696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6" name="Rectangle 18"/>
            <p:cNvSpPr>
              <a:spLocks noChangeArrowheads="1"/>
            </p:cNvSpPr>
            <p:nvPr/>
          </p:nvSpPr>
          <p:spPr bwMode="auto">
            <a:xfrm>
              <a:off x="3797" y="2062"/>
              <a:ext cx="9" cy="2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3110" y="2340"/>
              <a:ext cx="687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8" name="Rectangle 20"/>
            <p:cNvSpPr>
              <a:spLocks noChangeArrowheads="1"/>
            </p:cNvSpPr>
            <p:nvPr/>
          </p:nvSpPr>
          <p:spPr bwMode="auto">
            <a:xfrm>
              <a:off x="3110" y="2062"/>
              <a:ext cx="9" cy="27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89" name="Rectangle 21"/>
            <p:cNvSpPr>
              <a:spLocks noChangeArrowheads="1"/>
            </p:cNvSpPr>
            <p:nvPr/>
          </p:nvSpPr>
          <p:spPr bwMode="auto">
            <a:xfrm>
              <a:off x="3310" y="2123"/>
              <a:ext cx="357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Spline</a:t>
              </a:r>
              <a:endParaRPr lang="en-US" altLang="en-US"/>
            </a:p>
          </p:txBody>
        </p:sp>
        <p:sp>
          <p:nvSpPr>
            <p:cNvPr id="58390" name="Rectangle 22"/>
            <p:cNvSpPr>
              <a:spLocks noChangeArrowheads="1"/>
            </p:cNvSpPr>
            <p:nvPr/>
          </p:nvSpPr>
          <p:spPr bwMode="auto">
            <a:xfrm>
              <a:off x="2284" y="2071"/>
              <a:ext cx="695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1" name="Rectangle 23"/>
            <p:cNvSpPr>
              <a:spLocks noChangeArrowheads="1"/>
            </p:cNvSpPr>
            <p:nvPr/>
          </p:nvSpPr>
          <p:spPr bwMode="auto">
            <a:xfrm>
              <a:off x="2971" y="2071"/>
              <a:ext cx="8" cy="2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2" name="Rectangle 24"/>
            <p:cNvSpPr>
              <a:spLocks noChangeArrowheads="1"/>
            </p:cNvSpPr>
            <p:nvPr/>
          </p:nvSpPr>
          <p:spPr bwMode="auto">
            <a:xfrm>
              <a:off x="2284" y="2348"/>
              <a:ext cx="687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3" name="Rectangle 25"/>
            <p:cNvSpPr>
              <a:spLocks noChangeArrowheads="1"/>
            </p:cNvSpPr>
            <p:nvPr/>
          </p:nvSpPr>
          <p:spPr bwMode="auto">
            <a:xfrm>
              <a:off x="2284" y="2071"/>
              <a:ext cx="8" cy="27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4" name="Rectangle 26"/>
            <p:cNvSpPr>
              <a:spLocks noChangeArrowheads="1"/>
            </p:cNvSpPr>
            <p:nvPr/>
          </p:nvSpPr>
          <p:spPr bwMode="auto">
            <a:xfrm>
              <a:off x="2475" y="2131"/>
              <a:ext cx="37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Ellipse</a:t>
              </a:r>
              <a:endParaRPr lang="en-US" altLang="en-US"/>
            </a:p>
          </p:txBody>
        </p:sp>
        <p:sp>
          <p:nvSpPr>
            <p:cNvPr id="58395" name="Rectangle 27"/>
            <p:cNvSpPr>
              <a:spLocks noChangeArrowheads="1"/>
            </p:cNvSpPr>
            <p:nvPr/>
          </p:nvSpPr>
          <p:spPr bwMode="auto">
            <a:xfrm>
              <a:off x="1457" y="2062"/>
              <a:ext cx="705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6" name="Rectangle 28"/>
            <p:cNvSpPr>
              <a:spLocks noChangeArrowheads="1"/>
            </p:cNvSpPr>
            <p:nvPr/>
          </p:nvSpPr>
          <p:spPr bwMode="auto">
            <a:xfrm>
              <a:off x="2153" y="2062"/>
              <a:ext cx="9" cy="2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1457" y="2340"/>
              <a:ext cx="696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1457" y="2062"/>
              <a:ext cx="9" cy="27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399" name="Rectangle 31"/>
            <p:cNvSpPr>
              <a:spLocks noChangeArrowheads="1"/>
            </p:cNvSpPr>
            <p:nvPr/>
          </p:nvSpPr>
          <p:spPr bwMode="auto">
            <a:xfrm>
              <a:off x="1614" y="2123"/>
              <a:ext cx="4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Polygon</a:t>
              </a:r>
              <a:endParaRPr lang="en-US" altLang="en-US"/>
            </a:p>
          </p:txBody>
        </p:sp>
        <p:sp>
          <p:nvSpPr>
            <p:cNvPr id="58400" name="Freeform 32"/>
            <p:cNvSpPr>
              <a:spLocks/>
            </p:cNvSpPr>
            <p:nvPr/>
          </p:nvSpPr>
          <p:spPr bwMode="auto">
            <a:xfrm>
              <a:off x="2571" y="1454"/>
              <a:ext cx="147" cy="122"/>
            </a:xfrm>
            <a:custGeom>
              <a:avLst/>
              <a:gdLst>
                <a:gd name="T0" fmla="*/ 61 w 147"/>
                <a:gd name="T1" fmla="*/ 122 h 122"/>
                <a:gd name="T2" fmla="*/ 0 w 147"/>
                <a:gd name="T3" fmla="*/ 122 h 122"/>
                <a:gd name="T4" fmla="*/ 0 w 147"/>
                <a:gd name="T5" fmla="*/ 122 h 122"/>
                <a:gd name="T6" fmla="*/ 0 w 147"/>
                <a:gd name="T7" fmla="*/ 122 h 122"/>
                <a:gd name="T8" fmla="*/ 61 w 147"/>
                <a:gd name="T9" fmla="*/ 9 h 122"/>
                <a:gd name="T10" fmla="*/ 69 w 147"/>
                <a:gd name="T11" fmla="*/ 0 h 122"/>
                <a:gd name="T12" fmla="*/ 69 w 147"/>
                <a:gd name="T13" fmla="*/ 0 h 122"/>
                <a:gd name="T14" fmla="*/ 139 w 147"/>
                <a:gd name="T15" fmla="*/ 113 h 122"/>
                <a:gd name="T16" fmla="*/ 147 w 147"/>
                <a:gd name="T17" fmla="*/ 122 h 122"/>
                <a:gd name="T18" fmla="*/ 130 w 147"/>
                <a:gd name="T19" fmla="*/ 122 h 122"/>
                <a:gd name="T20" fmla="*/ 130 w 147"/>
                <a:gd name="T21" fmla="*/ 122 h 122"/>
                <a:gd name="T22" fmla="*/ 61 w 147"/>
                <a:gd name="T23" fmla="*/ 9 h 122"/>
                <a:gd name="T24" fmla="*/ 69 w 147"/>
                <a:gd name="T25" fmla="*/ 0 h 122"/>
                <a:gd name="T26" fmla="*/ 69 w 147"/>
                <a:gd name="T27" fmla="*/ 9 h 122"/>
                <a:gd name="T28" fmla="*/ 8 w 147"/>
                <a:gd name="T29" fmla="*/ 122 h 122"/>
                <a:gd name="T30" fmla="*/ 0 w 147"/>
                <a:gd name="T31" fmla="*/ 122 h 122"/>
                <a:gd name="T32" fmla="*/ 0 w 147"/>
                <a:gd name="T33" fmla="*/ 113 h 122"/>
                <a:gd name="T34" fmla="*/ 61 w 147"/>
                <a:gd name="T35" fmla="*/ 113 h 122"/>
                <a:gd name="T36" fmla="*/ 61 w 147"/>
                <a:gd name="T3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22">
                  <a:moveTo>
                    <a:pt x="61" y="122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61" y="9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39" y="113"/>
                  </a:lnTo>
                  <a:lnTo>
                    <a:pt x="147" y="122"/>
                  </a:lnTo>
                  <a:lnTo>
                    <a:pt x="130" y="122"/>
                  </a:lnTo>
                  <a:lnTo>
                    <a:pt x="130" y="122"/>
                  </a:lnTo>
                  <a:lnTo>
                    <a:pt x="61" y="9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8" y="122"/>
                  </a:lnTo>
                  <a:lnTo>
                    <a:pt x="0" y="122"/>
                  </a:lnTo>
                  <a:lnTo>
                    <a:pt x="0" y="113"/>
                  </a:lnTo>
                  <a:lnTo>
                    <a:pt x="61" y="113"/>
                  </a:lnTo>
                  <a:lnTo>
                    <a:pt x="61" y="12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1" name="Freeform 33"/>
            <p:cNvSpPr>
              <a:spLocks/>
            </p:cNvSpPr>
            <p:nvPr/>
          </p:nvSpPr>
          <p:spPr bwMode="auto">
            <a:xfrm>
              <a:off x="2632" y="1567"/>
              <a:ext cx="69" cy="9"/>
            </a:xfrm>
            <a:custGeom>
              <a:avLst/>
              <a:gdLst>
                <a:gd name="T0" fmla="*/ 69 w 69"/>
                <a:gd name="T1" fmla="*/ 9 h 9"/>
                <a:gd name="T2" fmla="*/ 0 w 69"/>
                <a:gd name="T3" fmla="*/ 9 h 9"/>
                <a:gd name="T4" fmla="*/ 0 w 69"/>
                <a:gd name="T5" fmla="*/ 0 h 9"/>
                <a:gd name="T6" fmla="*/ 0 w 69"/>
                <a:gd name="T7" fmla="*/ 0 h 9"/>
                <a:gd name="T8" fmla="*/ 0 w 69"/>
                <a:gd name="T9" fmla="*/ 0 h 9"/>
                <a:gd name="T10" fmla="*/ 69 w 69"/>
                <a:gd name="T11" fmla="*/ 0 h 9"/>
                <a:gd name="T12" fmla="*/ 69 w 6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9">
                  <a:moveTo>
                    <a:pt x="6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2" name="Rectangle 34"/>
            <p:cNvSpPr>
              <a:spLocks noChangeArrowheads="1"/>
            </p:cNvSpPr>
            <p:nvPr/>
          </p:nvSpPr>
          <p:spPr bwMode="auto">
            <a:xfrm>
              <a:off x="2632" y="2071"/>
              <a:ext cx="8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3" name="Rectangle 35"/>
            <p:cNvSpPr>
              <a:spLocks noChangeArrowheads="1"/>
            </p:cNvSpPr>
            <p:nvPr/>
          </p:nvSpPr>
          <p:spPr bwMode="auto">
            <a:xfrm>
              <a:off x="2632" y="1576"/>
              <a:ext cx="8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4" name="Rectangle 36"/>
            <p:cNvSpPr>
              <a:spLocks noChangeArrowheads="1"/>
            </p:cNvSpPr>
            <p:nvPr/>
          </p:nvSpPr>
          <p:spPr bwMode="auto">
            <a:xfrm>
              <a:off x="2632" y="1576"/>
              <a:ext cx="8" cy="49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5" name="Freeform 37"/>
            <p:cNvSpPr>
              <a:spLocks/>
            </p:cNvSpPr>
            <p:nvPr/>
          </p:nvSpPr>
          <p:spPr bwMode="auto">
            <a:xfrm>
              <a:off x="2840" y="1454"/>
              <a:ext cx="139" cy="139"/>
            </a:xfrm>
            <a:custGeom>
              <a:avLst/>
              <a:gdLst>
                <a:gd name="T0" fmla="*/ 87 w 139"/>
                <a:gd name="T1" fmla="*/ 78 h 139"/>
                <a:gd name="T2" fmla="*/ 44 w 139"/>
                <a:gd name="T3" fmla="*/ 130 h 139"/>
                <a:gd name="T4" fmla="*/ 44 w 139"/>
                <a:gd name="T5" fmla="*/ 139 h 139"/>
                <a:gd name="T6" fmla="*/ 35 w 139"/>
                <a:gd name="T7" fmla="*/ 122 h 139"/>
                <a:gd name="T8" fmla="*/ 0 w 139"/>
                <a:gd name="T9" fmla="*/ 0 h 139"/>
                <a:gd name="T10" fmla="*/ 9 w 139"/>
                <a:gd name="T11" fmla="*/ 0 h 139"/>
                <a:gd name="T12" fmla="*/ 9 w 139"/>
                <a:gd name="T13" fmla="*/ 0 h 139"/>
                <a:gd name="T14" fmla="*/ 131 w 139"/>
                <a:gd name="T15" fmla="*/ 26 h 139"/>
                <a:gd name="T16" fmla="*/ 139 w 139"/>
                <a:gd name="T17" fmla="*/ 26 h 139"/>
                <a:gd name="T18" fmla="*/ 131 w 139"/>
                <a:gd name="T19" fmla="*/ 35 h 139"/>
                <a:gd name="T20" fmla="*/ 131 w 139"/>
                <a:gd name="T21" fmla="*/ 35 h 139"/>
                <a:gd name="T22" fmla="*/ 9 w 139"/>
                <a:gd name="T23" fmla="*/ 9 h 139"/>
                <a:gd name="T24" fmla="*/ 9 w 139"/>
                <a:gd name="T25" fmla="*/ 0 h 139"/>
                <a:gd name="T26" fmla="*/ 18 w 139"/>
                <a:gd name="T27" fmla="*/ 0 h 139"/>
                <a:gd name="T28" fmla="*/ 52 w 139"/>
                <a:gd name="T29" fmla="*/ 122 h 139"/>
                <a:gd name="T30" fmla="*/ 35 w 139"/>
                <a:gd name="T31" fmla="*/ 122 h 139"/>
                <a:gd name="T32" fmla="*/ 35 w 139"/>
                <a:gd name="T33" fmla="*/ 122 h 139"/>
                <a:gd name="T34" fmla="*/ 79 w 139"/>
                <a:gd name="T35" fmla="*/ 69 h 139"/>
                <a:gd name="T36" fmla="*/ 87 w 139"/>
                <a:gd name="T3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9">
                  <a:moveTo>
                    <a:pt x="87" y="78"/>
                  </a:moveTo>
                  <a:lnTo>
                    <a:pt x="44" y="130"/>
                  </a:lnTo>
                  <a:lnTo>
                    <a:pt x="44" y="139"/>
                  </a:lnTo>
                  <a:lnTo>
                    <a:pt x="35" y="122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1" y="26"/>
                  </a:lnTo>
                  <a:lnTo>
                    <a:pt x="139" y="26"/>
                  </a:lnTo>
                  <a:lnTo>
                    <a:pt x="131" y="35"/>
                  </a:lnTo>
                  <a:lnTo>
                    <a:pt x="131" y="35"/>
                  </a:lnTo>
                  <a:lnTo>
                    <a:pt x="9" y="9"/>
                  </a:lnTo>
                  <a:lnTo>
                    <a:pt x="9" y="0"/>
                  </a:lnTo>
                  <a:lnTo>
                    <a:pt x="18" y="0"/>
                  </a:lnTo>
                  <a:lnTo>
                    <a:pt x="52" y="122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79" y="69"/>
                  </a:lnTo>
                  <a:lnTo>
                    <a:pt x="87" y="7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6" name="Freeform 38"/>
            <p:cNvSpPr>
              <a:spLocks/>
            </p:cNvSpPr>
            <p:nvPr/>
          </p:nvSpPr>
          <p:spPr bwMode="auto">
            <a:xfrm>
              <a:off x="2919" y="1480"/>
              <a:ext cx="52" cy="52"/>
            </a:xfrm>
            <a:custGeom>
              <a:avLst/>
              <a:gdLst>
                <a:gd name="T0" fmla="*/ 52 w 52"/>
                <a:gd name="T1" fmla="*/ 9 h 52"/>
                <a:gd name="T2" fmla="*/ 8 w 52"/>
                <a:gd name="T3" fmla="*/ 52 h 52"/>
                <a:gd name="T4" fmla="*/ 0 w 52"/>
                <a:gd name="T5" fmla="*/ 43 h 52"/>
                <a:gd name="T6" fmla="*/ 0 w 52"/>
                <a:gd name="T7" fmla="*/ 43 h 52"/>
                <a:gd name="T8" fmla="*/ 0 w 52"/>
                <a:gd name="T9" fmla="*/ 43 h 52"/>
                <a:gd name="T10" fmla="*/ 43 w 52"/>
                <a:gd name="T11" fmla="*/ 0 h 52"/>
                <a:gd name="T12" fmla="*/ 52 w 52"/>
                <a:gd name="T1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2">
                  <a:moveTo>
                    <a:pt x="52" y="9"/>
                  </a:moveTo>
                  <a:lnTo>
                    <a:pt x="8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52" y="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7" name="Freeform 39"/>
            <p:cNvSpPr>
              <a:spLocks/>
            </p:cNvSpPr>
            <p:nvPr/>
          </p:nvSpPr>
          <p:spPr bwMode="auto">
            <a:xfrm>
              <a:off x="3501" y="2062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9 h 9"/>
                <a:gd name="T4" fmla="*/ 9 w 9"/>
                <a:gd name="T5" fmla="*/ 0 h 9"/>
                <a:gd name="T6" fmla="*/ 9 w 9"/>
                <a:gd name="T7" fmla="*/ 0 h 9"/>
                <a:gd name="T8" fmla="*/ 0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8" name="Freeform 40"/>
            <p:cNvSpPr>
              <a:spLocks/>
            </p:cNvSpPr>
            <p:nvPr/>
          </p:nvSpPr>
          <p:spPr bwMode="auto">
            <a:xfrm>
              <a:off x="2927" y="1541"/>
              <a:ext cx="9" cy="8"/>
            </a:xfrm>
            <a:custGeom>
              <a:avLst/>
              <a:gdLst>
                <a:gd name="T0" fmla="*/ 0 w 9"/>
                <a:gd name="T1" fmla="*/ 8 h 8"/>
                <a:gd name="T2" fmla="*/ 0 w 9"/>
                <a:gd name="T3" fmla="*/ 8 h 8"/>
                <a:gd name="T4" fmla="*/ 9 w 9"/>
                <a:gd name="T5" fmla="*/ 0 h 8"/>
                <a:gd name="T6" fmla="*/ 9 w 9"/>
                <a:gd name="T7" fmla="*/ 0 h 8"/>
                <a:gd name="T8" fmla="*/ 0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8"/>
                  </a:moveTo>
                  <a:lnTo>
                    <a:pt x="0" y="8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09" name="Freeform 41"/>
            <p:cNvSpPr>
              <a:spLocks/>
            </p:cNvSpPr>
            <p:nvPr/>
          </p:nvSpPr>
          <p:spPr bwMode="auto">
            <a:xfrm>
              <a:off x="2927" y="1541"/>
              <a:ext cx="583" cy="530"/>
            </a:xfrm>
            <a:custGeom>
              <a:avLst/>
              <a:gdLst>
                <a:gd name="T0" fmla="*/ 574 w 583"/>
                <a:gd name="T1" fmla="*/ 530 h 530"/>
                <a:gd name="T2" fmla="*/ 583 w 583"/>
                <a:gd name="T3" fmla="*/ 521 h 530"/>
                <a:gd name="T4" fmla="*/ 9 w 583"/>
                <a:gd name="T5" fmla="*/ 0 h 530"/>
                <a:gd name="T6" fmla="*/ 0 w 583"/>
                <a:gd name="T7" fmla="*/ 8 h 530"/>
                <a:gd name="T8" fmla="*/ 574 w 583"/>
                <a:gd name="T9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530">
                  <a:moveTo>
                    <a:pt x="574" y="530"/>
                  </a:moveTo>
                  <a:lnTo>
                    <a:pt x="583" y="521"/>
                  </a:lnTo>
                  <a:lnTo>
                    <a:pt x="9" y="0"/>
                  </a:lnTo>
                  <a:lnTo>
                    <a:pt x="0" y="8"/>
                  </a:lnTo>
                  <a:lnTo>
                    <a:pt x="574" y="53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0" name="Rectangle 42"/>
            <p:cNvSpPr>
              <a:spLocks noChangeArrowheads="1"/>
            </p:cNvSpPr>
            <p:nvPr/>
          </p:nvSpPr>
          <p:spPr bwMode="auto">
            <a:xfrm>
              <a:off x="2327" y="2844"/>
              <a:ext cx="705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1" name="Rectangle 43"/>
            <p:cNvSpPr>
              <a:spLocks noChangeArrowheads="1"/>
            </p:cNvSpPr>
            <p:nvPr/>
          </p:nvSpPr>
          <p:spPr bwMode="auto">
            <a:xfrm>
              <a:off x="3023" y="2844"/>
              <a:ext cx="9" cy="2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2" name="Rectangle 44"/>
            <p:cNvSpPr>
              <a:spLocks noChangeArrowheads="1"/>
            </p:cNvSpPr>
            <p:nvPr/>
          </p:nvSpPr>
          <p:spPr bwMode="auto">
            <a:xfrm>
              <a:off x="2327" y="3121"/>
              <a:ext cx="696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3" name="Rectangle 45"/>
            <p:cNvSpPr>
              <a:spLocks noChangeArrowheads="1"/>
            </p:cNvSpPr>
            <p:nvPr/>
          </p:nvSpPr>
          <p:spPr bwMode="auto">
            <a:xfrm>
              <a:off x="2327" y="2844"/>
              <a:ext cx="9" cy="27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4" name="Rectangle 46"/>
            <p:cNvSpPr>
              <a:spLocks noChangeArrowheads="1"/>
            </p:cNvSpPr>
            <p:nvPr/>
          </p:nvSpPr>
          <p:spPr bwMode="auto">
            <a:xfrm>
              <a:off x="2536" y="2904"/>
              <a:ext cx="36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1">
                  <a:solidFill>
                    <a:srgbClr val="000000"/>
                  </a:solidFill>
                  <a:latin typeface="Arial" charset="0"/>
                </a:rPr>
                <a:t>Shape</a:t>
              </a:r>
              <a:endParaRPr lang="en-US" altLang="en-US"/>
            </a:p>
          </p:txBody>
        </p:sp>
        <p:sp>
          <p:nvSpPr>
            <p:cNvPr id="58415" name="Rectangle 47"/>
            <p:cNvSpPr>
              <a:spLocks noChangeArrowheads="1"/>
            </p:cNvSpPr>
            <p:nvPr/>
          </p:nvSpPr>
          <p:spPr bwMode="auto">
            <a:xfrm>
              <a:off x="3153" y="3729"/>
              <a:ext cx="705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6" name="Rectangle 48"/>
            <p:cNvSpPr>
              <a:spLocks noChangeArrowheads="1"/>
            </p:cNvSpPr>
            <p:nvPr/>
          </p:nvSpPr>
          <p:spPr bwMode="auto">
            <a:xfrm>
              <a:off x="3849" y="3729"/>
              <a:ext cx="9" cy="2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7" name="Rectangle 49"/>
            <p:cNvSpPr>
              <a:spLocks noChangeArrowheads="1"/>
            </p:cNvSpPr>
            <p:nvPr/>
          </p:nvSpPr>
          <p:spPr bwMode="auto">
            <a:xfrm>
              <a:off x="3153" y="4007"/>
              <a:ext cx="696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8" name="Rectangle 50"/>
            <p:cNvSpPr>
              <a:spLocks noChangeArrowheads="1"/>
            </p:cNvSpPr>
            <p:nvPr/>
          </p:nvSpPr>
          <p:spPr bwMode="auto">
            <a:xfrm>
              <a:off x="3153" y="3729"/>
              <a:ext cx="9" cy="27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19" name="Rectangle 51"/>
            <p:cNvSpPr>
              <a:spLocks noChangeArrowheads="1"/>
            </p:cNvSpPr>
            <p:nvPr/>
          </p:nvSpPr>
          <p:spPr bwMode="auto">
            <a:xfrm>
              <a:off x="3353" y="3790"/>
              <a:ext cx="357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Spline</a:t>
              </a:r>
              <a:endParaRPr lang="en-US" altLang="en-US"/>
            </a:p>
          </p:txBody>
        </p:sp>
        <p:sp>
          <p:nvSpPr>
            <p:cNvPr id="58420" name="Rectangle 52"/>
            <p:cNvSpPr>
              <a:spLocks noChangeArrowheads="1"/>
            </p:cNvSpPr>
            <p:nvPr/>
          </p:nvSpPr>
          <p:spPr bwMode="auto">
            <a:xfrm>
              <a:off x="2327" y="3729"/>
              <a:ext cx="705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1" name="Rectangle 53"/>
            <p:cNvSpPr>
              <a:spLocks noChangeArrowheads="1"/>
            </p:cNvSpPr>
            <p:nvPr/>
          </p:nvSpPr>
          <p:spPr bwMode="auto">
            <a:xfrm>
              <a:off x="3023" y="3729"/>
              <a:ext cx="9" cy="2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2" name="Rectangle 54"/>
            <p:cNvSpPr>
              <a:spLocks noChangeArrowheads="1"/>
            </p:cNvSpPr>
            <p:nvPr/>
          </p:nvSpPr>
          <p:spPr bwMode="auto">
            <a:xfrm>
              <a:off x="2327" y="4007"/>
              <a:ext cx="696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3" name="Rectangle 55"/>
            <p:cNvSpPr>
              <a:spLocks noChangeArrowheads="1"/>
            </p:cNvSpPr>
            <p:nvPr/>
          </p:nvSpPr>
          <p:spPr bwMode="auto">
            <a:xfrm>
              <a:off x="2327" y="3729"/>
              <a:ext cx="9" cy="27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4" name="Rectangle 56"/>
            <p:cNvSpPr>
              <a:spLocks noChangeArrowheads="1"/>
            </p:cNvSpPr>
            <p:nvPr/>
          </p:nvSpPr>
          <p:spPr bwMode="auto">
            <a:xfrm>
              <a:off x="2518" y="3799"/>
              <a:ext cx="37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Ellipse</a:t>
              </a:r>
              <a:endParaRPr lang="en-US" altLang="en-US"/>
            </a:p>
          </p:txBody>
        </p:sp>
        <p:sp>
          <p:nvSpPr>
            <p:cNvPr id="58425" name="Rectangle 57"/>
            <p:cNvSpPr>
              <a:spLocks noChangeArrowheads="1"/>
            </p:cNvSpPr>
            <p:nvPr/>
          </p:nvSpPr>
          <p:spPr bwMode="auto">
            <a:xfrm>
              <a:off x="1510" y="3721"/>
              <a:ext cx="695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2197" y="3721"/>
              <a:ext cx="8" cy="2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7" name="Rectangle 59"/>
            <p:cNvSpPr>
              <a:spLocks noChangeArrowheads="1"/>
            </p:cNvSpPr>
            <p:nvPr/>
          </p:nvSpPr>
          <p:spPr bwMode="auto">
            <a:xfrm>
              <a:off x="1510" y="3999"/>
              <a:ext cx="687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8" name="Rectangle 60"/>
            <p:cNvSpPr>
              <a:spLocks noChangeArrowheads="1"/>
            </p:cNvSpPr>
            <p:nvPr/>
          </p:nvSpPr>
          <p:spPr bwMode="auto">
            <a:xfrm>
              <a:off x="1510" y="3721"/>
              <a:ext cx="8" cy="27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29" name="Rectangle 61"/>
            <p:cNvSpPr>
              <a:spLocks noChangeArrowheads="1"/>
            </p:cNvSpPr>
            <p:nvPr/>
          </p:nvSpPr>
          <p:spPr bwMode="auto">
            <a:xfrm>
              <a:off x="1657" y="3781"/>
              <a:ext cx="4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Polygon</a:t>
              </a:r>
              <a:endParaRPr lang="en-US" altLang="en-US"/>
            </a:p>
          </p:txBody>
        </p:sp>
        <p:sp>
          <p:nvSpPr>
            <p:cNvPr id="58430" name="Freeform 62"/>
            <p:cNvSpPr>
              <a:spLocks/>
            </p:cNvSpPr>
            <p:nvPr/>
          </p:nvSpPr>
          <p:spPr bwMode="auto">
            <a:xfrm>
              <a:off x="2614" y="3113"/>
              <a:ext cx="148" cy="121"/>
            </a:xfrm>
            <a:custGeom>
              <a:avLst/>
              <a:gdLst>
                <a:gd name="T0" fmla="*/ 61 w 148"/>
                <a:gd name="T1" fmla="*/ 121 h 121"/>
                <a:gd name="T2" fmla="*/ 0 w 148"/>
                <a:gd name="T3" fmla="*/ 121 h 121"/>
                <a:gd name="T4" fmla="*/ 0 w 148"/>
                <a:gd name="T5" fmla="*/ 121 h 121"/>
                <a:gd name="T6" fmla="*/ 0 w 148"/>
                <a:gd name="T7" fmla="*/ 121 h 121"/>
                <a:gd name="T8" fmla="*/ 61 w 148"/>
                <a:gd name="T9" fmla="*/ 8 h 121"/>
                <a:gd name="T10" fmla="*/ 70 w 148"/>
                <a:gd name="T11" fmla="*/ 0 h 121"/>
                <a:gd name="T12" fmla="*/ 70 w 148"/>
                <a:gd name="T13" fmla="*/ 0 h 121"/>
                <a:gd name="T14" fmla="*/ 139 w 148"/>
                <a:gd name="T15" fmla="*/ 113 h 121"/>
                <a:gd name="T16" fmla="*/ 148 w 148"/>
                <a:gd name="T17" fmla="*/ 121 h 121"/>
                <a:gd name="T18" fmla="*/ 131 w 148"/>
                <a:gd name="T19" fmla="*/ 121 h 121"/>
                <a:gd name="T20" fmla="*/ 131 w 148"/>
                <a:gd name="T21" fmla="*/ 121 h 121"/>
                <a:gd name="T22" fmla="*/ 61 w 148"/>
                <a:gd name="T23" fmla="*/ 8 h 121"/>
                <a:gd name="T24" fmla="*/ 70 w 148"/>
                <a:gd name="T25" fmla="*/ 0 h 121"/>
                <a:gd name="T26" fmla="*/ 70 w 148"/>
                <a:gd name="T27" fmla="*/ 8 h 121"/>
                <a:gd name="T28" fmla="*/ 9 w 148"/>
                <a:gd name="T29" fmla="*/ 121 h 121"/>
                <a:gd name="T30" fmla="*/ 0 w 148"/>
                <a:gd name="T31" fmla="*/ 121 h 121"/>
                <a:gd name="T32" fmla="*/ 0 w 148"/>
                <a:gd name="T33" fmla="*/ 113 h 121"/>
                <a:gd name="T34" fmla="*/ 61 w 148"/>
                <a:gd name="T35" fmla="*/ 113 h 121"/>
                <a:gd name="T36" fmla="*/ 61 w 148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21">
                  <a:moveTo>
                    <a:pt x="61" y="12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61" y="8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39" y="113"/>
                  </a:lnTo>
                  <a:lnTo>
                    <a:pt x="148" y="121"/>
                  </a:lnTo>
                  <a:lnTo>
                    <a:pt x="131" y="121"/>
                  </a:lnTo>
                  <a:lnTo>
                    <a:pt x="131" y="121"/>
                  </a:lnTo>
                  <a:lnTo>
                    <a:pt x="61" y="8"/>
                  </a:lnTo>
                  <a:lnTo>
                    <a:pt x="70" y="0"/>
                  </a:lnTo>
                  <a:lnTo>
                    <a:pt x="70" y="8"/>
                  </a:lnTo>
                  <a:lnTo>
                    <a:pt x="9" y="121"/>
                  </a:lnTo>
                  <a:lnTo>
                    <a:pt x="0" y="121"/>
                  </a:lnTo>
                  <a:lnTo>
                    <a:pt x="0" y="113"/>
                  </a:lnTo>
                  <a:lnTo>
                    <a:pt x="61" y="113"/>
                  </a:lnTo>
                  <a:lnTo>
                    <a:pt x="61" y="121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1" name="Freeform 63"/>
            <p:cNvSpPr>
              <a:spLocks/>
            </p:cNvSpPr>
            <p:nvPr/>
          </p:nvSpPr>
          <p:spPr bwMode="auto">
            <a:xfrm>
              <a:off x="2675" y="3226"/>
              <a:ext cx="70" cy="8"/>
            </a:xfrm>
            <a:custGeom>
              <a:avLst/>
              <a:gdLst>
                <a:gd name="T0" fmla="*/ 70 w 70"/>
                <a:gd name="T1" fmla="*/ 8 h 8"/>
                <a:gd name="T2" fmla="*/ 0 w 70"/>
                <a:gd name="T3" fmla="*/ 8 h 8"/>
                <a:gd name="T4" fmla="*/ 0 w 70"/>
                <a:gd name="T5" fmla="*/ 0 h 8"/>
                <a:gd name="T6" fmla="*/ 0 w 70"/>
                <a:gd name="T7" fmla="*/ 0 h 8"/>
                <a:gd name="T8" fmla="*/ 0 w 70"/>
                <a:gd name="T9" fmla="*/ 0 h 8"/>
                <a:gd name="T10" fmla="*/ 70 w 70"/>
                <a:gd name="T11" fmla="*/ 0 h 8"/>
                <a:gd name="T12" fmla="*/ 70 w 7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">
                  <a:moveTo>
                    <a:pt x="7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2" name="Rectangle 64"/>
            <p:cNvSpPr>
              <a:spLocks noChangeArrowheads="1"/>
            </p:cNvSpPr>
            <p:nvPr/>
          </p:nvSpPr>
          <p:spPr bwMode="auto">
            <a:xfrm>
              <a:off x="2675" y="3729"/>
              <a:ext cx="9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3" name="Rectangle 65"/>
            <p:cNvSpPr>
              <a:spLocks noChangeArrowheads="1"/>
            </p:cNvSpPr>
            <p:nvPr/>
          </p:nvSpPr>
          <p:spPr bwMode="auto">
            <a:xfrm>
              <a:off x="2675" y="3243"/>
              <a:ext cx="9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4" name="Rectangle 66"/>
            <p:cNvSpPr>
              <a:spLocks noChangeArrowheads="1"/>
            </p:cNvSpPr>
            <p:nvPr/>
          </p:nvSpPr>
          <p:spPr bwMode="auto">
            <a:xfrm>
              <a:off x="2675" y="3243"/>
              <a:ext cx="9" cy="4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5" name="Rectangle 67"/>
            <p:cNvSpPr>
              <a:spLocks noChangeArrowheads="1"/>
            </p:cNvSpPr>
            <p:nvPr/>
          </p:nvSpPr>
          <p:spPr bwMode="auto">
            <a:xfrm>
              <a:off x="1840" y="3721"/>
              <a:ext cx="9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6" name="Rectangle 68"/>
            <p:cNvSpPr>
              <a:spLocks noChangeArrowheads="1"/>
            </p:cNvSpPr>
            <p:nvPr/>
          </p:nvSpPr>
          <p:spPr bwMode="auto">
            <a:xfrm>
              <a:off x="1840" y="3460"/>
              <a:ext cx="9" cy="26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7" name="Rectangle 69"/>
            <p:cNvSpPr>
              <a:spLocks noChangeArrowheads="1"/>
            </p:cNvSpPr>
            <p:nvPr/>
          </p:nvSpPr>
          <p:spPr bwMode="auto">
            <a:xfrm>
              <a:off x="1840" y="3460"/>
              <a:ext cx="2401" cy="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8" name="Rectangle 70"/>
            <p:cNvSpPr>
              <a:spLocks noChangeArrowheads="1"/>
            </p:cNvSpPr>
            <p:nvPr/>
          </p:nvSpPr>
          <p:spPr bwMode="auto">
            <a:xfrm>
              <a:off x="4232" y="3729"/>
              <a:ext cx="9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39" name="Rectangle 71"/>
            <p:cNvSpPr>
              <a:spLocks noChangeArrowheads="1"/>
            </p:cNvSpPr>
            <p:nvPr/>
          </p:nvSpPr>
          <p:spPr bwMode="auto">
            <a:xfrm>
              <a:off x="4232" y="3460"/>
              <a:ext cx="9" cy="26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40" name="Rectangle 72"/>
            <p:cNvSpPr>
              <a:spLocks noChangeArrowheads="1"/>
            </p:cNvSpPr>
            <p:nvPr/>
          </p:nvSpPr>
          <p:spPr bwMode="auto">
            <a:xfrm>
              <a:off x="4380" y="2991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/>
            </a:p>
          </p:txBody>
        </p:sp>
        <p:sp>
          <p:nvSpPr>
            <p:cNvPr id="58441" name="Rectangle 73"/>
            <p:cNvSpPr>
              <a:spLocks noChangeArrowheads="1"/>
            </p:cNvSpPr>
            <p:nvPr/>
          </p:nvSpPr>
          <p:spPr bwMode="auto">
            <a:xfrm>
              <a:off x="4319" y="1471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/>
            </a:p>
          </p:txBody>
        </p:sp>
        <p:sp>
          <p:nvSpPr>
            <p:cNvPr id="58442" name="Rectangle 74"/>
            <p:cNvSpPr>
              <a:spLocks noChangeArrowheads="1"/>
            </p:cNvSpPr>
            <p:nvPr/>
          </p:nvSpPr>
          <p:spPr bwMode="auto">
            <a:xfrm>
              <a:off x="4127" y="2123"/>
              <a:ext cx="18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en-US"/>
            </a:p>
          </p:txBody>
        </p:sp>
        <p:sp>
          <p:nvSpPr>
            <p:cNvPr id="58443" name="Freeform 75"/>
            <p:cNvSpPr>
              <a:spLocks/>
            </p:cNvSpPr>
            <p:nvPr/>
          </p:nvSpPr>
          <p:spPr bwMode="auto">
            <a:xfrm>
              <a:off x="2962" y="1332"/>
              <a:ext cx="157" cy="122"/>
            </a:xfrm>
            <a:custGeom>
              <a:avLst/>
              <a:gdLst>
                <a:gd name="T0" fmla="*/ 113 w 157"/>
                <a:gd name="T1" fmla="*/ 70 h 122"/>
                <a:gd name="T2" fmla="*/ 78 w 157"/>
                <a:gd name="T3" fmla="*/ 122 h 122"/>
                <a:gd name="T4" fmla="*/ 78 w 157"/>
                <a:gd name="T5" fmla="*/ 122 h 122"/>
                <a:gd name="T6" fmla="*/ 78 w 157"/>
                <a:gd name="T7" fmla="*/ 122 h 122"/>
                <a:gd name="T8" fmla="*/ 17 w 157"/>
                <a:gd name="T9" fmla="*/ 9 h 122"/>
                <a:gd name="T10" fmla="*/ 0 w 157"/>
                <a:gd name="T11" fmla="*/ 0 h 122"/>
                <a:gd name="T12" fmla="*/ 26 w 157"/>
                <a:gd name="T13" fmla="*/ 0 h 122"/>
                <a:gd name="T14" fmla="*/ 157 w 157"/>
                <a:gd name="T15" fmla="*/ 9 h 122"/>
                <a:gd name="T16" fmla="*/ 157 w 157"/>
                <a:gd name="T17" fmla="*/ 9 h 122"/>
                <a:gd name="T18" fmla="*/ 148 w 157"/>
                <a:gd name="T19" fmla="*/ 18 h 122"/>
                <a:gd name="T20" fmla="*/ 148 w 157"/>
                <a:gd name="T21" fmla="*/ 18 h 122"/>
                <a:gd name="T22" fmla="*/ 17 w 157"/>
                <a:gd name="T23" fmla="*/ 9 h 122"/>
                <a:gd name="T24" fmla="*/ 26 w 157"/>
                <a:gd name="T25" fmla="*/ 0 h 122"/>
                <a:gd name="T26" fmla="*/ 26 w 157"/>
                <a:gd name="T27" fmla="*/ 0 h 122"/>
                <a:gd name="T28" fmla="*/ 87 w 157"/>
                <a:gd name="T29" fmla="*/ 113 h 122"/>
                <a:gd name="T30" fmla="*/ 78 w 157"/>
                <a:gd name="T31" fmla="*/ 122 h 122"/>
                <a:gd name="T32" fmla="*/ 70 w 157"/>
                <a:gd name="T33" fmla="*/ 113 h 122"/>
                <a:gd name="T34" fmla="*/ 104 w 157"/>
                <a:gd name="T35" fmla="*/ 61 h 122"/>
                <a:gd name="T36" fmla="*/ 113 w 157"/>
                <a:gd name="T37" fmla="*/ 7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22">
                  <a:moveTo>
                    <a:pt x="113" y="70"/>
                  </a:moveTo>
                  <a:lnTo>
                    <a:pt x="78" y="122"/>
                  </a:lnTo>
                  <a:lnTo>
                    <a:pt x="78" y="122"/>
                  </a:lnTo>
                  <a:lnTo>
                    <a:pt x="78" y="122"/>
                  </a:lnTo>
                  <a:lnTo>
                    <a:pt x="17" y="9"/>
                  </a:lnTo>
                  <a:lnTo>
                    <a:pt x="0" y="0"/>
                  </a:lnTo>
                  <a:lnTo>
                    <a:pt x="26" y="0"/>
                  </a:lnTo>
                  <a:lnTo>
                    <a:pt x="157" y="9"/>
                  </a:lnTo>
                  <a:lnTo>
                    <a:pt x="157" y="9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7" y="9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87" y="113"/>
                  </a:lnTo>
                  <a:lnTo>
                    <a:pt x="78" y="122"/>
                  </a:lnTo>
                  <a:lnTo>
                    <a:pt x="70" y="113"/>
                  </a:lnTo>
                  <a:lnTo>
                    <a:pt x="104" y="61"/>
                  </a:lnTo>
                  <a:lnTo>
                    <a:pt x="113" y="7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44" name="Freeform 76"/>
            <p:cNvSpPr>
              <a:spLocks/>
            </p:cNvSpPr>
            <p:nvPr/>
          </p:nvSpPr>
          <p:spPr bwMode="auto">
            <a:xfrm>
              <a:off x="3066" y="1341"/>
              <a:ext cx="44" cy="61"/>
            </a:xfrm>
            <a:custGeom>
              <a:avLst/>
              <a:gdLst>
                <a:gd name="T0" fmla="*/ 44 w 44"/>
                <a:gd name="T1" fmla="*/ 9 h 61"/>
                <a:gd name="T2" fmla="*/ 9 w 44"/>
                <a:gd name="T3" fmla="*/ 61 h 61"/>
                <a:gd name="T4" fmla="*/ 0 w 44"/>
                <a:gd name="T5" fmla="*/ 52 h 61"/>
                <a:gd name="T6" fmla="*/ 0 w 44"/>
                <a:gd name="T7" fmla="*/ 52 h 61"/>
                <a:gd name="T8" fmla="*/ 0 w 44"/>
                <a:gd name="T9" fmla="*/ 52 h 61"/>
                <a:gd name="T10" fmla="*/ 35 w 44"/>
                <a:gd name="T11" fmla="*/ 0 h 61"/>
                <a:gd name="T12" fmla="*/ 44 w 44"/>
                <a:gd name="T13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1">
                  <a:moveTo>
                    <a:pt x="44" y="9"/>
                  </a:moveTo>
                  <a:lnTo>
                    <a:pt x="9" y="61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35" y="0"/>
                  </a:lnTo>
                  <a:lnTo>
                    <a:pt x="44" y="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45" name="Freeform 77"/>
            <p:cNvSpPr>
              <a:spLocks/>
            </p:cNvSpPr>
            <p:nvPr/>
          </p:nvSpPr>
          <p:spPr bwMode="auto">
            <a:xfrm>
              <a:off x="4171" y="2131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9 h 9"/>
                <a:gd name="T4" fmla="*/ 9 w 9"/>
                <a:gd name="T5" fmla="*/ 0 h 9"/>
                <a:gd name="T6" fmla="*/ 9 w 9"/>
                <a:gd name="T7" fmla="*/ 0 h 9"/>
                <a:gd name="T8" fmla="*/ 0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46" name="Freeform 78"/>
            <p:cNvSpPr>
              <a:spLocks/>
            </p:cNvSpPr>
            <p:nvPr/>
          </p:nvSpPr>
          <p:spPr bwMode="auto">
            <a:xfrm>
              <a:off x="3075" y="1402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9 h 9"/>
                <a:gd name="T4" fmla="*/ 9 w 9"/>
                <a:gd name="T5" fmla="*/ 0 h 9"/>
                <a:gd name="T6" fmla="*/ 9 w 9"/>
                <a:gd name="T7" fmla="*/ 0 h 9"/>
                <a:gd name="T8" fmla="*/ 0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47" name="Freeform 79"/>
            <p:cNvSpPr>
              <a:spLocks/>
            </p:cNvSpPr>
            <p:nvPr/>
          </p:nvSpPr>
          <p:spPr bwMode="auto">
            <a:xfrm>
              <a:off x="3075" y="1402"/>
              <a:ext cx="1105" cy="738"/>
            </a:xfrm>
            <a:custGeom>
              <a:avLst/>
              <a:gdLst>
                <a:gd name="T0" fmla="*/ 1096 w 1105"/>
                <a:gd name="T1" fmla="*/ 738 h 738"/>
                <a:gd name="T2" fmla="*/ 1105 w 1105"/>
                <a:gd name="T3" fmla="*/ 729 h 738"/>
                <a:gd name="T4" fmla="*/ 9 w 1105"/>
                <a:gd name="T5" fmla="*/ 0 h 738"/>
                <a:gd name="T6" fmla="*/ 0 w 1105"/>
                <a:gd name="T7" fmla="*/ 9 h 738"/>
                <a:gd name="T8" fmla="*/ 1096 w 1105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738">
                  <a:moveTo>
                    <a:pt x="1096" y="738"/>
                  </a:moveTo>
                  <a:lnTo>
                    <a:pt x="1105" y="729"/>
                  </a:lnTo>
                  <a:lnTo>
                    <a:pt x="9" y="0"/>
                  </a:lnTo>
                  <a:lnTo>
                    <a:pt x="0" y="9"/>
                  </a:lnTo>
                  <a:lnTo>
                    <a:pt x="1096" y="73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48" name="Rectangle 80"/>
            <p:cNvSpPr>
              <a:spLocks noChangeArrowheads="1"/>
            </p:cNvSpPr>
            <p:nvPr/>
          </p:nvSpPr>
          <p:spPr bwMode="auto">
            <a:xfrm>
              <a:off x="4171" y="3729"/>
              <a:ext cx="18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en-US"/>
            </a:p>
          </p:txBody>
        </p:sp>
        <p:sp>
          <p:nvSpPr>
            <p:cNvPr id="58449" name="Rectangle 81"/>
            <p:cNvSpPr>
              <a:spLocks noChangeArrowheads="1"/>
            </p:cNvSpPr>
            <p:nvPr/>
          </p:nvSpPr>
          <p:spPr bwMode="auto">
            <a:xfrm>
              <a:off x="3527" y="3729"/>
              <a:ext cx="9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50" name="Rectangle 82"/>
            <p:cNvSpPr>
              <a:spLocks noChangeArrowheads="1"/>
            </p:cNvSpPr>
            <p:nvPr/>
          </p:nvSpPr>
          <p:spPr bwMode="auto">
            <a:xfrm>
              <a:off x="3527" y="3460"/>
              <a:ext cx="9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451" name="Rectangle 83"/>
            <p:cNvSpPr>
              <a:spLocks noChangeArrowheads="1"/>
            </p:cNvSpPr>
            <p:nvPr/>
          </p:nvSpPr>
          <p:spPr bwMode="auto">
            <a:xfrm>
              <a:off x="3527" y="3460"/>
              <a:ext cx="9" cy="26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073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CA" altLang="en-US" sz="3600" dirty="0" smtClean="0"/>
              <a:t>Associations</a:t>
            </a:r>
            <a:endParaRPr lang="en-US" altLang="en-US" sz="3600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990600" y="1905000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53000" y="1905000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438400" y="22098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74725" y="1919288"/>
            <a:ext cx="997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Person</a:t>
            </a:r>
            <a:endParaRPr lang="en-US" altLang="en-US" sz="2000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092700" y="1941513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Company</a:t>
            </a:r>
            <a:endParaRPr lang="en-US" altLang="en-US" sz="2000" dirty="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574925" y="1866900"/>
            <a:ext cx="1180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Works-for</a:t>
            </a:r>
            <a:endParaRPr lang="en-US" altLang="en-US" sz="1800" dirty="0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 rot="5400000">
            <a:off x="3962400" y="1828800"/>
            <a:ext cx="304800" cy="3048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838200" y="2568714"/>
            <a:ext cx="76841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>
                <a:latin typeface="+mn-lt"/>
              </a:rPr>
              <a:t>The name of the association defines its semantics. The arrow is how we </a:t>
            </a:r>
          </a:p>
          <a:p>
            <a:pPr eaLnBrk="1" hangingPunct="1"/>
            <a:r>
              <a:rPr lang="en-CA" altLang="en-US" sz="2000" dirty="0">
                <a:latin typeface="+mn-lt"/>
              </a:rPr>
              <a:t>r</a:t>
            </a:r>
            <a:r>
              <a:rPr lang="en-CA" altLang="en-US" sz="2000" dirty="0" smtClean="0">
                <a:latin typeface="+mn-lt"/>
              </a:rPr>
              <a:t>ead the relation specified by this association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990600" y="3921125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en-US" sz="2000" dirty="0"/>
              <a:t>P</a:t>
            </a:r>
            <a:r>
              <a:rPr lang="en-CA" altLang="en-US" sz="2000" dirty="0" smtClean="0"/>
              <a:t>erson</a:t>
            </a:r>
            <a:endParaRPr lang="en-US" altLang="en-US" sz="2000" dirty="0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438400" y="4225925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400800" y="3997325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Company</a:t>
            </a:r>
            <a:endParaRPr lang="en-US" altLang="en-US" dirty="0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324600" y="3997325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762000" y="4611469"/>
            <a:ext cx="8468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>
                <a:latin typeface="+mn-lt"/>
              </a:rPr>
              <a:t>The</a:t>
            </a:r>
            <a:r>
              <a:rPr lang="en-CA" altLang="en-US" sz="2000" b="1" dirty="0" smtClean="0">
                <a:latin typeface="+mn-lt"/>
              </a:rPr>
              <a:t> Role </a:t>
            </a:r>
            <a:r>
              <a:rPr lang="en-CA" altLang="en-US" sz="2000" dirty="0" smtClean="0">
                <a:latin typeface="+mn-lt"/>
              </a:rPr>
              <a:t>denotes how a class is viewed through the association by the other</a:t>
            </a:r>
          </a:p>
          <a:p>
            <a:pPr eaLnBrk="1" hangingPunct="1"/>
            <a:r>
              <a:rPr lang="en-CA" altLang="en-US" sz="2000" dirty="0" smtClean="0">
                <a:latin typeface="+mn-lt"/>
              </a:rPr>
              <a:t>class</a:t>
            </a:r>
            <a:r>
              <a:rPr lang="en-CA" altLang="en-US" sz="2000" b="1" dirty="0">
                <a:latin typeface="+mn-lt"/>
              </a:rPr>
              <a:t> </a:t>
            </a:r>
            <a:r>
              <a:rPr lang="en-CA" altLang="en-US" sz="2000" dirty="0" smtClean="0">
                <a:latin typeface="+mn-lt"/>
              </a:rPr>
              <a:t>(e.g. The Role of a Person in the above association is that of an employee).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422525" y="3806825"/>
            <a:ext cx="1184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employee</a:t>
            </a:r>
            <a:endParaRPr lang="en-US" altLang="en-US" sz="1800" dirty="0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953000" y="42259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029200" y="3841750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employer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9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C1DC-F792-468E-BCB6-AB2171B5EC3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What we will cover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l-GR" altLang="en-US" dirty="0"/>
          </a:p>
          <a:p>
            <a:r>
              <a:rPr lang="en-CA" altLang="en-US" dirty="0" smtClean="0"/>
              <a:t>Requirements Specification Techniques</a:t>
            </a:r>
            <a:endParaRPr lang="el-GR" altLang="en-US" dirty="0"/>
          </a:p>
          <a:p>
            <a:pPr lvl="1"/>
            <a:r>
              <a:rPr lang="en-CA" altLang="en-US" dirty="0" smtClean="0"/>
              <a:t>Classic Technique</a:t>
            </a:r>
            <a:endParaRPr lang="el-GR" altLang="en-US" dirty="0"/>
          </a:p>
          <a:p>
            <a:pPr lvl="1"/>
            <a:r>
              <a:rPr lang="en-CA" altLang="en-US" b="1" u="sng" dirty="0" smtClean="0"/>
              <a:t>Object Oriented Technique</a:t>
            </a:r>
            <a:r>
              <a:rPr lang="en-CA" altLang="en-US" dirty="0" smtClean="0"/>
              <a:t> </a:t>
            </a:r>
            <a:r>
              <a:rPr lang="en-CA" altLang="en-US" b="1" dirty="0" smtClean="0">
                <a:sym typeface="Wingdings" panose="05000000000000000000" pitchFamily="2" charset="2"/>
              </a:rPr>
              <a:t> </a:t>
            </a:r>
            <a:endParaRPr lang="el-GR" altLang="en-US" b="1" u="sng" dirty="0"/>
          </a:p>
          <a:p>
            <a:pPr lvl="2"/>
            <a:r>
              <a:rPr lang="en-CA" altLang="en-US" dirty="0" smtClean="0"/>
              <a:t>Use Case Diagrams</a:t>
            </a:r>
            <a:endParaRPr lang="el-GR" altLang="en-US" dirty="0"/>
          </a:p>
          <a:p>
            <a:pPr lvl="2"/>
            <a:r>
              <a:rPr lang="en-CA" altLang="en-US" dirty="0" smtClean="0"/>
              <a:t>Sequence Diagrams</a:t>
            </a:r>
            <a:endParaRPr lang="el-GR" altLang="en-US" dirty="0"/>
          </a:p>
          <a:p>
            <a:pPr lvl="2"/>
            <a:r>
              <a:rPr lang="en-CA" altLang="en-US" dirty="0" smtClean="0"/>
              <a:t>Collaboration Diagrams</a:t>
            </a:r>
          </a:p>
          <a:p>
            <a:pPr lvl="2"/>
            <a:r>
              <a:rPr lang="en-CA" altLang="en-US" b="1" u="sng" dirty="0" smtClean="0"/>
              <a:t>Class Diagrams</a:t>
            </a:r>
            <a:endParaRPr lang="el-GR" altLang="en-US" b="1" u="sng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82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Association Direction</a:t>
            </a:r>
            <a:endParaRPr lang="en-US" altLang="en-US" sz="3600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990600" y="3921125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Person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2438400" y="4225925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00800" y="399732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Company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324600" y="3997325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4953000" y="42259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52400" y="1828800"/>
            <a:ext cx="8956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000" b="1" dirty="0" smtClean="0">
                <a:latin typeface="+mn-lt"/>
              </a:rPr>
              <a:t>Association Direction</a:t>
            </a:r>
            <a:r>
              <a:rPr lang="en-US" altLang="en-US" sz="2000" dirty="0" smtClean="0">
                <a:latin typeface="+mn-lt"/>
              </a:rPr>
              <a:t>: We can add an arrow at one or both ends of an association </a:t>
            </a:r>
          </a:p>
          <a:p>
            <a:r>
              <a:rPr lang="en-US" altLang="en-US" sz="2000" dirty="0" smtClean="0">
                <a:latin typeface="+mn-lt"/>
              </a:rPr>
              <a:t>To signify the directionality of the relation, In this example below, a </a:t>
            </a:r>
            <a:r>
              <a:rPr lang="en-US" altLang="en-US" sz="2000" i="1" dirty="0" smtClean="0">
                <a:latin typeface="+mn-lt"/>
              </a:rPr>
              <a:t>Company</a:t>
            </a:r>
            <a:r>
              <a:rPr lang="en-US" altLang="en-US" sz="2000" dirty="0" smtClean="0">
                <a:latin typeface="+mn-lt"/>
              </a:rPr>
              <a:t> object </a:t>
            </a:r>
          </a:p>
          <a:p>
            <a:r>
              <a:rPr lang="en-US" altLang="en-US" sz="2000" dirty="0" smtClean="0">
                <a:latin typeface="+mn-lt"/>
              </a:rPr>
              <a:t>has or contains a reference to a </a:t>
            </a:r>
            <a:r>
              <a:rPr lang="en-US" altLang="en-US" sz="2000" i="1" dirty="0" smtClean="0">
                <a:latin typeface="+mn-lt"/>
              </a:rPr>
              <a:t>Person</a:t>
            </a:r>
            <a:r>
              <a:rPr lang="en-US" altLang="en-US" sz="2000" dirty="0" smtClean="0">
                <a:latin typeface="+mn-lt"/>
              </a:rPr>
              <a:t> object.</a:t>
            </a:r>
            <a:endParaRPr lang="el-GR" altLang="en-US" sz="2000" dirty="0">
              <a:latin typeface="+mn-lt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505200" y="3581400"/>
            <a:ext cx="142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Works for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 rot="5400000">
            <a:off x="4892675" y="3616325"/>
            <a:ext cx="304800" cy="3048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7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More about Associations</a:t>
            </a:r>
            <a:endParaRPr lang="en-US" altLang="en-US" sz="3600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62000" y="32004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324600" y="32004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209800" y="34290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83811" y="3214688"/>
            <a:ext cx="997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Person</a:t>
            </a:r>
            <a:endParaRPr lang="en-US" altLang="en-US" sz="2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447884" y="3212068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Company</a:t>
            </a:r>
            <a:endParaRPr lang="en-US" altLang="en-US" dirty="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193925" y="3367088"/>
            <a:ext cx="1297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employee</a:t>
            </a:r>
            <a:endParaRPr lang="en-US" altLang="en-US" sz="2000" dirty="0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029200" y="3402013"/>
            <a:ext cx="12394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employer</a:t>
            </a:r>
            <a:endParaRPr lang="en-US" altLang="en-US" sz="2000" dirty="0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193925" y="28606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1..*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019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57200" y="1844675"/>
            <a:ext cx="8647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b="1" dirty="0" smtClean="0">
                <a:latin typeface="+mn-lt"/>
              </a:rPr>
              <a:t>Multiplicity</a:t>
            </a:r>
            <a:r>
              <a:rPr lang="en-US" altLang="en-US" sz="2000" dirty="0" smtClean="0">
                <a:latin typeface="+mn-lt"/>
              </a:rPr>
              <a:t>: Denotes how many objects can relate under the specific association.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69925" y="4473575"/>
            <a:ext cx="434285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Exactly one</a:t>
            </a:r>
            <a:r>
              <a:rPr lang="en-US" altLang="en-US" dirty="0" smtClean="0"/>
              <a:t>:  </a:t>
            </a:r>
            <a:r>
              <a:rPr lang="en-US" altLang="en-US" dirty="0"/>
              <a:t>1</a:t>
            </a:r>
          </a:p>
          <a:p>
            <a:pPr eaLnBrk="1" hangingPunct="1"/>
            <a:r>
              <a:rPr lang="en-CA" altLang="en-US" dirty="0" smtClean="0"/>
              <a:t>Zero or one</a:t>
            </a:r>
            <a:r>
              <a:rPr lang="en-US" altLang="en-US" dirty="0" smtClean="0"/>
              <a:t>:  </a:t>
            </a:r>
            <a:r>
              <a:rPr lang="en-US" altLang="en-US" dirty="0"/>
              <a:t>0 .. 1</a:t>
            </a:r>
          </a:p>
          <a:p>
            <a:pPr eaLnBrk="1" hangingPunct="1"/>
            <a:r>
              <a:rPr lang="en-CA" altLang="en-US" dirty="0" smtClean="0"/>
              <a:t>Zero or more</a:t>
            </a:r>
            <a:r>
              <a:rPr lang="en-US" altLang="en-US" dirty="0" smtClean="0"/>
              <a:t>: </a:t>
            </a:r>
            <a:r>
              <a:rPr lang="en-US" altLang="en-US" dirty="0"/>
              <a:t>0 </a:t>
            </a:r>
            <a:r>
              <a:rPr lang="el-GR" altLang="en-US" dirty="0"/>
              <a:t> ..</a:t>
            </a:r>
            <a:r>
              <a:rPr lang="en-US" altLang="en-US" dirty="0"/>
              <a:t>*</a:t>
            </a:r>
            <a:endParaRPr lang="el-GR" altLang="en-US" dirty="0"/>
          </a:p>
          <a:p>
            <a:pPr eaLnBrk="1" hangingPunct="1"/>
            <a:r>
              <a:rPr lang="en-CA" altLang="en-US" dirty="0"/>
              <a:t>M</a:t>
            </a:r>
            <a:r>
              <a:rPr lang="en-CA" altLang="en-US" dirty="0" smtClean="0"/>
              <a:t>any:</a:t>
            </a:r>
            <a:r>
              <a:rPr lang="el-GR" altLang="en-US" dirty="0" smtClean="0"/>
              <a:t> </a:t>
            </a:r>
            <a:r>
              <a:rPr lang="el-GR" altLang="en-US" dirty="0"/>
              <a:t>*</a:t>
            </a:r>
            <a:endParaRPr lang="en-US" altLang="en-US" dirty="0"/>
          </a:p>
          <a:p>
            <a:pPr eaLnBrk="1" hangingPunct="1"/>
            <a:r>
              <a:rPr lang="en-CA" altLang="en-US" dirty="0" smtClean="0"/>
              <a:t>One or more</a:t>
            </a:r>
            <a:r>
              <a:rPr lang="en-US" altLang="en-US" dirty="0" smtClean="0"/>
              <a:t>: </a:t>
            </a:r>
            <a:r>
              <a:rPr lang="en-US" altLang="en-US" dirty="0"/>
              <a:t>1 .. *</a:t>
            </a:r>
          </a:p>
          <a:p>
            <a:pPr eaLnBrk="1" hangingPunct="1"/>
            <a:r>
              <a:rPr lang="en-US" altLang="en-US" dirty="0"/>
              <a:t>Not shown 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/>
              <a:t> unspecified or suppressed</a:t>
            </a:r>
          </a:p>
        </p:txBody>
      </p:sp>
    </p:spTree>
    <p:extLst>
      <p:ext uri="{BB962C8B-B14F-4D97-AF65-F5344CB8AC3E}">
        <p14:creationId xmlns:p14="http://schemas.microsoft.com/office/powerpoint/2010/main" val="17863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CA" altLang="en-US" sz="3600" dirty="0" smtClean="0"/>
              <a:t>Aggregation</a:t>
            </a:r>
            <a:endParaRPr lang="en-US" altLang="en-US" sz="3600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93725" y="1487488"/>
            <a:ext cx="799147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en-US" sz="2000" dirty="0" smtClean="0">
                <a:latin typeface="+mn-lt"/>
              </a:rPr>
              <a:t>It is a special type of association. </a:t>
            </a:r>
            <a:r>
              <a:rPr lang="el-GR" altLang="en-US" sz="2000" dirty="0" smtClean="0">
                <a:latin typeface="+mn-lt"/>
              </a:rPr>
              <a:t> </a:t>
            </a:r>
            <a:endParaRPr lang="el-GR" altLang="en-US" sz="2000" dirty="0">
              <a:latin typeface="+mn-lt"/>
            </a:endParaRPr>
          </a:p>
          <a:p>
            <a:pPr eaLnBrk="1" hangingPunct="1"/>
            <a:r>
              <a:rPr lang="en-CA" altLang="en-US" sz="2000" dirty="0" smtClean="0">
                <a:latin typeface="+mn-lt"/>
              </a:rPr>
              <a:t>It denotes the relationship between the whole and its parts</a:t>
            </a:r>
            <a:r>
              <a:rPr lang="el-GR" altLang="en-US" sz="2000" dirty="0" smtClean="0">
                <a:latin typeface="+mn-lt"/>
              </a:rPr>
              <a:t>.</a:t>
            </a:r>
            <a:r>
              <a:rPr lang="en-US" altLang="en-US" sz="2000" dirty="0" smtClean="0">
                <a:latin typeface="+mn-lt"/>
              </a:rPr>
              <a:t> The parts may still exist even if we delete the whole (i.e. the container).</a:t>
            </a:r>
            <a:endParaRPr lang="en-US" altLang="en-US" sz="2000" dirty="0">
              <a:latin typeface="+mn-lt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819400" y="2971800"/>
            <a:ext cx="17526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819400" y="5334000"/>
            <a:ext cx="17526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733800" y="3962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276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2900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171284" y="3135868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Company</a:t>
            </a:r>
            <a:endParaRPr lang="en-US" altLang="en-US" dirty="0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275365" y="5498068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Person</a:t>
            </a:r>
            <a:endParaRPr lang="en-US" altLang="en-US" dirty="0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648200" y="2936875"/>
            <a:ext cx="3172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i="1" dirty="0" smtClean="0"/>
              <a:t>The whole (i.e. the container)</a:t>
            </a:r>
            <a:endParaRPr lang="en-US" altLang="en-US" i="1" dirty="0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648200" y="537527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i="1" dirty="0" smtClean="0"/>
              <a:t>The part</a:t>
            </a:r>
            <a:endParaRPr lang="en-US" altLang="en-US" i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32565" y="4953000"/>
            <a:ext cx="1184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employee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50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CA" altLang="en-US" sz="3600" dirty="0" smtClean="0"/>
              <a:t>Composition</a:t>
            </a:r>
            <a:endParaRPr lang="en-US" altLang="en-US" sz="3600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717675"/>
            <a:ext cx="88077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b="1" dirty="0" smtClean="0">
                <a:latin typeface="+mn-lt"/>
              </a:rPr>
              <a:t>Composition</a:t>
            </a:r>
            <a:r>
              <a:rPr lang="en-US" altLang="en-US" sz="2000" dirty="0" smtClean="0">
                <a:latin typeface="+mn-lt"/>
              </a:rPr>
              <a:t>: </a:t>
            </a:r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      - </a:t>
            </a:r>
            <a:r>
              <a:rPr lang="en-US" altLang="en-US" sz="2000" dirty="0" smtClean="0">
                <a:latin typeface="+mn-lt"/>
              </a:rPr>
              <a:t>It is a stronger type of Aggregation. The composing parts cannot exist on their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       own if the container is deleted.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590800" y="3429000"/>
            <a:ext cx="1828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590800" y="5638800"/>
            <a:ext cx="1828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429000" y="4038600"/>
            <a:ext cx="304800" cy="3048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581400" y="43434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971800" y="35052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Window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200400" y="56388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Frame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184525" y="522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032125" y="3927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708525" y="3394075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i="1" dirty="0" smtClean="0"/>
              <a:t>The </a:t>
            </a:r>
            <a:r>
              <a:rPr lang="en-US" altLang="en-US" i="1" dirty="0" smtClean="0"/>
              <a:t>whole</a:t>
            </a:r>
            <a:endParaRPr lang="en-US" altLang="en-US" i="1" dirty="0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708525" y="560387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i="1" dirty="0" smtClean="0"/>
              <a:t>The </a:t>
            </a:r>
            <a:r>
              <a:rPr lang="en-US" altLang="en-US" i="1" dirty="0" smtClean="0"/>
              <a:t>part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8050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Association Classes</a:t>
            </a:r>
            <a:endParaRPr lang="en-US" altLang="en-US" sz="3600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843088"/>
            <a:ext cx="82428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b="1" dirty="0" smtClean="0">
                <a:latin typeface="+mn-lt"/>
              </a:rPr>
              <a:t>Association Classes</a:t>
            </a:r>
            <a:r>
              <a:rPr lang="el-GR" altLang="en-US" sz="2000" b="1" dirty="0" smtClean="0">
                <a:latin typeface="+mn-lt"/>
              </a:rPr>
              <a:t> </a:t>
            </a:r>
            <a:r>
              <a:rPr lang="el-GR" altLang="en-US" sz="2000" b="1" dirty="0">
                <a:latin typeface="+mn-lt"/>
              </a:rPr>
              <a:t>– </a:t>
            </a:r>
            <a:r>
              <a:rPr lang="en-CA" altLang="en-US" sz="2000" dirty="0" smtClean="0">
                <a:latin typeface="+mn-lt"/>
              </a:rPr>
              <a:t>They denote and specify information and properties for</a:t>
            </a:r>
          </a:p>
          <a:p>
            <a:pPr eaLnBrk="1" hangingPunct="1"/>
            <a:r>
              <a:rPr lang="en-CA" altLang="en-US" sz="2000" dirty="0" smtClean="0">
                <a:latin typeface="+mn-lt"/>
              </a:rPr>
              <a:t>(a complex) association.</a:t>
            </a:r>
            <a:endParaRPr lang="el-GR" altLang="en-US" sz="2000" dirty="0" smtClean="0">
              <a:latin typeface="+mn-lt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3386138"/>
            <a:ext cx="1524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172200" y="3309938"/>
            <a:ext cx="1524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581400" y="4681538"/>
            <a:ext cx="1752600" cy="167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514600" y="3614738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4419600" y="361473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974725" y="3400425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b="1" dirty="0" smtClean="0"/>
              <a:t>Company</a:t>
            </a:r>
            <a:endParaRPr lang="en-US" altLang="en-US" sz="2000" b="1" dirty="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412503" y="3324225"/>
            <a:ext cx="1055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b="1" dirty="0" smtClean="0"/>
              <a:t>Person</a:t>
            </a:r>
            <a:endParaRPr lang="en-US" altLang="en-US" sz="2000" b="1" dirty="0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813175" y="4645025"/>
            <a:ext cx="13774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b="1" dirty="0" err="1" smtClean="0"/>
              <a:t>WorksFor</a:t>
            </a:r>
            <a:endParaRPr lang="en-US" altLang="en-US" sz="2000" b="1" dirty="0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581400" y="4986338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498725" y="3160713"/>
            <a:ext cx="12394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employer</a:t>
            </a:r>
            <a:endParaRPr lang="en-US" altLang="en-US" sz="2000" dirty="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732338" y="3195638"/>
            <a:ext cx="1297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employee</a:t>
            </a:r>
            <a:endParaRPr lang="en-US" altLang="en-US" sz="2000" dirty="0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514600" y="3614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5486400" y="353853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1..*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65525" y="5000625"/>
            <a:ext cx="14686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2000" dirty="0" smtClean="0"/>
              <a:t>Description</a:t>
            </a:r>
            <a:endParaRPr lang="en-US" altLang="en-US" sz="2000" dirty="0"/>
          </a:p>
          <a:p>
            <a:pPr eaLnBrk="1" hangingPunct="1"/>
            <a:r>
              <a:rPr lang="en-CA" altLang="en-US" sz="2000" dirty="0" smtClean="0"/>
              <a:t>Salary</a:t>
            </a:r>
            <a:endParaRPr lang="en-US" altLang="en-US" sz="2000" dirty="0"/>
          </a:p>
          <a:p>
            <a:pPr eaLnBrk="1" hangingPunct="1"/>
            <a:r>
              <a:rPr lang="en-US" altLang="en-US" sz="2000" dirty="0" err="1" smtClean="0"/>
              <a:t>StartDate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Constraints</a:t>
            </a:r>
            <a:endParaRPr lang="en-US" altLang="en-US" sz="3600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2514600"/>
            <a:ext cx="1524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b="1"/>
              <a:t>Portfolio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04875" y="4038600"/>
            <a:ext cx="1838325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b="1"/>
              <a:t>BankAccount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572000" y="3048000"/>
            <a:ext cx="1749425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1981200" y="2895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2743200" y="3200400"/>
            <a:ext cx="1828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743200" y="4191000"/>
            <a:ext cx="1828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4290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556125" y="2987675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Corporation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927225" y="38020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CA" alt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85800" y="35814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{</a:t>
            </a:r>
            <a:r>
              <a:rPr lang="en-US" altLang="en-US"/>
              <a:t>secure</a:t>
            </a:r>
            <a:r>
              <a:rPr lang="en-US" altLang="en-US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13125" y="3775075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{</a:t>
            </a:r>
            <a:r>
              <a:rPr lang="en-US" altLang="en-US"/>
              <a:t>or</a:t>
            </a:r>
            <a:r>
              <a:rPr lang="en-US" altLang="en-US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572000" y="4625975"/>
            <a:ext cx="1749425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4784725" y="45688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Person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212692" y="1524000"/>
            <a:ext cx="88664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000" dirty="0" smtClean="0">
                <a:latin typeface="+mn-lt"/>
              </a:rPr>
              <a:t>Provide a UML extension mechanism in order to denote and specify pre-conditions,</a:t>
            </a:r>
          </a:p>
          <a:p>
            <a:r>
              <a:rPr lang="en-CA" altLang="en-US" sz="2000" dirty="0">
                <a:latin typeface="+mn-lt"/>
              </a:rPr>
              <a:t>p</a:t>
            </a:r>
            <a:r>
              <a:rPr lang="en-CA" altLang="en-US" sz="2000" dirty="0" smtClean="0">
                <a:latin typeface="+mn-lt"/>
              </a:rPr>
              <a:t>ost-condition, and constraints.</a:t>
            </a:r>
            <a:endParaRPr lang="el-GR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Constraints and Comments</a:t>
            </a:r>
            <a:endParaRPr lang="en-US" altLang="en-US" dirty="0"/>
          </a:p>
        </p:txBody>
      </p:sp>
      <p:grpSp>
        <p:nvGrpSpPr>
          <p:cNvPr id="71686" name="Group 6"/>
          <p:cNvGrpSpPr>
            <a:grpSpLocks noChangeAspect="1"/>
          </p:cNvGrpSpPr>
          <p:nvPr/>
        </p:nvGrpSpPr>
        <p:grpSpPr bwMode="auto">
          <a:xfrm>
            <a:off x="838200" y="1778000"/>
            <a:ext cx="7696200" cy="4029075"/>
            <a:chOff x="528" y="1120"/>
            <a:chExt cx="4848" cy="2538"/>
          </a:xfrm>
        </p:grpSpPr>
        <p:sp>
          <p:nvSpPr>
            <p:cNvPr id="71685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1120"/>
              <a:ext cx="4848" cy="2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2167" y="3133"/>
              <a:ext cx="1707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3862" y="3133"/>
              <a:ext cx="12" cy="5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2167" y="3647"/>
              <a:ext cx="1695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2167" y="3133"/>
              <a:ext cx="11" cy="5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1598" y="1321"/>
              <a:ext cx="11" cy="5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auto">
            <a:xfrm>
              <a:off x="1586" y="1288"/>
              <a:ext cx="23" cy="89"/>
            </a:xfrm>
            <a:custGeom>
              <a:avLst/>
              <a:gdLst>
                <a:gd name="T0" fmla="*/ 0 w 23"/>
                <a:gd name="T1" fmla="*/ 89 h 89"/>
                <a:gd name="T2" fmla="*/ 12 w 23"/>
                <a:gd name="T3" fmla="*/ 89 h 89"/>
                <a:gd name="T4" fmla="*/ 23 w 23"/>
                <a:gd name="T5" fmla="*/ 33 h 89"/>
                <a:gd name="T6" fmla="*/ 23 w 23"/>
                <a:gd name="T7" fmla="*/ 33 h 89"/>
                <a:gd name="T8" fmla="*/ 12 w 23"/>
                <a:gd name="T9" fmla="*/ 0 h 89"/>
                <a:gd name="T10" fmla="*/ 12 w 23"/>
                <a:gd name="T11" fmla="*/ 33 h 89"/>
                <a:gd name="T12" fmla="*/ 0 w 23"/>
                <a:gd name="T1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9">
                  <a:moveTo>
                    <a:pt x="0" y="89"/>
                  </a:moveTo>
                  <a:lnTo>
                    <a:pt x="12" y="89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2" y="0"/>
                  </a:lnTo>
                  <a:lnTo>
                    <a:pt x="12" y="33"/>
                  </a:lnTo>
                  <a:lnTo>
                    <a:pt x="0" y="8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3" name="Freeform 13"/>
            <p:cNvSpPr>
              <a:spLocks/>
            </p:cNvSpPr>
            <p:nvPr/>
          </p:nvSpPr>
          <p:spPr bwMode="auto">
            <a:xfrm>
              <a:off x="1598" y="1321"/>
              <a:ext cx="34" cy="56"/>
            </a:xfrm>
            <a:custGeom>
              <a:avLst/>
              <a:gdLst>
                <a:gd name="T0" fmla="*/ 11 w 34"/>
                <a:gd name="T1" fmla="*/ 0 h 56"/>
                <a:gd name="T2" fmla="*/ 0 w 34"/>
                <a:gd name="T3" fmla="*/ 0 h 56"/>
                <a:gd name="T4" fmla="*/ 23 w 34"/>
                <a:gd name="T5" fmla="*/ 56 h 56"/>
                <a:gd name="T6" fmla="*/ 34 w 34"/>
                <a:gd name="T7" fmla="*/ 56 h 56"/>
                <a:gd name="T8" fmla="*/ 11 w 3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6">
                  <a:moveTo>
                    <a:pt x="11" y="0"/>
                  </a:moveTo>
                  <a:lnTo>
                    <a:pt x="0" y="0"/>
                  </a:lnTo>
                  <a:lnTo>
                    <a:pt x="23" y="56"/>
                  </a:lnTo>
                  <a:lnTo>
                    <a:pt x="34" y="56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598" y="1612"/>
              <a:ext cx="11" cy="2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 flipV="1">
              <a:off x="1598" y="1523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 flipV="1">
              <a:off x="1598" y="1444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1598" y="1377"/>
              <a:ext cx="11" cy="2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268" y="1288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2474" y="1288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1268" y="1288"/>
              <a:ext cx="1206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1256" y="1634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2463" y="1634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1256" y="1634"/>
              <a:ext cx="1207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04" name="Rectangle 24"/>
            <p:cNvSpPr>
              <a:spLocks noChangeArrowheads="1"/>
            </p:cNvSpPr>
            <p:nvPr/>
          </p:nvSpPr>
          <p:spPr bwMode="auto">
            <a:xfrm>
              <a:off x="1529" y="1120"/>
              <a:ext cx="7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Member-of</a:t>
              </a:r>
              <a:endParaRPr lang="en-US" altLang="en-US"/>
            </a:p>
          </p:txBody>
        </p:sp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1609" y="1657"/>
              <a:ext cx="55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Chair-of</a:t>
              </a:r>
              <a:endParaRPr lang="en-US" altLang="en-US"/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1666" y="1411"/>
              <a:ext cx="55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{subset}</a:t>
              </a:r>
              <a:endParaRPr lang="en-US" altLang="en-US"/>
            </a:p>
          </p:txBody>
        </p:sp>
        <p:sp>
          <p:nvSpPr>
            <p:cNvPr id="71707" name="Rectangle 27"/>
            <p:cNvSpPr>
              <a:spLocks noChangeArrowheads="1"/>
            </p:cNvSpPr>
            <p:nvPr/>
          </p:nvSpPr>
          <p:spPr bwMode="auto">
            <a:xfrm>
              <a:off x="596" y="1187"/>
              <a:ext cx="717" cy="4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596" y="1187"/>
              <a:ext cx="729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1313" y="1187"/>
              <a:ext cx="12" cy="50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596" y="1679"/>
              <a:ext cx="717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596" y="1187"/>
              <a:ext cx="12" cy="4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2383" y="1187"/>
              <a:ext cx="933" cy="4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2383" y="1187"/>
              <a:ext cx="945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3316" y="1187"/>
              <a:ext cx="12" cy="50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5" name="Rectangle 35"/>
            <p:cNvSpPr>
              <a:spLocks noChangeArrowheads="1"/>
            </p:cNvSpPr>
            <p:nvPr/>
          </p:nvSpPr>
          <p:spPr bwMode="auto">
            <a:xfrm>
              <a:off x="2383" y="1679"/>
              <a:ext cx="93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2383" y="1187"/>
              <a:ext cx="11" cy="4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721" y="1355"/>
              <a:ext cx="53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1">
                  <a:solidFill>
                    <a:srgbClr val="000000"/>
                  </a:solidFill>
                  <a:latin typeface="Helvetica" pitchFamily="34" charset="0"/>
                </a:rPr>
                <a:t>Person</a:t>
              </a:r>
              <a:endParaRPr lang="en-US" altLang="en-US"/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2508" y="1355"/>
              <a:ext cx="78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1">
                  <a:solidFill>
                    <a:srgbClr val="000000"/>
                  </a:solidFill>
                  <a:latin typeface="Helvetica" pitchFamily="34" charset="0"/>
                </a:rPr>
                <a:t>Committee</a:t>
              </a:r>
              <a:endParaRPr lang="en-US" alt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1564" y="2529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3214" y="2529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1564" y="2529"/>
              <a:ext cx="1650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972" y="2428"/>
              <a:ext cx="717" cy="4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972" y="2428"/>
              <a:ext cx="728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4" name="Rectangle 44"/>
            <p:cNvSpPr>
              <a:spLocks noChangeArrowheads="1"/>
            </p:cNvSpPr>
            <p:nvPr/>
          </p:nvSpPr>
          <p:spPr bwMode="auto">
            <a:xfrm>
              <a:off x="1689" y="2428"/>
              <a:ext cx="11" cy="50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5" name="Rectangle 45"/>
            <p:cNvSpPr>
              <a:spLocks noChangeArrowheads="1"/>
            </p:cNvSpPr>
            <p:nvPr/>
          </p:nvSpPr>
          <p:spPr bwMode="auto">
            <a:xfrm>
              <a:off x="972" y="2920"/>
              <a:ext cx="717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6" name="Rectangle 46"/>
            <p:cNvSpPr>
              <a:spLocks noChangeArrowheads="1"/>
            </p:cNvSpPr>
            <p:nvPr/>
          </p:nvSpPr>
          <p:spPr bwMode="auto">
            <a:xfrm>
              <a:off x="972" y="2428"/>
              <a:ext cx="11" cy="4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7" name="Rectangle 47"/>
            <p:cNvSpPr>
              <a:spLocks noChangeArrowheads="1"/>
            </p:cNvSpPr>
            <p:nvPr/>
          </p:nvSpPr>
          <p:spPr bwMode="auto">
            <a:xfrm>
              <a:off x="3214" y="2428"/>
              <a:ext cx="933" cy="4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8" name="Rectangle 48"/>
            <p:cNvSpPr>
              <a:spLocks noChangeArrowheads="1"/>
            </p:cNvSpPr>
            <p:nvPr/>
          </p:nvSpPr>
          <p:spPr bwMode="auto">
            <a:xfrm>
              <a:off x="3214" y="2428"/>
              <a:ext cx="94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4147" y="2428"/>
              <a:ext cx="11" cy="50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0" name="Rectangle 50"/>
            <p:cNvSpPr>
              <a:spLocks noChangeArrowheads="1"/>
            </p:cNvSpPr>
            <p:nvPr/>
          </p:nvSpPr>
          <p:spPr bwMode="auto">
            <a:xfrm>
              <a:off x="3214" y="2920"/>
              <a:ext cx="93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1" name="Rectangle 51"/>
            <p:cNvSpPr>
              <a:spLocks noChangeArrowheads="1"/>
            </p:cNvSpPr>
            <p:nvPr/>
          </p:nvSpPr>
          <p:spPr bwMode="auto">
            <a:xfrm>
              <a:off x="3214" y="2428"/>
              <a:ext cx="11" cy="4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1097" y="2585"/>
              <a:ext cx="53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1">
                  <a:solidFill>
                    <a:srgbClr val="000000"/>
                  </a:solidFill>
                  <a:latin typeface="Helvetica" pitchFamily="34" charset="0"/>
                </a:rPr>
                <a:t>Person</a:t>
              </a:r>
              <a:endParaRPr lang="en-US" altLang="en-US"/>
            </a:p>
          </p:txBody>
        </p:sp>
        <p:sp>
          <p:nvSpPr>
            <p:cNvPr id="71733" name="Rectangle 53"/>
            <p:cNvSpPr>
              <a:spLocks noChangeArrowheads="1"/>
            </p:cNvSpPr>
            <p:nvPr/>
          </p:nvSpPr>
          <p:spPr bwMode="auto">
            <a:xfrm>
              <a:off x="3384" y="2585"/>
              <a:ext cx="69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1">
                  <a:solidFill>
                    <a:srgbClr val="000000"/>
                  </a:solidFill>
                  <a:latin typeface="Helvetica" pitchFamily="34" charset="0"/>
                </a:rPr>
                <a:t>Company</a:t>
              </a:r>
              <a:endParaRPr lang="en-US" altLang="en-US"/>
            </a:p>
          </p:txBody>
        </p:sp>
        <p:sp>
          <p:nvSpPr>
            <p:cNvPr id="71734" name="Rectangle 54"/>
            <p:cNvSpPr>
              <a:spLocks noChangeArrowheads="1"/>
            </p:cNvSpPr>
            <p:nvPr/>
          </p:nvSpPr>
          <p:spPr bwMode="auto">
            <a:xfrm>
              <a:off x="960" y="2484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5" name="Rectangle 55"/>
            <p:cNvSpPr>
              <a:spLocks noChangeArrowheads="1"/>
            </p:cNvSpPr>
            <p:nvPr/>
          </p:nvSpPr>
          <p:spPr bwMode="auto">
            <a:xfrm>
              <a:off x="528" y="2484"/>
              <a:ext cx="43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528" y="2484"/>
              <a:ext cx="11" cy="35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7" name="Rectangle 57"/>
            <p:cNvSpPr>
              <a:spLocks noChangeArrowheads="1"/>
            </p:cNvSpPr>
            <p:nvPr/>
          </p:nvSpPr>
          <p:spPr bwMode="auto">
            <a:xfrm>
              <a:off x="960" y="2831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8" name="Rectangle 58"/>
            <p:cNvSpPr>
              <a:spLocks noChangeArrowheads="1"/>
            </p:cNvSpPr>
            <p:nvPr/>
          </p:nvSpPr>
          <p:spPr bwMode="auto">
            <a:xfrm>
              <a:off x="528" y="2831"/>
              <a:ext cx="43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39" name="Rectangle 59"/>
            <p:cNvSpPr>
              <a:spLocks noChangeArrowheads="1"/>
            </p:cNvSpPr>
            <p:nvPr/>
          </p:nvSpPr>
          <p:spPr bwMode="auto">
            <a:xfrm>
              <a:off x="619" y="2864"/>
              <a:ext cx="3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boss</a:t>
              </a:r>
              <a:endParaRPr lang="en-US" altLang="en-US"/>
            </a:p>
          </p:txBody>
        </p:sp>
        <p:sp>
          <p:nvSpPr>
            <p:cNvPr id="71740" name="Rectangle 60"/>
            <p:cNvSpPr>
              <a:spLocks noChangeArrowheads="1"/>
            </p:cNvSpPr>
            <p:nvPr/>
          </p:nvSpPr>
          <p:spPr bwMode="auto">
            <a:xfrm>
              <a:off x="2281" y="3255"/>
              <a:ext cx="127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{Person.employer =</a:t>
              </a:r>
              <a:endParaRPr lang="en-US" altLang="en-US"/>
            </a:p>
          </p:txBody>
        </p:sp>
        <p:sp>
          <p:nvSpPr>
            <p:cNvPr id="71741" name="Rectangle 61"/>
            <p:cNvSpPr>
              <a:spLocks noChangeArrowheads="1"/>
            </p:cNvSpPr>
            <p:nvPr/>
          </p:nvSpPr>
          <p:spPr bwMode="auto">
            <a:xfrm>
              <a:off x="2281" y="3378"/>
              <a:ext cx="149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Person.boss.employer}</a:t>
              </a:r>
              <a:endParaRPr lang="en-US" altLang="en-US"/>
            </a:p>
          </p:txBody>
        </p:sp>
        <p:sp>
          <p:nvSpPr>
            <p:cNvPr id="71742" name="Rectangle 62"/>
            <p:cNvSpPr>
              <a:spLocks noChangeArrowheads="1"/>
            </p:cNvSpPr>
            <p:nvPr/>
          </p:nvSpPr>
          <p:spPr bwMode="auto">
            <a:xfrm>
              <a:off x="2599" y="2372"/>
              <a:ext cx="63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employer</a:t>
              </a:r>
              <a:endParaRPr lang="en-US" altLang="en-US"/>
            </a:p>
          </p:txBody>
        </p:sp>
        <p:sp>
          <p:nvSpPr>
            <p:cNvPr id="71743" name="Rectangle 63"/>
            <p:cNvSpPr>
              <a:spLocks noChangeArrowheads="1"/>
            </p:cNvSpPr>
            <p:nvPr/>
          </p:nvSpPr>
          <p:spPr bwMode="auto">
            <a:xfrm>
              <a:off x="1734" y="2372"/>
              <a:ext cx="6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employee</a:t>
              </a:r>
              <a:endParaRPr lang="en-US" altLang="en-US"/>
            </a:p>
          </p:txBody>
        </p:sp>
        <p:sp>
          <p:nvSpPr>
            <p:cNvPr id="71744" name="Rectangle 64"/>
            <p:cNvSpPr>
              <a:spLocks noChangeArrowheads="1"/>
            </p:cNvSpPr>
            <p:nvPr/>
          </p:nvSpPr>
          <p:spPr bwMode="auto">
            <a:xfrm>
              <a:off x="733" y="2674"/>
              <a:ext cx="2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0..1</a:t>
              </a:r>
              <a:endParaRPr lang="en-US" altLang="en-US"/>
            </a:p>
          </p:txBody>
        </p:sp>
        <p:sp>
          <p:nvSpPr>
            <p:cNvPr id="71745" name="Rectangle 65"/>
            <p:cNvSpPr>
              <a:spLocks noChangeArrowheads="1"/>
            </p:cNvSpPr>
            <p:nvPr/>
          </p:nvSpPr>
          <p:spPr bwMode="auto">
            <a:xfrm>
              <a:off x="1347" y="1154"/>
              <a:ext cx="1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Symbol" pitchFamily="18" charset="2"/>
                </a:rPr>
                <a:t>*</a:t>
              </a:r>
              <a:endParaRPr lang="en-US" altLang="en-US"/>
            </a:p>
          </p:txBody>
        </p:sp>
        <p:sp>
          <p:nvSpPr>
            <p:cNvPr id="71746" name="Rectangle 66"/>
            <p:cNvSpPr>
              <a:spLocks noChangeArrowheads="1"/>
            </p:cNvSpPr>
            <p:nvPr/>
          </p:nvSpPr>
          <p:spPr bwMode="auto">
            <a:xfrm>
              <a:off x="2281" y="1154"/>
              <a:ext cx="1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Symbol" pitchFamily="18" charset="2"/>
                </a:rPr>
                <a:t>*</a:t>
              </a:r>
              <a:endParaRPr lang="en-US" altLang="en-US"/>
            </a:p>
          </p:txBody>
        </p:sp>
        <p:sp>
          <p:nvSpPr>
            <p:cNvPr id="71747" name="Rectangle 67"/>
            <p:cNvSpPr>
              <a:spLocks noChangeArrowheads="1"/>
            </p:cNvSpPr>
            <p:nvPr/>
          </p:nvSpPr>
          <p:spPr bwMode="auto">
            <a:xfrm>
              <a:off x="847" y="2506"/>
              <a:ext cx="1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Symbol" pitchFamily="18" charset="2"/>
                </a:rPr>
                <a:t>*</a:t>
              </a:r>
              <a:endParaRPr lang="en-US" altLang="en-US"/>
            </a:p>
          </p:txBody>
        </p:sp>
        <p:sp>
          <p:nvSpPr>
            <p:cNvPr id="71748" name="Rectangle 68"/>
            <p:cNvSpPr>
              <a:spLocks noChangeArrowheads="1"/>
            </p:cNvSpPr>
            <p:nvPr/>
          </p:nvSpPr>
          <p:spPr bwMode="auto">
            <a:xfrm>
              <a:off x="2269" y="1657"/>
              <a:ext cx="1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Symbol" pitchFamily="18" charset="2"/>
                </a:rPr>
                <a:t>*</a:t>
              </a:r>
              <a:endParaRPr lang="en-US" altLang="en-US"/>
            </a:p>
          </p:txBody>
        </p:sp>
        <p:sp>
          <p:nvSpPr>
            <p:cNvPr id="71749" name="Rectangle 69"/>
            <p:cNvSpPr>
              <a:spLocks noChangeArrowheads="1"/>
            </p:cNvSpPr>
            <p:nvPr/>
          </p:nvSpPr>
          <p:spPr bwMode="auto">
            <a:xfrm>
              <a:off x="1734" y="2540"/>
              <a:ext cx="1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Symbol" pitchFamily="18" charset="2"/>
                </a:rPr>
                <a:t>*</a:t>
              </a:r>
              <a:endParaRPr lang="en-US" altLang="en-US"/>
            </a:p>
          </p:txBody>
        </p:sp>
        <p:sp>
          <p:nvSpPr>
            <p:cNvPr id="71750" name="Rectangle 70"/>
            <p:cNvSpPr>
              <a:spLocks noChangeArrowheads="1"/>
            </p:cNvSpPr>
            <p:nvPr/>
          </p:nvSpPr>
          <p:spPr bwMode="auto">
            <a:xfrm>
              <a:off x="2929" y="2562"/>
              <a:ext cx="2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0..1</a:t>
              </a:r>
              <a:endParaRPr lang="en-US" altLang="en-US"/>
            </a:p>
          </p:txBody>
        </p:sp>
        <p:sp>
          <p:nvSpPr>
            <p:cNvPr id="71751" name="Rectangle 71"/>
            <p:cNvSpPr>
              <a:spLocks noChangeArrowheads="1"/>
            </p:cNvSpPr>
            <p:nvPr/>
          </p:nvSpPr>
          <p:spPr bwMode="auto">
            <a:xfrm>
              <a:off x="1370" y="1657"/>
              <a:ext cx="13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71752" name="Freeform 72"/>
            <p:cNvSpPr>
              <a:spLocks/>
            </p:cNvSpPr>
            <p:nvPr/>
          </p:nvSpPr>
          <p:spPr bwMode="auto">
            <a:xfrm>
              <a:off x="3714" y="3133"/>
              <a:ext cx="148" cy="145"/>
            </a:xfrm>
            <a:custGeom>
              <a:avLst/>
              <a:gdLst>
                <a:gd name="T0" fmla="*/ 0 w 148"/>
                <a:gd name="T1" fmla="*/ 0 h 145"/>
                <a:gd name="T2" fmla="*/ 148 w 148"/>
                <a:gd name="T3" fmla="*/ 145 h 145"/>
                <a:gd name="T4" fmla="*/ 148 w 148"/>
                <a:gd name="T5" fmla="*/ 0 h 145"/>
                <a:gd name="T6" fmla="*/ 0 w 148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5">
                  <a:moveTo>
                    <a:pt x="0" y="0"/>
                  </a:moveTo>
                  <a:lnTo>
                    <a:pt x="148" y="14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53" name="Freeform 73"/>
            <p:cNvSpPr>
              <a:spLocks/>
            </p:cNvSpPr>
            <p:nvPr/>
          </p:nvSpPr>
          <p:spPr bwMode="auto">
            <a:xfrm>
              <a:off x="3714" y="3133"/>
              <a:ext cx="160" cy="167"/>
            </a:xfrm>
            <a:custGeom>
              <a:avLst/>
              <a:gdLst>
                <a:gd name="T0" fmla="*/ 12 w 160"/>
                <a:gd name="T1" fmla="*/ 0 h 167"/>
                <a:gd name="T2" fmla="*/ 160 w 160"/>
                <a:gd name="T3" fmla="*/ 145 h 167"/>
                <a:gd name="T4" fmla="*/ 160 w 160"/>
                <a:gd name="T5" fmla="*/ 145 h 167"/>
                <a:gd name="T6" fmla="*/ 160 w 160"/>
                <a:gd name="T7" fmla="*/ 167 h 167"/>
                <a:gd name="T8" fmla="*/ 148 w 160"/>
                <a:gd name="T9" fmla="*/ 156 h 167"/>
                <a:gd name="T10" fmla="*/ 0 w 160"/>
                <a:gd name="T11" fmla="*/ 11 h 167"/>
                <a:gd name="T12" fmla="*/ 12 w 160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7">
                  <a:moveTo>
                    <a:pt x="12" y="0"/>
                  </a:moveTo>
                  <a:lnTo>
                    <a:pt x="160" y="145"/>
                  </a:lnTo>
                  <a:lnTo>
                    <a:pt x="160" y="145"/>
                  </a:lnTo>
                  <a:lnTo>
                    <a:pt x="160" y="167"/>
                  </a:lnTo>
                  <a:lnTo>
                    <a:pt x="148" y="156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54" name="Rectangle 74"/>
            <p:cNvSpPr>
              <a:spLocks noChangeArrowheads="1"/>
            </p:cNvSpPr>
            <p:nvPr/>
          </p:nvSpPr>
          <p:spPr bwMode="auto">
            <a:xfrm>
              <a:off x="3862" y="3133"/>
              <a:ext cx="12" cy="1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55" name="Freeform 75"/>
            <p:cNvSpPr>
              <a:spLocks/>
            </p:cNvSpPr>
            <p:nvPr/>
          </p:nvSpPr>
          <p:spPr bwMode="auto">
            <a:xfrm>
              <a:off x="3703" y="3133"/>
              <a:ext cx="159" cy="11"/>
            </a:xfrm>
            <a:custGeom>
              <a:avLst/>
              <a:gdLst>
                <a:gd name="T0" fmla="*/ 159 w 159"/>
                <a:gd name="T1" fmla="*/ 11 h 11"/>
                <a:gd name="T2" fmla="*/ 11 w 159"/>
                <a:gd name="T3" fmla="*/ 11 h 11"/>
                <a:gd name="T4" fmla="*/ 11 w 159"/>
                <a:gd name="T5" fmla="*/ 11 h 11"/>
                <a:gd name="T6" fmla="*/ 0 w 159"/>
                <a:gd name="T7" fmla="*/ 0 h 11"/>
                <a:gd name="T8" fmla="*/ 11 w 159"/>
                <a:gd name="T9" fmla="*/ 0 h 11"/>
                <a:gd name="T10" fmla="*/ 159 w 159"/>
                <a:gd name="T11" fmla="*/ 0 h 11"/>
                <a:gd name="T12" fmla="*/ 159 w 15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">
                  <a:moveTo>
                    <a:pt x="159" y="11"/>
                  </a:moveTo>
                  <a:lnTo>
                    <a:pt x="11" y="11"/>
                  </a:lnTo>
                  <a:lnTo>
                    <a:pt x="11" y="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59" y="0"/>
                  </a:lnTo>
                  <a:lnTo>
                    <a:pt x="159" y="1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56" name="Freeform 76"/>
            <p:cNvSpPr>
              <a:spLocks/>
            </p:cNvSpPr>
            <p:nvPr/>
          </p:nvSpPr>
          <p:spPr bwMode="auto">
            <a:xfrm>
              <a:off x="3703" y="3121"/>
              <a:ext cx="159" cy="168"/>
            </a:xfrm>
            <a:custGeom>
              <a:avLst/>
              <a:gdLst>
                <a:gd name="T0" fmla="*/ 148 w 159"/>
                <a:gd name="T1" fmla="*/ 168 h 168"/>
                <a:gd name="T2" fmla="*/ 0 w 159"/>
                <a:gd name="T3" fmla="*/ 23 h 168"/>
                <a:gd name="T4" fmla="*/ 0 w 159"/>
                <a:gd name="T5" fmla="*/ 12 h 168"/>
                <a:gd name="T6" fmla="*/ 0 w 159"/>
                <a:gd name="T7" fmla="*/ 0 h 168"/>
                <a:gd name="T8" fmla="*/ 11 w 159"/>
                <a:gd name="T9" fmla="*/ 12 h 168"/>
                <a:gd name="T10" fmla="*/ 159 w 159"/>
                <a:gd name="T11" fmla="*/ 157 h 168"/>
                <a:gd name="T12" fmla="*/ 148 w 159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8">
                  <a:moveTo>
                    <a:pt x="148" y="168"/>
                  </a:moveTo>
                  <a:lnTo>
                    <a:pt x="0" y="23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" y="12"/>
                  </a:lnTo>
                  <a:lnTo>
                    <a:pt x="159" y="157"/>
                  </a:lnTo>
                  <a:lnTo>
                    <a:pt x="148" y="1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57" name="Rectangle 77"/>
            <p:cNvSpPr>
              <a:spLocks noChangeArrowheads="1"/>
            </p:cNvSpPr>
            <p:nvPr/>
          </p:nvSpPr>
          <p:spPr bwMode="auto">
            <a:xfrm>
              <a:off x="3703" y="3133"/>
              <a:ext cx="11" cy="15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58" name="Freeform 78"/>
            <p:cNvSpPr>
              <a:spLocks/>
            </p:cNvSpPr>
            <p:nvPr/>
          </p:nvSpPr>
          <p:spPr bwMode="auto">
            <a:xfrm>
              <a:off x="3703" y="3278"/>
              <a:ext cx="171" cy="11"/>
            </a:xfrm>
            <a:custGeom>
              <a:avLst/>
              <a:gdLst>
                <a:gd name="T0" fmla="*/ 0 w 171"/>
                <a:gd name="T1" fmla="*/ 0 h 11"/>
                <a:gd name="T2" fmla="*/ 148 w 171"/>
                <a:gd name="T3" fmla="*/ 0 h 11"/>
                <a:gd name="T4" fmla="*/ 159 w 171"/>
                <a:gd name="T5" fmla="*/ 0 h 11"/>
                <a:gd name="T6" fmla="*/ 171 w 171"/>
                <a:gd name="T7" fmla="*/ 11 h 11"/>
                <a:gd name="T8" fmla="*/ 148 w 171"/>
                <a:gd name="T9" fmla="*/ 11 h 11"/>
                <a:gd name="T10" fmla="*/ 0 w 171"/>
                <a:gd name="T11" fmla="*/ 11 h 11"/>
                <a:gd name="T12" fmla="*/ 0 w 17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1">
                  <a:moveTo>
                    <a:pt x="0" y="0"/>
                  </a:moveTo>
                  <a:lnTo>
                    <a:pt x="148" y="0"/>
                  </a:lnTo>
                  <a:lnTo>
                    <a:pt x="159" y="0"/>
                  </a:lnTo>
                  <a:lnTo>
                    <a:pt x="171" y="11"/>
                  </a:lnTo>
                  <a:lnTo>
                    <a:pt x="148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59" name="Rectangle 79"/>
            <p:cNvSpPr>
              <a:spLocks noChangeArrowheads="1"/>
            </p:cNvSpPr>
            <p:nvPr/>
          </p:nvSpPr>
          <p:spPr bwMode="auto">
            <a:xfrm>
              <a:off x="2372" y="3133"/>
              <a:ext cx="11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0" name="Rectangle 80"/>
            <p:cNvSpPr>
              <a:spLocks noChangeArrowheads="1"/>
            </p:cNvSpPr>
            <p:nvPr/>
          </p:nvSpPr>
          <p:spPr bwMode="auto">
            <a:xfrm>
              <a:off x="2372" y="3088"/>
              <a:ext cx="11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1" name="Rectangle 81"/>
            <p:cNvSpPr>
              <a:spLocks noChangeArrowheads="1"/>
            </p:cNvSpPr>
            <p:nvPr/>
          </p:nvSpPr>
          <p:spPr bwMode="auto">
            <a:xfrm>
              <a:off x="2372" y="3088"/>
              <a:ext cx="11" cy="4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2" name="Line 82"/>
            <p:cNvSpPr>
              <a:spLocks noChangeShapeType="1"/>
            </p:cNvSpPr>
            <p:nvPr/>
          </p:nvSpPr>
          <p:spPr bwMode="auto">
            <a:xfrm flipV="1">
              <a:off x="2372" y="2942"/>
              <a:ext cx="1" cy="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3" name="Line 83"/>
            <p:cNvSpPr>
              <a:spLocks noChangeShapeType="1"/>
            </p:cNvSpPr>
            <p:nvPr/>
          </p:nvSpPr>
          <p:spPr bwMode="auto">
            <a:xfrm flipV="1">
              <a:off x="2372" y="2786"/>
              <a:ext cx="1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4" name="Line 84"/>
            <p:cNvSpPr>
              <a:spLocks noChangeShapeType="1"/>
            </p:cNvSpPr>
            <p:nvPr/>
          </p:nvSpPr>
          <p:spPr bwMode="auto">
            <a:xfrm flipV="1">
              <a:off x="2372" y="2641"/>
              <a:ext cx="1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5" name="Rectangle 85"/>
            <p:cNvSpPr>
              <a:spLocks noChangeArrowheads="1"/>
            </p:cNvSpPr>
            <p:nvPr/>
          </p:nvSpPr>
          <p:spPr bwMode="auto">
            <a:xfrm>
              <a:off x="2372" y="2562"/>
              <a:ext cx="11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6" name="Rectangle 86"/>
            <p:cNvSpPr>
              <a:spLocks noChangeArrowheads="1"/>
            </p:cNvSpPr>
            <p:nvPr/>
          </p:nvSpPr>
          <p:spPr bwMode="auto">
            <a:xfrm>
              <a:off x="2372" y="2529"/>
              <a:ext cx="11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7" name="Rectangle 87"/>
            <p:cNvSpPr>
              <a:spLocks noChangeArrowheads="1"/>
            </p:cNvSpPr>
            <p:nvPr/>
          </p:nvSpPr>
          <p:spPr bwMode="auto">
            <a:xfrm>
              <a:off x="2372" y="2529"/>
              <a:ext cx="11" cy="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8" name="Rectangle 88"/>
            <p:cNvSpPr>
              <a:spLocks noChangeArrowheads="1"/>
            </p:cNvSpPr>
            <p:nvPr/>
          </p:nvSpPr>
          <p:spPr bwMode="auto">
            <a:xfrm>
              <a:off x="2178" y="3356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69" name="Rectangle 89"/>
            <p:cNvSpPr>
              <a:spLocks noChangeArrowheads="1"/>
            </p:cNvSpPr>
            <p:nvPr/>
          </p:nvSpPr>
          <p:spPr bwMode="auto">
            <a:xfrm>
              <a:off x="2133" y="3356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0" name="Rectangle 90"/>
            <p:cNvSpPr>
              <a:spLocks noChangeArrowheads="1"/>
            </p:cNvSpPr>
            <p:nvPr/>
          </p:nvSpPr>
          <p:spPr bwMode="auto">
            <a:xfrm>
              <a:off x="2133" y="3356"/>
              <a:ext cx="45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1" name="Line 91"/>
            <p:cNvSpPr>
              <a:spLocks noChangeShapeType="1"/>
            </p:cNvSpPr>
            <p:nvPr/>
          </p:nvSpPr>
          <p:spPr bwMode="auto">
            <a:xfrm flipH="1">
              <a:off x="1973" y="3356"/>
              <a:ext cx="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2" name="Line 92"/>
            <p:cNvSpPr>
              <a:spLocks noChangeShapeType="1"/>
            </p:cNvSpPr>
            <p:nvPr/>
          </p:nvSpPr>
          <p:spPr bwMode="auto">
            <a:xfrm flipH="1">
              <a:off x="1803" y="3356"/>
              <a:ext cx="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3" name="Line 93"/>
            <p:cNvSpPr>
              <a:spLocks noChangeShapeType="1"/>
            </p:cNvSpPr>
            <p:nvPr/>
          </p:nvSpPr>
          <p:spPr bwMode="auto">
            <a:xfrm flipH="1">
              <a:off x="1643" y="3356"/>
              <a:ext cx="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4" name="Line 94"/>
            <p:cNvSpPr>
              <a:spLocks noChangeShapeType="1"/>
            </p:cNvSpPr>
            <p:nvPr/>
          </p:nvSpPr>
          <p:spPr bwMode="auto">
            <a:xfrm flipH="1">
              <a:off x="1473" y="3356"/>
              <a:ext cx="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5" name="Line 95"/>
            <p:cNvSpPr>
              <a:spLocks noChangeShapeType="1"/>
            </p:cNvSpPr>
            <p:nvPr/>
          </p:nvSpPr>
          <p:spPr bwMode="auto">
            <a:xfrm flipH="1">
              <a:off x="1313" y="3356"/>
              <a:ext cx="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6" name="Line 96"/>
            <p:cNvSpPr>
              <a:spLocks noChangeShapeType="1"/>
            </p:cNvSpPr>
            <p:nvPr/>
          </p:nvSpPr>
          <p:spPr bwMode="auto">
            <a:xfrm flipH="1">
              <a:off x="1143" y="3356"/>
              <a:ext cx="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7" name="Line 97"/>
            <p:cNvSpPr>
              <a:spLocks noChangeShapeType="1"/>
            </p:cNvSpPr>
            <p:nvPr/>
          </p:nvSpPr>
          <p:spPr bwMode="auto">
            <a:xfrm flipH="1">
              <a:off x="983" y="3356"/>
              <a:ext cx="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8" name="Line 98"/>
            <p:cNvSpPr>
              <a:spLocks noChangeShapeType="1"/>
            </p:cNvSpPr>
            <p:nvPr/>
          </p:nvSpPr>
          <p:spPr bwMode="auto">
            <a:xfrm flipH="1">
              <a:off x="813" y="3356"/>
              <a:ext cx="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79" name="Line 99"/>
            <p:cNvSpPr>
              <a:spLocks noChangeShapeType="1"/>
            </p:cNvSpPr>
            <p:nvPr/>
          </p:nvSpPr>
          <p:spPr bwMode="auto">
            <a:xfrm flipH="1">
              <a:off x="653" y="3356"/>
              <a:ext cx="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0" name="Rectangle 100"/>
            <p:cNvSpPr>
              <a:spLocks noChangeArrowheads="1"/>
            </p:cNvSpPr>
            <p:nvPr/>
          </p:nvSpPr>
          <p:spPr bwMode="auto">
            <a:xfrm>
              <a:off x="562" y="3356"/>
              <a:ext cx="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1" name="Rectangle 101"/>
            <p:cNvSpPr>
              <a:spLocks noChangeArrowheads="1"/>
            </p:cNvSpPr>
            <p:nvPr/>
          </p:nvSpPr>
          <p:spPr bwMode="auto">
            <a:xfrm>
              <a:off x="528" y="3356"/>
              <a:ext cx="3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2" name="Rectangle 102"/>
            <p:cNvSpPr>
              <a:spLocks noChangeArrowheads="1"/>
            </p:cNvSpPr>
            <p:nvPr/>
          </p:nvSpPr>
          <p:spPr bwMode="auto">
            <a:xfrm>
              <a:off x="528" y="3323"/>
              <a:ext cx="11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3" name="Rectangle 103"/>
            <p:cNvSpPr>
              <a:spLocks noChangeArrowheads="1"/>
            </p:cNvSpPr>
            <p:nvPr/>
          </p:nvSpPr>
          <p:spPr bwMode="auto">
            <a:xfrm>
              <a:off x="528" y="3323"/>
              <a:ext cx="11" cy="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4" name="Line 104"/>
            <p:cNvSpPr>
              <a:spLocks noChangeShapeType="1"/>
            </p:cNvSpPr>
            <p:nvPr/>
          </p:nvSpPr>
          <p:spPr bwMode="auto">
            <a:xfrm flipV="1">
              <a:off x="528" y="3133"/>
              <a:ext cx="1" cy="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5" name="Line 105"/>
            <p:cNvSpPr>
              <a:spLocks noChangeShapeType="1"/>
            </p:cNvSpPr>
            <p:nvPr/>
          </p:nvSpPr>
          <p:spPr bwMode="auto">
            <a:xfrm flipV="1">
              <a:off x="528" y="2954"/>
              <a:ext cx="1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6" name="Rectangle 106"/>
            <p:cNvSpPr>
              <a:spLocks noChangeArrowheads="1"/>
            </p:cNvSpPr>
            <p:nvPr/>
          </p:nvSpPr>
          <p:spPr bwMode="auto">
            <a:xfrm>
              <a:off x="528" y="2864"/>
              <a:ext cx="11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7" name="Rectangle 107"/>
            <p:cNvSpPr>
              <a:spLocks noChangeArrowheads="1"/>
            </p:cNvSpPr>
            <p:nvPr/>
          </p:nvSpPr>
          <p:spPr bwMode="auto">
            <a:xfrm>
              <a:off x="528" y="2831"/>
              <a:ext cx="11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8" name="Rectangle 108"/>
            <p:cNvSpPr>
              <a:spLocks noChangeArrowheads="1"/>
            </p:cNvSpPr>
            <p:nvPr/>
          </p:nvSpPr>
          <p:spPr bwMode="auto">
            <a:xfrm>
              <a:off x="528" y="2831"/>
              <a:ext cx="11" cy="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89" name="Rectangle 109"/>
            <p:cNvSpPr>
              <a:spLocks noChangeArrowheads="1"/>
            </p:cNvSpPr>
            <p:nvPr/>
          </p:nvSpPr>
          <p:spPr bwMode="auto">
            <a:xfrm>
              <a:off x="3669" y="1254"/>
              <a:ext cx="1707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0" name="Rectangle 110"/>
            <p:cNvSpPr>
              <a:spLocks noChangeArrowheads="1"/>
            </p:cNvSpPr>
            <p:nvPr/>
          </p:nvSpPr>
          <p:spPr bwMode="auto">
            <a:xfrm>
              <a:off x="5365" y="1254"/>
              <a:ext cx="11" cy="53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1" name="Rectangle 111"/>
            <p:cNvSpPr>
              <a:spLocks noChangeArrowheads="1"/>
            </p:cNvSpPr>
            <p:nvPr/>
          </p:nvSpPr>
          <p:spPr bwMode="auto">
            <a:xfrm>
              <a:off x="3669" y="1780"/>
              <a:ext cx="1696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2" name="Rectangle 112"/>
            <p:cNvSpPr>
              <a:spLocks noChangeArrowheads="1"/>
            </p:cNvSpPr>
            <p:nvPr/>
          </p:nvSpPr>
          <p:spPr bwMode="auto">
            <a:xfrm>
              <a:off x="3669" y="1254"/>
              <a:ext cx="11" cy="5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3" name="Rectangle 113"/>
            <p:cNvSpPr>
              <a:spLocks noChangeArrowheads="1"/>
            </p:cNvSpPr>
            <p:nvPr/>
          </p:nvSpPr>
          <p:spPr bwMode="auto">
            <a:xfrm>
              <a:off x="3783" y="1377"/>
              <a:ext cx="7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Represents</a:t>
              </a:r>
              <a:endParaRPr lang="en-US" altLang="en-US"/>
            </a:p>
          </p:txBody>
        </p:sp>
        <p:sp>
          <p:nvSpPr>
            <p:cNvPr id="71794" name="Rectangle 114"/>
            <p:cNvSpPr>
              <a:spLocks noChangeArrowheads="1"/>
            </p:cNvSpPr>
            <p:nvPr/>
          </p:nvSpPr>
          <p:spPr bwMode="auto">
            <a:xfrm>
              <a:off x="3783" y="1511"/>
              <a:ext cx="143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Helvetica" pitchFamily="34" charset="0"/>
                </a:rPr>
                <a:t>an incorporated entity.</a:t>
              </a:r>
              <a:endParaRPr lang="en-US" altLang="en-US"/>
            </a:p>
          </p:txBody>
        </p:sp>
        <p:sp>
          <p:nvSpPr>
            <p:cNvPr id="71795" name="Freeform 115"/>
            <p:cNvSpPr>
              <a:spLocks/>
            </p:cNvSpPr>
            <p:nvPr/>
          </p:nvSpPr>
          <p:spPr bwMode="auto">
            <a:xfrm>
              <a:off x="5217" y="1254"/>
              <a:ext cx="148" cy="146"/>
            </a:xfrm>
            <a:custGeom>
              <a:avLst/>
              <a:gdLst>
                <a:gd name="T0" fmla="*/ 0 w 148"/>
                <a:gd name="T1" fmla="*/ 0 h 146"/>
                <a:gd name="T2" fmla="*/ 148 w 148"/>
                <a:gd name="T3" fmla="*/ 146 h 146"/>
                <a:gd name="T4" fmla="*/ 148 w 148"/>
                <a:gd name="T5" fmla="*/ 0 h 146"/>
                <a:gd name="T6" fmla="*/ 0 w 148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6">
                  <a:moveTo>
                    <a:pt x="0" y="0"/>
                  </a:moveTo>
                  <a:lnTo>
                    <a:pt x="148" y="14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6" name="Freeform 116"/>
            <p:cNvSpPr>
              <a:spLocks/>
            </p:cNvSpPr>
            <p:nvPr/>
          </p:nvSpPr>
          <p:spPr bwMode="auto">
            <a:xfrm>
              <a:off x="5217" y="1254"/>
              <a:ext cx="159" cy="168"/>
            </a:xfrm>
            <a:custGeom>
              <a:avLst/>
              <a:gdLst>
                <a:gd name="T0" fmla="*/ 11 w 159"/>
                <a:gd name="T1" fmla="*/ 0 h 168"/>
                <a:gd name="T2" fmla="*/ 159 w 159"/>
                <a:gd name="T3" fmla="*/ 146 h 168"/>
                <a:gd name="T4" fmla="*/ 159 w 159"/>
                <a:gd name="T5" fmla="*/ 146 h 168"/>
                <a:gd name="T6" fmla="*/ 159 w 159"/>
                <a:gd name="T7" fmla="*/ 168 h 168"/>
                <a:gd name="T8" fmla="*/ 148 w 159"/>
                <a:gd name="T9" fmla="*/ 157 h 168"/>
                <a:gd name="T10" fmla="*/ 0 w 159"/>
                <a:gd name="T11" fmla="*/ 11 h 168"/>
                <a:gd name="T12" fmla="*/ 11 w 159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8">
                  <a:moveTo>
                    <a:pt x="11" y="0"/>
                  </a:moveTo>
                  <a:lnTo>
                    <a:pt x="159" y="146"/>
                  </a:lnTo>
                  <a:lnTo>
                    <a:pt x="159" y="146"/>
                  </a:lnTo>
                  <a:lnTo>
                    <a:pt x="159" y="168"/>
                  </a:lnTo>
                  <a:lnTo>
                    <a:pt x="148" y="157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7" name="Rectangle 117"/>
            <p:cNvSpPr>
              <a:spLocks noChangeArrowheads="1"/>
            </p:cNvSpPr>
            <p:nvPr/>
          </p:nvSpPr>
          <p:spPr bwMode="auto">
            <a:xfrm>
              <a:off x="5365" y="1254"/>
              <a:ext cx="11" cy="1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8" name="Freeform 118"/>
            <p:cNvSpPr>
              <a:spLocks/>
            </p:cNvSpPr>
            <p:nvPr/>
          </p:nvSpPr>
          <p:spPr bwMode="auto">
            <a:xfrm>
              <a:off x="5205" y="1254"/>
              <a:ext cx="160" cy="11"/>
            </a:xfrm>
            <a:custGeom>
              <a:avLst/>
              <a:gdLst>
                <a:gd name="T0" fmla="*/ 160 w 160"/>
                <a:gd name="T1" fmla="*/ 11 h 11"/>
                <a:gd name="T2" fmla="*/ 12 w 160"/>
                <a:gd name="T3" fmla="*/ 11 h 11"/>
                <a:gd name="T4" fmla="*/ 12 w 160"/>
                <a:gd name="T5" fmla="*/ 11 h 11"/>
                <a:gd name="T6" fmla="*/ 0 w 160"/>
                <a:gd name="T7" fmla="*/ 0 h 11"/>
                <a:gd name="T8" fmla="*/ 12 w 160"/>
                <a:gd name="T9" fmla="*/ 0 h 11"/>
                <a:gd name="T10" fmla="*/ 160 w 160"/>
                <a:gd name="T11" fmla="*/ 0 h 11"/>
                <a:gd name="T12" fmla="*/ 160 w 16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1">
                  <a:moveTo>
                    <a:pt x="160" y="11"/>
                  </a:moveTo>
                  <a:lnTo>
                    <a:pt x="12" y="11"/>
                  </a:lnTo>
                  <a:lnTo>
                    <a:pt x="12" y="1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60" y="0"/>
                  </a:lnTo>
                  <a:lnTo>
                    <a:pt x="160" y="1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799" name="Freeform 119"/>
            <p:cNvSpPr>
              <a:spLocks/>
            </p:cNvSpPr>
            <p:nvPr/>
          </p:nvSpPr>
          <p:spPr bwMode="auto">
            <a:xfrm>
              <a:off x="5205" y="1254"/>
              <a:ext cx="160" cy="168"/>
            </a:xfrm>
            <a:custGeom>
              <a:avLst/>
              <a:gdLst>
                <a:gd name="T0" fmla="*/ 148 w 160"/>
                <a:gd name="T1" fmla="*/ 168 h 168"/>
                <a:gd name="T2" fmla="*/ 0 w 160"/>
                <a:gd name="T3" fmla="*/ 23 h 168"/>
                <a:gd name="T4" fmla="*/ 0 w 160"/>
                <a:gd name="T5" fmla="*/ 11 h 168"/>
                <a:gd name="T6" fmla="*/ 0 w 160"/>
                <a:gd name="T7" fmla="*/ 0 h 168"/>
                <a:gd name="T8" fmla="*/ 12 w 160"/>
                <a:gd name="T9" fmla="*/ 11 h 168"/>
                <a:gd name="T10" fmla="*/ 160 w 160"/>
                <a:gd name="T11" fmla="*/ 157 h 168"/>
                <a:gd name="T12" fmla="*/ 148 w 160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8">
                  <a:moveTo>
                    <a:pt x="148" y="168"/>
                  </a:moveTo>
                  <a:lnTo>
                    <a:pt x="0" y="23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" y="11"/>
                  </a:lnTo>
                  <a:lnTo>
                    <a:pt x="160" y="157"/>
                  </a:lnTo>
                  <a:lnTo>
                    <a:pt x="148" y="1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0" name="Rectangle 120"/>
            <p:cNvSpPr>
              <a:spLocks noChangeArrowheads="1"/>
            </p:cNvSpPr>
            <p:nvPr/>
          </p:nvSpPr>
          <p:spPr bwMode="auto">
            <a:xfrm>
              <a:off x="5205" y="1265"/>
              <a:ext cx="12" cy="15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1" name="Freeform 121"/>
            <p:cNvSpPr>
              <a:spLocks/>
            </p:cNvSpPr>
            <p:nvPr/>
          </p:nvSpPr>
          <p:spPr bwMode="auto">
            <a:xfrm>
              <a:off x="5205" y="1411"/>
              <a:ext cx="171" cy="11"/>
            </a:xfrm>
            <a:custGeom>
              <a:avLst/>
              <a:gdLst>
                <a:gd name="T0" fmla="*/ 0 w 171"/>
                <a:gd name="T1" fmla="*/ 0 h 11"/>
                <a:gd name="T2" fmla="*/ 148 w 171"/>
                <a:gd name="T3" fmla="*/ 0 h 11"/>
                <a:gd name="T4" fmla="*/ 160 w 171"/>
                <a:gd name="T5" fmla="*/ 0 h 11"/>
                <a:gd name="T6" fmla="*/ 171 w 171"/>
                <a:gd name="T7" fmla="*/ 11 h 11"/>
                <a:gd name="T8" fmla="*/ 148 w 171"/>
                <a:gd name="T9" fmla="*/ 11 h 11"/>
                <a:gd name="T10" fmla="*/ 0 w 171"/>
                <a:gd name="T11" fmla="*/ 11 h 11"/>
                <a:gd name="T12" fmla="*/ 0 w 17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1">
                  <a:moveTo>
                    <a:pt x="0" y="0"/>
                  </a:moveTo>
                  <a:lnTo>
                    <a:pt x="148" y="0"/>
                  </a:lnTo>
                  <a:lnTo>
                    <a:pt x="160" y="0"/>
                  </a:lnTo>
                  <a:lnTo>
                    <a:pt x="171" y="11"/>
                  </a:lnTo>
                  <a:lnTo>
                    <a:pt x="148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2" name="Rectangle 122"/>
            <p:cNvSpPr>
              <a:spLocks noChangeArrowheads="1"/>
            </p:cNvSpPr>
            <p:nvPr/>
          </p:nvSpPr>
          <p:spPr bwMode="auto">
            <a:xfrm>
              <a:off x="3976" y="2428"/>
              <a:ext cx="12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3" name="Rectangle 123"/>
            <p:cNvSpPr>
              <a:spLocks noChangeArrowheads="1"/>
            </p:cNvSpPr>
            <p:nvPr/>
          </p:nvSpPr>
          <p:spPr bwMode="auto">
            <a:xfrm>
              <a:off x="3976" y="2383"/>
              <a:ext cx="12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4" name="Rectangle 124"/>
            <p:cNvSpPr>
              <a:spLocks noChangeArrowheads="1"/>
            </p:cNvSpPr>
            <p:nvPr/>
          </p:nvSpPr>
          <p:spPr bwMode="auto">
            <a:xfrm>
              <a:off x="3976" y="2383"/>
              <a:ext cx="12" cy="4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5" name="Line 125"/>
            <p:cNvSpPr>
              <a:spLocks noChangeShapeType="1"/>
            </p:cNvSpPr>
            <p:nvPr/>
          </p:nvSpPr>
          <p:spPr bwMode="auto">
            <a:xfrm flipV="1">
              <a:off x="3976" y="2216"/>
              <a:ext cx="1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6" name="Line 126"/>
            <p:cNvSpPr>
              <a:spLocks noChangeShapeType="1"/>
            </p:cNvSpPr>
            <p:nvPr/>
          </p:nvSpPr>
          <p:spPr bwMode="auto">
            <a:xfrm flipV="1">
              <a:off x="3976" y="2059"/>
              <a:ext cx="1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7" name="Line 127"/>
            <p:cNvSpPr>
              <a:spLocks noChangeShapeType="1"/>
            </p:cNvSpPr>
            <p:nvPr/>
          </p:nvSpPr>
          <p:spPr bwMode="auto">
            <a:xfrm flipV="1">
              <a:off x="3976" y="1891"/>
              <a:ext cx="1" cy="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8" name="Rectangle 128"/>
            <p:cNvSpPr>
              <a:spLocks noChangeArrowheads="1"/>
            </p:cNvSpPr>
            <p:nvPr/>
          </p:nvSpPr>
          <p:spPr bwMode="auto">
            <a:xfrm>
              <a:off x="3976" y="1813"/>
              <a:ext cx="12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9" name="Rectangle 129"/>
            <p:cNvSpPr>
              <a:spLocks noChangeArrowheads="1"/>
            </p:cNvSpPr>
            <p:nvPr/>
          </p:nvSpPr>
          <p:spPr bwMode="auto">
            <a:xfrm>
              <a:off x="3976" y="1768"/>
              <a:ext cx="12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10" name="Rectangle 130"/>
            <p:cNvSpPr>
              <a:spLocks noChangeArrowheads="1"/>
            </p:cNvSpPr>
            <p:nvPr/>
          </p:nvSpPr>
          <p:spPr bwMode="auto">
            <a:xfrm>
              <a:off x="3976" y="1768"/>
              <a:ext cx="12" cy="4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17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Inferred Association and Properties</a:t>
            </a:r>
            <a:endParaRPr lang="en-US" altLang="en-US" sz="3600" dirty="0"/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371600" y="1676400"/>
            <a:ext cx="6781800" cy="4191000"/>
            <a:chOff x="864" y="1056"/>
            <a:chExt cx="4272" cy="2640"/>
          </a:xfrm>
        </p:grpSpPr>
        <p:pic>
          <p:nvPicPr>
            <p:cNvPr id="6144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087"/>
              <a:ext cx="4272" cy="2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3752" y="1056"/>
              <a:ext cx="90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858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Association Example</a:t>
            </a:r>
            <a:endParaRPr lang="en-US" alt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628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Association Example</a:t>
            </a:r>
            <a:endParaRPr lang="en-US" altLang="en-US" dirty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91"/>
          <a:stretch>
            <a:fillRect/>
          </a:stretch>
        </p:blipFill>
        <p:spPr bwMode="auto">
          <a:xfrm>
            <a:off x="1157288" y="2065338"/>
            <a:ext cx="6075362" cy="3244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0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D0F-1658-45F2-BD52-0666616683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751" y="381000"/>
            <a:ext cx="7772400" cy="1143000"/>
          </a:xfrm>
        </p:spPr>
        <p:txBody>
          <a:bodyPr/>
          <a:lstStyle/>
          <a:p>
            <a:r>
              <a:rPr lang="en-CA" altLang="en-US" sz="4000" dirty="0" smtClean="0"/>
              <a:t>Modeling with UML</a:t>
            </a:r>
            <a:endParaRPr lang="en-US" altLang="en-US" sz="4000" dirty="0"/>
          </a:p>
        </p:txBody>
      </p:sp>
      <p:graphicFrame>
        <p:nvGraphicFramePr>
          <p:cNvPr id="157789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28949"/>
              </p:ext>
            </p:extLst>
          </p:nvPr>
        </p:nvGraphicFramePr>
        <p:xfrm>
          <a:off x="1981200" y="1987677"/>
          <a:ext cx="6096000" cy="407174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Requirements Modeling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Scenarios, Use Case Diagrams</a:t>
                      </a:r>
                      <a:endParaRPr kumimoji="0" lang="el-G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Static Modeling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Class Diagrams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Object Diagrams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 Diagrams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Deployment Diagrams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Dynamic Modeling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Sequence Diagrams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Collaboration Diagrams – Communication Diagrams 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στη </a:t>
                      </a: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UML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the behavior of specific objects/classes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 Diagrams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the execution of system process steps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Activity Diagrams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7773" name="Text Box 77"/>
          <p:cNvSpPr txBox="1">
            <a:spLocks noChangeArrowheads="1"/>
          </p:cNvSpPr>
          <p:nvPr/>
        </p:nvSpPr>
        <p:spPr bwMode="auto">
          <a:xfrm>
            <a:off x="-4763" y="2657602"/>
            <a:ext cx="16099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400" dirty="0" smtClean="0"/>
              <a:t>Modeling system</a:t>
            </a:r>
          </a:p>
          <a:p>
            <a:r>
              <a:rPr lang="en-CA" altLang="en-US" sz="1400" dirty="0"/>
              <a:t>o</a:t>
            </a:r>
            <a:r>
              <a:rPr lang="en-CA" altLang="en-US" sz="1400" dirty="0" smtClean="0"/>
              <a:t>peration – user’s</a:t>
            </a:r>
          </a:p>
          <a:p>
            <a:r>
              <a:rPr lang="en-CA" altLang="en-US" sz="1400" dirty="0" smtClean="0"/>
              <a:t>view</a:t>
            </a:r>
            <a:endParaRPr lang="el-GR" altLang="en-US" sz="1400" dirty="0"/>
          </a:p>
        </p:txBody>
      </p:sp>
      <p:sp>
        <p:nvSpPr>
          <p:cNvPr id="157774" name="Line 78"/>
          <p:cNvSpPr>
            <a:spLocks noChangeShapeType="1"/>
          </p:cNvSpPr>
          <p:nvPr/>
        </p:nvSpPr>
        <p:spPr bwMode="auto">
          <a:xfrm flipV="1">
            <a:off x="1549969" y="22764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75" name="Text Box 79"/>
          <p:cNvSpPr txBox="1">
            <a:spLocks noChangeArrowheads="1"/>
          </p:cNvSpPr>
          <p:nvPr/>
        </p:nvSpPr>
        <p:spPr bwMode="auto">
          <a:xfrm>
            <a:off x="160338" y="3754565"/>
            <a:ext cx="91082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400" dirty="0" smtClean="0"/>
              <a:t>System </a:t>
            </a:r>
          </a:p>
          <a:p>
            <a:r>
              <a:rPr lang="en-CA" altLang="en-US" sz="1400" dirty="0" smtClean="0"/>
              <a:t>Structure</a:t>
            </a:r>
          </a:p>
          <a:p>
            <a:r>
              <a:rPr lang="en-CA" altLang="en-US" sz="1400" dirty="0" smtClean="0"/>
              <a:t>Modeling</a:t>
            </a:r>
            <a:endParaRPr lang="el-GR" altLang="en-US" sz="1400" dirty="0"/>
          </a:p>
        </p:txBody>
      </p:sp>
      <p:sp>
        <p:nvSpPr>
          <p:cNvPr id="157776" name="Line 80"/>
          <p:cNvSpPr>
            <a:spLocks noChangeShapeType="1"/>
          </p:cNvSpPr>
          <p:nvPr/>
        </p:nvSpPr>
        <p:spPr bwMode="auto">
          <a:xfrm flipV="1">
            <a:off x="990600" y="3396266"/>
            <a:ext cx="685800" cy="6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77" name="Text Box 81"/>
          <p:cNvSpPr txBox="1">
            <a:spLocks noChangeArrowheads="1"/>
          </p:cNvSpPr>
          <p:nvPr/>
        </p:nvSpPr>
        <p:spPr bwMode="auto">
          <a:xfrm>
            <a:off x="73025" y="5032502"/>
            <a:ext cx="1667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400" dirty="0" smtClean="0"/>
              <a:t>System</a:t>
            </a:r>
          </a:p>
          <a:p>
            <a:r>
              <a:rPr lang="en-CA" altLang="en-US" sz="1400" dirty="0" smtClean="0"/>
              <a:t>Behavior Modeling</a:t>
            </a:r>
            <a:endParaRPr lang="en-US" altLang="en-US" sz="1400" dirty="0"/>
          </a:p>
        </p:txBody>
      </p:sp>
      <p:sp>
        <p:nvSpPr>
          <p:cNvPr id="157778" name="Line 82"/>
          <p:cNvSpPr>
            <a:spLocks noChangeShapeType="1"/>
          </p:cNvSpPr>
          <p:nvPr/>
        </p:nvSpPr>
        <p:spPr bwMode="auto">
          <a:xfrm flipV="1">
            <a:off x="1219200" y="4346702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79" name="Line 83"/>
          <p:cNvSpPr>
            <a:spLocks noChangeShapeType="1"/>
          </p:cNvSpPr>
          <p:nvPr/>
        </p:nvSpPr>
        <p:spPr bwMode="auto">
          <a:xfrm flipV="1">
            <a:off x="1333500" y="4880102"/>
            <a:ext cx="571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80" name="Line 84"/>
          <p:cNvSpPr>
            <a:spLocks noChangeShapeType="1"/>
          </p:cNvSpPr>
          <p:nvPr/>
        </p:nvSpPr>
        <p:spPr bwMode="auto">
          <a:xfrm>
            <a:off x="1504949" y="5294113"/>
            <a:ext cx="4000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9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Dependency</a:t>
            </a:r>
            <a:endParaRPr lang="en-US" altLang="en-US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44700"/>
            <a:ext cx="6372225" cy="3954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6815" y="1219200"/>
            <a:ext cx="399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latin typeface="+mn-lt"/>
              </a:rPr>
              <a:t>Class A depends (or requires Class B)</a:t>
            </a:r>
            <a:endParaRPr lang="en-CA" sz="2000" dirty="0">
              <a:latin typeface="+mn-lt"/>
            </a:endParaRPr>
          </a:p>
        </p:txBody>
      </p:sp>
      <p:cxnSp>
        <p:nvCxnSpPr>
          <p:cNvPr id="4" name="Curved Connector 3"/>
          <p:cNvCxnSpPr>
            <a:stCxn id="2" idx="2"/>
          </p:cNvCxnSpPr>
          <p:nvPr/>
        </p:nvCxnSpPr>
        <p:spPr>
          <a:xfrm rot="16200000" flipH="1">
            <a:off x="2541619" y="1703419"/>
            <a:ext cx="666690" cy="4984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Realization (Implementation)</a:t>
            </a:r>
            <a:endParaRPr lang="en-US" altLang="en-US" sz="3600" dirty="0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69925" y="1565275"/>
            <a:ext cx="866378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latin typeface="+mn-lt"/>
              </a:rPr>
              <a:t>- </a:t>
            </a:r>
            <a:r>
              <a:rPr lang="en-CA" altLang="en-US" sz="2000" dirty="0" smtClean="0">
                <a:latin typeface="+mn-lt"/>
              </a:rPr>
              <a:t>A relation between two classifiers</a:t>
            </a:r>
            <a:endParaRPr lang="en-US" altLang="en-US" sz="2000" dirty="0">
              <a:latin typeface="+mn-lt"/>
            </a:endParaRPr>
          </a:p>
          <a:p>
            <a:pPr eaLnBrk="1" hangingPunct="1">
              <a:buFontTx/>
              <a:buChar char="-"/>
            </a:pPr>
            <a:r>
              <a:rPr lang="el-GR" altLang="en-US" sz="2000" dirty="0">
                <a:latin typeface="+mn-lt"/>
              </a:rPr>
              <a:t> </a:t>
            </a:r>
            <a:r>
              <a:rPr lang="en-CA" altLang="en-US" sz="2000" dirty="0" smtClean="0">
                <a:latin typeface="+mn-lt"/>
              </a:rPr>
              <a:t>The first classifier defines the operations and the second is implementing them. 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en-US" sz="2000" dirty="0" smtClean="0">
                <a:latin typeface="+mn-lt"/>
              </a:rPr>
              <a:t>In UML the Realization relation is occurring between: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	- </a:t>
            </a:r>
            <a:r>
              <a:rPr lang="en-CA" altLang="en-US" sz="2000" b="1" dirty="0" smtClean="0">
                <a:latin typeface="+mn-lt"/>
              </a:rPr>
              <a:t>Interfaces</a:t>
            </a:r>
            <a:r>
              <a:rPr lang="el-GR" altLang="en-US" sz="2000" dirty="0" smtClean="0">
                <a:latin typeface="+mn-lt"/>
              </a:rPr>
              <a:t> (</a:t>
            </a:r>
            <a:r>
              <a:rPr lang="en-CA" altLang="en-US" sz="2000" dirty="0" smtClean="0">
                <a:latin typeface="+mn-lt"/>
              </a:rPr>
              <a:t>define the operations</a:t>
            </a:r>
            <a:r>
              <a:rPr lang="el-GR" altLang="en-US" sz="2000" dirty="0" smtClean="0">
                <a:latin typeface="+mn-lt"/>
              </a:rPr>
              <a:t>) </a:t>
            </a:r>
            <a:r>
              <a:rPr lang="en-CA" altLang="en-US" sz="2000" dirty="0" smtClean="0">
                <a:latin typeface="+mn-lt"/>
              </a:rPr>
              <a:t>and</a:t>
            </a:r>
            <a:r>
              <a:rPr lang="el-GR" altLang="en-US" sz="2000" dirty="0" smtClean="0">
                <a:latin typeface="+mn-lt"/>
              </a:rPr>
              <a:t> </a:t>
            </a:r>
            <a:endParaRPr lang="en-CA" altLang="en-US" sz="2000" dirty="0">
              <a:latin typeface="+mn-lt"/>
            </a:endParaRPr>
          </a:p>
          <a:p>
            <a:pPr eaLnBrk="1" hangingPunct="1"/>
            <a:r>
              <a:rPr lang="en-CA" altLang="en-US" sz="2000" dirty="0">
                <a:latin typeface="+mn-lt"/>
              </a:rPr>
              <a:t>              </a:t>
            </a:r>
            <a:r>
              <a:rPr lang="en-CA" altLang="en-US" sz="2000" b="1" dirty="0">
                <a:latin typeface="+mn-lt"/>
              </a:rPr>
              <a:t> </a:t>
            </a:r>
            <a:r>
              <a:rPr lang="en-CA" altLang="en-US" sz="2000" b="1" dirty="0" smtClean="0">
                <a:latin typeface="+mn-lt"/>
              </a:rPr>
              <a:t>  classes/components </a:t>
            </a:r>
            <a:r>
              <a:rPr lang="el-GR" altLang="en-US" sz="2000" dirty="0" smtClean="0">
                <a:latin typeface="+mn-lt"/>
              </a:rPr>
              <a:t>(</a:t>
            </a:r>
            <a:r>
              <a:rPr lang="en-CA" altLang="en-US" sz="2000" dirty="0" smtClean="0">
                <a:latin typeface="+mn-lt"/>
              </a:rPr>
              <a:t>implement the operations</a:t>
            </a:r>
            <a:r>
              <a:rPr lang="el-GR" altLang="en-US" sz="2000" dirty="0" smtClean="0">
                <a:latin typeface="+mn-lt"/>
              </a:rPr>
              <a:t>)</a:t>
            </a:r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	- </a:t>
            </a:r>
            <a:r>
              <a:rPr lang="en-CA" altLang="en-US" sz="2000" b="1" dirty="0">
                <a:latin typeface="+mn-lt"/>
              </a:rPr>
              <a:t>U</a:t>
            </a:r>
            <a:r>
              <a:rPr lang="en-US" altLang="en-US" sz="2000" b="1" dirty="0" smtClean="0">
                <a:latin typeface="+mn-lt"/>
              </a:rPr>
              <a:t>se </a:t>
            </a:r>
            <a:r>
              <a:rPr lang="en-US" altLang="en-US" sz="2000" b="1" dirty="0">
                <a:latin typeface="+mn-lt"/>
              </a:rPr>
              <a:t>cases</a:t>
            </a:r>
            <a:r>
              <a:rPr lang="en-US" altLang="en-US" sz="2000" dirty="0">
                <a:latin typeface="+mn-lt"/>
              </a:rPr>
              <a:t> </a:t>
            </a:r>
            <a:r>
              <a:rPr lang="en-CA" altLang="en-US" sz="2000" dirty="0" smtClean="0">
                <a:latin typeface="+mn-lt"/>
              </a:rPr>
              <a:t>and </a:t>
            </a:r>
            <a:r>
              <a:rPr lang="en-US" altLang="en-US" sz="2000" b="1" dirty="0" smtClean="0">
                <a:latin typeface="+mn-lt"/>
              </a:rPr>
              <a:t>use case implementations</a:t>
            </a:r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 smtClean="0">
                <a:latin typeface="+mn-lt"/>
              </a:rPr>
              <a:t>- We use the following terminology</a:t>
            </a:r>
            <a:r>
              <a:rPr lang="en-CA" altLang="en-US" sz="2000" dirty="0" smtClean="0">
                <a:latin typeface="+mn-lt"/>
              </a:rPr>
              <a:t>: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1295400" y="5724525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 rot="5368705">
            <a:off x="4343400" y="5484813"/>
            <a:ext cx="609600" cy="457200"/>
          </a:xfrm>
          <a:prstGeom prst="flowChartExtra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1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How to Denote an Interface</a:t>
            </a:r>
            <a:endParaRPr lang="en-US" altLang="en-US" sz="4000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74754"/>
              </p:ext>
            </p:extLst>
          </p:nvPr>
        </p:nvGraphicFramePr>
        <p:xfrm>
          <a:off x="609600" y="2670968"/>
          <a:ext cx="7772400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5735520" imgH="1794240" progId="Visio.Drawing.5">
                  <p:embed/>
                </p:oleObj>
              </mc:Choice>
              <mc:Fallback>
                <p:oleObj name="VISIO" r:id="rId3" imgW="5735520" imgH="17942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70968"/>
                        <a:ext cx="7772400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759326" y="2757487"/>
            <a:ext cx="2222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300" dirty="0">
                <a:latin typeface="Arial Narrow" pitchFamily="34" charset="0"/>
              </a:rPr>
              <a:t>I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118100" y="4419600"/>
            <a:ext cx="2222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300">
                <a:latin typeface="Arial Narrow" pitchFamily="34" charset="0"/>
              </a:rPr>
              <a:t>I</a:t>
            </a:r>
          </a:p>
        </p:txBody>
      </p:sp>
      <p:sp>
        <p:nvSpPr>
          <p:cNvPr id="2" name="Oval 1"/>
          <p:cNvSpPr/>
          <p:nvPr/>
        </p:nvSpPr>
        <p:spPr>
          <a:xfrm>
            <a:off x="4891088" y="3886200"/>
            <a:ext cx="1204912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572000" y="2590800"/>
            <a:ext cx="14478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9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81000" y="2222500"/>
          <a:ext cx="829945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6541200" imgH="1778760" progId="Visio.Drawing.5">
                  <p:embed/>
                </p:oleObj>
              </mc:Choice>
              <mc:Fallback>
                <p:oleObj name="VISIO" r:id="rId3" imgW="6541200" imgH="17787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22500"/>
                        <a:ext cx="8299450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Alternative (and more descriptive) Way of Denoting an Interface</a:t>
            </a:r>
            <a:endParaRPr lang="en-US" altLang="en-US" sz="4000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518025" y="3398838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000" b="1">
                <a:latin typeface="Arial" charset="0"/>
              </a:rPr>
              <a:t>I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321300" y="2332038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100">
                <a:latin typeface="Arial Narrow" pitchFamily="34" charset="0"/>
              </a:rPr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2332038"/>
            <a:ext cx="2743200" cy="2773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6172200" y="53340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implementation link</a:t>
            </a:r>
            <a:endParaRPr lang="en-CA" dirty="0"/>
          </a:p>
        </p:txBody>
      </p:sp>
      <p:cxnSp>
        <p:nvCxnSpPr>
          <p:cNvPr id="4" name="Curved Connector 3"/>
          <p:cNvCxnSpPr>
            <a:stCxn id="2" idx="0"/>
          </p:cNvCxnSpPr>
          <p:nvPr/>
        </p:nvCxnSpPr>
        <p:spPr>
          <a:xfrm rot="16200000" flipV="1">
            <a:off x="5943668" y="3794852"/>
            <a:ext cx="1615281" cy="14630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Realization in Use Case Diagrams</a:t>
            </a:r>
            <a:endParaRPr lang="en-CA" dirty="0"/>
          </a:p>
        </p:txBody>
      </p:sp>
      <p:pic>
        <p:nvPicPr>
          <p:cNvPr id="8194" name="Picture 2" descr="Use Case Realis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05175"/>
            <a:ext cx="4381238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202" y="1447800"/>
            <a:ext cx="90365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latin typeface="+mn-lt"/>
              </a:rPr>
              <a:t>For each use case in the requirements, there can be a use-case realization in the </a:t>
            </a:r>
          </a:p>
          <a:p>
            <a:r>
              <a:rPr lang="en-CA" sz="2000" dirty="0" smtClean="0">
                <a:latin typeface="+mn-lt"/>
              </a:rPr>
              <a:t>design with a realization relationship to the use case, as the following figure shows. </a:t>
            </a:r>
          </a:p>
          <a:p>
            <a:r>
              <a:rPr lang="en-CA" sz="2000" dirty="0" smtClean="0">
                <a:latin typeface="+mn-lt"/>
              </a:rPr>
              <a:t>In UML, this is shown as a dashed arrow with an arrowhead, </a:t>
            </a:r>
          </a:p>
          <a:p>
            <a:r>
              <a:rPr lang="en-CA" sz="2000" dirty="0" smtClean="0">
                <a:latin typeface="+mn-lt"/>
              </a:rPr>
              <a:t>like a generalization relationship, indicating that a realization is a kind of inheritance, </a:t>
            </a:r>
          </a:p>
          <a:p>
            <a:r>
              <a:rPr lang="en-CA" sz="2000" dirty="0" smtClean="0">
                <a:latin typeface="+mn-lt"/>
              </a:rPr>
              <a:t>as well as a dependency (see the figure that follows).</a:t>
            </a:r>
            <a:endParaRPr lang="en-CA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6748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http://www.utm.mx/~caff/doc/OpenUPWeb/openup/guidances/guidelines/uc_realizations_448DDA77.html</a:t>
            </a:r>
          </a:p>
        </p:txBody>
      </p:sp>
    </p:spTree>
    <p:extLst>
      <p:ext uri="{BB962C8B-B14F-4D97-AF65-F5344CB8AC3E}">
        <p14:creationId xmlns:p14="http://schemas.microsoft.com/office/powerpoint/2010/main" val="2070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Class Diagram Example</a:t>
            </a:r>
            <a:endParaRPr lang="en-US" alt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209800" y="1752600"/>
          <a:ext cx="5029200" cy="496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3" imgW="4812480" imgH="4750560" progId="Visio.Drawing.5">
                  <p:embed/>
                </p:oleObj>
              </mc:Choice>
              <mc:Fallback>
                <p:oleObj name="VISIO" r:id="rId3" imgW="4812480" imgH="4750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5029200" cy="496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8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Class Diagram Example</a:t>
            </a:r>
            <a:endParaRPr lang="en-US" altLang="en-US" sz="4000" dirty="0"/>
          </a:p>
        </p:txBody>
      </p:sp>
      <p:pic>
        <p:nvPicPr>
          <p:cNvPr id="126980" name="Picture 4" descr="uml_pumr_cd_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1524001"/>
            <a:ext cx="6400800" cy="510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579438" y="6505575"/>
            <a:ext cx="41544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http://portal.etsi.org/mbs/Languages/UML/uml_example.asp#Cd</a:t>
            </a:r>
          </a:p>
        </p:txBody>
      </p:sp>
    </p:spTree>
    <p:extLst>
      <p:ext uri="{BB962C8B-B14F-4D97-AF65-F5344CB8AC3E}">
        <p14:creationId xmlns:p14="http://schemas.microsoft.com/office/powerpoint/2010/main" val="34621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Class Diagram Example</a:t>
            </a:r>
            <a:endParaRPr lang="en-US" altLang="en-US" sz="4000" dirty="0"/>
          </a:p>
        </p:txBody>
      </p:sp>
      <p:pic>
        <p:nvPicPr>
          <p:cNvPr id="131080" name="Picture 8" descr="class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1995488"/>
            <a:ext cx="5867400" cy="408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57188" y="6351588"/>
            <a:ext cx="4938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http://pigseye.kennesaw.edu/~dbraun/csis4650/A&amp;D/UML_tutorial/class.htm</a:t>
            </a:r>
          </a:p>
        </p:txBody>
      </p:sp>
    </p:spTree>
    <p:extLst>
      <p:ext uri="{BB962C8B-B14F-4D97-AF65-F5344CB8AC3E}">
        <p14:creationId xmlns:p14="http://schemas.microsoft.com/office/powerpoint/2010/main" val="12276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Class Diagram with Association Class</a:t>
            </a:r>
            <a:endParaRPr lang="en-US" altLang="en-US" sz="4000" dirty="0"/>
          </a:p>
        </p:txBody>
      </p:sp>
      <p:pic>
        <p:nvPicPr>
          <p:cNvPr id="133124" name="Picture 4" descr="bell_fig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789238"/>
            <a:ext cx="7772400" cy="249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57188" y="6351588"/>
            <a:ext cx="4938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http://pigseye.kennesaw.edu/~dbraun/csis4650/A&amp;D/UML_tutorial/class.htm</a:t>
            </a:r>
          </a:p>
        </p:txBody>
      </p:sp>
    </p:spTree>
    <p:extLst>
      <p:ext uri="{BB962C8B-B14F-4D97-AF65-F5344CB8AC3E}">
        <p14:creationId xmlns:p14="http://schemas.microsoft.com/office/powerpoint/2010/main" val="7882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CA" sz="3600" dirty="0" smtClean="0"/>
              <a:t>Class Diagram Example </a:t>
            </a:r>
            <a:br>
              <a:rPr lang="en-CA" sz="3600" dirty="0" smtClean="0"/>
            </a:br>
            <a:r>
              <a:rPr lang="en-CA" sz="3600" dirty="0" smtClean="0"/>
              <a:t>(ATM System)</a:t>
            </a:r>
            <a:endParaRPr lang="en-CA" sz="3600" dirty="0"/>
          </a:p>
        </p:txBody>
      </p:sp>
      <p:pic>
        <p:nvPicPr>
          <p:cNvPr id="8194" name="Picture 2" descr="class diagram template for atm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1437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UML 2.0 Diagrams Structure</a:t>
            </a:r>
          </a:p>
        </p:txBody>
      </p:sp>
      <p:pic>
        <p:nvPicPr>
          <p:cNvPr id="123907" name="Picture 3" descr="Uml_hierarchie_des_diagramm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17675"/>
            <a:ext cx="8229600" cy="4557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630238" y="3681413"/>
            <a:ext cx="1219200" cy="762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2919413" y="3679825"/>
            <a:ext cx="1219200" cy="762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9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CA" sz="3600" dirty="0" smtClean="0"/>
              <a:t>Class Diagram Example</a:t>
            </a:r>
            <a:br>
              <a:rPr lang="en-CA" sz="3600" dirty="0" smtClean="0"/>
            </a:br>
            <a:r>
              <a:rPr lang="en-CA" sz="3600" dirty="0" smtClean="0"/>
              <a:t>(Hotel Management System)</a:t>
            </a:r>
            <a:endParaRPr lang="en-CA" sz="3600" dirty="0"/>
          </a:p>
        </p:txBody>
      </p:sp>
      <p:pic>
        <p:nvPicPr>
          <p:cNvPr id="9218" name="Picture 2" descr="https://d2slcw3kip6qmk.cloudfront.net/marketing/pages/chart/class-diagram-for-hotel-management-system-UML/UML_class_diagram_hotel-949x6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542503" cy="542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Class Diagrams Pros/Cons</a:t>
            </a:r>
            <a:endParaRPr lang="en-US" alt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2000" dirty="0" smtClean="0"/>
              <a:t>Class </a:t>
            </a:r>
            <a:r>
              <a:rPr lang="en-CA" altLang="en-US" sz="2000" dirty="0"/>
              <a:t>diagrams are great </a:t>
            </a:r>
            <a:r>
              <a:rPr lang="en-CA" altLang="en-US" sz="2000" dirty="0" smtClean="0"/>
              <a:t>for:</a:t>
            </a:r>
          </a:p>
          <a:p>
            <a:r>
              <a:rPr lang="en-CA" altLang="en-US" sz="2000" dirty="0" smtClean="0"/>
              <a:t>discovering </a:t>
            </a:r>
            <a:r>
              <a:rPr lang="en-CA" altLang="en-US" sz="2000" dirty="0"/>
              <a:t>related data and </a:t>
            </a:r>
            <a:r>
              <a:rPr lang="en-CA" altLang="en-US" sz="2000" dirty="0" smtClean="0"/>
              <a:t>attributes</a:t>
            </a:r>
          </a:p>
          <a:p>
            <a:r>
              <a:rPr lang="en-CA" altLang="en-US" sz="2000" dirty="0" smtClean="0"/>
              <a:t>getting </a:t>
            </a:r>
            <a:r>
              <a:rPr lang="en-CA" altLang="en-US" sz="2000" dirty="0"/>
              <a:t>a quick picture of the important entities in a </a:t>
            </a:r>
            <a:r>
              <a:rPr lang="en-CA" altLang="en-US" sz="2000" dirty="0" smtClean="0"/>
              <a:t>system</a:t>
            </a:r>
          </a:p>
          <a:p>
            <a:r>
              <a:rPr lang="en-CA" altLang="en-US" sz="2000" dirty="0" smtClean="0"/>
              <a:t>seeing </a:t>
            </a:r>
            <a:r>
              <a:rPr lang="en-CA" altLang="en-US" sz="2000" dirty="0"/>
              <a:t>whether you have too few/many </a:t>
            </a:r>
            <a:r>
              <a:rPr lang="en-CA" altLang="en-US" sz="2000" dirty="0" smtClean="0"/>
              <a:t>classes</a:t>
            </a:r>
          </a:p>
          <a:p>
            <a:r>
              <a:rPr lang="en-CA" altLang="en-US" sz="2000" dirty="0" smtClean="0"/>
              <a:t>seeing </a:t>
            </a:r>
            <a:r>
              <a:rPr lang="en-CA" altLang="en-US" sz="2000" dirty="0"/>
              <a:t>whether the relationships between objects are </a:t>
            </a:r>
            <a:r>
              <a:rPr lang="en-CA" altLang="en-US" sz="2000" dirty="0" smtClean="0"/>
              <a:t>too complex</a:t>
            </a:r>
            <a:r>
              <a:rPr lang="en-CA" altLang="en-US" sz="2000" dirty="0"/>
              <a:t>, too many in number, simple enough, </a:t>
            </a:r>
            <a:r>
              <a:rPr lang="en-CA" altLang="en-US" sz="2000" dirty="0" smtClean="0"/>
              <a:t>etc.</a:t>
            </a:r>
          </a:p>
          <a:p>
            <a:r>
              <a:rPr lang="en-CA" altLang="en-US" sz="2000" dirty="0" smtClean="0"/>
              <a:t>spotting </a:t>
            </a:r>
            <a:r>
              <a:rPr lang="en-CA" altLang="en-US" sz="2000" dirty="0"/>
              <a:t>dependencies between one class/object and </a:t>
            </a:r>
            <a:r>
              <a:rPr lang="en-CA" altLang="en-US" sz="2000" dirty="0" smtClean="0"/>
              <a:t>another</a:t>
            </a:r>
          </a:p>
          <a:p>
            <a:pPr marL="0" indent="0">
              <a:buNone/>
            </a:pPr>
            <a:endParaRPr lang="en-CA" altLang="en-US" sz="2000" dirty="0"/>
          </a:p>
          <a:p>
            <a:pPr marL="0" indent="0">
              <a:buNone/>
            </a:pPr>
            <a:r>
              <a:rPr lang="en-CA" altLang="en-US" sz="2000" dirty="0" smtClean="0"/>
              <a:t>Not </a:t>
            </a:r>
            <a:r>
              <a:rPr lang="en-CA" altLang="en-US" sz="2000" dirty="0"/>
              <a:t>so great </a:t>
            </a:r>
            <a:r>
              <a:rPr lang="en-CA" altLang="en-US" sz="2000" dirty="0" smtClean="0"/>
              <a:t>for:</a:t>
            </a:r>
          </a:p>
          <a:p>
            <a:r>
              <a:rPr lang="en-CA" altLang="en-US" sz="2000" dirty="0" smtClean="0"/>
              <a:t>discovering </a:t>
            </a:r>
            <a:r>
              <a:rPr lang="en-CA" altLang="en-US" sz="2000" dirty="0"/>
              <a:t>algorithmic (not data-driven) </a:t>
            </a:r>
            <a:r>
              <a:rPr lang="en-CA" altLang="en-US" sz="2000" dirty="0" smtClean="0"/>
              <a:t>behavior</a:t>
            </a:r>
          </a:p>
          <a:p>
            <a:r>
              <a:rPr lang="en-CA" altLang="en-US" sz="2000" dirty="0" smtClean="0"/>
              <a:t>finding </a:t>
            </a:r>
            <a:r>
              <a:rPr lang="en-CA" altLang="en-US" sz="2000" dirty="0"/>
              <a:t>the flow of steps for objects to solve a given </a:t>
            </a:r>
            <a:r>
              <a:rPr lang="en-CA" altLang="en-US" sz="2000" dirty="0" smtClean="0"/>
              <a:t>problem</a:t>
            </a:r>
          </a:p>
          <a:p>
            <a:r>
              <a:rPr lang="en-CA" altLang="en-US" sz="2000" dirty="0" smtClean="0"/>
              <a:t>understanding </a:t>
            </a:r>
            <a:r>
              <a:rPr lang="en-CA" altLang="en-US" sz="2000" dirty="0"/>
              <a:t>the app's overall control flow (</a:t>
            </a:r>
            <a:r>
              <a:rPr lang="en-CA" altLang="en-US" sz="2000" dirty="0" smtClean="0"/>
              <a:t>event-driven? web-based</a:t>
            </a:r>
            <a:r>
              <a:rPr lang="en-CA" altLang="en-US" sz="2000" dirty="0"/>
              <a:t>? sequential? etc.)</a:t>
            </a:r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86200" y="6553200"/>
            <a:ext cx="5194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https://courses.cs.washington.edu/courses/cse403/11sp/lectures/lecture08-uml1.pdf</a:t>
            </a:r>
          </a:p>
        </p:txBody>
      </p:sp>
    </p:spTree>
    <p:extLst>
      <p:ext uri="{BB962C8B-B14F-4D97-AF65-F5344CB8AC3E}">
        <p14:creationId xmlns:p14="http://schemas.microsoft.com/office/powerpoint/2010/main" val="40690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Instances</a:t>
            </a:r>
            <a:endParaRPr lang="en-US" altLang="en-US" sz="36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dirty="0" smtClean="0"/>
              <a:t>Denotes a specific implementation of an abstract entity (e.g. of a class) </a:t>
            </a:r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All objects are instances of their class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Some instances are not objects (the instance if an association is a specific relation between two specific objects)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In order to denote instances we underline the names of the classes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18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Examples of Objects</a:t>
            </a:r>
            <a:r>
              <a:rPr lang="el-GR" altLang="en-US" sz="3600" dirty="0" smtClean="0"/>
              <a:t> 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(named, anonymous, multiple)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14400" y="1981200"/>
            <a:ext cx="2362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495800" y="20574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990600" y="3581400"/>
            <a:ext cx="38020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44888" y="5226050"/>
            <a:ext cx="2209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697288" y="5378450"/>
            <a:ext cx="2209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98525" y="2098675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/>
              <a:t>t: Transaction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632325" y="209867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/>
              <a:t>myCustomer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974725" y="3622675"/>
            <a:ext cx="375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/>
              <a:t>:Multimedia::AudioStream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757613" y="549592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/>
              <a:t>:keyCode</a:t>
            </a:r>
            <a:endParaRPr lang="en-US" altLang="en-US" u="sng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833813" y="4733925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multiobject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4886325" y="3622675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anonymous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3413125" y="2098675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named</a:t>
            </a:r>
          </a:p>
        </p:txBody>
      </p:sp>
    </p:spTree>
    <p:extLst>
      <p:ext uri="{BB962C8B-B14F-4D97-AF65-F5344CB8AC3E}">
        <p14:creationId xmlns:p14="http://schemas.microsoft.com/office/powerpoint/2010/main" val="16468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The State of an Object</a:t>
            </a:r>
            <a:endParaRPr lang="en-US" altLang="en-US" sz="3600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219200" y="1676400"/>
            <a:ext cx="2971800" cy="167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276600" y="4419600"/>
            <a:ext cx="35052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1219200" y="22098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584325" y="160337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/>
              <a:t>myCustomer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203325" y="2174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Id : SSN = “432 …..”</a:t>
            </a:r>
          </a:p>
          <a:p>
            <a:pPr eaLnBrk="1" hangingPunct="1"/>
            <a:r>
              <a:rPr lang="en-US" altLang="en-US"/>
              <a:t>Active = true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717925" y="4460875"/>
            <a:ext cx="130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/>
              <a:t>c: Phone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413125" y="4841875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[WaitingForAnswer]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632325" y="3468688"/>
            <a:ext cx="2685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Object in a specific state</a:t>
            </a:r>
            <a:endParaRPr lang="el-GR" altLang="en-US" dirty="0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251325" y="1946275"/>
            <a:ext cx="31983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Attributes with specific values</a:t>
            </a:r>
            <a:endParaRPr lang="en-US" alt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649" y="4727020"/>
            <a:ext cx="29161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 smtClean="0"/>
              <a:t>The state of object</a:t>
            </a:r>
            <a:r>
              <a:rPr lang="en-CA" altLang="en-US" b="1" dirty="0" smtClean="0"/>
              <a:t> c </a:t>
            </a:r>
            <a:r>
              <a:rPr lang="en-CA" altLang="en-US" dirty="0" smtClean="0"/>
              <a:t>which</a:t>
            </a:r>
          </a:p>
          <a:p>
            <a:pPr eaLnBrk="1" hangingPunct="1"/>
            <a:r>
              <a:rPr lang="en-CA" altLang="en-US" dirty="0" smtClean="0"/>
              <a:t>Is of type </a:t>
            </a:r>
            <a:r>
              <a:rPr lang="en-CA" altLang="en-US" b="1" dirty="0" smtClean="0"/>
              <a:t>Phone</a:t>
            </a:r>
            <a:r>
              <a:rPr lang="en-CA" altLang="en-US" dirty="0" smtClean="0"/>
              <a:t> is </a:t>
            </a:r>
          </a:p>
          <a:p>
            <a:pPr eaLnBrk="1" hangingPunct="1"/>
            <a:r>
              <a:rPr lang="en-CA" altLang="en-US" dirty="0" smtClean="0"/>
              <a:t>[</a:t>
            </a:r>
            <a:r>
              <a:rPr lang="en-CA" altLang="en-US" i="1" dirty="0" err="1" smtClean="0"/>
              <a:t>WaitForAnswer</a:t>
            </a:r>
            <a:r>
              <a:rPr lang="en-CA" altLang="en-US" dirty="0" smtClean="0"/>
              <a:t>]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9642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Object Diagrams</a:t>
            </a:r>
            <a:endParaRPr lang="en-US" alt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000" dirty="0" smtClean="0"/>
              <a:t>They denote instances of entities that appear in the corresponding class diagrams</a:t>
            </a:r>
            <a:endParaRPr lang="el-GR" altLang="en-US" sz="2000" dirty="0"/>
          </a:p>
          <a:p>
            <a:endParaRPr lang="en-CA" altLang="en-US" sz="2000" dirty="0" smtClean="0"/>
          </a:p>
          <a:p>
            <a:r>
              <a:rPr lang="en-CA" altLang="en-US" sz="2000" dirty="0" smtClean="0"/>
              <a:t>They represent specific objects and relations between them for a specific case or point of time.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238" y="509588"/>
            <a:ext cx="8202612" cy="1143000"/>
          </a:xfrm>
        </p:spPr>
        <p:txBody>
          <a:bodyPr/>
          <a:lstStyle/>
          <a:p>
            <a:r>
              <a:rPr lang="en-CA" altLang="en-US" sz="3600" dirty="0" smtClean="0"/>
              <a:t>Object Diagram Example</a:t>
            </a:r>
            <a:endParaRPr lang="en-US" altLang="en-US" sz="3600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29000" y="1752600"/>
            <a:ext cx="1524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u="sng" dirty="0"/>
              <a:t>c:Company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66800" y="2590800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867400" y="2590800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066800" y="3962400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CA" alt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066800" y="5257800"/>
            <a:ext cx="19812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486400" y="5486400"/>
            <a:ext cx="28956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1066800" y="3048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1066800" y="4343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066800" y="5715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486400" y="58674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867400" y="29718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447800" y="2590800"/>
            <a:ext cx="124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u="sng" dirty="0"/>
              <a:t>d1: </a:t>
            </a:r>
            <a:r>
              <a:rPr lang="en-US" altLang="en-US" u="sng" dirty="0" err="1"/>
              <a:t>Dept</a:t>
            </a:r>
            <a:endParaRPr lang="en-US" altLang="en-US" u="sng" dirty="0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248400" y="2590800"/>
            <a:ext cx="124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u="sng" dirty="0"/>
              <a:t>d2: </a:t>
            </a:r>
            <a:r>
              <a:rPr lang="en-US" altLang="en-US" u="sng" dirty="0" err="1"/>
              <a:t>Dept</a:t>
            </a:r>
            <a:endParaRPr lang="en-US" altLang="en-US" u="sng" dirty="0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1425575" y="3962400"/>
            <a:ext cx="124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u="sng" dirty="0"/>
              <a:t>d3: </a:t>
            </a:r>
            <a:r>
              <a:rPr lang="en-US" altLang="en-US" u="sng" dirty="0" err="1"/>
              <a:t>Dept</a:t>
            </a:r>
            <a:endParaRPr lang="en-US" altLang="en-US" u="sng" dirty="0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339850" y="5257800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u="sng" dirty="0"/>
              <a:t>p: Person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973762" y="5410200"/>
            <a:ext cx="179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u="sng" dirty="0"/>
              <a:t>: </a:t>
            </a:r>
            <a:r>
              <a:rPr lang="en-US" altLang="en-US" u="sng" dirty="0" err="1"/>
              <a:t>ContactInfo</a:t>
            </a:r>
            <a:endParaRPr lang="en-US" altLang="en-US" u="sng" dirty="0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050925" y="3013075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name = “Sales”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851525" y="2936875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name = “R&amp;D”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050925" y="4308475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Name = ….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050925" y="5791200"/>
            <a:ext cx="174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Name = “</a:t>
            </a:r>
            <a:r>
              <a:rPr lang="en-US" altLang="en-US" dirty="0" err="1"/>
              <a:t>jk</a:t>
            </a:r>
            <a:r>
              <a:rPr lang="en-US" altLang="en-US" dirty="0"/>
              <a:t>”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432425" y="61642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CA" alt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470525" y="5867400"/>
            <a:ext cx="26405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Address=“200 </a:t>
            </a:r>
            <a:r>
              <a:rPr lang="en-US" altLang="en-US" dirty="0" smtClean="0"/>
              <a:t>Univ. </a:t>
            </a:r>
            <a:r>
              <a:rPr lang="en-US" altLang="en-US" dirty="0"/>
              <a:t>Av.”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267200" y="2209800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3048000" y="2209800"/>
            <a:ext cx="1219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1981200" y="3505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1981200" y="4876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3048000" y="58674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3870325" y="3775075"/>
            <a:ext cx="412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Objects, links, notes, constraints</a:t>
            </a:r>
          </a:p>
        </p:txBody>
      </p:sp>
      <p:sp>
        <p:nvSpPr>
          <p:cNvPr id="54303" name="AutoShape 31"/>
          <p:cNvSpPr>
            <a:spLocks noChangeArrowheads="1"/>
          </p:cNvSpPr>
          <p:nvPr/>
        </p:nvSpPr>
        <p:spPr bwMode="auto">
          <a:xfrm rot="-1746537">
            <a:off x="3863975" y="2206625"/>
            <a:ext cx="395288" cy="21907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304" name="AutoShape 32"/>
          <p:cNvSpPr>
            <a:spLocks noChangeArrowheads="1"/>
          </p:cNvSpPr>
          <p:nvPr/>
        </p:nvSpPr>
        <p:spPr bwMode="auto">
          <a:xfrm rot="1213254">
            <a:off x="4318000" y="2187575"/>
            <a:ext cx="379413" cy="23812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306" name="AutoShape 34"/>
          <p:cNvSpPr>
            <a:spLocks noChangeArrowheads="1"/>
          </p:cNvSpPr>
          <p:nvPr/>
        </p:nvSpPr>
        <p:spPr bwMode="auto">
          <a:xfrm>
            <a:off x="1830388" y="3502025"/>
            <a:ext cx="260350" cy="30797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0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Composite Objects</a:t>
            </a:r>
            <a:endParaRPr lang="en-US" alt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200400" y="60198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0213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2013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92225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24025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81225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8425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95625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52825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500">
                <a:solidFill>
                  <a:schemeClr val="tx2"/>
                </a:solidFill>
                <a:latin typeface="Arial" charset="0"/>
              </a:rPr>
              <a:t>Fig. 3-39, </a:t>
            </a:r>
            <a:r>
              <a:rPr lang="en-US" alt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alt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7500"/>
            <a:ext cx="4724400" cy="4314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3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 to Supporting Material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https://www.ibm.com/developerworks/rational/library/content/RationalEdge/sep04/bell</a:t>
            </a:r>
            <a:r>
              <a:rPr lang="en-CA" sz="2000" dirty="0" smtClean="0">
                <a:hlinkClick r:id="rId2"/>
              </a:rPr>
              <a:t>/</a:t>
            </a:r>
          </a:p>
          <a:p>
            <a:pPr marL="0" indent="0">
              <a:buNone/>
            </a:pPr>
            <a:endParaRPr lang="en-CA" sz="2000" dirty="0">
              <a:hlinkClick r:id="rId2"/>
            </a:endParaRP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https://www.tutorialspoint.com/uml/uml_class_diagram.htm</a:t>
            </a:r>
            <a:endParaRPr lang="en-CA" sz="2000" dirty="0" smtClean="0">
              <a:hlinkClick r:id="rId2"/>
            </a:endParaRPr>
          </a:p>
          <a:p>
            <a:pPr marL="0" indent="0">
              <a:buNone/>
            </a:pPr>
            <a:endParaRPr lang="en-CA" sz="2000" dirty="0">
              <a:hlinkClick r:id="rId2"/>
            </a:endParaRPr>
          </a:p>
          <a:p>
            <a:pPr marL="0" indent="0">
              <a:buNone/>
            </a:pPr>
            <a:r>
              <a:rPr lang="en-CA" sz="2000" dirty="0" smtClean="0">
                <a:hlinkClick r:id="rId2"/>
              </a:rPr>
              <a:t>https</a:t>
            </a:r>
            <a:r>
              <a:rPr lang="en-CA" sz="2000" dirty="0">
                <a:hlinkClick r:id="rId2"/>
              </a:rPr>
              <a:t>://</a:t>
            </a:r>
            <a:r>
              <a:rPr lang="en-CA" sz="2000" dirty="0" smtClean="0">
                <a:hlinkClick r:id="rId2"/>
              </a:rPr>
              <a:t>www.lucidchart.com/pages/uml-class-diagram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hlinkClick r:id="rId3"/>
              </a:rPr>
              <a:t>https://</a:t>
            </a:r>
            <a:r>
              <a:rPr lang="en-CA" sz="2000" dirty="0" smtClean="0">
                <a:hlinkClick r:id="rId3"/>
              </a:rPr>
              <a:t>www.uml-diagrams.org/class-diagrams-overview.html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hlinkClick r:id="rId4"/>
              </a:rPr>
              <a:t>https://</a:t>
            </a:r>
            <a:r>
              <a:rPr lang="en-CA" sz="2000" dirty="0" smtClean="0">
                <a:hlinkClick r:id="rId4"/>
              </a:rPr>
              <a:t>courses.cs.washington.edu/courses/cse403/11sp/lectures/lecture08-uml1.pdf</a:t>
            </a:r>
            <a:endParaRPr lang="en-CA" sz="2000" dirty="0" smtClean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82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450"/>
            <a:ext cx="7772400" cy="1143000"/>
          </a:xfrm>
        </p:spPr>
        <p:txBody>
          <a:bodyPr/>
          <a:lstStyle/>
          <a:p>
            <a:r>
              <a:rPr lang="en-CA" altLang="en-US" sz="3600" dirty="0"/>
              <a:t>Structural Elements of </a:t>
            </a:r>
            <a:r>
              <a:rPr lang="en-CA" altLang="en-US" sz="3600" dirty="0" smtClean="0"/>
              <a:t>Static Design  Models  </a:t>
            </a:r>
            <a:endParaRPr lang="en-US" altLang="en-US" sz="36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194407"/>
              </p:ext>
            </p:extLst>
          </p:nvPr>
        </p:nvGraphicFramePr>
        <p:xfrm>
          <a:off x="762000" y="1362075"/>
          <a:ext cx="734377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Document" r:id="rId3" imgW="7457860" imgH="4870682" progId="Word.Document.8">
                  <p:embed/>
                </p:oleObj>
              </mc:Choice>
              <mc:Fallback>
                <p:oleObj name="Document" r:id="rId3" imgW="7457860" imgH="4870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6616"/>
                      <a:stretch>
                        <a:fillRect/>
                      </a:stretch>
                    </p:blipFill>
                    <p:spPr bwMode="auto">
                      <a:xfrm>
                        <a:off x="762000" y="1362075"/>
                        <a:ext cx="7343775" cy="4810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858000" y="2057400"/>
          <a:ext cx="114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5" imgW="1161360" imgH="842760" progId="Visio.Drawing.5">
                  <p:embed/>
                </p:oleObj>
              </mc:Choice>
              <mc:Fallback>
                <p:oleObj name="VISIO" r:id="rId5" imgW="1161360" imgH="8427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57400"/>
                        <a:ext cx="114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824663" y="3275013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7" imgW="1459440" imgH="1157040" progId="Visio.Drawing.5">
                  <p:embed/>
                </p:oleObj>
              </mc:Choice>
              <mc:Fallback>
                <p:oleObj name="VISIO" r:id="rId7" imgW="1459440" imgH="1157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3275013"/>
                        <a:ext cx="114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858000" y="2894013"/>
          <a:ext cx="1066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9" imgW="1116720" imgH="376200" progId="Visio.Drawing.5">
                  <p:embed/>
                </p:oleObj>
              </mc:Choice>
              <mc:Fallback>
                <p:oleObj name="VISIO" r:id="rId9" imgW="1116720" imgH="3762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94013"/>
                        <a:ext cx="10668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76738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813550" y="5411788"/>
          <a:ext cx="1066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12" imgW="1440720" imgH="1002600" progId="Visio.Drawing.5">
                  <p:embed/>
                </p:oleObj>
              </mc:Choice>
              <mc:Fallback>
                <p:oleObj name="VISIO" r:id="rId12" imgW="1440720" imgH="10026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5411788"/>
                        <a:ext cx="1066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9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7" y="457200"/>
            <a:ext cx="8229600" cy="1143000"/>
          </a:xfrm>
        </p:spPr>
        <p:txBody>
          <a:bodyPr/>
          <a:lstStyle/>
          <a:p>
            <a:r>
              <a:rPr lang="en-CA" altLang="en-US" sz="3600" dirty="0"/>
              <a:t>Structural Elements of Static Design  Models </a:t>
            </a:r>
            <a:endParaRPr lang="en-US" altLang="en-US" sz="3600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95512"/>
              </p:ext>
            </p:extLst>
          </p:nvPr>
        </p:nvGraphicFramePr>
        <p:xfrm>
          <a:off x="609600" y="1933575"/>
          <a:ext cx="694372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7326545" imgH="1617082" progId="Word.Document.8">
                  <p:embed/>
                </p:oleObj>
              </mc:Choice>
              <mc:Fallback>
                <p:oleObj name="Document" r:id="rId3" imgW="7326545" imgH="1617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33575"/>
                        <a:ext cx="6943725" cy="1762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399213" y="2592388"/>
          <a:ext cx="9890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5" imgW="988560" imgH="531360" progId="Visio.Drawing.5">
                  <p:embed/>
                </p:oleObj>
              </mc:Choice>
              <mc:Fallback>
                <p:oleObj name="VISIO" r:id="rId5" imgW="988560" imgH="531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2592388"/>
                        <a:ext cx="9890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2875" y="3973513"/>
            <a:ext cx="90052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sv-SE" sz="2000" b="1" dirty="0" smtClean="0">
                <a:latin typeface="+mn-lt"/>
              </a:rPr>
              <a:t>Class/Object Categories:</a:t>
            </a:r>
            <a:endParaRPr lang="en-US" altLang="sv-SE" sz="2000" b="1" dirty="0">
              <a:latin typeface="+mn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sv-SE" altLang="sv-SE" sz="2000" b="1" dirty="0" smtClean="0">
                <a:latin typeface="+mn-lt"/>
              </a:rPr>
              <a:t>Initiators</a:t>
            </a:r>
            <a:r>
              <a:rPr lang="en-US" altLang="sv-SE" sz="2000" dirty="0" smtClean="0">
                <a:latin typeface="+mn-lt"/>
              </a:rPr>
              <a:t> </a:t>
            </a:r>
            <a:r>
              <a:rPr lang="el-GR" altLang="sv-SE" sz="2000" dirty="0">
                <a:latin typeface="+mn-lt"/>
              </a:rPr>
              <a:t>– </a:t>
            </a:r>
            <a:r>
              <a:rPr lang="en-CA" altLang="sv-SE" sz="2000" dirty="0" smtClean="0">
                <a:latin typeface="+mn-lt"/>
              </a:rPr>
              <a:t>external entities that start a process </a:t>
            </a:r>
            <a:r>
              <a:rPr lang="en-US" altLang="sv-SE" sz="2000" dirty="0" smtClean="0">
                <a:latin typeface="+mn-lt"/>
              </a:rPr>
              <a:t>(</a:t>
            </a:r>
            <a:r>
              <a:rPr lang="sv-SE" altLang="sv-SE" sz="2000" dirty="0">
                <a:latin typeface="+mn-lt"/>
              </a:rPr>
              <a:t>initiators</a:t>
            </a:r>
            <a:r>
              <a:rPr lang="en-US" altLang="sv-SE" sz="2000" dirty="0" smtClean="0">
                <a:latin typeface="+mn-lt"/>
              </a:rPr>
              <a:t>)</a:t>
            </a:r>
            <a:endParaRPr lang="sv-SE" altLang="sv-SE" sz="2000" dirty="0">
              <a:latin typeface="+mn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altLang="sv-SE" sz="2000" b="1" dirty="0" smtClean="0">
                <a:latin typeface="+mn-lt"/>
              </a:rPr>
              <a:t>Handlers</a:t>
            </a:r>
            <a:r>
              <a:rPr lang="el-GR" altLang="sv-SE" sz="2000" dirty="0" smtClean="0">
                <a:latin typeface="+mn-lt"/>
              </a:rPr>
              <a:t> </a:t>
            </a:r>
            <a:r>
              <a:rPr lang="el-GR" altLang="sv-SE" sz="2000" dirty="0"/>
              <a:t>– </a:t>
            </a:r>
            <a:r>
              <a:rPr lang="en-US" altLang="sv-SE" sz="2000" dirty="0" smtClean="0">
                <a:latin typeface="+mn-lt"/>
              </a:rPr>
              <a:t>active internal to the system entities that create objects,</a:t>
            </a:r>
          </a:p>
          <a:p>
            <a:pPr lvl="3"/>
            <a:r>
              <a:rPr lang="en-US" altLang="sv-SE" sz="2000" dirty="0">
                <a:latin typeface="+mn-lt"/>
              </a:rPr>
              <a:t> </a:t>
            </a:r>
            <a:r>
              <a:rPr lang="en-US" altLang="sv-SE" sz="2000" dirty="0" smtClean="0">
                <a:latin typeface="+mn-lt"/>
              </a:rPr>
              <a:t>                            destroy objects and start </a:t>
            </a:r>
            <a:r>
              <a:rPr lang="en-US" altLang="sv-SE" sz="2000" dirty="0" err="1" smtClean="0">
                <a:latin typeface="+mn-lt"/>
              </a:rPr>
              <a:t>importrant</a:t>
            </a:r>
            <a:r>
              <a:rPr lang="en-US" altLang="sv-SE" sz="2000" dirty="0" smtClean="0">
                <a:latin typeface="+mn-lt"/>
              </a:rPr>
              <a:t> system operations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altLang="sv-SE" sz="2000" b="1" dirty="0" smtClean="0">
                <a:latin typeface="+mn-lt"/>
              </a:rPr>
              <a:t>Managed Entities </a:t>
            </a:r>
            <a:r>
              <a:rPr lang="en-CA" altLang="sv-SE" sz="2000" dirty="0" smtClean="0">
                <a:latin typeface="+mn-lt"/>
              </a:rPr>
              <a:t>– passive internal entities which offer services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1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/>
              <a:t>Structural Elements of R</a:t>
            </a:r>
            <a:r>
              <a:rPr lang="en-CA" altLang="en-US" sz="3600" dirty="0" smtClean="0"/>
              <a:t>elations in Static </a:t>
            </a:r>
            <a:r>
              <a:rPr lang="en-CA" altLang="en-US" sz="3600" dirty="0"/>
              <a:t>Design  Models </a:t>
            </a:r>
            <a:endParaRPr lang="en-US" altLang="en-US" sz="3600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51570"/>
              </p:ext>
            </p:extLst>
          </p:nvPr>
        </p:nvGraphicFramePr>
        <p:xfrm>
          <a:off x="895350" y="1876425"/>
          <a:ext cx="7648575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Document" r:id="rId3" imgW="8517754" imgH="5413788" progId="Word.Document.8">
                  <p:embed/>
                </p:oleObj>
              </mc:Choice>
              <mc:Fallback>
                <p:oleObj name="Document" r:id="rId3" imgW="8517754" imgH="5413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876425"/>
                        <a:ext cx="7648575" cy="4867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162800" y="4273550"/>
          <a:ext cx="10398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VISIO" r:id="rId5" imgW="1039680" imgH="345600" progId="Visio.Drawing.5">
                  <p:embed/>
                </p:oleObj>
              </mc:Choice>
              <mc:Fallback>
                <p:oleObj name="VISIO" r:id="rId5" imgW="1039680" imgH="3456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273550"/>
                        <a:ext cx="10398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162800" y="2525713"/>
          <a:ext cx="925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VISIO" r:id="rId7" imgW="926640" imgH="483840" progId="Visio.Drawing.5">
                  <p:embed/>
                </p:oleObj>
              </mc:Choice>
              <mc:Fallback>
                <p:oleObj name="VISIO" r:id="rId7" imgW="926640" imgH="4838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525713"/>
                        <a:ext cx="925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042150" y="5183188"/>
          <a:ext cx="12414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VISIO" r:id="rId9" imgW="1242000" imgH="275400" progId="Visio.Drawing.5">
                  <p:embed/>
                </p:oleObj>
              </mc:Choice>
              <mc:Fallback>
                <p:oleObj name="VISIO" r:id="rId9" imgW="1242000" imgH="2754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5183188"/>
                        <a:ext cx="12414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7086600" y="3130550"/>
          <a:ext cx="11541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VISIO" r:id="rId11" imgW="1154880" imgH="271440" progId="Visio.Drawing.5">
                  <p:embed/>
                </p:oleObj>
              </mc:Choice>
              <mc:Fallback>
                <p:oleObj name="VISIO" r:id="rId11" imgW="1154880" imgH="2714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30550"/>
                        <a:ext cx="115411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7086600" y="3511550"/>
          <a:ext cx="11541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VISIO" r:id="rId13" imgW="1154880" imgH="271440" progId="Visio.Drawing.5">
                  <p:embed/>
                </p:oleObj>
              </mc:Choice>
              <mc:Fallback>
                <p:oleObj name="VISIO" r:id="rId13" imgW="1154880" imgH="2714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511550"/>
                        <a:ext cx="115411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2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/>
              <a:t>Structural Elements of Relations in Static Design  </a:t>
            </a:r>
            <a:r>
              <a:rPr lang="en-CA" altLang="en-US" sz="3600" dirty="0" smtClean="0"/>
              <a:t>Models</a:t>
            </a:r>
            <a:endParaRPr lang="en-US" altLang="en-US" sz="4000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064243"/>
              </p:ext>
            </p:extLst>
          </p:nvPr>
        </p:nvGraphicFramePr>
        <p:xfrm>
          <a:off x="400050" y="1933575"/>
          <a:ext cx="809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Document" r:id="rId3" imgW="8658448" imgH="1617082" progId="Word.Document.8">
                  <p:embed/>
                </p:oleObj>
              </mc:Choice>
              <mc:Fallback>
                <p:oleObj name="Document" r:id="rId3" imgW="8658448" imgH="1617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933575"/>
                        <a:ext cx="8096250" cy="1628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705600" y="2613025"/>
          <a:ext cx="12414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5" imgW="1242000" imgH="275400" progId="Visio.Drawing.5">
                  <p:embed/>
                </p:oleObj>
              </mc:Choice>
              <mc:Fallback>
                <p:oleObj name="VISIO" r:id="rId5" imgW="1242000" imgH="2754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613025"/>
                        <a:ext cx="12414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7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Class</a:t>
            </a:r>
            <a:endParaRPr lang="en-US" altLang="en-US" sz="3600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19200" y="1981200"/>
            <a:ext cx="2667000" cy="3429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CA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219200" y="2667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219200" y="35052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05000" y="2133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Window</a:t>
            </a:r>
            <a:endParaRPr lang="en-US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79525" y="2632075"/>
            <a:ext cx="91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origin</a:t>
            </a:r>
          </a:p>
          <a:p>
            <a:pPr eaLnBrk="1" hangingPunct="1"/>
            <a:r>
              <a:rPr lang="en-US" altLang="en-US"/>
              <a:t>size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279525" y="3470275"/>
            <a:ext cx="1335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Open()</a:t>
            </a:r>
          </a:p>
          <a:p>
            <a:pPr eaLnBrk="1" hangingPunct="1"/>
            <a:r>
              <a:rPr lang="en-US" altLang="en-US"/>
              <a:t>Close()</a:t>
            </a:r>
          </a:p>
          <a:p>
            <a:pPr eaLnBrk="1" hangingPunct="1"/>
            <a:r>
              <a:rPr lang="en-US" altLang="en-US"/>
              <a:t>Move()</a:t>
            </a:r>
          </a:p>
          <a:p>
            <a:pPr eaLnBrk="1" hangingPunct="1"/>
            <a:r>
              <a:rPr lang="en-US" altLang="en-US"/>
              <a:t>Display()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098925" y="2057400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/>
              <a:t>class </a:t>
            </a:r>
            <a:r>
              <a:rPr lang="en-US" altLang="en-US" dirty="0"/>
              <a:t>name)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022725" y="287337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 </a:t>
            </a:r>
            <a:r>
              <a:rPr lang="en-CA" altLang="en-US" dirty="0" smtClean="0"/>
              <a:t>attributes</a:t>
            </a:r>
            <a:endParaRPr lang="en-US" altLang="en-US" dirty="0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098925" y="3979863"/>
            <a:ext cx="12618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/>
              <a:t>operations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04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ox 24-Hour Trai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Wrox 24-Hour Trainer</Template>
  <TotalTime>1443</TotalTime>
  <Words>1278</Words>
  <Application>Microsoft Office PowerPoint</Application>
  <PresentationFormat>On-screen Show (4:3)</PresentationFormat>
  <Paragraphs>328</Paragraphs>
  <Slides>48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Wrox 24-Hour Trainer</vt:lpstr>
      <vt:lpstr>Document</vt:lpstr>
      <vt:lpstr>VISIO</vt:lpstr>
      <vt:lpstr>CS 2212B</vt:lpstr>
      <vt:lpstr>What we will cover</vt:lpstr>
      <vt:lpstr>Modeling with UML</vt:lpstr>
      <vt:lpstr>UML 2.0 Diagrams Structure</vt:lpstr>
      <vt:lpstr>Structural Elements of Static Design  Models  </vt:lpstr>
      <vt:lpstr>Structural Elements of Static Design  Models </vt:lpstr>
      <vt:lpstr>Structural Elements of Relations in Static Design  Models </vt:lpstr>
      <vt:lpstr>Structural Elements of Relations in Static Design  Models</vt:lpstr>
      <vt:lpstr>Class</vt:lpstr>
      <vt:lpstr>Initiator or Active Classes</vt:lpstr>
      <vt:lpstr>Classifiers</vt:lpstr>
      <vt:lpstr>Scope of Class Attributes</vt:lpstr>
      <vt:lpstr>Static Scoping</vt:lpstr>
      <vt:lpstr>Multiplicity</vt:lpstr>
      <vt:lpstr>Classes – Operation Body</vt:lpstr>
      <vt:lpstr>Classes with more Information </vt:lpstr>
      <vt:lpstr>Relations</vt:lpstr>
      <vt:lpstr>Generalization - Specialization</vt:lpstr>
      <vt:lpstr>Associations</vt:lpstr>
      <vt:lpstr>Association Direction</vt:lpstr>
      <vt:lpstr>More about Associations</vt:lpstr>
      <vt:lpstr>Aggregation</vt:lpstr>
      <vt:lpstr>Composition</vt:lpstr>
      <vt:lpstr>Association Classes</vt:lpstr>
      <vt:lpstr>Constraints</vt:lpstr>
      <vt:lpstr>Constraints and Comments</vt:lpstr>
      <vt:lpstr>Inferred Association and Properties</vt:lpstr>
      <vt:lpstr>Association Example</vt:lpstr>
      <vt:lpstr>Association Example</vt:lpstr>
      <vt:lpstr>Dependency</vt:lpstr>
      <vt:lpstr>Realization (Implementation)</vt:lpstr>
      <vt:lpstr>How to Denote an Interface</vt:lpstr>
      <vt:lpstr>Alternative (and more descriptive) Way of Denoting an Interface</vt:lpstr>
      <vt:lpstr>Realization in Use Case Diagrams</vt:lpstr>
      <vt:lpstr>Class Diagram Example</vt:lpstr>
      <vt:lpstr>Class Diagram Example</vt:lpstr>
      <vt:lpstr>Class Diagram Example</vt:lpstr>
      <vt:lpstr>Class Diagram with Association Class</vt:lpstr>
      <vt:lpstr>Class Diagram Example  (ATM System)</vt:lpstr>
      <vt:lpstr>Class Diagram Example (Hotel Management System)</vt:lpstr>
      <vt:lpstr>Class Diagrams Pros/Cons</vt:lpstr>
      <vt:lpstr>Instances</vt:lpstr>
      <vt:lpstr>Examples of Objects  (named, anonymous, multiple)</vt:lpstr>
      <vt:lpstr>The State of an Object</vt:lpstr>
      <vt:lpstr>Object Diagrams</vt:lpstr>
      <vt:lpstr>Object Diagram Example</vt:lpstr>
      <vt:lpstr>Composite Objects</vt:lpstr>
      <vt:lpstr>Links to Supporting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Rod Stephens</dc:creator>
  <cp:lastModifiedBy>Kostas Kontogiannis</cp:lastModifiedBy>
  <cp:revision>194</cp:revision>
  <dcterms:created xsi:type="dcterms:W3CDTF">2015-03-16T16:55:38Z</dcterms:created>
  <dcterms:modified xsi:type="dcterms:W3CDTF">2018-01-26T15:20:00Z</dcterms:modified>
</cp:coreProperties>
</file>