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8" r:id="rId2"/>
    <p:sldId id="354" r:id="rId3"/>
    <p:sldId id="356" r:id="rId4"/>
    <p:sldId id="495" r:id="rId5"/>
    <p:sldId id="496" r:id="rId6"/>
    <p:sldId id="499" r:id="rId7"/>
    <p:sldId id="500" r:id="rId8"/>
    <p:sldId id="501" r:id="rId9"/>
    <p:sldId id="502" r:id="rId10"/>
    <p:sldId id="503" r:id="rId11"/>
    <p:sldId id="504" r:id="rId12"/>
    <p:sldId id="505" r:id="rId13"/>
    <p:sldId id="506" r:id="rId14"/>
    <p:sldId id="507" r:id="rId15"/>
    <p:sldId id="508" r:id="rId16"/>
    <p:sldId id="509" r:id="rId17"/>
    <p:sldId id="510" r:id="rId18"/>
    <p:sldId id="511" r:id="rId19"/>
    <p:sldId id="512" r:id="rId20"/>
    <p:sldId id="513" r:id="rId21"/>
    <p:sldId id="514" r:id="rId22"/>
    <p:sldId id="357"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352" autoAdjust="0"/>
  </p:normalViewPr>
  <p:slideViewPr>
    <p:cSldViewPr>
      <p:cViewPr>
        <p:scale>
          <a:sx n="80" d="100"/>
          <a:sy n="80" d="100"/>
        </p:scale>
        <p:origin x="-151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1/25/2019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9465E-3C46-439F-8F43-29A05A0D7D54}" type="slidenum">
              <a:rPr lang="en-US" altLang="en-US"/>
              <a:pPr/>
              <a:t>2</a:t>
            </a:fld>
            <a:endParaRPr lang="en-US" altLang="en-US"/>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37215F-9DB7-4932-A31C-51B9B5F74209}" type="slidenum">
              <a:rPr lang="en-US" altLang="en-US"/>
              <a:pPr/>
              <a:t>11</a:t>
            </a:fld>
            <a:endParaRPr lang="en-US" altLang="en-US"/>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EB134B-5BE6-48D5-ADBD-6BB8B54FA2C8}" type="slidenum">
              <a:rPr lang="en-US" altLang="en-US"/>
              <a:pPr/>
              <a:t>12</a:t>
            </a:fld>
            <a:endParaRPr lang="en-US" altLang="en-US"/>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CA9196-7EAC-46BB-9EAF-E1678B15CC8B}" type="slidenum">
              <a:rPr lang="en-US" altLang="en-US"/>
              <a:pPr/>
              <a:t>13</a:t>
            </a:fld>
            <a:endParaRPr lang="en-US" altLang="en-US"/>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6116EB-30E3-4A1A-B0C3-A78178CD5A6E}" type="slidenum">
              <a:rPr lang="en-US" altLang="en-US"/>
              <a:pPr/>
              <a:t>14</a:t>
            </a:fld>
            <a:endParaRPr lang="en-US" altLang="en-US"/>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F50D49-EAD0-44D5-8F04-5FACDF80A4DF}" type="slidenum">
              <a:rPr lang="en-US" altLang="en-US"/>
              <a:pPr/>
              <a:t>15</a:t>
            </a:fld>
            <a:endParaRPr lang="en-US" altLang="en-US"/>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3A3C14-0AA1-442F-8E03-7148AC417B48}" type="slidenum">
              <a:rPr lang="en-US" altLang="en-US"/>
              <a:pPr/>
              <a:t>16</a:t>
            </a:fld>
            <a:endParaRPr lang="en-US" altLang="en-US"/>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42A9F-6AF8-4459-A744-1E0565FB9B0F}" type="slidenum">
              <a:rPr lang="en-US" altLang="en-US"/>
              <a:pPr/>
              <a:t>17</a:t>
            </a:fld>
            <a:endParaRPr lang="en-US" altLang="en-US"/>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0AA436-0833-41F1-8C6B-C78EBF6797F9}" type="slidenum">
              <a:rPr lang="en-US" altLang="en-US"/>
              <a:pPr/>
              <a:t>18</a:t>
            </a:fld>
            <a:endParaRPr lang="en-US" altLang="en-US"/>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A79086-87B9-4F51-83C5-0712E4F9C1EA}" type="slidenum">
              <a:rPr lang="en-US" altLang="en-US"/>
              <a:pPr/>
              <a:t>19</a:t>
            </a:fld>
            <a:endParaRPr lang="en-US" alt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829C97-2289-490B-BBDE-E11977777FF6}" type="slidenum">
              <a:rPr lang="en-US" altLang="en-US"/>
              <a:pPr/>
              <a:t>20</a:t>
            </a:fld>
            <a:endParaRPr lang="en-US" altLang="en-US"/>
          </a:p>
        </p:txBody>
      </p:sp>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7923CA-BAE5-45A2-A8F5-9FFB0E1C294D}" type="slidenum">
              <a:rPr lang="en-US" altLang="en-US"/>
              <a:pPr/>
              <a:t>3</a:t>
            </a:fld>
            <a:endParaRPr lang="en-US" altLang="en-US"/>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3396CB-3237-4022-8B88-21D402E1529C}" type="slidenum">
              <a:rPr lang="en-US" altLang="en-US"/>
              <a:pPr/>
              <a:t>21</a:t>
            </a:fld>
            <a:endParaRPr lang="en-US" altLang="en-US"/>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3B0929-9DBC-4B68-89C6-78875D6486C0}" type="slidenum">
              <a:rPr lang="en-US" altLang="en-US"/>
              <a:pPr/>
              <a:t>4</a:t>
            </a:fld>
            <a:endParaRPr lang="en-US" alt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D6BA43-E71B-49B9-B35D-6E99062DEAA2}" type="slidenum">
              <a:rPr lang="en-US" altLang="en-US"/>
              <a:pPr/>
              <a:t>5</a:t>
            </a:fld>
            <a:endParaRPr lang="en-US" altLang="en-US"/>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04F1EA-AE55-4325-ABED-F2A54E09405A}" type="slidenum">
              <a:rPr lang="en-US" altLang="en-US"/>
              <a:pPr/>
              <a:t>6</a:t>
            </a:fld>
            <a:endParaRPr lang="en-US" altLang="en-US"/>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989A9E-3921-48AE-BE98-9F8C34D3E822}" type="slidenum">
              <a:rPr lang="en-US" altLang="en-US"/>
              <a:pPr/>
              <a:t>7</a:t>
            </a:fld>
            <a:endParaRPr lang="en-US" altLang="en-US"/>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ACF2AB-F0FA-4DD1-8F02-DA5F845C282C}" type="slidenum">
              <a:rPr lang="en-US" altLang="en-US"/>
              <a:pPr/>
              <a:t>8</a:t>
            </a:fld>
            <a:endParaRPr lang="en-US" altLang="en-US"/>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2CB207-0276-4690-8B5F-01951781A874}" type="slidenum">
              <a:rPr lang="en-US" altLang="en-US"/>
              <a:pPr/>
              <a:t>9</a:t>
            </a:fld>
            <a:endParaRPr lang="en-US" alt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544297-FA7A-4C72-961B-009EF1B08BF9}" type="slidenum">
              <a:rPr lang="en-US" altLang="en-US"/>
              <a:pPr/>
              <a:t>10</a:t>
            </a:fld>
            <a:endParaRPr lang="en-US" altLang="en-US"/>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1/25/2019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1/25/2019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1/25/2019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smtClean="0"/>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9452438-700B-47C7-B66F-B9FD0D879271}" type="slidenum">
              <a:rPr lang="en-US" altLang="en-US"/>
              <a:pPr/>
              <a:t>‹#›</a:t>
            </a:fld>
            <a:endParaRPr lang="en-US" altLang="en-US"/>
          </a:p>
        </p:txBody>
      </p:sp>
    </p:spTree>
    <p:extLst>
      <p:ext uri="{BB962C8B-B14F-4D97-AF65-F5344CB8AC3E}">
        <p14:creationId xmlns:p14="http://schemas.microsoft.com/office/powerpoint/2010/main" val="3000974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685800" y="1981200"/>
            <a:ext cx="38100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981200"/>
            <a:ext cx="38100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E2FF6E54-3DE2-4BD5-899C-A43BEFB56A9E}" type="slidenum">
              <a:rPr lang="en-US" altLang="en-US"/>
              <a:pPr/>
              <a:t>‹#›</a:t>
            </a:fld>
            <a:endParaRPr lang="en-US" altLang="en-US"/>
          </a:p>
        </p:txBody>
      </p:sp>
    </p:spTree>
    <p:extLst>
      <p:ext uri="{BB962C8B-B14F-4D97-AF65-F5344CB8AC3E}">
        <p14:creationId xmlns:p14="http://schemas.microsoft.com/office/powerpoint/2010/main" val="1346041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1/25/2019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1/25/2019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smtClean="0"/>
              <a:t>Title</a:t>
            </a:r>
            <a:endParaRPr lang="en-US" dirty="0"/>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smtClean="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1/25/2019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1/25/2019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1/25/2019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1/25/2019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1/25/2019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1/25/2019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1/25/2019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5"/>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smtClean="0">
                <a:solidFill>
                  <a:schemeClr val="bg1"/>
                </a:solidFill>
              </a:rPr>
              <a:t>CS2212B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 id="2147483724" r:id="rId13"/>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agilemodeling.com/artifacts/componentDiagram.htm" TargetMode="External"/><Relationship Id="rId7" Type="http://schemas.openxmlformats.org/officeDocument/2006/relationships/hyperlink" Target="http://www.agilemodeling.com/artifacts/packageDiagram.htm" TargetMode="External"/><Relationship Id="rId2" Type="http://schemas.openxmlformats.org/officeDocument/2006/relationships/hyperlink" Target="https://www.lucidchart.com/pages/uml-class-diagram" TargetMode="External"/><Relationship Id="rId1" Type="http://schemas.openxmlformats.org/officeDocument/2006/relationships/slideLayout" Target="../slideLayouts/slideLayout12.xml"/><Relationship Id="rId6" Type="http://schemas.openxmlformats.org/officeDocument/2006/relationships/hyperlink" Target="https://www.uml-diagrams.org/package-diagrams-overview.html" TargetMode="External"/><Relationship Id="rId5" Type="http://schemas.openxmlformats.org/officeDocument/2006/relationships/hyperlink" Target="https://www.tutorialspoint.com/uml/uml_component_diagram.htm" TargetMode="External"/><Relationship Id="rId4" Type="http://schemas.openxmlformats.org/officeDocument/2006/relationships/hyperlink" Target="https://www.uml-diagrams.org/component-diagrams-examples.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CS 2212B</a:t>
            </a:r>
            <a:endParaRPr lang="en-CA" dirty="0"/>
          </a:p>
        </p:txBody>
      </p:sp>
      <p:sp>
        <p:nvSpPr>
          <p:cNvPr id="3" name="Text Placeholder 2"/>
          <p:cNvSpPr>
            <a:spLocks noGrp="1"/>
          </p:cNvSpPr>
          <p:nvPr>
            <p:ph type="body" idx="1"/>
          </p:nvPr>
        </p:nvSpPr>
        <p:spPr>
          <a:xfrm>
            <a:off x="685800" y="2819401"/>
            <a:ext cx="7772400" cy="990600"/>
          </a:xfrm>
        </p:spPr>
        <p:txBody>
          <a:bodyPr/>
          <a:lstStyle/>
          <a:p>
            <a:r>
              <a:rPr lang="en-CA" dirty="0" smtClean="0"/>
              <a:t>Introduction to Software Engineering</a:t>
            </a:r>
            <a:endParaRPr lang="en-CA" dirty="0"/>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smtClean="0"/>
              <a:t>Kostas Kontogiannis</a:t>
            </a:r>
          </a:p>
        </p:txBody>
      </p:sp>
      <p:sp>
        <p:nvSpPr>
          <p:cNvPr id="5" name="Text Placeholder 2"/>
          <p:cNvSpPr txBox="1">
            <a:spLocks/>
          </p:cNvSpPr>
          <p:nvPr/>
        </p:nvSpPr>
        <p:spPr>
          <a:xfrm>
            <a:off x="685800" y="584835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sz="1800" dirty="0" smtClean="0"/>
              <a:t>Lecture 7: </a:t>
            </a:r>
            <a:r>
              <a:rPr lang="en-CA" sz="1800" smtClean="0"/>
              <a:t>Requirements </a:t>
            </a:r>
            <a:r>
              <a:rPr lang="en-CA" sz="1800" smtClean="0"/>
              <a:t>Engineering</a:t>
            </a:r>
            <a:endParaRPr lang="en-CA" sz="1800" dirty="0"/>
          </a:p>
        </p:txBody>
      </p:sp>
    </p:spTree>
    <p:extLst>
      <p:ext uri="{BB962C8B-B14F-4D97-AF65-F5344CB8AC3E}">
        <p14:creationId xmlns:p14="http://schemas.microsoft.com/office/powerpoint/2010/main" val="2121579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396875" y="365125"/>
            <a:ext cx="8191500" cy="1143000"/>
          </a:xfrm>
        </p:spPr>
        <p:txBody>
          <a:bodyPr/>
          <a:lstStyle/>
          <a:p>
            <a:r>
              <a:rPr lang="en-CA" altLang="en-US" sz="4000" dirty="0" smtClean="0"/>
              <a:t>How Do We Identify Components?</a:t>
            </a:r>
            <a:endParaRPr lang="en-US" altLang="en-US" sz="4000" dirty="0"/>
          </a:p>
        </p:txBody>
      </p:sp>
      <p:sp>
        <p:nvSpPr>
          <p:cNvPr id="139267" name="Rectangle 3"/>
          <p:cNvSpPr>
            <a:spLocks noGrp="1" noChangeArrowheads="1"/>
          </p:cNvSpPr>
          <p:nvPr>
            <p:ph type="body" idx="1"/>
          </p:nvPr>
        </p:nvSpPr>
        <p:spPr>
          <a:xfrm>
            <a:off x="685800" y="1981200"/>
            <a:ext cx="7772400" cy="4511675"/>
          </a:xfrm>
        </p:spPr>
        <p:txBody>
          <a:bodyPr/>
          <a:lstStyle/>
          <a:p>
            <a:pPr marL="381000" indent="-381000">
              <a:lnSpc>
                <a:spcPct val="80000"/>
              </a:lnSpc>
              <a:buFontTx/>
              <a:buNone/>
            </a:pPr>
            <a:r>
              <a:rPr lang="en-CA" altLang="en-US" sz="2000" b="1" dirty="0" smtClean="0"/>
              <a:t>Step</a:t>
            </a:r>
            <a:r>
              <a:rPr lang="el-GR" altLang="en-US" sz="2000" b="1" dirty="0" smtClean="0"/>
              <a:t> </a:t>
            </a:r>
            <a:r>
              <a:rPr lang="el-GR" altLang="en-US" sz="2000" b="1" dirty="0"/>
              <a:t>1. </a:t>
            </a:r>
            <a:r>
              <a:rPr lang="en-CA" altLang="en-US" sz="2000" dirty="0" smtClean="0"/>
              <a:t>Define classes which are relevant to the application domain </a:t>
            </a:r>
            <a:r>
              <a:rPr lang="el-GR" altLang="en-US" sz="2000" dirty="0" smtClean="0"/>
              <a:t>Προσδιορισμός </a:t>
            </a:r>
            <a:r>
              <a:rPr lang="el-GR" altLang="en-US" sz="2000" dirty="0"/>
              <a:t>κλάσεων σχετικών με το πεδίο και το αντικείμενο του συστήματος. </a:t>
            </a:r>
            <a:r>
              <a:rPr lang="en-CA" altLang="en-US" sz="2000" dirty="0" smtClean="0"/>
              <a:t>These are referred to as </a:t>
            </a:r>
            <a:r>
              <a:rPr lang="en-CA" altLang="en-US" sz="2000" b="1" dirty="0" smtClean="0"/>
              <a:t>domain classes</a:t>
            </a:r>
          </a:p>
          <a:p>
            <a:pPr marL="381000" indent="-381000">
              <a:lnSpc>
                <a:spcPct val="80000"/>
              </a:lnSpc>
              <a:buFontTx/>
              <a:buNone/>
            </a:pPr>
            <a:endParaRPr lang="el-GR" altLang="en-US" sz="2000" b="1" dirty="0"/>
          </a:p>
          <a:p>
            <a:pPr marL="381000" indent="-381000">
              <a:lnSpc>
                <a:spcPct val="80000"/>
              </a:lnSpc>
              <a:buFontTx/>
              <a:buNone/>
            </a:pPr>
            <a:r>
              <a:rPr lang="en-CA" altLang="en-US" sz="2000" b="1" dirty="0" smtClean="0"/>
              <a:t>Step </a:t>
            </a:r>
            <a:r>
              <a:rPr lang="el-GR" altLang="en-US" sz="2000" b="1" dirty="0" smtClean="0"/>
              <a:t>2</a:t>
            </a:r>
            <a:r>
              <a:rPr lang="el-GR" altLang="en-US" sz="2000" b="1" dirty="0"/>
              <a:t>. </a:t>
            </a:r>
            <a:r>
              <a:rPr lang="en-CA" altLang="en-US" sz="2000" dirty="0" smtClean="0"/>
              <a:t>Grouping of domain classes in </a:t>
            </a:r>
            <a:r>
              <a:rPr lang="en-CA" altLang="en-US" sz="2000" i="1" dirty="0" smtClean="0"/>
              <a:t>cohesive</a:t>
            </a:r>
            <a:r>
              <a:rPr lang="en-CA" altLang="en-US" sz="2000" dirty="0" smtClean="0"/>
              <a:t> </a:t>
            </a:r>
            <a:r>
              <a:rPr lang="en-CA" altLang="en-US" sz="2000" b="1" dirty="0" smtClean="0"/>
              <a:t>domain components</a:t>
            </a:r>
            <a:r>
              <a:rPr lang="en-CA" altLang="en-US" sz="2000" dirty="0" smtClean="0"/>
              <a:t>. The grouping is based on the concept that the methods of the classes being grouped should be relevant with each other so that high cohesion is maintained</a:t>
            </a:r>
            <a:endParaRPr lang="en-CA" altLang="en-US" sz="2000" dirty="0"/>
          </a:p>
        </p:txBody>
      </p:sp>
    </p:spTree>
    <p:extLst>
      <p:ext uri="{BB962C8B-B14F-4D97-AF65-F5344CB8AC3E}">
        <p14:creationId xmlns:p14="http://schemas.microsoft.com/office/powerpoint/2010/main" val="1565625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CA" altLang="en-US" sz="4000" dirty="0"/>
              <a:t>How Do We Identify Components?</a:t>
            </a:r>
            <a:endParaRPr lang="en-US" altLang="en-US" sz="4000" dirty="0"/>
          </a:p>
        </p:txBody>
      </p:sp>
      <p:sp>
        <p:nvSpPr>
          <p:cNvPr id="150531" name="Rectangle 3"/>
          <p:cNvSpPr>
            <a:spLocks noGrp="1" noChangeArrowheads="1"/>
          </p:cNvSpPr>
          <p:nvPr>
            <p:ph type="body" idx="1"/>
          </p:nvPr>
        </p:nvSpPr>
        <p:spPr/>
        <p:txBody>
          <a:bodyPr/>
          <a:lstStyle/>
          <a:p>
            <a:pPr marL="609600" indent="-609600">
              <a:lnSpc>
                <a:spcPct val="80000"/>
              </a:lnSpc>
              <a:buFontTx/>
              <a:buNone/>
            </a:pPr>
            <a:r>
              <a:rPr lang="en-CA" altLang="en-US" sz="2000" b="1" dirty="0" smtClean="0"/>
              <a:t>Step</a:t>
            </a:r>
            <a:r>
              <a:rPr lang="el-GR" altLang="en-US" sz="2000" b="1" dirty="0" smtClean="0"/>
              <a:t> </a:t>
            </a:r>
            <a:r>
              <a:rPr lang="el-GR" altLang="en-US" sz="2000" b="1" dirty="0"/>
              <a:t>3. </a:t>
            </a:r>
            <a:r>
              <a:rPr lang="en-CA" altLang="en-US" sz="2000" dirty="0" smtClean="0"/>
              <a:t>Identification and grouping of classes that implement functionality that is specific to the system’s requirements. These components are signified by the stereotype </a:t>
            </a:r>
            <a:r>
              <a:rPr lang="el-GR" altLang="en-US" sz="2000" dirty="0"/>
              <a:t>&lt;&lt;</a:t>
            </a:r>
            <a:r>
              <a:rPr lang="en-CA" altLang="en-US" sz="2000" dirty="0"/>
              <a:t>application</a:t>
            </a:r>
            <a:r>
              <a:rPr lang="el-GR" altLang="en-US" sz="2000" dirty="0"/>
              <a:t>&gt;&gt; </a:t>
            </a:r>
            <a:endParaRPr lang="en-CA" altLang="en-US" sz="2000" dirty="0" smtClean="0"/>
          </a:p>
          <a:p>
            <a:pPr marL="609600" indent="-609600">
              <a:lnSpc>
                <a:spcPct val="80000"/>
              </a:lnSpc>
              <a:buFontTx/>
              <a:buNone/>
            </a:pPr>
            <a:endParaRPr lang="en-CA" altLang="en-US" sz="2000" b="1" dirty="0"/>
          </a:p>
          <a:p>
            <a:pPr marL="609600" indent="-609600">
              <a:lnSpc>
                <a:spcPct val="80000"/>
              </a:lnSpc>
              <a:buFontTx/>
              <a:buNone/>
            </a:pPr>
            <a:r>
              <a:rPr lang="en-CA" altLang="en-US" sz="2000" b="1" dirty="0" smtClean="0"/>
              <a:t>Step 4. </a:t>
            </a:r>
            <a:r>
              <a:rPr lang="en-CA" altLang="en-US" sz="2000" dirty="0" smtClean="0"/>
              <a:t>Association of </a:t>
            </a:r>
            <a:r>
              <a:rPr lang="en-CA" altLang="en-US" sz="2000" b="1" dirty="0" smtClean="0"/>
              <a:t>user </a:t>
            </a:r>
            <a:r>
              <a:rPr lang="en-CA" altLang="en-US" sz="2000" b="1" dirty="0"/>
              <a:t>interface </a:t>
            </a:r>
            <a:r>
              <a:rPr lang="en-CA" altLang="en-US" sz="2000" dirty="0" smtClean="0"/>
              <a:t>classes (or </a:t>
            </a:r>
            <a:r>
              <a:rPr lang="en-CA" altLang="en-US" sz="2000" dirty="0" err="1" smtClean="0"/>
              <a:t>cohesiive</a:t>
            </a:r>
            <a:r>
              <a:rPr lang="en-CA" altLang="en-US" sz="2000" dirty="0" smtClean="0"/>
              <a:t> groups thereof) which implement input/output operations with application components  </a:t>
            </a:r>
            <a:r>
              <a:rPr lang="en-US" altLang="en-US" sz="2000" dirty="0"/>
              <a:t>  </a:t>
            </a:r>
            <a:endParaRPr lang="el-GR" altLang="en-US" sz="2000" dirty="0"/>
          </a:p>
          <a:p>
            <a:pPr marL="609600" indent="-609600">
              <a:lnSpc>
                <a:spcPct val="80000"/>
              </a:lnSpc>
            </a:pPr>
            <a:endParaRPr lang="el-GR" altLang="en-US" sz="2000" b="1" dirty="0"/>
          </a:p>
          <a:p>
            <a:pPr marL="609600" indent="-609600">
              <a:lnSpc>
                <a:spcPct val="80000"/>
              </a:lnSpc>
              <a:buNone/>
            </a:pPr>
            <a:r>
              <a:rPr lang="en-CA" altLang="en-US" sz="2000" b="1" dirty="0" smtClean="0"/>
              <a:t>Step</a:t>
            </a:r>
            <a:r>
              <a:rPr lang="el-GR" altLang="en-US" sz="2000" b="1" dirty="0" smtClean="0"/>
              <a:t> </a:t>
            </a:r>
            <a:r>
              <a:rPr lang="en-CA" altLang="en-US" sz="2000" b="1" dirty="0" smtClean="0"/>
              <a:t>5</a:t>
            </a:r>
            <a:r>
              <a:rPr lang="el-GR" altLang="en-US" sz="2000" b="1" dirty="0" smtClean="0"/>
              <a:t>.</a:t>
            </a:r>
            <a:r>
              <a:rPr lang="el-GR" altLang="en-US" sz="2000" dirty="0" smtClean="0"/>
              <a:t> </a:t>
            </a:r>
            <a:r>
              <a:rPr lang="en-CA" altLang="en-US" sz="2000" dirty="0" smtClean="0"/>
              <a:t>Identification and grouping of classes that implement low level system operations (e.g. security services, interoperability services, middleware services). These </a:t>
            </a:r>
            <a:r>
              <a:rPr lang="en-CA" altLang="en-US" sz="2000" dirty="0"/>
              <a:t>components are signified by the stereotype </a:t>
            </a:r>
            <a:r>
              <a:rPr lang="el-GR" altLang="en-US" sz="2000" dirty="0" smtClean="0"/>
              <a:t>&lt;&lt;</a:t>
            </a:r>
            <a:r>
              <a:rPr lang="en-CA" altLang="en-US" sz="2000" dirty="0" smtClean="0"/>
              <a:t>infrastructure</a:t>
            </a:r>
            <a:r>
              <a:rPr lang="el-GR" altLang="en-US" sz="2000" dirty="0" smtClean="0"/>
              <a:t>&gt;&gt; </a:t>
            </a:r>
            <a:endParaRPr lang="en-CA" altLang="en-US" sz="2000" dirty="0" smtClean="0"/>
          </a:p>
          <a:p>
            <a:pPr marL="609600" indent="-609600">
              <a:lnSpc>
                <a:spcPct val="80000"/>
              </a:lnSpc>
              <a:buNone/>
            </a:pPr>
            <a:endParaRPr lang="en-CA" altLang="en-US" sz="2000" dirty="0" smtClean="0"/>
          </a:p>
          <a:p>
            <a:pPr marL="609600" indent="-609600">
              <a:lnSpc>
                <a:spcPct val="80000"/>
              </a:lnSpc>
              <a:buNone/>
            </a:pPr>
            <a:r>
              <a:rPr lang="en-CA" altLang="en-US" sz="2000" b="1" dirty="0" smtClean="0"/>
              <a:t>Step 6</a:t>
            </a:r>
            <a:r>
              <a:rPr lang="el-GR" altLang="en-US" sz="2000" b="1" dirty="0" smtClean="0"/>
              <a:t>. </a:t>
            </a:r>
            <a:r>
              <a:rPr lang="en-CA" altLang="en-US" sz="2000" dirty="0" smtClean="0"/>
              <a:t>Identification of interfaces between components (i.e. component interfaces)</a:t>
            </a:r>
            <a:endParaRPr lang="el-GR" altLang="en-US" sz="2000" dirty="0"/>
          </a:p>
          <a:p>
            <a:pPr marL="609600" indent="-609600">
              <a:lnSpc>
                <a:spcPct val="80000"/>
              </a:lnSpc>
              <a:buNone/>
            </a:pPr>
            <a:endParaRPr lang="en-CA" altLang="en-US" sz="1800" dirty="0"/>
          </a:p>
          <a:p>
            <a:pPr marL="609600" indent="-609600">
              <a:lnSpc>
                <a:spcPct val="80000"/>
              </a:lnSpc>
              <a:buFontTx/>
              <a:buNone/>
            </a:pPr>
            <a:endParaRPr lang="en-US" altLang="en-US" sz="1800" dirty="0"/>
          </a:p>
        </p:txBody>
      </p:sp>
    </p:spTree>
    <p:extLst>
      <p:ext uri="{BB962C8B-B14F-4D97-AF65-F5344CB8AC3E}">
        <p14:creationId xmlns:p14="http://schemas.microsoft.com/office/powerpoint/2010/main" val="265274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685800" y="254000"/>
            <a:ext cx="7772400" cy="1143000"/>
          </a:xfrm>
        </p:spPr>
        <p:txBody>
          <a:bodyPr/>
          <a:lstStyle/>
          <a:p>
            <a:r>
              <a:rPr lang="en-CA" altLang="en-US" sz="4000" dirty="0"/>
              <a:t>How Do We Identify Components?</a:t>
            </a:r>
            <a:endParaRPr lang="en-US" altLang="en-US" sz="4000" dirty="0"/>
          </a:p>
        </p:txBody>
      </p:sp>
      <p:sp>
        <p:nvSpPr>
          <p:cNvPr id="140291" name="Rectangle 3"/>
          <p:cNvSpPr>
            <a:spLocks noGrp="1" noChangeArrowheads="1"/>
          </p:cNvSpPr>
          <p:nvPr>
            <p:ph type="body" idx="1"/>
          </p:nvPr>
        </p:nvSpPr>
        <p:spPr>
          <a:xfrm>
            <a:off x="685800" y="1981200"/>
            <a:ext cx="7772400" cy="4578350"/>
          </a:xfrm>
        </p:spPr>
        <p:txBody>
          <a:bodyPr/>
          <a:lstStyle/>
          <a:p>
            <a:pPr marL="609600" indent="-609600">
              <a:lnSpc>
                <a:spcPct val="80000"/>
              </a:lnSpc>
              <a:buFontTx/>
              <a:buAutoNum type="arabicPeriod" startAt="6"/>
            </a:pPr>
            <a:endParaRPr lang="el-GR" altLang="en-US" sz="1600" b="1" dirty="0"/>
          </a:p>
          <a:p>
            <a:pPr marL="609600" indent="-609600">
              <a:lnSpc>
                <a:spcPct val="80000"/>
              </a:lnSpc>
              <a:buFontTx/>
              <a:buAutoNum type="arabicPeriod" startAt="6"/>
            </a:pPr>
            <a:endParaRPr lang="en-US" altLang="en-US" sz="1600" dirty="0"/>
          </a:p>
          <a:p>
            <a:pPr marL="609600" indent="-609600">
              <a:lnSpc>
                <a:spcPct val="80000"/>
              </a:lnSpc>
              <a:buFontTx/>
              <a:buNone/>
            </a:pPr>
            <a:r>
              <a:rPr lang="en-CA" altLang="en-US" sz="2000" b="1" dirty="0" smtClean="0"/>
              <a:t>Step 7</a:t>
            </a:r>
            <a:r>
              <a:rPr lang="el-GR" altLang="en-US" sz="2000" b="1" dirty="0" smtClean="0"/>
              <a:t>. </a:t>
            </a:r>
            <a:r>
              <a:rPr lang="en-CA" altLang="en-US" sz="2000" dirty="0" smtClean="0"/>
              <a:t>Grouping of classes that have a generalization/specialization relation or a composition/aggregation relation, to the same component</a:t>
            </a:r>
          </a:p>
          <a:p>
            <a:pPr marL="609600" indent="-609600">
              <a:lnSpc>
                <a:spcPct val="80000"/>
              </a:lnSpc>
              <a:buFontTx/>
              <a:buNone/>
            </a:pPr>
            <a:endParaRPr lang="en-US" altLang="en-US" sz="2000" dirty="0"/>
          </a:p>
          <a:p>
            <a:pPr marL="609600" indent="-609600">
              <a:lnSpc>
                <a:spcPct val="80000"/>
              </a:lnSpc>
              <a:buFontTx/>
              <a:buNone/>
            </a:pPr>
            <a:r>
              <a:rPr lang="en-CA" altLang="en-US" sz="2000" b="1" dirty="0" smtClean="0"/>
              <a:t>Step</a:t>
            </a:r>
            <a:r>
              <a:rPr lang="el-GR" altLang="en-US" sz="2000" b="1" dirty="0" smtClean="0"/>
              <a:t> </a:t>
            </a:r>
            <a:r>
              <a:rPr lang="en-CA" altLang="en-US" sz="2000" b="1" dirty="0" smtClean="0"/>
              <a:t>8</a:t>
            </a:r>
            <a:r>
              <a:rPr lang="el-GR" altLang="en-US" sz="2000" b="1" dirty="0" smtClean="0"/>
              <a:t>. </a:t>
            </a:r>
            <a:r>
              <a:rPr lang="en-CA" altLang="en-US" sz="2000" dirty="0" smtClean="0"/>
              <a:t>Classes that only offer specific types of services are referred to as </a:t>
            </a:r>
            <a:r>
              <a:rPr lang="en-US" altLang="en-US" sz="2000" dirty="0" smtClean="0"/>
              <a:t>server classes and are recipients of service requests from other components </a:t>
            </a:r>
            <a:endParaRPr lang="el-GR" altLang="en-US" sz="2000" dirty="0"/>
          </a:p>
          <a:p>
            <a:pPr marL="609600" indent="-609600">
              <a:lnSpc>
                <a:spcPct val="80000"/>
              </a:lnSpc>
              <a:buFontTx/>
              <a:buAutoNum type="arabicPeriod" startAt="6"/>
            </a:pPr>
            <a:endParaRPr lang="el-GR" altLang="en-US" sz="2000" dirty="0"/>
          </a:p>
          <a:p>
            <a:pPr marL="609600" indent="-609600">
              <a:lnSpc>
                <a:spcPct val="80000"/>
              </a:lnSpc>
              <a:buFontTx/>
              <a:buNone/>
            </a:pPr>
            <a:r>
              <a:rPr lang="en-CA" altLang="en-US" sz="2000" b="1" dirty="0" smtClean="0"/>
              <a:t>Step</a:t>
            </a:r>
            <a:r>
              <a:rPr lang="el-GR" altLang="en-US" sz="2000" b="1" dirty="0" smtClean="0"/>
              <a:t> </a:t>
            </a:r>
            <a:r>
              <a:rPr lang="en-CA" altLang="en-US" sz="2000" b="1" dirty="0" smtClean="0"/>
              <a:t>9</a:t>
            </a:r>
            <a:r>
              <a:rPr lang="el-GR" altLang="en-US" sz="2000" b="1" dirty="0" smtClean="0"/>
              <a:t>. </a:t>
            </a:r>
            <a:r>
              <a:rPr lang="en-CA" altLang="en-US" sz="2000" dirty="0" smtClean="0"/>
              <a:t>Classes which generate requests are referred to as client classes and most probably belong to application components and not in domain components. The classes in the domain components they usually receive messages and initiate processes and services</a:t>
            </a:r>
            <a:endParaRPr lang="el-GR" altLang="en-US" sz="2000" dirty="0"/>
          </a:p>
        </p:txBody>
      </p:sp>
    </p:spTree>
    <p:extLst>
      <p:ext uri="{BB962C8B-B14F-4D97-AF65-F5344CB8AC3E}">
        <p14:creationId xmlns:p14="http://schemas.microsoft.com/office/powerpoint/2010/main" val="1800138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CA" altLang="en-US" sz="4000" dirty="0"/>
              <a:t>How Do We Identify Components?</a:t>
            </a:r>
            <a:endParaRPr lang="en-US" altLang="en-US" sz="4000" dirty="0"/>
          </a:p>
        </p:txBody>
      </p:sp>
      <p:sp>
        <p:nvSpPr>
          <p:cNvPr id="151555" name="Rectangle 3"/>
          <p:cNvSpPr>
            <a:spLocks noGrp="1" noChangeArrowheads="1"/>
          </p:cNvSpPr>
          <p:nvPr>
            <p:ph type="body" idx="1"/>
          </p:nvPr>
        </p:nvSpPr>
        <p:spPr/>
        <p:txBody>
          <a:bodyPr/>
          <a:lstStyle/>
          <a:p>
            <a:pPr marL="609600" indent="-609600">
              <a:lnSpc>
                <a:spcPct val="80000"/>
              </a:lnSpc>
              <a:buFontTx/>
              <a:buNone/>
            </a:pPr>
            <a:r>
              <a:rPr lang="en-CA" altLang="en-US" sz="2000" b="1" dirty="0" smtClean="0"/>
              <a:t>Step 10</a:t>
            </a:r>
            <a:r>
              <a:rPr lang="el-GR" altLang="en-US" sz="2000" b="1" dirty="0" smtClean="0"/>
              <a:t>. </a:t>
            </a:r>
            <a:r>
              <a:rPr lang="en-CA" altLang="en-US" sz="2000" dirty="0" smtClean="0"/>
              <a:t>Classes with high cohesion or classes that exchange many messages belong to the same component</a:t>
            </a:r>
          </a:p>
          <a:p>
            <a:pPr marL="609600" indent="-609600">
              <a:lnSpc>
                <a:spcPct val="80000"/>
              </a:lnSpc>
              <a:buFontTx/>
              <a:buNone/>
            </a:pPr>
            <a:endParaRPr lang="el-GR" altLang="en-US" sz="2000" b="1" dirty="0"/>
          </a:p>
          <a:p>
            <a:pPr marL="609600" indent="-609600">
              <a:lnSpc>
                <a:spcPct val="80000"/>
              </a:lnSpc>
              <a:buFontTx/>
              <a:buNone/>
            </a:pPr>
            <a:r>
              <a:rPr lang="en-CA" altLang="en-US" sz="2000" b="1" dirty="0" smtClean="0"/>
              <a:t>Step</a:t>
            </a:r>
            <a:r>
              <a:rPr lang="el-GR" altLang="en-US" sz="2000" b="1" dirty="0" smtClean="0"/>
              <a:t> 1</a:t>
            </a:r>
            <a:r>
              <a:rPr lang="en-CA" altLang="en-US" sz="2000" b="1" dirty="0" smtClean="0"/>
              <a:t>1</a:t>
            </a:r>
            <a:r>
              <a:rPr lang="el-GR" altLang="en-US" sz="2000" b="1" dirty="0" smtClean="0"/>
              <a:t>. </a:t>
            </a:r>
            <a:r>
              <a:rPr lang="en-CA" altLang="en-US" sz="2000" dirty="0" smtClean="0"/>
              <a:t>Regrouping and fine tuning of the design to achieve the minimization of messages exchanged between components </a:t>
            </a:r>
          </a:p>
          <a:p>
            <a:pPr marL="609600" indent="-609600">
              <a:lnSpc>
                <a:spcPct val="80000"/>
              </a:lnSpc>
            </a:pPr>
            <a:endParaRPr lang="en-US" altLang="en-US" sz="1800" dirty="0"/>
          </a:p>
        </p:txBody>
      </p:sp>
    </p:spTree>
    <p:extLst>
      <p:ext uri="{BB962C8B-B14F-4D97-AF65-F5344CB8AC3E}">
        <p14:creationId xmlns:p14="http://schemas.microsoft.com/office/powerpoint/2010/main" val="1844525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3" name="Rectangle 5"/>
          <p:cNvSpPr>
            <a:spLocks noGrp="1" noChangeArrowheads="1"/>
          </p:cNvSpPr>
          <p:nvPr>
            <p:ph type="title"/>
          </p:nvPr>
        </p:nvSpPr>
        <p:spPr>
          <a:xfrm>
            <a:off x="152400" y="376238"/>
            <a:ext cx="8839200" cy="1143000"/>
          </a:xfrm>
        </p:spPr>
        <p:txBody>
          <a:bodyPr/>
          <a:lstStyle/>
          <a:p>
            <a:r>
              <a:rPr lang="en-CA" altLang="en-US" sz="4000" dirty="0" smtClean="0"/>
              <a:t>Component Diagram Example in UML </a:t>
            </a:r>
            <a:r>
              <a:rPr lang="en-CA" altLang="en-US" sz="4000" dirty="0"/>
              <a:t>1.x</a:t>
            </a:r>
            <a:endParaRPr lang="en-US" altLang="en-US" sz="4000" dirty="0"/>
          </a:p>
        </p:txBody>
      </p:sp>
      <p:pic>
        <p:nvPicPr>
          <p:cNvPr id="135172" name="Picture 4" descr="componentDiagramUML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65238" y="2263775"/>
            <a:ext cx="7315200" cy="3668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5175" name="Text Box 7"/>
          <p:cNvSpPr txBox="1">
            <a:spLocks noChangeArrowheads="1"/>
          </p:cNvSpPr>
          <p:nvPr/>
        </p:nvSpPr>
        <p:spPr bwMode="auto">
          <a:xfrm>
            <a:off x="547688" y="6451600"/>
            <a:ext cx="4165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http://www.agilemodeling.com/artifacts/componentDiagram.htm</a:t>
            </a:r>
          </a:p>
        </p:txBody>
      </p:sp>
    </p:spTree>
    <p:extLst>
      <p:ext uri="{BB962C8B-B14F-4D97-AF65-F5344CB8AC3E}">
        <p14:creationId xmlns:p14="http://schemas.microsoft.com/office/powerpoint/2010/main" val="2186076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2" name="Rectangle 6"/>
          <p:cNvSpPr>
            <a:spLocks noGrp="1" noChangeArrowheads="1"/>
          </p:cNvSpPr>
          <p:nvPr>
            <p:ph type="title"/>
          </p:nvPr>
        </p:nvSpPr>
        <p:spPr>
          <a:xfrm>
            <a:off x="152400" y="609600"/>
            <a:ext cx="8839200" cy="1143000"/>
          </a:xfrm>
        </p:spPr>
        <p:txBody>
          <a:bodyPr/>
          <a:lstStyle/>
          <a:p>
            <a:r>
              <a:rPr lang="en-CA" altLang="en-US" sz="4000" dirty="0"/>
              <a:t>Component Diagram Example </a:t>
            </a:r>
            <a:r>
              <a:rPr lang="en-CA" altLang="en-US" sz="4000" dirty="0" smtClean="0"/>
              <a:t>in UML  </a:t>
            </a:r>
            <a:r>
              <a:rPr lang="en-CA" altLang="en-US" sz="4000" dirty="0"/>
              <a:t>2.x</a:t>
            </a:r>
            <a:endParaRPr lang="en-US" altLang="en-US" sz="4000" dirty="0"/>
          </a:p>
        </p:txBody>
      </p:sp>
      <p:sp>
        <p:nvSpPr>
          <p:cNvPr id="137220" name="Rectangle 4"/>
          <p:cNvSpPr>
            <a:spLocks noChangeArrowheads="1"/>
          </p:cNvSpPr>
          <p:nvPr/>
        </p:nvSpPr>
        <p:spPr bwMode="auto">
          <a:xfrm>
            <a:off x="431800" y="6337300"/>
            <a:ext cx="4165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http://www.agilemodeling.com/artifacts/componentDiagram.htm</a:t>
            </a:r>
          </a:p>
        </p:txBody>
      </p:sp>
      <p:pic>
        <p:nvPicPr>
          <p:cNvPr id="137221" name="Picture 5" descr="componentDiagramUML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63625" y="2347913"/>
            <a:ext cx="7078663" cy="3570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0437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CA" altLang="en-US" dirty="0" smtClean="0"/>
              <a:t>Deployment Diagrams</a:t>
            </a:r>
            <a:endParaRPr lang="en-US" altLang="en-US" dirty="0"/>
          </a:p>
        </p:txBody>
      </p:sp>
      <p:sp>
        <p:nvSpPr>
          <p:cNvPr id="133123" name="Rectangle 3"/>
          <p:cNvSpPr>
            <a:spLocks noGrp="1" noChangeArrowheads="1"/>
          </p:cNvSpPr>
          <p:nvPr>
            <p:ph type="body" idx="1"/>
          </p:nvPr>
        </p:nvSpPr>
        <p:spPr/>
        <p:txBody>
          <a:bodyPr/>
          <a:lstStyle/>
          <a:p>
            <a:pPr>
              <a:lnSpc>
                <a:spcPct val="90000"/>
              </a:lnSpc>
            </a:pPr>
            <a:r>
              <a:rPr lang="en-CA" altLang="en-US" sz="2000" dirty="0" smtClean="0"/>
              <a:t>They denote and specify how the components will be physically deployed</a:t>
            </a:r>
          </a:p>
          <a:p>
            <a:pPr>
              <a:lnSpc>
                <a:spcPct val="90000"/>
              </a:lnSpc>
            </a:pPr>
            <a:endParaRPr lang="el-GR" altLang="en-US" sz="2000" dirty="0"/>
          </a:p>
          <a:p>
            <a:pPr>
              <a:lnSpc>
                <a:spcPct val="90000"/>
              </a:lnSpc>
            </a:pPr>
            <a:r>
              <a:rPr lang="en-CA" altLang="en-US" sz="2000" dirty="0" smtClean="0"/>
              <a:t>Deployment diagrams show in which computational nodes (i.e. servers, data centers etc.) the different components or subsystems run and execute </a:t>
            </a:r>
            <a:endParaRPr lang="el-GR" altLang="en-US" sz="2000" dirty="0"/>
          </a:p>
          <a:p>
            <a:pPr>
              <a:lnSpc>
                <a:spcPct val="90000"/>
              </a:lnSpc>
            </a:pPr>
            <a:endParaRPr lang="el-GR" altLang="en-US" sz="2000" dirty="0"/>
          </a:p>
          <a:p>
            <a:pPr>
              <a:lnSpc>
                <a:spcPct val="90000"/>
              </a:lnSpc>
            </a:pPr>
            <a:r>
              <a:rPr lang="en-CA" altLang="en-US" sz="2000" dirty="0" smtClean="0"/>
              <a:t>In other words, these diagrams show how the system will have to be deployed in a specific hardware infrastructure </a:t>
            </a:r>
            <a:endParaRPr lang="el-GR" altLang="en-US" sz="2000" dirty="0"/>
          </a:p>
        </p:txBody>
      </p:sp>
    </p:spTree>
    <p:extLst>
      <p:ext uri="{BB962C8B-B14F-4D97-AF65-F5344CB8AC3E}">
        <p14:creationId xmlns:p14="http://schemas.microsoft.com/office/powerpoint/2010/main" val="5381717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CA" altLang="en-US" sz="4000" dirty="0" smtClean="0"/>
              <a:t>Example of Deployment Diagram</a:t>
            </a:r>
            <a:endParaRPr lang="en-US" altLang="en-US" sz="4000" dirty="0"/>
          </a:p>
        </p:txBody>
      </p:sp>
      <p:sp>
        <p:nvSpPr>
          <p:cNvPr id="134149" name="AutoShape 5"/>
          <p:cNvSpPr>
            <a:spLocks noChangeAspect="1" noChangeArrowheads="1" noTextEdit="1"/>
          </p:cNvSpPr>
          <p:nvPr/>
        </p:nvSpPr>
        <p:spPr bwMode="auto">
          <a:xfrm>
            <a:off x="785813" y="2195513"/>
            <a:ext cx="7713662"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34151" name="Freeform 7"/>
          <p:cNvSpPr>
            <a:spLocks noEditPoints="1"/>
          </p:cNvSpPr>
          <p:nvPr/>
        </p:nvSpPr>
        <p:spPr bwMode="auto">
          <a:xfrm>
            <a:off x="790575" y="5497513"/>
            <a:ext cx="1787525" cy="1155700"/>
          </a:xfrm>
          <a:custGeom>
            <a:avLst/>
            <a:gdLst>
              <a:gd name="T0" fmla="*/ 0 w 2252"/>
              <a:gd name="T1" fmla="*/ 64 h 1457"/>
              <a:gd name="T2" fmla="*/ 0 w 2252"/>
              <a:gd name="T3" fmla="*/ 1457 h 1457"/>
              <a:gd name="T4" fmla="*/ 2188 w 2252"/>
              <a:gd name="T5" fmla="*/ 1457 h 1457"/>
              <a:gd name="T6" fmla="*/ 2188 w 2252"/>
              <a:gd name="T7" fmla="*/ 64 h 1457"/>
              <a:gd name="T8" fmla="*/ 0 w 2252"/>
              <a:gd name="T9" fmla="*/ 64 h 1457"/>
              <a:gd name="T10" fmla="*/ 0 w 2252"/>
              <a:gd name="T11" fmla="*/ 64 h 1457"/>
              <a:gd name="T12" fmla="*/ 64 w 2252"/>
              <a:gd name="T13" fmla="*/ 0 h 1457"/>
              <a:gd name="T14" fmla="*/ 2252 w 2252"/>
              <a:gd name="T15" fmla="*/ 0 h 1457"/>
              <a:gd name="T16" fmla="*/ 2188 w 2252"/>
              <a:gd name="T17" fmla="*/ 64 h 1457"/>
              <a:gd name="T18" fmla="*/ 0 w 2252"/>
              <a:gd name="T19" fmla="*/ 64 h 1457"/>
              <a:gd name="T20" fmla="*/ 2252 w 2252"/>
              <a:gd name="T21" fmla="*/ 0 h 1457"/>
              <a:gd name="T22" fmla="*/ 2252 w 2252"/>
              <a:gd name="T23" fmla="*/ 1393 h 1457"/>
              <a:gd name="T24" fmla="*/ 2188 w 2252"/>
              <a:gd name="T25" fmla="*/ 1457 h 1457"/>
              <a:gd name="T26" fmla="*/ 2188 w 2252"/>
              <a:gd name="T27" fmla="*/ 64 h 1457"/>
              <a:gd name="T28" fmla="*/ 2252 w 2252"/>
              <a:gd name="T29" fmla="*/ 0 h 1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52" h="1457">
                <a:moveTo>
                  <a:pt x="0" y="64"/>
                </a:moveTo>
                <a:lnTo>
                  <a:pt x="0" y="1457"/>
                </a:lnTo>
                <a:lnTo>
                  <a:pt x="2188" y="1457"/>
                </a:lnTo>
                <a:lnTo>
                  <a:pt x="2188" y="64"/>
                </a:lnTo>
                <a:lnTo>
                  <a:pt x="0" y="64"/>
                </a:lnTo>
                <a:close/>
                <a:moveTo>
                  <a:pt x="0" y="64"/>
                </a:moveTo>
                <a:lnTo>
                  <a:pt x="64" y="0"/>
                </a:lnTo>
                <a:lnTo>
                  <a:pt x="2252" y="0"/>
                </a:lnTo>
                <a:lnTo>
                  <a:pt x="2188" y="64"/>
                </a:lnTo>
                <a:lnTo>
                  <a:pt x="0" y="64"/>
                </a:lnTo>
                <a:close/>
                <a:moveTo>
                  <a:pt x="2252" y="0"/>
                </a:moveTo>
                <a:lnTo>
                  <a:pt x="2252" y="1393"/>
                </a:lnTo>
                <a:lnTo>
                  <a:pt x="2188" y="1457"/>
                </a:lnTo>
                <a:lnTo>
                  <a:pt x="2188" y="64"/>
                </a:lnTo>
                <a:lnTo>
                  <a:pt x="2252" y="0"/>
                </a:lnTo>
                <a:close/>
              </a:path>
            </a:pathLst>
          </a:custGeom>
          <a:solidFill>
            <a:srgbClr val="FFFFFF"/>
          </a:solidFill>
          <a:ln w="3175">
            <a:solidFill>
              <a:srgbClr val="000000"/>
            </a:solidFill>
            <a:prstDash val="solid"/>
            <a:round/>
            <a:headEnd/>
            <a:tailEnd/>
          </a:ln>
        </p:spPr>
        <p:txBody>
          <a:bodyPr/>
          <a:lstStyle/>
          <a:p>
            <a:endParaRPr lang="en-CA"/>
          </a:p>
        </p:txBody>
      </p:sp>
      <p:sp>
        <p:nvSpPr>
          <p:cNvPr id="134152" name="Rectangle 8"/>
          <p:cNvSpPr>
            <a:spLocks noChangeArrowheads="1"/>
          </p:cNvSpPr>
          <p:nvPr/>
        </p:nvSpPr>
        <p:spPr bwMode="auto">
          <a:xfrm>
            <a:off x="831850" y="5586413"/>
            <a:ext cx="74136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b="1" u="sng">
                <a:solidFill>
                  <a:srgbClr val="000000"/>
                </a:solidFill>
                <a:latin typeface="Arial" charset="0"/>
              </a:rPr>
              <a:t>:DBServer</a:t>
            </a:r>
            <a:endParaRPr lang="en-US" altLang="en-US"/>
          </a:p>
        </p:txBody>
      </p:sp>
      <p:sp>
        <p:nvSpPr>
          <p:cNvPr id="134153" name="Freeform 9"/>
          <p:cNvSpPr>
            <a:spLocks noEditPoints="1"/>
          </p:cNvSpPr>
          <p:nvPr/>
        </p:nvSpPr>
        <p:spPr bwMode="auto">
          <a:xfrm>
            <a:off x="3006725" y="2514600"/>
            <a:ext cx="5367338" cy="3375025"/>
          </a:xfrm>
          <a:custGeom>
            <a:avLst/>
            <a:gdLst>
              <a:gd name="T0" fmla="*/ 0 w 6761"/>
              <a:gd name="T1" fmla="*/ 64 h 4252"/>
              <a:gd name="T2" fmla="*/ 0 w 6761"/>
              <a:gd name="T3" fmla="*/ 4252 h 4252"/>
              <a:gd name="T4" fmla="*/ 6697 w 6761"/>
              <a:gd name="T5" fmla="*/ 4252 h 4252"/>
              <a:gd name="T6" fmla="*/ 6697 w 6761"/>
              <a:gd name="T7" fmla="*/ 64 h 4252"/>
              <a:gd name="T8" fmla="*/ 0 w 6761"/>
              <a:gd name="T9" fmla="*/ 64 h 4252"/>
              <a:gd name="T10" fmla="*/ 0 w 6761"/>
              <a:gd name="T11" fmla="*/ 64 h 4252"/>
              <a:gd name="T12" fmla="*/ 64 w 6761"/>
              <a:gd name="T13" fmla="*/ 0 h 4252"/>
              <a:gd name="T14" fmla="*/ 6761 w 6761"/>
              <a:gd name="T15" fmla="*/ 0 h 4252"/>
              <a:gd name="T16" fmla="*/ 6697 w 6761"/>
              <a:gd name="T17" fmla="*/ 64 h 4252"/>
              <a:gd name="T18" fmla="*/ 0 w 6761"/>
              <a:gd name="T19" fmla="*/ 64 h 4252"/>
              <a:gd name="T20" fmla="*/ 6761 w 6761"/>
              <a:gd name="T21" fmla="*/ 0 h 4252"/>
              <a:gd name="T22" fmla="*/ 6761 w 6761"/>
              <a:gd name="T23" fmla="*/ 4189 h 4252"/>
              <a:gd name="T24" fmla="*/ 6697 w 6761"/>
              <a:gd name="T25" fmla="*/ 4252 h 4252"/>
              <a:gd name="T26" fmla="*/ 6697 w 6761"/>
              <a:gd name="T27" fmla="*/ 64 h 4252"/>
              <a:gd name="T28" fmla="*/ 6761 w 6761"/>
              <a:gd name="T29" fmla="*/ 0 h 4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61" h="4252">
                <a:moveTo>
                  <a:pt x="0" y="64"/>
                </a:moveTo>
                <a:lnTo>
                  <a:pt x="0" y="4252"/>
                </a:lnTo>
                <a:lnTo>
                  <a:pt x="6697" y="4252"/>
                </a:lnTo>
                <a:lnTo>
                  <a:pt x="6697" y="64"/>
                </a:lnTo>
                <a:lnTo>
                  <a:pt x="0" y="64"/>
                </a:lnTo>
                <a:close/>
                <a:moveTo>
                  <a:pt x="0" y="64"/>
                </a:moveTo>
                <a:lnTo>
                  <a:pt x="64" y="0"/>
                </a:lnTo>
                <a:lnTo>
                  <a:pt x="6761" y="0"/>
                </a:lnTo>
                <a:lnTo>
                  <a:pt x="6697" y="64"/>
                </a:lnTo>
                <a:lnTo>
                  <a:pt x="0" y="64"/>
                </a:lnTo>
                <a:close/>
                <a:moveTo>
                  <a:pt x="6761" y="0"/>
                </a:moveTo>
                <a:lnTo>
                  <a:pt x="6761" y="4189"/>
                </a:lnTo>
                <a:lnTo>
                  <a:pt x="6697" y="4252"/>
                </a:lnTo>
                <a:lnTo>
                  <a:pt x="6697" y="64"/>
                </a:lnTo>
                <a:lnTo>
                  <a:pt x="6761" y="0"/>
                </a:lnTo>
                <a:close/>
              </a:path>
            </a:pathLst>
          </a:custGeom>
          <a:solidFill>
            <a:srgbClr val="FFFFFF"/>
          </a:solidFill>
          <a:ln w="3175">
            <a:solidFill>
              <a:srgbClr val="000000"/>
            </a:solidFill>
            <a:prstDash val="solid"/>
            <a:round/>
            <a:headEnd/>
            <a:tailEnd/>
          </a:ln>
        </p:spPr>
        <p:txBody>
          <a:bodyPr/>
          <a:lstStyle/>
          <a:p>
            <a:endParaRPr lang="en-CA"/>
          </a:p>
        </p:txBody>
      </p:sp>
      <p:sp>
        <p:nvSpPr>
          <p:cNvPr id="134154" name="Rectangle 10"/>
          <p:cNvSpPr>
            <a:spLocks noChangeArrowheads="1"/>
          </p:cNvSpPr>
          <p:nvPr/>
        </p:nvSpPr>
        <p:spPr bwMode="auto">
          <a:xfrm>
            <a:off x="3048000" y="2603500"/>
            <a:ext cx="20780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b="1" u="sng">
                <a:solidFill>
                  <a:srgbClr val="000000"/>
                </a:solidFill>
                <a:latin typeface="Arial" charset="0"/>
              </a:rPr>
              <a:t>videoStoreServer:AppServer</a:t>
            </a:r>
            <a:endParaRPr lang="en-US" altLang="en-US"/>
          </a:p>
        </p:txBody>
      </p:sp>
      <p:sp>
        <p:nvSpPr>
          <p:cNvPr id="134155" name="Rectangle 11"/>
          <p:cNvSpPr>
            <a:spLocks noChangeArrowheads="1"/>
          </p:cNvSpPr>
          <p:nvPr/>
        </p:nvSpPr>
        <p:spPr bwMode="auto">
          <a:xfrm>
            <a:off x="3509963" y="2865438"/>
            <a:ext cx="4564062" cy="267652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34156" name="Rectangle 12"/>
          <p:cNvSpPr>
            <a:spLocks noChangeArrowheads="1"/>
          </p:cNvSpPr>
          <p:nvPr/>
        </p:nvSpPr>
        <p:spPr bwMode="auto">
          <a:xfrm>
            <a:off x="3416300" y="3484563"/>
            <a:ext cx="188913" cy="73025"/>
          </a:xfrm>
          <a:prstGeom prst="rect">
            <a:avLst/>
          </a:prstGeom>
          <a:solidFill>
            <a:srgbClr val="FFFFFF"/>
          </a:solidFill>
          <a:ln w="3175">
            <a:solidFill>
              <a:srgbClr val="000000"/>
            </a:solidFill>
            <a:miter lim="800000"/>
            <a:headEnd/>
            <a:tailEnd/>
          </a:ln>
        </p:spPr>
        <p:txBody>
          <a:bodyPr/>
          <a:lstStyle/>
          <a:p>
            <a:endParaRPr lang="en-CA"/>
          </a:p>
        </p:txBody>
      </p:sp>
      <p:sp>
        <p:nvSpPr>
          <p:cNvPr id="134157" name="Rectangle 13"/>
          <p:cNvSpPr>
            <a:spLocks noChangeArrowheads="1"/>
          </p:cNvSpPr>
          <p:nvPr/>
        </p:nvSpPr>
        <p:spPr bwMode="auto">
          <a:xfrm>
            <a:off x="3416300" y="3675063"/>
            <a:ext cx="188913" cy="71437"/>
          </a:xfrm>
          <a:prstGeom prst="rect">
            <a:avLst/>
          </a:prstGeom>
          <a:solidFill>
            <a:srgbClr val="FFFFFF"/>
          </a:solidFill>
          <a:ln w="3175">
            <a:solidFill>
              <a:srgbClr val="000000"/>
            </a:solidFill>
            <a:miter lim="800000"/>
            <a:headEnd/>
            <a:tailEnd/>
          </a:ln>
        </p:spPr>
        <p:txBody>
          <a:bodyPr/>
          <a:lstStyle/>
          <a:p>
            <a:endParaRPr lang="en-CA"/>
          </a:p>
        </p:txBody>
      </p:sp>
      <p:sp>
        <p:nvSpPr>
          <p:cNvPr id="134158" name="Rectangle 14"/>
          <p:cNvSpPr>
            <a:spLocks noChangeArrowheads="1"/>
          </p:cNvSpPr>
          <p:nvPr/>
        </p:nvSpPr>
        <p:spPr bwMode="auto">
          <a:xfrm>
            <a:off x="5561013" y="2905125"/>
            <a:ext cx="623887"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a:solidFill>
                  <a:srgbClr val="000000"/>
                </a:solidFill>
                <a:latin typeface="Arial" charset="0"/>
              </a:rPr>
              <a:t>&lt;&lt;Container&gt;&gt;</a:t>
            </a:r>
            <a:endParaRPr lang="en-US" altLang="en-US"/>
          </a:p>
        </p:txBody>
      </p:sp>
      <p:sp>
        <p:nvSpPr>
          <p:cNvPr id="134159" name="Rectangle 15"/>
          <p:cNvSpPr>
            <a:spLocks noChangeArrowheads="1"/>
          </p:cNvSpPr>
          <p:nvPr/>
        </p:nvSpPr>
        <p:spPr bwMode="auto">
          <a:xfrm>
            <a:off x="5181600" y="3006725"/>
            <a:ext cx="123190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a:solidFill>
                  <a:srgbClr val="000000"/>
                </a:solidFill>
                <a:latin typeface="Arial" charset="0"/>
              </a:rPr>
              <a:t>           VideoStoreApplication</a:t>
            </a:r>
            <a:endParaRPr lang="en-US" altLang="en-US"/>
          </a:p>
        </p:txBody>
      </p:sp>
      <p:sp>
        <p:nvSpPr>
          <p:cNvPr id="134160" name="Freeform 16"/>
          <p:cNvSpPr>
            <a:spLocks noEditPoints="1"/>
          </p:cNvSpPr>
          <p:nvPr/>
        </p:nvSpPr>
        <p:spPr bwMode="auto">
          <a:xfrm>
            <a:off x="790575" y="1755775"/>
            <a:ext cx="1787525" cy="1157288"/>
          </a:xfrm>
          <a:custGeom>
            <a:avLst/>
            <a:gdLst>
              <a:gd name="T0" fmla="*/ 0 w 2252"/>
              <a:gd name="T1" fmla="*/ 64 h 1457"/>
              <a:gd name="T2" fmla="*/ 0 w 2252"/>
              <a:gd name="T3" fmla="*/ 1457 h 1457"/>
              <a:gd name="T4" fmla="*/ 2188 w 2252"/>
              <a:gd name="T5" fmla="*/ 1457 h 1457"/>
              <a:gd name="T6" fmla="*/ 2188 w 2252"/>
              <a:gd name="T7" fmla="*/ 64 h 1457"/>
              <a:gd name="T8" fmla="*/ 0 w 2252"/>
              <a:gd name="T9" fmla="*/ 64 h 1457"/>
              <a:gd name="T10" fmla="*/ 0 w 2252"/>
              <a:gd name="T11" fmla="*/ 64 h 1457"/>
              <a:gd name="T12" fmla="*/ 64 w 2252"/>
              <a:gd name="T13" fmla="*/ 0 h 1457"/>
              <a:gd name="T14" fmla="*/ 2252 w 2252"/>
              <a:gd name="T15" fmla="*/ 0 h 1457"/>
              <a:gd name="T16" fmla="*/ 2188 w 2252"/>
              <a:gd name="T17" fmla="*/ 64 h 1457"/>
              <a:gd name="T18" fmla="*/ 0 w 2252"/>
              <a:gd name="T19" fmla="*/ 64 h 1457"/>
              <a:gd name="T20" fmla="*/ 2252 w 2252"/>
              <a:gd name="T21" fmla="*/ 0 h 1457"/>
              <a:gd name="T22" fmla="*/ 2252 w 2252"/>
              <a:gd name="T23" fmla="*/ 1394 h 1457"/>
              <a:gd name="T24" fmla="*/ 2188 w 2252"/>
              <a:gd name="T25" fmla="*/ 1457 h 1457"/>
              <a:gd name="T26" fmla="*/ 2188 w 2252"/>
              <a:gd name="T27" fmla="*/ 64 h 1457"/>
              <a:gd name="T28" fmla="*/ 2252 w 2252"/>
              <a:gd name="T29" fmla="*/ 0 h 1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52" h="1457">
                <a:moveTo>
                  <a:pt x="0" y="64"/>
                </a:moveTo>
                <a:lnTo>
                  <a:pt x="0" y="1457"/>
                </a:lnTo>
                <a:lnTo>
                  <a:pt x="2188" y="1457"/>
                </a:lnTo>
                <a:lnTo>
                  <a:pt x="2188" y="64"/>
                </a:lnTo>
                <a:lnTo>
                  <a:pt x="0" y="64"/>
                </a:lnTo>
                <a:close/>
                <a:moveTo>
                  <a:pt x="0" y="64"/>
                </a:moveTo>
                <a:lnTo>
                  <a:pt x="64" y="0"/>
                </a:lnTo>
                <a:lnTo>
                  <a:pt x="2252" y="0"/>
                </a:lnTo>
                <a:lnTo>
                  <a:pt x="2188" y="64"/>
                </a:lnTo>
                <a:lnTo>
                  <a:pt x="0" y="64"/>
                </a:lnTo>
                <a:close/>
                <a:moveTo>
                  <a:pt x="2252" y="0"/>
                </a:moveTo>
                <a:lnTo>
                  <a:pt x="2252" y="1394"/>
                </a:lnTo>
                <a:lnTo>
                  <a:pt x="2188" y="1457"/>
                </a:lnTo>
                <a:lnTo>
                  <a:pt x="2188" y="64"/>
                </a:lnTo>
                <a:lnTo>
                  <a:pt x="2252" y="0"/>
                </a:lnTo>
                <a:close/>
              </a:path>
            </a:pathLst>
          </a:custGeom>
          <a:solidFill>
            <a:srgbClr val="FFFFFF"/>
          </a:solidFill>
          <a:ln w="3175">
            <a:solidFill>
              <a:srgbClr val="000000"/>
            </a:solidFill>
            <a:prstDash val="solid"/>
            <a:round/>
            <a:headEnd/>
            <a:tailEnd/>
          </a:ln>
        </p:spPr>
        <p:txBody>
          <a:bodyPr/>
          <a:lstStyle/>
          <a:p>
            <a:endParaRPr lang="en-CA"/>
          </a:p>
        </p:txBody>
      </p:sp>
      <p:sp>
        <p:nvSpPr>
          <p:cNvPr id="134161" name="Rectangle 17"/>
          <p:cNvSpPr>
            <a:spLocks noChangeArrowheads="1"/>
          </p:cNvSpPr>
          <p:nvPr/>
        </p:nvSpPr>
        <p:spPr bwMode="auto">
          <a:xfrm>
            <a:off x="831850" y="1844675"/>
            <a:ext cx="4746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b="1" u="sng">
                <a:solidFill>
                  <a:srgbClr val="000000"/>
                </a:solidFill>
                <a:latin typeface="Arial" charset="0"/>
              </a:rPr>
              <a:t>:Client</a:t>
            </a:r>
            <a:endParaRPr lang="en-US" altLang="en-US"/>
          </a:p>
        </p:txBody>
      </p:sp>
      <p:sp>
        <p:nvSpPr>
          <p:cNvPr id="134162" name="Rectangle 18"/>
          <p:cNvSpPr>
            <a:spLocks noChangeArrowheads="1"/>
          </p:cNvSpPr>
          <p:nvPr/>
        </p:nvSpPr>
        <p:spPr bwMode="auto">
          <a:xfrm>
            <a:off x="1101725" y="2178050"/>
            <a:ext cx="1116013" cy="528638"/>
          </a:xfrm>
          <a:prstGeom prst="rect">
            <a:avLst/>
          </a:prstGeom>
          <a:solidFill>
            <a:srgbClr val="FFFFFF"/>
          </a:solidFill>
          <a:ln w="3175">
            <a:solidFill>
              <a:srgbClr val="000000"/>
            </a:solidFill>
            <a:miter lim="800000"/>
            <a:headEnd/>
            <a:tailEnd/>
          </a:ln>
        </p:spPr>
        <p:txBody>
          <a:bodyPr/>
          <a:lstStyle/>
          <a:p>
            <a:endParaRPr lang="en-CA"/>
          </a:p>
        </p:txBody>
      </p:sp>
      <p:sp>
        <p:nvSpPr>
          <p:cNvPr id="134163" name="Rectangle 19"/>
          <p:cNvSpPr>
            <a:spLocks noChangeArrowheads="1"/>
          </p:cNvSpPr>
          <p:nvPr/>
        </p:nvSpPr>
        <p:spPr bwMode="auto">
          <a:xfrm>
            <a:off x="1008063" y="2312988"/>
            <a:ext cx="188912" cy="69850"/>
          </a:xfrm>
          <a:prstGeom prst="rect">
            <a:avLst/>
          </a:prstGeom>
          <a:solidFill>
            <a:srgbClr val="FFFFFF"/>
          </a:solidFill>
          <a:ln w="3175">
            <a:solidFill>
              <a:srgbClr val="000000"/>
            </a:solidFill>
            <a:miter lim="800000"/>
            <a:headEnd/>
            <a:tailEnd/>
          </a:ln>
        </p:spPr>
        <p:txBody>
          <a:bodyPr/>
          <a:lstStyle/>
          <a:p>
            <a:endParaRPr lang="en-CA"/>
          </a:p>
        </p:txBody>
      </p:sp>
      <p:sp>
        <p:nvSpPr>
          <p:cNvPr id="134164" name="Rectangle 20"/>
          <p:cNvSpPr>
            <a:spLocks noChangeArrowheads="1"/>
          </p:cNvSpPr>
          <p:nvPr/>
        </p:nvSpPr>
        <p:spPr bwMode="auto">
          <a:xfrm>
            <a:off x="1008063" y="2501900"/>
            <a:ext cx="188912" cy="71438"/>
          </a:xfrm>
          <a:prstGeom prst="rect">
            <a:avLst/>
          </a:prstGeom>
          <a:solidFill>
            <a:srgbClr val="FFFFFF"/>
          </a:solidFill>
          <a:ln w="3175">
            <a:solidFill>
              <a:srgbClr val="000000"/>
            </a:solidFill>
            <a:miter lim="800000"/>
            <a:headEnd/>
            <a:tailEnd/>
          </a:ln>
        </p:spPr>
        <p:txBody>
          <a:bodyPr/>
          <a:lstStyle/>
          <a:p>
            <a:endParaRPr lang="en-CA"/>
          </a:p>
        </p:txBody>
      </p:sp>
      <p:sp>
        <p:nvSpPr>
          <p:cNvPr id="134165" name="Rectangle 21"/>
          <p:cNvSpPr>
            <a:spLocks noChangeArrowheads="1"/>
          </p:cNvSpPr>
          <p:nvPr/>
        </p:nvSpPr>
        <p:spPr bwMode="auto">
          <a:xfrm>
            <a:off x="1443038" y="2217738"/>
            <a:ext cx="555625"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a:solidFill>
                  <a:srgbClr val="000000"/>
                </a:solidFill>
                <a:latin typeface="Arial" charset="0"/>
              </a:rPr>
              <a:t>&lt;&lt;browser&gt;&gt;</a:t>
            </a:r>
            <a:endParaRPr lang="en-US" altLang="en-US"/>
          </a:p>
        </p:txBody>
      </p:sp>
      <p:sp>
        <p:nvSpPr>
          <p:cNvPr id="134166" name="Rectangle 22"/>
          <p:cNvSpPr>
            <a:spLocks noChangeArrowheads="1"/>
          </p:cNvSpPr>
          <p:nvPr/>
        </p:nvSpPr>
        <p:spPr bwMode="auto">
          <a:xfrm>
            <a:off x="1270000" y="2319338"/>
            <a:ext cx="912813"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u="sng">
                <a:solidFill>
                  <a:srgbClr val="000000"/>
                </a:solidFill>
                <a:latin typeface="Arial" charset="0"/>
              </a:rPr>
              <a:t>:OpenSourceBrowser</a:t>
            </a:r>
            <a:endParaRPr lang="en-US" altLang="en-US"/>
          </a:p>
        </p:txBody>
      </p:sp>
      <p:sp>
        <p:nvSpPr>
          <p:cNvPr id="134167" name="Line 23"/>
          <p:cNvSpPr>
            <a:spLocks noChangeShapeType="1"/>
          </p:cNvSpPr>
          <p:nvPr/>
        </p:nvSpPr>
        <p:spPr bwMode="auto">
          <a:xfrm>
            <a:off x="2217738" y="2443163"/>
            <a:ext cx="34925"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68" name="Line 24"/>
          <p:cNvSpPr>
            <a:spLocks noChangeShapeType="1"/>
          </p:cNvSpPr>
          <p:nvPr/>
        </p:nvSpPr>
        <p:spPr bwMode="auto">
          <a:xfrm>
            <a:off x="2273300" y="2473325"/>
            <a:ext cx="34925"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69" name="Line 25"/>
          <p:cNvSpPr>
            <a:spLocks noChangeShapeType="1"/>
          </p:cNvSpPr>
          <p:nvPr/>
        </p:nvSpPr>
        <p:spPr bwMode="auto">
          <a:xfrm>
            <a:off x="2328863" y="2505075"/>
            <a:ext cx="34925"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70" name="Line 26"/>
          <p:cNvSpPr>
            <a:spLocks noChangeShapeType="1"/>
          </p:cNvSpPr>
          <p:nvPr/>
        </p:nvSpPr>
        <p:spPr bwMode="auto">
          <a:xfrm>
            <a:off x="2384425" y="2535238"/>
            <a:ext cx="34925" cy="206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71" name="Line 27"/>
          <p:cNvSpPr>
            <a:spLocks noChangeShapeType="1"/>
          </p:cNvSpPr>
          <p:nvPr/>
        </p:nvSpPr>
        <p:spPr bwMode="auto">
          <a:xfrm>
            <a:off x="2439988" y="2566988"/>
            <a:ext cx="34925" cy="206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72" name="Line 28"/>
          <p:cNvSpPr>
            <a:spLocks noChangeShapeType="1"/>
          </p:cNvSpPr>
          <p:nvPr/>
        </p:nvSpPr>
        <p:spPr bwMode="auto">
          <a:xfrm>
            <a:off x="2495550" y="2598738"/>
            <a:ext cx="34925"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73" name="Line 29"/>
          <p:cNvSpPr>
            <a:spLocks noChangeShapeType="1"/>
          </p:cNvSpPr>
          <p:nvPr/>
        </p:nvSpPr>
        <p:spPr bwMode="auto">
          <a:xfrm>
            <a:off x="2551113" y="2628900"/>
            <a:ext cx="34925" cy="206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74" name="Line 30"/>
          <p:cNvSpPr>
            <a:spLocks noChangeShapeType="1"/>
          </p:cNvSpPr>
          <p:nvPr/>
        </p:nvSpPr>
        <p:spPr bwMode="auto">
          <a:xfrm>
            <a:off x="2606675" y="2660650"/>
            <a:ext cx="36513" cy="206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75" name="Line 31"/>
          <p:cNvSpPr>
            <a:spLocks noChangeShapeType="1"/>
          </p:cNvSpPr>
          <p:nvPr/>
        </p:nvSpPr>
        <p:spPr bwMode="auto">
          <a:xfrm>
            <a:off x="2662238" y="2692400"/>
            <a:ext cx="36512"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76" name="Line 32"/>
          <p:cNvSpPr>
            <a:spLocks noChangeShapeType="1"/>
          </p:cNvSpPr>
          <p:nvPr/>
        </p:nvSpPr>
        <p:spPr bwMode="auto">
          <a:xfrm>
            <a:off x="2717800" y="2722563"/>
            <a:ext cx="34925" cy="206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77" name="Line 33"/>
          <p:cNvSpPr>
            <a:spLocks noChangeShapeType="1"/>
          </p:cNvSpPr>
          <p:nvPr/>
        </p:nvSpPr>
        <p:spPr bwMode="auto">
          <a:xfrm>
            <a:off x="2773363" y="2754313"/>
            <a:ext cx="34925"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78" name="Line 34"/>
          <p:cNvSpPr>
            <a:spLocks noChangeShapeType="1"/>
          </p:cNvSpPr>
          <p:nvPr/>
        </p:nvSpPr>
        <p:spPr bwMode="auto">
          <a:xfrm>
            <a:off x="2828925" y="2784475"/>
            <a:ext cx="34925" cy="206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79" name="Line 35"/>
          <p:cNvSpPr>
            <a:spLocks noChangeShapeType="1"/>
          </p:cNvSpPr>
          <p:nvPr/>
        </p:nvSpPr>
        <p:spPr bwMode="auto">
          <a:xfrm>
            <a:off x="2884488" y="2816225"/>
            <a:ext cx="34925" cy="206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80" name="Line 36"/>
          <p:cNvSpPr>
            <a:spLocks noChangeShapeType="1"/>
          </p:cNvSpPr>
          <p:nvPr/>
        </p:nvSpPr>
        <p:spPr bwMode="auto">
          <a:xfrm>
            <a:off x="2940050" y="2847975"/>
            <a:ext cx="34925"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81" name="Line 37"/>
          <p:cNvSpPr>
            <a:spLocks noChangeShapeType="1"/>
          </p:cNvSpPr>
          <p:nvPr/>
        </p:nvSpPr>
        <p:spPr bwMode="auto">
          <a:xfrm>
            <a:off x="2994025" y="2878138"/>
            <a:ext cx="36513" cy="206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82" name="Line 38"/>
          <p:cNvSpPr>
            <a:spLocks noChangeShapeType="1"/>
          </p:cNvSpPr>
          <p:nvPr/>
        </p:nvSpPr>
        <p:spPr bwMode="auto">
          <a:xfrm>
            <a:off x="3049588" y="2909888"/>
            <a:ext cx="36512"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83" name="Line 39"/>
          <p:cNvSpPr>
            <a:spLocks noChangeShapeType="1"/>
          </p:cNvSpPr>
          <p:nvPr/>
        </p:nvSpPr>
        <p:spPr bwMode="auto">
          <a:xfrm>
            <a:off x="3105150" y="2940050"/>
            <a:ext cx="36513" cy="206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84" name="Line 40"/>
          <p:cNvSpPr>
            <a:spLocks noChangeShapeType="1"/>
          </p:cNvSpPr>
          <p:nvPr/>
        </p:nvSpPr>
        <p:spPr bwMode="auto">
          <a:xfrm>
            <a:off x="3160713" y="2971800"/>
            <a:ext cx="36512" cy="206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85" name="Line 41"/>
          <p:cNvSpPr>
            <a:spLocks noChangeShapeType="1"/>
          </p:cNvSpPr>
          <p:nvPr/>
        </p:nvSpPr>
        <p:spPr bwMode="auto">
          <a:xfrm>
            <a:off x="3217863" y="3003550"/>
            <a:ext cx="34925" cy="206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86" name="Line 42"/>
          <p:cNvSpPr>
            <a:spLocks noChangeShapeType="1"/>
          </p:cNvSpPr>
          <p:nvPr/>
        </p:nvSpPr>
        <p:spPr bwMode="auto">
          <a:xfrm>
            <a:off x="3273425" y="3033713"/>
            <a:ext cx="34925" cy="206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87" name="Line 43"/>
          <p:cNvSpPr>
            <a:spLocks noChangeShapeType="1"/>
          </p:cNvSpPr>
          <p:nvPr/>
        </p:nvSpPr>
        <p:spPr bwMode="auto">
          <a:xfrm>
            <a:off x="3328988" y="3065463"/>
            <a:ext cx="34925" cy="206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88" name="Line 44"/>
          <p:cNvSpPr>
            <a:spLocks noChangeShapeType="1"/>
          </p:cNvSpPr>
          <p:nvPr/>
        </p:nvSpPr>
        <p:spPr bwMode="auto">
          <a:xfrm>
            <a:off x="3384550" y="3097213"/>
            <a:ext cx="34925" cy="206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89" name="Line 45"/>
          <p:cNvSpPr>
            <a:spLocks noChangeShapeType="1"/>
          </p:cNvSpPr>
          <p:nvPr/>
        </p:nvSpPr>
        <p:spPr bwMode="auto">
          <a:xfrm>
            <a:off x="3440113" y="3128963"/>
            <a:ext cx="34925"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90" name="Line 46"/>
          <p:cNvSpPr>
            <a:spLocks noChangeShapeType="1"/>
          </p:cNvSpPr>
          <p:nvPr/>
        </p:nvSpPr>
        <p:spPr bwMode="auto">
          <a:xfrm>
            <a:off x="3495675" y="3159125"/>
            <a:ext cx="34925" cy="206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91" name="Line 47"/>
          <p:cNvSpPr>
            <a:spLocks noChangeShapeType="1"/>
          </p:cNvSpPr>
          <p:nvPr/>
        </p:nvSpPr>
        <p:spPr bwMode="auto">
          <a:xfrm>
            <a:off x="3551238" y="3190875"/>
            <a:ext cx="34925" cy="206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92" name="Line 48"/>
          <p:cNvSpPr>
            <a:spLocks noChangeShapeType="1"/>
          </p:cNvSpPr>
          <p:nvPr/>
        </p:nvSpPr>
        <p:spPr bwMode="auto">
          <a:xfrm>
            <a:off x="3606800" y="3222625"/>
            <a:ext cx="34925" cy="206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93" name="Line 49"/>
          <p:cNvSpPr>
            <a:spLocks noChangeShapeType="1"/>
          </p:cNvSpPr>
          <p:nvPr/>
        </p:nvSpPr>
        <p:spPr bwMode="auto">
          <a:xfrm>
            <a:off x="3662363" y="3252788"/>
            <a:ext cx="34925" cy="206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94" name="Line 50"/>
          <p:cNvSpPr>
            <a:spLocks noChangeShapeType="1"/>
          </p:cNvSpPr>
          <p:nvPr/>
        </p:nvSpPr>
        <p:spPr bwMode="auto">
          <a:xfrm>
            <a:off x="3717925" y="3284538"/>
            <a:ext cx="36513" cy="206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95" name="Line 51"/>
          <p:cNvSpPr>
            <a:spLocks noChangeShapeType="1"/>
          </p:cNvSpPr>
          <p:nvPr/>
        </p:nvSpPr>
        <p:spPr bwMode="auto">
          <a:xfrm>
            <a:off x="3773488" y="3316288"/>
            <a:ext cx="36512"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96" name="Line 52"/>
          <p:cNvSpPr>
            <a:spLocks noChangeShapeType="1"/>
          </p:cNvSpPr>
          <p:nvPr/>
        </p:nvSpPr>
        <p:spPr bwMode="auto">
          <a:xfrm>
            <a:off x="3829050" y="3348038"/>
            <a:ext cx="36513"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97" name="Line 53"/>
          <p:cNvSpPr>
            <a:spLocks noChangeShapeType="1"/>
          </p:cNvSpPr>
          <p:nvPr/>
        </p:nvSpPr>
        <p:spPr bwMode="auto">
          <a:xfrm>
            <a:off x="3884613" y="3378200"/>
            <a:ext cx="36512"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98" name="Line 54"/>
          <p:cNvSpPr>
            <a:spLocks noChangeShapeType="1"/>
          </p:cNvSpPr>
          <p:nvPr/>
        </p:nvSpPr>
        <p:spPr bwMode="auto">
          <a:xfrm>
            <a:off x="3941763" y="3409950"/>
            <a:ext cx="34925"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199" name="Line 55"/>
          <p:cNvSpPr>
            <a:spLocks noChangeShapeType="1"/>
          </p:cNvSpPr>
          <p:nvPr/>
        </p:nvSpPr>
        <p:spPr bwMode="auto">
          <a:xfrm>
            <a:off x="3997325" y="3441700"/>
            <a:ext cx="34925"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00" name="Line 56"/>
          <p:cNvSpPr>
            <a:spLocks noChangeShapeType="1"/>
          </p:cNvSpPr>
          <p:nvPr/>
        </p:nvSpPr>
        <p:spPr bwMode="auto">
          <a:xfrm>
            <a:off x="4052888" y="3471863"/>
            <a:ext cx="34925"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01" name="Line 57"/>
          <p:cNvSpPr>
            <a:spLocks noChangeShapeType="1"/>
          </p:cNvSpPr>
          <p:nvPr/>
        </p:nvSpPr>
        <p:spPr bwMode="auto">
          <a:xfrm>
            <a:off x="4108450" y="3503613"/>
            <a:ext cx="34925"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02" name="Line 58"/>
          <p:cNvSpPr>
            <a:spLocks noChangeShapeType="1"/>
          </p:cNvSpPr>
          <p:nvPr/>
        </p:nvSpPr>
        <p:spPr bwMode="auto">
          <a:xfrm>
            <a:off x="4164013" y="3533775"/>
            <a:ext cx="34925" cy="206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03" name="Line 59"/>
          <p:cNvSpPr>
            <a:spLocks noChangeShapeType="1"/>
          </p:cNvSpPr>
          <p:nvPr/>
        </p:nvSpPr>
        <p:spPr bwMode="auto">
          <a:xfrm>
            <a:off x="4219575" y="3565525"/>
            <a:ext cx="34925" cy="190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04" name="Line 60"/>
          <p:cNvSpPr>
            <a:spLocks noChangeShapeType="1"/>
          </p:cNvSpPr>
          <p:nvPr/>
        </p:nvSpPr>
        <p:spPr bwMode="auto">
          <a:xfrm>
            <a:off x="4275138" y="3595688"/>
            <a:ext cx="34925" cy="206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05" name="Line 61"/>
          <p:cNvSpPr>
            <a:spLocks noChangeShapeType="1"/>
          </p:cNvSpPr>
          <p:nvPr/>
        </p:nvSpPr>
        <p:spPr bwMode="auto">
          <a:xfrm>
            <a:off x="4330700" y="3627438"/>
            <a:ext cx="34925" cy="206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06" name="Freeform 62"/>
          <p:cNvSpPr>
            <a:spLocks/>
          </p:cNvSpPr>
          <p:nvPr/>
        </p:nvSpPr>
        <p:spPr bwMode="auto">
          <a:xfrm>
            <a:off x="4278313" y="3581400"/>
            <a:ext cx="90487" cy="68263"/>
          </a:xfrm>
          <a:custGeom>
            <a:avLst/>
            <a:gdLst>
              <a:gd name="T0" fmla="*/ 0 w 113"/>
              <a:gd name="T1" fmla="*/ 63 h 86"/>
              <a:gd name="T2" fmla="*/ 113 w 113"/>
              <a:gd name="T3" fmla="*/ 86 h 86"/>
              <a:gd name="T4" fmla="*/ 36 w 113"/>
              <a:gd name="T5" fmla="*/ 0 h 86"/>
            </a:gdLst>
            <a:ahLst/>
            <a:cxnLst>
              <a:cxn ang="0">
                <a:pos x="T0" y="T1"/>
              </a:cxn>
              <a:cxn ang="0">
                <a:pos x="T2" y="T3"/>
              </a:cxn>
              <a:cxn ang="0">
                <a:pos x="T4" y="T5"/>
              </a:cxn>
            </a:cxnLst>
            <a:rect l="0" t="0" r="r" b="b"/>
            <a:pathLst>
              <a:path w="113" h="86">
                <a:moveTo>
                  <a:pt x="0" y="63"/>
                </a:moveTo>
                <a:lnTo>
                  <a:pt x="113" y="86"/>
                </a:lnTo>
                <a:lnTo>
                  <a:pt x="36"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34207" name="Line 63"/>
          <p:cNvSpPr>
            <a:spLocks noChangeShapeType="1"/>
          </p:cNvSpPr>
          <p:nvPr/>
        </p:nvSpPr>
        <p:spPr bwMode="auto">
          <a:xfrm>
            <a:off x="4749800" y="4040188"/>
            <a:ext cx="25400" cy="317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08" name="Line 64"/>
          <p:cNvSpPr>
            <a:spLocks noChangeShapeType="1"/>
          </p:cNvSpPr>
          <p:nvPr/>
        </p:nvSpPr>
        <p:spPr bwMode="auto">
          <a:xfrm>
            <a:off x="4791075" y="4089400"/>
            <a:ext cx="23813" cy="317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09" name="Line 65"/>
          <p:cNvSpPr>
            <a:spLocks noChangeShapeType="1"/>
          </p:cNvSpPr>
          <p:nvPr/>
        </p:nvSpPr>
        <p:spPr bwMode="auto">
          <a:xfrm>
            <a:off x="4829175" y="4138613"/>
            <a:ext cx="25400" cy="317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10" name="Line 66"/>
          <p:cNvSpPr>
            <a:spLocks noChangeShapeType="1"/>
          </p:cNvSpPr>
          <p:nvPr/>
        </p:nvSpPr>
        <p:spPr bwMode="auto">
          <a:xfrm>
            <a:off x="4870450" y="4187825"/>
            <a:ext cx="25400" cy="317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11" name="Line 67"/>
          <p:cNvSpPr>
            <a:spLocks noChangeShapeType="1"/>
          </p:cNvSpPr>
          <p:nvPr/>
        </p:nvSpPr>
        <p:spPr bwMode="auto">
          <a:xfrm>
            <a:off x="4910138" y="4237038"/>
            <a:ext cx="25400" cy="317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12" name="Line 68"/>
          <p:cNvSpPr>
            <a:spLocks noChangeShapeType="1"/>
          </p:cNvSpPr>
          <p:nvPr/>
        </p:nvSpPr>
        <p:spPr bwMode="auto">
          <a:xfrm>
            <a:off x="4949825" y="4286250"/>
            <a:ext cx="25400" cy="317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13" name="Line 69"/>
          <p:cNvSpPr>
            <a:spLocks noChangeShapeType="1"/>
          </p:cNvSpPr>
          <p:nvPr/>
        </p:nvSpPr>
        <p:spPr bwMode="auto">
          <a:xfrm>
            <a:off x="4989513" y="4335463"/>
            <a:ext cx="25400" cy="317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14" name="Line 70"/>
          <p:cNvSpPr>
            <a:spLocks noChangeShapeType="1"/>
          </p:cNvSpPr>
          <p:nvPr/>
        </p:nvSpPr>
        <p:spPr bwMode="auto">
          <a:xfrm>
            <a:off x="5030788" y="4384675"/>
            <a:ext cx="3175" cy="47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15" name="Freeform 71"/>
          <p:cNvSpPr>
            <a:spLocks/>
          </p:cNvSpPr>
          <p:nvPr/>
        </p:nvSpPr>
        <p:spPr bwMode="auto">
          <a:xfrm>
            <a:off x="4956175" y="4303713"/>
            <a:ext cx="77788" cy="85725"/>
          </a:xfrm>
          <a:custGeom>
            <a:avLst/>
            <a:gdLst>
              <a:gd name="T0" fmla="*/ 0 w 99"/>
              <a:gd name="T1" fmla="*/ 46 h 108"/>
              <a:gd name="T2" fmla="*/ 99 w 99"/>
              <a:gd name="T3" fmla="*/ 108 h 108"/>
              <a:gd name="T4" fmla="*/ 57 w 99"/>
              <a:gd name="T5" fmla="*/ 0 h 108"/>
            </a:gdLst>
            <a:ahLst/>
            <a:cxnLst>
              <a:cxn ang="0">
                <a:pos x="T0" y="T1"/>
              </a:cxn>
              <a:cxn ang="0">
                <a:pos x="T2" y="T3"/>
              </a:cxn>
              <a:cxn ang="0">
                <a:pos x="T4" y="T5"/>
              </a:cxn>
            </a:cxnLst>
            <a:rect l="0" t="0" r="r" b="b"/>
            <a:pathLst>
              <a:path w="99" h="108">
                <a:moveTo>
                  <a:pt x="0" y="46"/>
                </a:moveTo>
                <a:lnTo>
                  <a:pt x="99" y="108"/>
                </a:lnTo>
                <a:lnTo>
                  <a:pt x="57"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34216" name="Line 72"/>
          <p:cNvSpPr>
            <a:spLocks noChangeShapeType="1"/>
          </p:cNvSpPr>
          <p:nvPr/>
        </p:nvSpPr>
        <p:spPr bwMode="auto">
          <a:xfrm flipH="1">
            <a:off x="4391025" y="3651250"/>
            <a:ext cx="168275"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17" name="Freeform 73"/>
          <p:cNvSpPr>
            <a:spLocks/>
          </p:cNvSpPr>
          <p:nvPr/>
        </p:nvSpPr>
        <p:spPr bwMode="auto">
          <a:xfrm>
            <a:off x="4346575" y="3630613"/>
            <a:ext cx="44450" cy="41275"/>
          </a:xfrm>
          <a:custGeom>
            <a:avLst/>
            <a:gdLst>
              <a:gd name="T0" fmla="*/ 56 w 56"/>
              <a:gd name="T1" fmla="*/ 27 h 52"/>
              <a:gd name="T2" fmla="*/ 53 w 56"/>
              <a:gd name="T3" fmla="*/ 14 h 52"/>
              <a:gd name="T4" fmla="*/ 45 w 56"/>
              <a:gd name="T5" fmla="*/ 5 h 52"/>
              <a:gd name="T6" fmla="*/ 35 w 56"/>
              <a:gd name="T7" fmla="*/ 0 h 52"/>
              <a:gd name="T8" fmla="*/ 22 w 56"/>
              <a:gd name="T9" fmla="*/ 0 h 52"/>
              <a:gd name="T10" fmla="*/ 11 w 56"/>
              <a:gd name="T11" fmla="*/ 5 h 52"/>
              <a:gd name="T12" fmla="*/ 3 w 56"/>
              <a:gd name="T13" fmla="*/ 14 h 52"/>
              <a:gd name="T14" fmla="*/ 0 w 56"/>
              <a:gd name="T15" fmla="*/ 27 h 52"/>
              <a:gd name="T16" fmla="*/ 3 w 56"/>
              <a:gd name="T17" fmla="*/ 38 h 52"/>
              <a:gd name="T18" fmla="*/ 11 w 56"/>
              <a:gd name="T19" fmla="*/ 48 h 52"/>
              <a:gd name="T20" fmla="*/ 22 w 56"/>
              <a:gd name="T21" fmla="*/ 52 h 52"/>
              <a:gd name="T22" fmla="*/ 35 w 56"/>
              <a:gd name="T23" fmla="*/ 52 h 52"/>
              <a:gd name="T24" fmla="*/ 45 w 56"/>
              <a:gd name="T25" fmla="*/ 48 h 52"/>
              <a:gd name="T26" fmla="*/ 53 w 56"/>
              <a:gd name="T27" fmla="*/ 38 h 52"/>
              <a:gd name="T28" fmla="*/ 56 w 56"/>
              <a:gd name="T2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52">
                <a:moveTo>
                  <a:pt x="56" y="27"/>
                </a:moveTo>
                <a:lnTo>
                  <a:pt x="53" y="14"/>
                </a:lnTo>
                <a:lnTo>
                  <a:pt x="45" y="5"/>
                </a:lnTo>
                <a:lnTo>
                  <a:pt x="35" y="0"/>
                </a:lnTo>
                <a:lnTo>
                  <a:pt x="22" y="0"/>
                </a:lnTo>
                <a:lnTo>
                  <a:pt x="11" y="5"/>
                </a:lnTo>
                <a:lnTo>
                  <a:pt x="3" y="14"/>
                </a:lnTo>
                <a:lnTo>
                  <a:pt x="0" y="27"/>
                </a:lnTo>
                <a:lnTo>
                  <a:pt x="3" y="38"/>
                </a:lnTo>
                <a:lnTo>
                  <a:pt x="11" y="48"/>
                </a:lnTo>
                <a:lnTo>
                  <a:pt x="22" y="52"/>
                </a:lnTo>
                <a:lnTo>
                  <a:pt x="35" y="52"/>
                </a:lnTo>
                <a:lnTo>
                  <a:pt x="45" y="48"/>
                </a:lnTo>
                <a:lnTo>
                  <a:pt x="53" y="38"/>
                </a:lnTo>
                <a:lnTo>
                  <a:pt x="56" y="2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34218" name="Line 74"/>
          <p:cNvSpPr>
            <a:spLocks noChangeShapeType="1"/>
          </p:cNvSpPr>
          <p:nvPr/>
        </p:nvSpPr>
        <p:spPr bwMode="auto">
          <a:xfrm flipH="1">
            <a:off x="4391025" y="3917950"/>
            <a:ext cx="168275"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19" name="Freeform 75"/>
          <p:cNvSpPr>
            <a:spLocks/>
          </p:cNvSpPr>
          <p:nvPr/>
        </p:nvSpPr>
        <p:spPr bwMode="auto">
          <a:xfrm>
            <a:off x="4346575" y="3898900"/>
            <a:ext cx="44450" cy="41275"/>
          </a:xfrm>
          <a:custGeom>
            <a:avLst/>
            <a:gdLst>
              <a:gd name="T0" fmla="*/ 56 w 56"/>
              <a:gd name="T1" fmla="*/ 26 h 53"/>
              <a:gd name="T2" fmla="*/ 53 w 56"/>
              <a:gd name="T3" fmla="*/ 15 h 53"/>
              <a:gd name="T4" fmla="*/ 45 w 56"/>
              <a:gd name="T5" fmla="*/ 5 h 53"/>
              <a:gd name="T6" fmla="*/ 35 w 56"/>
              <a:gd name="T7" fmla="*/ 0 h 53"/>
              <a:gd name="T8" fmla="*/ 22 w 56"/>
              <a:gd name="T9" fmla="*/ 0 h 53"/>
              <a:gd name="T10" fmla="*/ 11 w 56"/>
              <a:gd name="T11" fmla="*/ 5 h 53"/>
              <a:gd name="T12" fmla="*/ 3 w 56"/>
              <a:gd name="T13" fmla="*/ 15 h 53"/>
              <a:gd name="T14" fmla="*/ 0 w 56"/>
              <a:gd name="T15" fmla="*/ 26 h 53"/>
              <a:gd name="T16" fmla="*/ 3 w 56"/>
              <a:gd name="T17" fmla="*/ 39 h 53"/>
              <a:gd name="T18" fmla="*/ 11 w 56"/>
              <a:gd name="T19" fmla="*/ 48 h 53"/>
              <a:gd name="T20" fmla="*/ 22 w 56"/>
              <a:gd name="T21" fmla="*/ 53 h 53"/>
              <a:gd name="T22" fmla="*/ 35 w 56"/>
              <a:gd name="T23" fmla="*/ 53 h 53"/>
              <a:gd name="T24" fmla="*/ 45 w 56"/>
              <a:gd name="T25" fmla="*/ 48 h 53"/>
              <a:gd name="T26" fmla="*/ 53 w 56"/>
              <a:gd name="T27" fmla="*/ 39 h 53"/>
              <a:gd name="T28" fmla="*/ 56 w 56"/>
              <a:gd name="T29"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53">
                <a:moveTo>
                  <a:pt x="56" y="26"/>
                </a:moveTo>
                <a:lnTo>
                  <a:pt x="53" y="15"/>
                </a:lnTo>
                <a:lnTo>
                  <a:pt x="45" y="5"/>
                </a:lnTo>
                <a:lnTo>
                  <a:pt x="35" y="0"/>
                </a:lnTo>
                <a:lnTo>
                  <a:pt x="22" y="0"/>
                </a:lnTo>
                <a:lnTo>
                  <a:pt x="11" y="5"/>
                </a:lnTo>
                <a:lnTo>
                  <a:pt x="3" y="15"/>
                </a:lnTo>
                <a:lnTo>
                  <a:pt x="0" y="26"/>
                </a:lnTo>
                <a:lnTo>
                  <a:pt x="3" y="39"/>
                </a:lnTo>
                <a:lnTo>
                  <a:pt x="11" y="48"/>
                </a:lnTo>
                <a:lnTo>
                  <a:pt x="22" y="53"/>
                </a:lnTo>
                <a:lnTo>
                  <a:pt x="35" y="53"/>
                </a:lnTo>
                <a:lnTo>
                  <a:pt x="45" y="48"/>
                </a:lnTo>
                <a:lnTo>
                  <a:pt x="53" y="39"/>
                </a:lnTo>
                <a:lnTo>
                  <a:pt x="56" y="2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34220" name="Rectangle 76"/>
          <p:cNvSpPr>
            <a:spLocks noChangeArrowheads="1"/>
          </p:cNvSpPr>
          <p:nvPr/>
        </p:nvSpPr>
        <p:spPr bwMode="auto">
          <a:xfrm>
            <a:off x="4559300" y="3517900"/>
            <a:ext cx="1190625" cy="534988"/>
          </a:xfrm>
          <a:prstGeom prst="rect">
            <a:avLst/>
          </a:prstGeom>
          <a:solidFill>
            <a:srgbClr val="FFFFFF"/>
          </a:solidFill>
          <a:ln w="3175">
            <a:solidFill>
              <a:srgbClr val="000000"/>
            </a:solidFill>
            <a:miter lim="800000"/>
            <a:headEnd/>
            <a:tailEnd/>
          </a:ln>
        </p:spPr>
        <p:txBody>
          <a:bodyPr/>
          <a:lstStyle/>
          <a:p>
            <a:endParaRPr lang="en-CA"/>
          </a:p>
        </p:txBody>
      </p:sp>
      <p:sp>
        <p:nvSpPr>
          <p:cNvPr id="134221" name="Rectangle 77"/>
          <p:cNvSpPr>
            <a:spLocks noChangeArrowheads="1"/>
          </p:cNvSpPr>
          <p:nvPr/>
        </p:nvSpPr>
        <p:spPr bwMode="auto">
          <a:xfrm>
            <a:off x="4465638" y="3654425"/>
            <a:ext cx="188912" cy="71438"/>
          </a:xfrm>
          <a:prstGeom prst="rect">
            <a:avLst/>
          </a:prstGeom>
          <a:solidFill>
            <a:srgbClr val="FFFFFF"/>
          </a:solidFill>
          <a:ln w="3175">
            <a:solidFill>
              <a:srgbClr val="000000"/>
            </a:solidFill>
            <a:miter lim="800000"/>
            <a:headEnd/>
            <a:tailEnd/>
          </a:ln>
        </p:spPr>
        <p:txBody>
          <a:bodyPr/>
          <a:lstStyle/>
          <a:p>
            <a:endParaRPr lang="en-CA"/>
          </a:p>
        </p:txBody>
      </p:sp>
      <p:sp>
        <p:nvSpPr>
          <p:cNvPr id="134222" name="Rectangle 78"/>
          <p:cNvSpPr>
            <a:spLocks noChangeArrowheads="1"/>
          </p:cNvSpPr>
          <p:nvPr/>
        </p:nvSpPr>
        <p:spPr bwMode="auto">
          <a:xfrm>
            <a:off x="4465638" y="3844925"/>
            <a:ext cx="188912" cy="71438"/>
          </a:xfrm>
          <a:prstGeom prst="rect">
            <a:avLst/>
          </a:prstGeom>
          <a:solidFill>
            <a:srgbClr val="FFFFFF"/>
          </a:solidFill>
          <a:ln w="3175">
            <a:solidFill>
              <a:srgbClr val="000000"/>
            </a:solidFill>
            <a:miter lim="800000"/>
            <a:headEnd/>
            <a:tailEnd/>
          </a:ln>
        </p:spPr>
        <p:txBody>
          <a:bodyPr/>
          <a:lstStyle/>
          <a:p>
            <a:endParaRPr lang="en-CA"/>
          </a:p>
        </p:txBody>
      </p:sp>
      <p:sp>
        <p:nvSpPr>
          <p:cNvPr id="134223" name="Rectangle 79"/>
          <p:cNvSpPr>
            <a:spLocks noChangeArrowheads="1"/>
          </p:cNvSpPr>
          <p:nvPr/>
        </p:nvSpPr>
        <p:spPr bwMode="auto">
          <a:xfrm>
            <a:off x="4940300" y="3557588"/>
            <a:ext cx="549275"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a:solidFill>
                  <a:srgbClr val="000000"/>
                </a:solidFill>
                <a:latin typeface="Arial" charset="0"/>
              </a:rPr>
              <a:t>&lt;&lt;Session&gt;&gt;</a:t>
            </a:r>
            <a:endParaRPr lang="en-US" altLang="en-US"/>
          </a:p>
        </p:txBody>
      </p:sp>
      <p:sp>
        <p:nvSpPr>
          <p:cNvPr id="134224" name="Rectangle 80"/>
          <p:cNvSpPr>
            <a:spLocks noChangeArrowheads="1"/>
          </p:cNvSpPr>
          <p:nvPr/>
        </p:nvSpPr>
        <p:spPr bwMode="auto">
          <a:xfrm>
            <a:off x="4841875" y="3659188"/>
            <a:ext cx="747713"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u="sng">
                <a:solidFill>
                  <a:srgbClr val="000000"/>
                </a:solidFill>
                <a:latin typeface="Arial" charset="0"/>
              </a:rPr>
              <a:t>ShoppingSession</a:t>
            </a:r>
            <a:endParaRPr lang="en-US" altLang="en-US"/>
          </a:p>
        </p:txBody>
      </p:sp>
      <p:sp>
        <p:nvSpPr>
          <p:cNvPr id="134225" name="Freeform 81"/>
          <p:cNvSpPr>
            <a:spLocks/>
          </p:cNvSpPr>
          <p:nvPr/>
        </p:nvSpPr>
        <p:spPr bwMode="auto">
          <a:xfrm>
            <a:off x="4721225" y="3986213"/>
            <a:ext cx="904875" cy="1587"/>
          </a:xfrm>
          <a:custGeom>
            <a:avLst/>
            <a:gdLst>
              <a:gd name="T0" fmla="*/ 0 w 1140"/>
              <a:gd name="T1" fmla="*/ 1140 w 1140"/>
              <a:gd name="T2" fmla="*/ 0 w 1140"/>
            </a:gdLst>
            <a:ahLst/>
            <a:cxnLst>
              <a:cxn ang="0">
                <a:pos x="T0" y="0"/>
              </a:cxn>
              <a:cxn ang="0">
                <a:pos x="T1" y="0"/>
              </a:cxn>
              <a:cxn ang="0">
                <a:pos x="T2" y="0"/>
              </a:cxn>
            </a:cxnLst>
            <a:rect l="0" t="0" r="r" b="b"/>
            <a:pathLst>
              <a:path w="1140">
                <a:moveTo>
                  <a:pt x="0" y="0"/>
                </a:moveTo>
                <a:lnTo>
                  <a:pt x="1140" y="0"/>
                </a:lnTo>
                <a:lnTo>
                  <a:pt x="0" y="0"/>
                </a:lnTo>
                <a:close/>
              </a:path>
            </a:pathLst>
          </a:custGeom>
          <a:solidFill>
            <a:srgbClr val="FFFFFF"/>
          </a:solidFill>
          <a:ln w="3175">
            <a:solidFill>
              <a:srgbClr val="000000"/>
            </a:solidFill>
            <a:prstDash val="solid"/>
            <a:round/>
            <a:headEnd/>
            <a:tailEnd/>
          </a:ln>
        </p:spPr>
        <p:txBody>
          <a:bodyPr/>
          <a:lstStyle/>
          <a:p>
            <a:endParaRPr lang="en-CA"/>
          </a:p>
        </p:txBody>
      </p:sp>
      <p:sp>
        <p:nvSpPr>
          <p:cNvPr id="134226" name="Freeform 82"/>
          <p:cNvSpPr>
            <a:spLocks/>
          </p:cNvSpPr>
          <p:nvPr/>
        </p:nvSpPr>
        <p:spPr bwMode="auto">
          <a:xfrm>
            <a:off x="4721225" y="3986213"/>
            <a:ext cx="904875" cy="1587"/>
          </a:xfrm>
          <a:custGeom>
            <a:avLst/>
            <a:gdLst>
              <a:gd name="T0" fmla="*/ 0 w 1140"/>
              <a:gd name="T1" fmla="*/ 1140 w 1140"/>
              <a:gd name="T2" fmla="*/ 0 w 1140"/>
            </a:gdLst>
            <a:ahLst/>
            <a:cxnLst>
              <a:cxn ang="0">
                <a:pos x="T0" y="0"/>
              </a:cxn>
              <a:cxn ang="0">
                <a:pos x="T1" y="0"/>
              </a:cxn>
              <a:cxn ang="0">
                <a:pos x="T2" y="0"/>
              </a:cxn>
            </a:cxnLst>
            <a:rect l="0" t="0" r="r" b="b"/>
            <a:pathLst>
              <a:path w="1140">
                <a:moveTo>
                  <a:pt x="0" y="0"/>
                </a:moveTo>
                <a:lnTo>
                  <a:pt x="1140" y="0"/>
                </a:lnTo>
                <a:lnTo>
                  <a:pt x="0" y="0"/>
                </a:lnTo>
                <a:close/>
              </a:path>
            </a:pathLst>
          </a:custGeom>
          <a:solidFill>
            <a:srgbClr val="FFFFFF"/>
          </a:solidFill>
          <a:ln w="3175">
            <a:solidFill>
              <a:srgbClr val="000000"/>
            </a:solidFill>
            <a:prstDash val="solid"/>
            <a:round/>
            <a:headEnd/>
            <a:tailEnd/>
          </a:ln>
        </p:spPr>
        <p:txBody>
          <a:bodyPr/>
          <a:lstStyle/>
          <a:p>
            <a:endParaRPr lang="en-CA"/>
          </a:p>
        </p:txBody>
      </p:sp>
      <p:sp>
        <p:nvSpPr>
          <p:cNvPr id="134227" name="Freeform 83"/>
          <p:cNvSpPr>
            <a:spLocks/>
          </p:cNvSpPr>
          <p:nvPr/>
        </p:nvSpPr>
        <p:spPr bwMode="auto">
          <a:xfrm>
            <a:off x="4721225" y="3986213"/>
            <a:ext cx="904875" cy="1587"/>
          </a:xfrm>
          <a:custGeom>
            <a:avLst/>
            <a:gdLst>
              <a:gd name="T0" fmla="*/ 0 w 1140"/>
              <a:gd name="T1" fmla="*/ 1140 w 1140"/>
              <a:gd name="T2" fmla="*/ 0 w 1140"/>
            </a:gdLst>
            <a:ahLst/>
            <a:cxnLst>
              <a:cxn ang="0">
                <a:pos x="T0" y="0"/>
              </a:cxn>
              <a:cxn ang="0">
                <a:pos x="T1" y="0"/>
              </a:cxn>
              <a:cxn ang="0">
                <a:pos x="T2" y="0"/>
              </a:cxn>
            </a:cxnLst>
            <a:rect l="0" t="0" r="r" b="b"/>
            <a:pathLst>
              <a:path w="1140">
                <a:moveTo>
                  <a:pt x="0" y="0"/>
                </a:moveTo>
                <a:lnTo>
                  <a:pt x="1140" y="0"/>
                </a:lnTo>
                <a:lnTo>
                  <a:pt x="0" y="0"/>
                </a:lnTo>
                <a:close/>
              </a:path>
            </a:pathLst>
          </a:custGeom>
          <a:solidFill>
            <a:srgbClr val="FFFFFF"/>
          </a:solidFill>
          <a:ln w="3175">
            <a:solidFill>
              <a:srgbClr val="000000"/>
            </a:solidFill>
            <a:prstDash val="solid"/>
            <a:round/>
            <a:headEnd/>
            <a:tailEnd/>
          </a:ln>
        </p:spPr>
        <p:txBody>
          <a:bodyPr/>
          <a:lstStyle/>
          <a:p>
            <a:endParaRPr lang="en-CA"/>
          </a:p>
        </p:txBody>
      </p:sp>
      <p:sp>
        <p:nvSpPr>
          <p:cNvPr id="134228" name="Freeform 84"/>
          <p:cNvSpPr>
            <a:spLocks noEditPoints="1"/>
          </p:cNvSpPr>
          <p:nvPr/>
        </p:nvSpPr>
        <p:spPr bwMode="auto">
          <a:xfrm>
            <a:off x="4721225" y="3768725"/>
            <a:ext cx="904875" cy="217488"/>
          </a:xfrm>
          <a:custGeom>
            <a:avLst/>
            <a:gdLst>
              <a:gd name="T0" fmla="*/ 0 w 1140"/>
              <a:gd name="T1" fmla="*/ 276 h 276"/>
              <a:gd name="T2" fmla="*/ 1140 w 1140"/>
              <a:gd name="T3" fmla="*/ 276 h 276"/>
              <a:gd name="T4" fmla="*/ 1140 w 1140"/>
              <a:gd name="T5" fmla="*/ 0 h 276"/>
              <a:gd name="T6" fmla="*/ 0 w 1140"/>
              <a:gd name="T7" fmla="*/ 0 h 276"/>
              <a:gd name="T8" fmla="*/ 0 w 1140"/>
              <a:gd name="T9" fmla="*/ 276 h 276"/>
              <a:gd name="T10" fmla="*/ 0 w 1140"/>
              <a:gd name="T11" fmla="*/ 0 h 276"/>
              <a:gd name="T12" fmla="*/ 1140 w 1140"/>
              <a:gd name="T13" fmla="*/ 0 h 276"/>
              <a:gd name="T14" fmla="*/ 1140 w 1140"/>
              <a:gd name="T15" fmla="*/ 276 h 276"/>
              <a:gd name="T16" fmla="*/ 1140 w 1140"/>
              <a:gd name="T17" fmla="*/ 0 h 276"/>
              <a:gd name="T18" fmla="*/ 0 w 1140"/>
              <a:gd name="T19"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0" h="276">
                <a:moveTo>
                  <a:pt x="0" y="276"/>
                </a:moveTo>
                <a:lnTo>
                  <a:pt x="1140" y="276"/>
                </a:lnTo>
                <a:lnTo>
                  <a:pt x="1140" y="0"/>
                </a:lnTo>
                <a:lnTo>
                  <a:pt x="0" y="0"/>
                </a:lnTo>
                <a:lnTo>
                  <a:pt x="0" y="276"/>
                </a:lnTo>
                <a:close/>
                <a:moveTo>
                  <a:pt x="0" y="0"/>
                </a:moveTo>
                <a:lnTo>
                  <a:pt x="1140" y="0"/>
                </a:lnTo>
                <a:lnTo>
                  <a:pt x="1140" y="276"/>
                </a:lnTo>
                <a:lnTo>
                  <a:pt x="1140" y="0"/>
                </a:lnTo>
                <a:lnTo>
                  <a:pt x="0" y="0"/>
                </a:lnTo>
                <a:close/>
              </a:path>
            </a:pathLst>
          </a:custGeom>
          <a:solidFill>
            <a:srgbClr val="FFFFFF"/>
          </a:solidFill>
          <a:ln w="3175">
            <a:solidFill>
              <a:srgbClr val="000000"/>
            </a:solidFill>
            <a:prstDash val="solid"/>
            <a:round/>
            <a:headEnd/>
            <a:tailEnd/>
          </a:ln>
        </p:spPr>
        <p:txBody>
          <a:bodyPr/>
          <a:lstStyle/>
          <a:p>
            <a:endParaRPr lang="en-CA"/>
          </a:p>
        </p:txBody>
      </p:sp>
      <p:sp>
        <p:nvSpPr>
          <p:cNvPr id="134229" name="Rectangle 85"/>
          <p:cNvSpPr>
            <a:spLocks noChangeArrowheads="1"/>
          </p:cNvSpPr>
          <p:nvPr/>
        </p:nvSpPr>
        <p:spPr bwMode="auto">
          <a:xfrm>
            <a:off x="4951413" y="3775075"/>
            <a:ext cx="46990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a:solidFill>
                  <a:srgbClr val="000000"/>
                </a:solidFill>
                <a:latin typeface="Arial" charset="0"/>
              </a:rPr>
              <a:t>&lt;&lt;Focus&gt;&gt;</a:t>
            </a:r>
            <a:endParaRPr lang="en-US" altLang="en-US"/>
          </a:p>
        </p:txBody>
      </p:sp>
      <p:sp>
        <p:nvSpPr>
          <p:cNvPr id="134230" name="Rectangle 86"/>
          <p:cNvSpPr>
            <a:spLocks noChangeArrowheads="1"/>
          </p:cNvSpPr>
          <p:nvPr/>
        </p:nvSpPr>
        <p:spPr bwMode="auto">
          <a:xfrm>
            <a:off x="4814888" y="3876675"/>
            <a:ext cx="747712"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u="sng">
                <a:solidFill>
                  <a:srgbClr val="000000"/>
                </a:solidFill>
                <a:latin typeface="Arial" charset="0"/>
              </a:rPr>
              <a:t>ShoppingSession</a:t>
            </a:r>
            <a:endParaRPr lang="en-US" altLang="en-US"/>
          </a:p>
        </p:txBody>
      </p:sp>
      <p:sp>
        <p:nvSpPr>
          <p:cNvPr id="134231" name="Line 87"/>
          <p:cNvSpPr>
            <a:spLocks noChangeShapeType="1"/>
          </p:cNvSpPr>
          <p:nvPr/>
        </p:nvSpPr>
        <p:spPr bwMode="auto">
          <a:xfrm flipV="1">
            <a:off x="5757863" y="4222750"/>
            <a:ext cx="19050" cy="3651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32" name="Line 88"/>
          <p:cNvSpPr>
            <a:spLocks noChangeShapeType="1"/>
          </p:cNvSpPr>
          <p:nvPr/>
        </p:nvSpPr>
        <p:spPr bwMode="auto">
          <a:xfrm flipV="1">
            <a:off x="5788025" y="4167188"/>
            <a:ext cx="19050" cy="3651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33" name="Line 89"/>
          <p:cNvSpPr>
            <a:spLocks noChangeShapeType="1"/>
          </p:cNvSpPr>
          <p:nvPr/>
        </p:nvSpPr>
        <p:spPr bwMode="auto">
          <a:xfrm flipV="1">
            <a:off x="5816600" y="4111625"/>
            <a:ext cx="19050" cy="349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34" name="Line 90"/>
          <p:cNvSpPr>
            <a:spLocks noChangeShapeType="1"/>
          </p:cNvSpPr>
          <p:nvPr/>
        </p:nvSpPr>
        <p:spPr bwMode="auto">
          <a:xfrm flipV="1">
            <a:off x="5845175" y="4054475"/>
            <a:ext cx="19050" cy="3651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35" name="Line 91"/>
          <p:cNvSpPr>
            <a:spLocks noChangeShapeType="1"/>
          </p:cNvSpPr>
          <p:nvPr/>
        </p:nvSpPr>
        <p:spPr bwMode="auto">
          <a:xfrm flipV="1">
            <a:off x="5875338" y="3998913"/>
            <a:ext cx="17462" cy="3651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36" name="Line 92"/>
          <p:cNvSpPr>
            <a:spLocks noChangeShapeType="1"/>
          </p:cNvSpPr>
          <p:nvPr/>
        </p:nvSpPr>
        <p:spPr bwMode="auto">
          <a:xfrm flipV="1">
            <a:off x="5903913" y="3943350"/>
            <a:ext cx="19050" cy="349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37" name="Freeform 93"/>
          <p:cNvSpPr>
            <a:spLocks/>
          </p:cNvSpPr>
          <p:nvPr/>
        </p:nvSpPr>
        <p:spPr bwMode="auto">
          <a:xfrm>
            <a:off x="5857875" y="3938588"/>
            <a:ext cx="66675" cy="92075"/>
          </a:xfrm>
          <a:custGeom>
            <a:avLst/>
            <a:gdLst>
              <a:gd name="T0" fmla="*/ 65 w 83"/>
              <a:gd name="T1" fmla="*/ 115 h 115"/>
              <a:gd name="T2" fmla="*/ 83 w 83"/>
              <a:gd name="T3" fmla="*/ 0 h 115"/>
              <a:gd name="T4" fmla="*/ 0 w 83"/>
              <a:gd name="T5" fmla="*/ 82 h 115"/>
            </a:gdLst>
            <a:ahLst/>
            <a:cxnLst>
              <a:cxn ang="0">
                <a:pos x="T0" y="T1"/>
              </a:cxn>
              <a:cxn ang="0">
                <a:pos x="T2" y="T3"/>
              </a:cxn>
              <a:cxn ang="0">
                <a:pos x="T4" y="T5"/>
              </a:cxn>
            </a:cxnLst>
            <a:rect l="0" t="0" r="r" b="b"/>
            <a:pathLst>
              <a:path w="83" h="115">
                <a:moveTo>
                  <a:pt x="65" y="115"/>
                </a:moveTo>
                <a:lnTo>
                  <a:pt x="83" y="0"/>
                </a:lnTo>
                <a:lnTo>
                  <a:pt x="0" y="82"/>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34238" name="Line 94"/>
          <p:cNvSpPr>
            <a:spLocks noChangeShapeType="1"/>
          </p:cNvSpPr>
          <p:nvPr/>
        </p:nvSpPr>
        <p:spPr bwMode="auto">
          <a:xfrm flipH="1">
            <a:off x="5967413" y="3651250"/>
            <a:ext cx="168275"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39" name="Freeform 95"/>
          <p:cNvSpPr>
            <a:spLocks/>
          </p:cNvSpPr>
          <p:nvPr/>
        </p:nvSpPr>
        <p:spPr bwMode="auto">
          <a:xfrm>
            <a:off x="5924550" y="3630613"/>
            <a:ext cx="42863" cy="41275"/>
          </a:xfrm>
          <a:custGeom>
            <a:avLst/>
            <a:gdLst>
              <a:gd name="T0" fmla="*/ 54 w 54"/>
              <a:gd name="T1" fmla="*/ 27 h 52"/>
              <a:gd name="T2" fmla="*/ 52 w 54"/>
              <a:gd name="T3" fmla="*/ 14 h 52"/>
              <a:gd name="T4" fmla="*/ 44 w 54"/>
              <a:gd name="T5" fmla="*/ 5 h 52"/>
              <a:gd name="T6" fmla="*/ 33 w 54"/>
              <a:gd name="T7" fmla="*/ 0 h 52"/>
              <a:gd name="T8" fmla="*/ 20 w 54"/>
              <a:gd name="T9" fmla="*/ 0 h 52"/>
              <a:gd name="T10" fmla="*/ 9 w 54"/>
              <a:gd name="T11" fmla="*/ 5 h 52"/>
              <a:gd name="T12" fmla="*/ 3 w 54"/>
              <a:gd name="T13" fmla="*/ 14 h 52"/>
              <a:gd name="T14" fmla="*/ 0 w 54"/>
              <a:gd name="T15" fmla="*/ 27 h 52"/>
              <a:gd name="T16" fmla="*/ 3 w 54"/>
              <a:gd name="T17" fmla="*/ 38 h 52"/>
              <a:gd name="T18" fmla="*/ 9 w 54"/>
              <a:gd name="T19" fmla="*/ 48 h 52"/>
              <a:gd name="T20" fmla="*/ 20 w 54"/>
              <a:gd name="T21" fmla="*/ 52 h 52"/>
              <a:gd name="T22" fmla="*/ 33 w 54"/>
              <a:gd name="T23" fmla="*/ 52 h 52"/>
              <a:gd name="T24" fmla="*/ 44 w 54"/>
              <a:gd name="T25" fmla="*/ 48 h 52"/>
              <a:gd name="T26" fmla="*/ 52 w 54"/>
              <a:gd name="T27" fmla="*/ 38 h 52"/>
              <a:gd name="T28" fmla="*/ 54 w 54"/>
              <a:gd name="T29"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2">
                <a:moveTo>
                  <a:pt x="54" y="27"/>
                </a:moveTo>
                <a:lnTo>
                  <a:pt x="52" y="14"/>
                </a:lnTo>
                <a:lnTo>
                  <a:pt x="44" y="5"/>
                </a:lnTo>
                <a:lnTo>
                  <a:pt x="33" y="0"/>
                </a:lnTo>
                <a:lnTo>
                  <a:pt x="20" y="0"/>
                </a:lnTo>
                <a:lnTo>
                  <a:pt x="9" y="5"/>
                </a:lnTo>
                <a:lnTo>
                  <a:pt x="3" y="14"/>
                </a:lnTo>
                <a:lnTo>
                  <a:pt x="0" y="27"/>
                </a:lnTo>
                <a:lnTo>
                  <a:pt x="3" y="38"/>
                </a:lnTo>
                <a:lnTo>
                  <a:pt x="9" y="48"/>
                </a:lnTo>
                <a:lnTo>
                  <a:pt x="20" y="52"/>
                </a:lnTo>
                <a:lnTo>
                  <a:pt x="33" y="52"/>
                </a:lnTo>
                <a:lnTo>
                  <a:pt x="44" y="48"/>
                </a:lnTo>
                <a:lnTo>
                  <a:pt x="52" y="38"/>
                </a:lnTo>
                <a:lnTo>
                  <a:pt x="54" y="2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34240" name="Line 96"/>
          <p:cNvSpPr>
            <a:spLocks noChangeShapeType="1"/>
          </p:cNvSpPr>
          <p:nvPr/>
        </p:nvSpPr>
        <p:spPr bwMode="auto">
          <a:xfrm flipH="1">
            <a:off x="5967413" y="3917950"/>
            <a:ext cx="168275"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41" name="Freeform 97"/>
          <p:cNvSpPr>
            <a:spLocks/>
          </p:cNvSpPr>
          <p:nvPr/>
        </p:nvSpPr>
        <p:spPr bwMode="auto">
          <a:xfrm>
            <a:off x="5924550" y="3898900"/>
            <a:ext cx="42863" cy="41275"/>
          </a:xfrm>
          <a:custGeom>
            <a:avLst/>
            <a:gdLst>
              <a:gd name="T0" fmla="*/ 54 w 54"/>
              <a:gd name="T1" fmla="*/ 26 h 53"/>
              <a:gd name="T2" fmla="*/ 52 w 54"/>
              <a:gd name="T3" fmla="*/ 15 h 53"/>
              <a:gd name="T4" fmla="*/ 44 w 54"/>
              <a:gd name="T5" fmla="*/ 5 h 53"/>
              <a:gd name="T6" fmla="*/ 33 w 54"/>
              <a:gd name="T7" fmla="*/ 0 h 53"/>
              <a:gd name="T8" fmla="*/ 20 w 54"/>
              <a:gd name="T9" fmla="*/ 0 h 53"/>
              <a:gd name="T10" fmla="*/ 9 w 54"/>
              <a:gd name="T11" fmla="*/ 5 h 53"/>
              <a:gd name="T12" fmla="*/ 3 w 54"/>
              <a:gd name="T13" fmla="*/ 15 h 53"/>
              <a:gd name="T14" fmla="*/ 0 w 54"/>
              <a:gd name="T15" fmla="*/ 26 h 53"/>
              <a:gd name="T16" fmla="*/ 3 w 54"/>
              <a:gd name="T17" fmla="*/ 39 h 53"/>
              <a:gd name="T18" fmla="*/ 9 w 54"/>
              <a:gd name="T19" fmla="*/ 48 h 53"/>
              <a:gd name="T20" fmla="*/ 20 w 54"/>
              <a:gd name="T21" fmla="*/ 53 h 53"/>
              <a:gd name="T22" fmla="*/ 33 w 54"/>
              <a:gd name="T23" fmla="*/ 53 h 53"/>
              <a:gd name="T24" fmla="*/ 44 w 54"/>
              <a:gd name="T25" fmla="*/ 48 h 53"/>
              <a:gd name="T26" fmla="*/ 52 w 54"/>
              <a:gd name="T27" fmla="*/ 39 h 53"/>
              <a:gd name="T28" fmla="*/ 54 w 54"/>
              <a:gd name="T29"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3">
                <a:moveTo>
                  <a:pt x="54" y="26"/>
                </a:moveTo>
                <a:lnTo>
                  <a:pt x="52" y="15"/>
                </a:lnTo>
                <a:lnTo>
                  <a:pt x="44" y="5"/>
                </a:lnTo>
                <a:lnTo>
                  <a:pt x="33" y="0"/>
                </a:lnTo>
                <a:lnTo>
                  <a:pt x="20" y="0"/>
                </a:lnTo>
                <a:lnTo>
                  <a:pt x="9" y="5"/>
                </a:lnTo>
                <a:lnTo>
                  <a:pt x="3" y="15"/>
                </a:lnTo>
                <a:lnTo>
                  <a:pt x="0" y="26"/>
                </a:lnTo>
                <a:lnTo>
                  <a:pt x="3" y="39"/>
                </a:lnTo>
                <a:lnTo>
                  <a:pt x="9" y="48"/>
                </a:lnTo>
                <a:lnTo>
                  <a:pt x="20" y="53"/>
                </a:lnTo>
                <a:lnTo>
                  <a:pt x="33" y="53"/>
                </a:lnTo>
                <a:lnTo>
                  <a:pt x="44" y="48"/>
                </a:lnTo>
                <a:lnTo>
                  <a:pt x="52" y="39"/>
                </a:lnTo>
                <a:lnTo>
                  <a:pt x="54" y="2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34242" name="Rectangle 98"/>
          <p:cNvSpPr>
            <a:spLocks noChangeArrowheads="1"/>
          </p:cNvSpPr>
          <p:nvPr/>
        </p:nvSpPr>
        <p:spPr bwMode="auto">
          <a:xfrm>
            <a:off x="6135688" y="3517900"/>
            <a:ext cx="1111250" cy="534988"/>
          </a:xfrm>
          <a:prstGeom prst="rect">
            <a:avLst/>
          </a:prstGeom>
          <a:solidFill>
            <a:srgbClr val="FFFFFF"/>
          </a:solidFill>
          <a:ln w="3175">
            <a:solidFill>
              <a:srgbClr val="000000"/>
            </a:solidFill>
            <a:miter lim="800000"/>
            <a:headEnd/>
            <a:tailEnd/>
          </a:ln>
        </p:spPr>
        <p:txBody>
          <a:bodyPr/>
          <a:lstStyle/>
          <a:p>
            <a:endParaRPr lang="en-CA"/>
          </a:p>
        </p:txBody>
      </p:sp>
      <p:sp>
        <p:nvSpPr>
          <p:cNvPr id="134243" name="Rectangle 99"/>
          <p:cNvSpPr>
            <a:spLocks noChangeArrowheads="1"/>
          </p:cNvSpPr>
          <p:nvPr/>
        </p:nvSpPr>
        <p:spPr bwMode="auto">
          <a:xfrm>
            <a:off x="6040438" y="3654425"/>
            <a:ext cx="190500" cy="71438"/>
          </a:xfrm>
          <a:prstGeom prst="rect">
            <a:avLst/>
          </a:prstGeom>
          <a:solidFill>
            <a:srgbClr val="FFFFFF"/>
          </a:solidFill>
          <a:ln w="3175">
            <a:solidFill>
              <a:srgbClr val="000000"/>
            </a:solidFill>
            <a:miter lim="800000"/>
            <a:headEnd/>
            <a:tailEnd/>
          </a:ln>
        </p:spPr>
        <p:txBody>
          <a:bodyPr/>
          <a:lstStyle/>
          <a:p>
            <a:endParaRPr lang="en-CA"/>
          </a:p>
        </p:txBody>
      </p:sp>
      <p:sp>
        <p:nvSpPr>
          <p:cNvPr id="134244" name="Rectangle 100"/>
          <p:cNvSpPr>
            <a:spLocks noChangeArrowheads="1"/>
          </p:cNvSpPr>
          <p:nvPr/>
        </p:nvSpPr>
        <p:spPr bwMode="auto">
          <a:xfrm>
            <a:off x="6040438" y="3844925"/>
            <a:ext cx="190500" cy="71438"/>
          </a:xfrm>
          <a:prstGeom prst="rect">
            <a:avLst/>
          </a:prstGeom>
          <a:solidFill>
            <a:srgbClr val="FFFFFF"/>
          </a:solidFill>
          <a:ln w="3175">
            <a:solidFill>
              <a:srgbClr val="000000"/>
            </a:solidFill>
            <a:miter lim="800000"/>
            <a:headEnd/>
            <a:tailEnd/>
          </a:ln>
        </p:spPr>
        <p:txBody>
          <a:bodyPr/>
          <a:lstStyle/>
          <a:p>
            <a:endParaRPr lang="en-CA"/>
          </a:p>
        </p:txBody>
      </p:sp>
      <p:sp>
        <p:nvSpPr>
          <p:cNvPr id="134245" name="Rectangle 101"/>
          <p:cNvSpPr>
            <a:spLocks noChangeArrowheads="1"/>
          </p:cNvSpPr>
          <p:nvPr/>
        </p:nvSpPr>
        <p:spPr bwMode="auto">
          <a:xfrm>
            <a:off x="6524625" y="3557588"/>
            <a:ext cx="457200"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a:solidFill>
                  <a:srgbClr val="000000"/>
                </a:solidFill>
                <a:latin typeface="Arial" charset="0"/>
              </a:rPr>
              <a:t>&lt;&lt;Entity&gt;&gt;</a:t>
            </a:r>
            <a:endParaRPr lang="en-US" altLang="en-US"/>
          </a:p>
        </p:txBody>
      </p:sp>
      <p:sp>
        <p:nvSpPr>
          <p:cNvPr id="134246" name="Rectangle 102"/>
          <p:cNvSpPr>
            <a:spLocks noChangeArrowheads="1"/>
          </p:cNvSpPr>
          <p:nvPr/>
        </p:nvSpPr>
        <p:spPr bwMode="auto">
          <a:xfrm>
            <a:off x="6583363" y="3659188"/>
            <a:ext cx="325437"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u="sng">
                <a:solidFill>
                  <a:srgbClr val="000000"/>
                </a:solidFill>
                <a:latin typeface="Arial" charset="0"/>
              </a:rPr>
              <a:t>Catalog</a:t>
            </a:r>
            <a:endParaRPr lang="en-US" altLang="en-US"/>
          </a:p>
        </p:txBody>
      </p:sp>
      <p:sp>
        <p:nvSpPr>
          <p:cNvPr id="134247" name="Freeform 103"/>
          <p:cNvSpPr>
            <a:spLocks/>
          </p:cNvSpPr>
          <p:nvPr/>
        </p:nvSpPr>
        <p:spPr bwMode="auto">
          <a:xfrm>
            <a:off x="6281738" y="3986213"/>
            <a:ext cx="904875" cy="1587"/>
          </a:xfrm>
          <a:custGeom>
            <a:avLst/>
            <a:gdLst>
              <a:gd name="T0" fmla="*/ 0 w 1140"/>
              <a:gd name="T1" fmla="*/ 1140 w 1140"/>
              <a:gd name="T2" fmla="*/ 0 w 1140"/>
            </a:gdLst>
            <a:ahLst/>
            <a:cxnLst>
              <a:cxn ang="0">
                <a:pos x="T0" y="0"/>
              </a:cxn>
              <a:cxn ang="0">
                <a:pos x="T1" y="0"/>
              </a:cxn>
              <a:cxn ang="0">
                <a:pos x="T2" y="0"/>
              </a:cxn>
            </a:cxnLst>
            <a:rect l="0" t="0" r="r" b="b"/>
            <a:pathLst>
              <a:path w="1140">
                <a:moveTo>
                  <a:pt x="0" y="0"/>
                </a:moveTo>
                <a:lnTo>
                  <a:pt x="1140" y="0"/>
                </a:lnTo>
                <a:lnTo>
                  <a:pt x="0" y="0"/>
                </a:lnTo>
                <a:close/>
              </a:path>
            </a:pathLst>
          </a:custGeom>
          <a:solidFill>
            <a:srgbClr val="FFFFFF"/>
          </a:solidFill>
          <a:ln w="3175">
            <a:solidFill>
              <a:srgbClr val="000000"/>
            </a:solidFill>
            <a:prstDash val="solid"/>
            <a:round/>
            <a:headEnd/>
            <a:tailEnd/>
          </a:ln>
        </p:spPr>
        <p:txBody>
          <a:bodyPr/>
          <a:lstStyle/>
          <a:p>
            <a:endParaRPr lang="en-CA"/>
          </a:p>
        </p:txBody>
      </p:sp>
      <p:sp>
        <p:nvSpPr>
          <p:cNvPr id="134248" name="Freeform 104"/>
          <p:cNvSpPr>
            <a:spLocks/>
          </p:cNvSpPr>
          <p:nvPr/>
        </p:nvSpPr>
        <p:spPr bwMode="auto">
          <a:xfrm>
            <a:off x="6281738" y="3986213"/>
            <a:ext cx="904875" cy="1587"/>
          </a:xfrm>
          <a:custGeom>
            <a:avLst/>
            <a:gdLst>
              <a:gd name="T0" fmla="*/ 0 w 1140"/>
              <a:gd name="T1" fmla="*/ 1140 w 1140"/>
              <a:gd name="T2" fmla="*/ 0 w 1140"/>
            </a:gdLst>
            <a:ahLst/>
            <a:cxnLst>
              <a:cxn ang="0">
                <a:pos x="T0" y="0"/>
              </a:cxn>
              <a:cxn ang="0">
                <a:pos x="T1" y="0"/>
              </a:cxn>
              <a:cxn ang="0">
                <a:pos x="T2" y="0"/>
              </a:cxn>
            </a:cxnLst>
            <a:rect l="0" t="0" r="r" b="b"/>
            <a:pathLst>
              <a:path w="1140">
                <a:moveTo>
                  <a:pt x="0" y="0"/>
                </a:moveTo>
                <a:lnTo>
                  <a:pt x="1140" y="0"/>
                </a:lnTo>
                <a:lnTo>
                  <a:pt x="0" y="0"/>
                </a:lnTo>
                <a:close/>
              </a:path>
            </a:pathLst>
          </a:custGeom>
          <a:solidFill>
            <a:srgbClr val="FFFFFF"/>
          </a:solidFill>
          <a:ln w="3175">
            <a:solidFill>
              <a:srgbClr val="000000"/>
            </a:solidFill>
            <a:prstDash val="solid"/>
            <a:round/>
            <a:headEnd/>
            <a:tailEnd/>
          </a:ln>
        </p:spPr>
        <p:txBody>
          <a:bodyPr/>
          <a:lstStyle/>
          <a:p>
            <a:endParaRPr lang="en-CA"/>
          </a:p>
        </p:txBody>
      </p:sp>
      <p:sp>
        <p:nvSpPr>
          <p:cNvPr id="134249" name="Freeform 105"/>
          <p:cNvSpPr>
            <a:spLocks/>
          </p:cNvSpPr>
          <p:nvPr/>
        </p:nvSpPr>
        <p:spPr bwMode="auto">
          <a:xfrm>
            <a:off x="6281738" y="3986213"/>
            <a:ext cx="904875" cy="1587"/>
          </a:xfrm>
          <a:custGeom>
            <a:avLst/>
            <a:gdLst>
              <a:gd name="T0" fmla="*/ 0 w 1140"/>
              <a:gd name="T1" fmla="*/ 1140 w 1140"/>
              <a:gd name="T2" fmla="*/ 0 w 1140"/>
            </a:gdLst>
            <a:ahLst/>
            <a:cxnLst>
              <a:cxn ang="0">
                <a:pos x="T0" y="0"/>
              </a:cxn>
              <a:cxn ang="0">
                <a:pos x="T1" y="0"/>
              </a:cxn>
              <a:cxn ang="0">
                <a:pos x="T2" y="0"/>
              </a:cxn>
            </a:cxnLst>
            <a:rect l="0" t="0" r="r" b="b"/>
            <a:pathLst>
              <a:path w="1140">
                <a:moveTo>
                  <a:pt x="0" y="0"/>
                </a:moveTo>
                <a:lnTo>
                  <a:pt x="1140" y="0"/>
                </a:lnTo>
                <a:lnTo>
                  <a:pt x="0" y="0"/>
                </a:lnTo>
                <a:close/>
              </a:path>
            </a:pathLst>
          </a:custGeom>
          <a:solidFill>
            <a:srgbClr val="FFFFFF"/>
          </a:solidFill>
          <a:ln w="3175">
            <a:solidFill>
              <a:srgbClr val="000000"/>
            </a:solidFill>
            <a:prstDash val="solid"/>
            <a:round/>
            <a:headEnd/>
            <a:tailEnd/>
          </a:ln>
        </p:spPr>
        <p:txBody>
          <a:bodyPr/>
          <a:lstStyle/>
          <a:p>
            <a:endParaRPr lang="en-CA"/>
          </a:p>
        </p:txBody>
      </p:sp>
      <p:sp>
        <p:nvSpPr>
          <p:cNvPr id="134250" name="Freeform 106"/>
          <p:cNvSpPr>
            <a:spLocks noEditPoints="1"/>
          </p:cNvSpPr>
          <p:nvPr/>
        </p:nvSpPr>
        <p:spPr bwMode="auto">
          <a:xfrm>
            <a:off x="6281738" y="3768725"/>
            <a:ext cx="904875" cy="217488"/>
          </a:xfrm>
          <a:custGeom>
            <a:avLst/>
            <a:gdLst>
              <a:gd name="T0" fmla="*/ 0 w 1140"/>
              <a:gd name="T1" fmla="*/ 276 h 276"/>
              <a:gd name="T2" fmla="*/ 1140 w 1140"/>
              <a:gd name="T3" fmla="*/ 276 h 276"/>
              <a:gd name="T4" fmla="*/ 1140 w 1140"/>
              <a:gd name="T5" fmla="*/ 0 h 276"/>
              <a:gd name="T6" fmla="*/ 0 w 1140"/>
              <a:gd name="T7" fmla="*/ 0 h 276"/>
              <a:gd name="T8" fmla="*/ 0 w 1140"/>
              <a:gd name="T9" fmla="*/ 276 h 276"/>
              <a:gd name="T10" fmla="*/ 0 w 1140"/>
              <a:gd name="T11" fmla="*/ 0 h 276"/>
              <a:gd name="T12" fmla="*/ 1140 w 1140"/>
              <a:gd name="T13" fmla="*/ 0 h 276"/>
              <a:gd name="T14" fmla="*/ 1140 w 1140"/>
              <a:gd name="T15" fmla="*/ 276 h 276"/>
              <a:gd name="T16" fmla="*/ 1140 w 1140"/>
              <a:gd name="T17" fmla="*/ 0 h 276"/>
              <a:gd name="T18" fmla="*/ 0 w 1140"/>
              <a:gd name="T19"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0" h="276">
                <a:moveTo>
                  <a:pt x="0" y="276"/>
                </a:moveTo>
                <a:lnTo>
                  <a:pt x="1140" y="276"/>
                </a:lnTo>
                <a:lnTo>
                  <a:pt x="1140" y="0"/>
                </a:lnTo>
                <a:lnTo>
                  <a:pt x="0" y="0"/>
                </a:lnTo>
                <a:lnTo>
                  <a:pt x="0" y="276"/>
                </a:lnTo>
                <a:close/>
                <a:moveTo>
                  <a:pt x="0" y="0"/>
                </a:moveTo>
                <a:lnTo>
                  <a:pt x="1140" y="0"/>
                </a:lnTo>
                <a:lnTo>
                  <a:pt x="1140" y="276"/>
                </a:lnTo>
                <a:lnTo>
                  <a:pt x="1140" y="0"/>
                </a:lnTo>
                <a:lnTo>
                  <a:pt x="0" y="0"/>
                </a:lnTo>
                <a:close/>
              </a:path>
            </a:pathLst>
          </a:custGeom>
          <a:solidFill>
            <a:srgbClr val="FFFFFF"/>
          </a:solidFill>
          <a:ln w="3175">
            <a:solidFill>
              <a:srgbClr val="000000"/>
            </a:solidFill>
            <a:prstDash val="solid"/>
            <a:round/>
            <a:headEnd/>
            <a:tailEnd/>
          </a:ln>
        </p:spPr>
        <p:txBody>
          <a:bodyPr/>
          <a:lstStyle/>
          <a:p>
            <a:endParaRPr lang="en-CA"/>
          </a:p>
        </p:txBody>
      </p:sp>
      <p:sp>
        <p:nvSpPr>
          <p:cNvPr id="134251" name="Rectangle 107"/>
          <p:cNvSpPr>
            <a:spLocks noChangeArrowheads="1"/>
          </p:cNvSpPr>
          <p:nvPr/>
        </p:nvSpPr>
        <p:spPr bwMode="auto">
          <a:xfrm>
            <a:off x="6511925" y="3775075"/>
            <a:ext cx="46990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a:solidFill>
                  <a:srgbClr val="000000"/>
                </a:solidFill>
                <a:latin typeface="Arial" charset="0"/>
              </a:rPr>
              <a:t>&lt;&lt;Focus&gt;&gt;</a:t>
            </a:r>
            <a:endParaRPr lang="en-US" altLang="en-US"/>
          </a:p>
        </p:txBody>
      </p:sp>
      <p:sp>
        <p:nvSpPr>
          <p:cNvPr id="134252" name="Rectangle 108"/>
          <p:cNvSpPr>
            <a:spLocks noChangeArrowheads="1"/>
          </p:cNvSpPr>
          <p:nvPr/>
        </p:nvSpPr>
        <p:spPr bwMode="auto">
          <a:xfrm>
            <a:off x="6580188" y="3876675"/>
            <a:ext cx="325437"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u="sng">
                <a:solidFill>
                  <a:srgbClr val="000000"/>
                </a:solidFill>
                <a:latin typeface="Arial" charset="0"/>
              </a:rPr>
              <a:t>Catalog</a:t>
            </a:r>
            <a:endParaRPr lang="en-US" altLang="en-US"/>
          </a:p>
        </p:txBody>
      </p:sp>
      <p:sp>
        <p:nvSpPr>
          <p:cNvPr id="134253" name="Line 109"/>
          <p:cNvSpPr>
            <a:spLocks noChangeShapeType="1"/>
          </p:cNvSpPr>
          <p:nvPr/>
        </p:nvSpPr>
        <p:spPr bwMode="auto">
          <a:xfrm flipH="1">
            <a:off x="5056188" y="4410075"/>
            <a:ext cx="168275"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54" name="Freeform 110"/>
          <p:cNvSpPr>
            <a:spLocks/>
          </p:cNvSpPr>
          <p:nvPr/>
        </p:nvSpPr>
        <p:spPr bwMode="auto">
          <a:xfrm>
            <a:off x="5011738" y="4389438"/>
            <a:ext cx="44450" cy="41275"/>
          </a:xfrm>
          <a:custGeom>
            <a:avLst/>
            <a:gdLst>
              <a:gd name="T0" fmla="*/ 56 w 56"/>
              <a:gd name="T1" fmla="*/ 27 h 53"/>
              <a:gd name="T2" fmla="*/ 53 w 56"/>
              <a:gd name="T3" fmla="*/ 15 h 53"/>
              <a:gd name="T4" fmla="*/ 45 w 56"/>
              <a:gd name="T5" fmla="*/ 5 h 53"/>
              <a:gd name="T6" fmla="*/ 35 w 56"/>
              <a:gd name="T7" fmla="*/ 0 h 53"/>
              <a:gd name="T8" fmla="*/ 22 w 56"/>
              <a:gd name="T9" fmla="*/ 0 h 53"/>
              <a:gd name="T10" fmla="*/ 11 w 56"/>
              <a:gd name="T11" fmla="*/ 5 h 53"/>
              <a:gd name="T12" fmla="*/ 3 w 56"/>
              <a:gd name="T13" fmla="*/ 15 h 53"/>
              <a:gd name="T14" fmla="*/ 0 w 56"/>
              <a:gd name="T15" fmla="*/ 27 h 53"/>
              <a:gd name="T16" fmla="*/ 3 w 56"/>
              <a:gd name="T17" fmla="*/ 39 h 53"/>
              <a:gd name="T18" fmla="*/ 11 w 56"/>
              <a:gd name="T19" fmla="*/ 48 h 53"/>
              <a:gd name="T20" fmla="*/ 22 w 56"/>
              <a:gd name="T21" fmla="*/ 53 h 53"/>
              <a:gd name="T22" fmla="*/ 35 w 56"/>
              <a:gd name="T23" fmla="*/ 53 h 53"/>
              <a:gd name="T24" fmla="*/ 45 w 56"/>
              <a:gd name="T25" fmla="*/ 48 h 53"/>
              <a:gd name="T26" fmla="*/ 53 w 56"/>
              <a:gd name="T27" fmla="*/ 39 h 53"/>
              <a:gd name="T28" fmla="*/ 56 w 56"/>
              <a:gd name="T29"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53">
                <a:moveTo>
                  <a:pt x="56" y="27"/>
                </a:moveTo>
                <a:lnTo>
                  <a:pt x="53" y="15"/>
                </a:lnTo>
                <a:lnTo>
                  <a:pt x="45" y="5"/>
                </a:lnTo>
                <a:lnTo>
                  <a:pt x="35" y="0"/>
                </a:lnTo>
                <a:lnTo>
                  <a:pt x="22" y="0"/>
                </a:lnTo>
                <a:lnTo>
                  <a:pt x="11" y="5"/>
                </a:lnTo>
                <a:lnTo>
                  <a:pt x="3" y="15"/>
                </a:lnTo>
                <a:lnTo>
                  <a:pt x="0" y="27"/>
                </a:lnTo>
                <a:lnTo>
                  <a:pt x="3" y="39"/>
                </a:lnTo>
                <a:lnTo>
                  <a:pt x="11" y="48"/>
                </a:lnTo>
                <a:lnTo>
                  <a:pt x="22" y="53"/>
                </a:lnTo>
                <a:lnTo>
                  <a:pt x="35" y="53"/>
                </a:lnTo>
                <a:lnTo>
                  <a:pt x="45" y="48"/>
                </a:lnTo>
                <a:lnTo>
                  <a:pt x="53" y="39"/>
                </a:lnTo>
                <a:lnTo>
                  <a:pt x="56" y="2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34255" name="Line 111"/>
          <p:cNvSpPr>
            <a:spLocks noChangeShapeType="1"/>
          </p:cNvSpPr>
          <p:nvPr/>
        </p:nvSpPr>
        <p:spPr bwMode="auto">
          <a:xfrm flipH="1">
            <a:off x="5056188" y="4676775"/>
            <a:ext cx="168275"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56" name="Freeform 112"/>
          <p:cNvSpPr>
            <a:spLocks/>
          </p:cNvSpPr>
          <p:nvPr/>
        </p:nvSpPr>
        <p:spPr bwMode="auto">
          <a:xfrm>
            <a:off x="5011738" y="4656138"/>
            <a:ext cx="44450" cy="42862"/>
          </a:xfrm>
          <a:custGeom>
            <a:avLst/>
            <a:gdLst>
              <a:gd name="T0" fmla="*/ 56 w 56"/>
              <a:gd name="T1" fmla="*/ 25 h 52"/>
              <a:gd name="T2" fmla="*/ 53 w 56"/>
              <a:gd name="T3" fmla="*/ 14 h 52"/>
              <a:gd name="T4" fmla="*/ 45 w 56"/>
              <a:gd name="T5" fmla="*/ 5 h 52"/>
              <a:gd name="T6" fmla="*/ 35 w 56"/>
              <a:gd name="T7" fmla="*/ 0 h 52"/>
              <a:gd name="T8" fmla="*/ 22 w 56"/>
              <a:gd name="T9" fmla="*/ 0 h 52"/>
              <a:gd name="T10" fmla="*/ 11 w 56"/>
              <a:gd name="T11" fmla="*/ 5 h 52"/>
              <a:gd name="T12" fmla="*/ 3 w 56"/>
              <a:gd name="T13" fmla="*/ 14 h 52"/>
              <a:gd name="T14" fmla="*/ 0 w 56"/>
              <a:gd name="T15" fmla="*/ 25 h 52"/>
              <a:gd name="T16" fmla="*/ 3 w 56"/>
              <a:gd name="T17" fmla="*/ 38 h 52"/>
              <a:gd name="T18" fmla="*/ 11 w 56"/>
              <a:gd name="T19" fmla="*/ 48 h 52"/>
              <a:gd name="T20" fmla="*/ 22 w 56"/>
              <a:gd name="T21" fmla="*/ 52 h 52"/>
              <a:gd name="T22" fmla="*/ 35 w 56"/>
              <a:gd name="T23" fmla="*/ 52 h 52"/>
              <a:gd name="T24" fmla="*/ 45 w 56"/>
              <a:gd name="T25" fmla="*/ 48 h 52"/>
              <a:gd name="T26" fmla="*/ 53 w 56"/>
              <a:gd name="T27" fmla="*/ 38 h 52"/>
              <a:gd name="T28" fmla="*/ 56 w 56"/>
              <a:gd name="T29" fmla="*/ 2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52">
                <a:moveTo>
                  <a:pt x="56" y="25"/>
                </a:moveTo>
                <a:lnTo>
                  <a:pt x="53" y="14"/>
                </a:lnTo>
                <a:lnTo>
                  <a:pt x="45" y="5"/>
                </a:lnTo>
                <a:lnTo>
                  <a:pt x="35" y="0"/>
                </a:lnTo>
                <a:lnTo>
                  <a:pt x="22" y="0"/>
                </a:lnTo>
                <a:lnTo>
                  <a:pt x="11" y="5"/>
                </a:lnTo>
                <a:lnTo>
                  <a:pt x="3" y="14"/>
                </a:lnTo>
                <a:lnTo>
                  <a:pt x="0" y="25"/>
                </a:lnTo>
                <a:lnTo>
                  <a:pt x="3" y="38"/>
                </a:lnTo>
                <a:lnTo>
                  <a:pt x="11" y="48"/>
                </a:lnTo>
                <a:lnTo>
                  <a:pt x="22" y="52"/>
                </a:lnTo>
                <a:lnTo>
                  <a:pt x="35" y="52"/>
                </a:lnTo>
                <a:lnTo>
                  <a:pt x="45" y="48"/>
                </a:lnTo>
                <a:lnTo>
                  <a:pt x="53" y="38"/>
                </a:lnTo>
                <a:lnTo>
                  <a:pt x="56" y="2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34257" name="Rectangle 113"/>
          <p:cNvSpPr>
            <a:spLocks noChangeArrowheads="1"/>
          </p:cNvSpPr>
          <p:nvPr/>
        </p:nvSpPr>
        <p:spPr bwMode="auto">
          <a:xfrm>
            <a:off x="5224463" y="4276725"/>
            <a:ext cx="1179512" cy="534988"/>
          </a:xfrm>
          <a:prstGeom prst="rect">
            <a:avLst/>
          </a:prstGeom>
          <a:solidFill>
            <a:srgbClr val="FFFFFF"/>
          </a:solidFill>
          <a:ln w="3175">
            <a:solidFill>
              <a:srgbClr val="000000"/>
            </a:solidFill>
            <a:miter lim="800000"/>
            <a:headEnd/>
            <a:tailEnd/>
          </a:ln>
        </p:spPr>
        <p:txBody>
          <a:bodyPr/>
          <a:lstStyle/>
          <a:p>
            <a:endParaRPr lang="en-CA"/>
          </a:p>
        </p:txBody>
      </p:sp>
      <p:sp>
        <p:nvSpPr>
          <p:cNvPr id="134258" name="Rectangle 114"/>
          <p:cNvSpPr>
            <a:spLocks noChangeArrowheads="1"/>
          </p:cNvSpPr>
          <p:nvPr/>
        </p:nvSpPr>
        <p:spPr bwMode="auto">
          <a:xfrm>
            <a:off x="5129213" y="4413250"/>
            <a:ext cx="190500" cy="71438"/>
          </a:xfrm>
          <a:prstGeom prst="rect">
            <a:avLst/>
          </a:prstGeom>
          <a:solidFill>
            <a:srgbClr val="FFFFFF"/>
          </a:solidFill>
          <a:ln w="3175">
            <a:solidFill>
              <a:srgbClr val="000000"/>
            </a:solidFill>
            <a:miter lim="800000"/>
            <a:headEnd/>
            <a:tailEnd/>
          </a:ln>
        </p:spPr>
        <p:txBody>
          <a:bodyPr/>
          <a:lstStyle/>
          <a:p>
            <a:endParaRPr lang="en-CA"/>
          </a:p>
        </p:txBody>
      </p:sp>
      <p:sp>
        <p:nvSpPr>
          <p:cNvPr id="134259" name="Rectangle 115"/>
          <p:cNvSpPr>
            <a:spLocks noChangeArrowheads="1"/>
          </p:cNvSpPr>
          <p:nvPr/>
        </p:nvSpPr>
        <p:spPr bwMode="auto">
          <a:xfrm>
            <a:off x="5129213" y="4602163"/>
            <a:ext cx="190500" cy="73025"/>
          </a:xfrm>
          <a:prstGeom prst="rect">
            <a:avLst/>
          </a:prstGeom>
          <a:solidFill>
            <a:srgbClr val="FFFFFF"/>
          </a:solidFill>
          <a:ln w="3175">
            <a:solidFill>
              <a:srgbClr val="000000"/>
            </a:solidFill>
            <a:miter lim="800000"/>
            <a:headEnd/>
            <a:tailEnd/>
          </a:ln>
        </p:spPr>
        <p:txBody>
          <a:bodyPr/>
          <a:lstStyle/>
          <a:p>
            <a:endParaRPr lang="en-CA"/>
          </a:p>
        </p:txBody>
      </p:sp>
      <p:sp>
        <p:nvSpPr>
          <p:cNvPr id="134260" name="Rectangle 116"/>
          <p:cNvSpPr>
            <a:spLocks noChangeArrowheads="1"/>
          </p:cNvSpPr>
          <p:nvPr/>
        </p:nvSpPr>
        <p:spPr bwMode="auto">
          <a:xfrm>
            <a:off x="5646738" y="4316413"/>
            <a:ext cx="457200"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a:solidFill>
                  <a:srgbClr val="000000"/>
                </a:solidFill>
                <a:latin typeface="Arial" charset="0"/>
              </a:rPr>
              <a:t>&lt;&lt;Entity&gt;&gt;</a:t>
            </a:r>
            <a:endParaRPr lang="en-US" altLang="en-US"/>
          </a:p>
        </p:txBody>
      </p:sp>
      <p:sp>
        <p:nvSpPr>
          <p:cNvPr id="134261" name="Rectangle 117"/>
          <p:cNvSpPr>
            <a:spLocks noChangeArrowheads="1"/>
          </p:cNvSpPr>
          <p:nvPr/>
        </p:nvSpPr>
        <p:spPr bwMode="auto">
          <a:xfrm>
            <a:off x="5581650" y="4418013"/>
            <a:ext cx="585788"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u="sng">
                <a:solidFill>
                  <a:srgbClr val="000000"/>
                </a:solidFill>
                <a:latin typeface="Arial" charset="0"/>
              </a:rPr>
              <a:t>ShoppingCart</a:t>
            </a:r>
            <a:endParaRPr lang="en-US" altLang="en-US"/>
          </a:p>
        </p:txBody>
      </p:sp>
      <p:sp>
        <p:nvSpPr>
          <p:cNvPr id="134262" name="Freeform 118"/>
          <p:cNvSpPr>
            <a:spLocks/>
          </p:cNvSpPr>
          <p:nvPr/>
        </p:nvSpPr>
        <p:spPr bwMode="auto">
          <a:xfrm>
            <a:off x="5378450" y="4745038"/>
            <a:ext cx="973138" cy="1587"/>
          </a:xfrm>
          <a:custGeom>
            <a:avLst/>
            <a:gdLst>
              <a:gd name="T0" fmla="*/ 0 w 1225"/>
              <a:gd name="T1" fmla="*/ 1225 w 1225"/>
              <a:gd name="T2" fmla="*/ 0 w 1225"/>
            </a:gdLst>
            <a:ahLst/>
            <a:cxnLst>
              <a:cxn ang="0">
                <a:pos x="T0" y="0"/>
              </a:cxn>
              <a:cxn ang="0">
                <a:pos x="T1" y="0"/>
              </a:cxn>
              <a:cxn ang="0">
                <a:pos x="T2" y="0"/>
              </a:cxn>
            </a:cxnLst>
            <a:rect l="0" t="0" r="r" b="b"/>
            <a:pathLst>
              <a:path w="1225">
                <a:moveTo>
                  <a:pt x="0" y="0"/>
                </a:moveTo>
                <a:lnTo>
                  <a:pt x="1225" y="0"/>
                </a:lnTo>
                <a:lnTo>
                  <a:pt x="0" y="0"/>
                </a:lnTo>
                <a:close/>
              </a:path>
            </a:pathLst>
          </a:custGeom>
          <a:solidFill>
            <a:srgbClr val="FFFFFF"/>
          </a:solidFill>
          <a:ln w="3175">
            <a:solidFill>
              <a:srgbClr val="000000"/>
            </a:solidFill>
            <a:prstDash val="solid"/>
            <a:round/>
            <a:headEnd/>
            <a:tailEnd/>
          </a:ln>
        </p:spPr>
        <p:txBody>
          <a:bodyPr/>
          <a:lstStyle/>
          <a:p>
            <a:endParaRPr lang="en-CA"/>
          </a:p>
        </p:txBody>
      </p:sp>
      <p:sp>
        <p:nvSpPr>
          <p:cNvPr id="134263" name="Freeform 119"/>
          <p:cNvSpPr>
            <a:spLocks/>
          </p:cNvSpPr>
          <p:nvPr/>
        </p:nvSpPr>
        <p:spPr bwMode="auto">
          <a:xfrm>
            <a:off x="5378450" y="4745038"/>
            <a:ext cx="973138" cy="1587"/>
          </a:xfrm>
          <a:custGeom>
            <a:avLst/>
            <a:gdLst>
              <a:gd name="T0" fmla="*/ 0 w 1225"/>
              <a:gd name="T1" fmla="*/ 1225 w 1225"/>
              <a:gd name="T2" fmla="*/ 0 w 1225"/>
            </a:gdLst>
            <a:ahLst/>
            <a:cxnLst>
              <a:cxn ang="0">
                <a:pos x="T0" y="0"/>
              </a:cxn>
              <a:cxn ang="0">
                <a:pos x="T1" y="0"/>
              </a:cxn>
              <a:cxn ang="0">
                <a:pos x="T2" y="0"/>
              </a:cxn>
            </a:cxnLst>
            <a:rect l="0" t="0" r="r" b="b"/>
            <a:pathLst>
              <a:path w="1225">
                <a:moveTo>
                  <a:pt x="0" y="0"/>
                </a:moveTo>
                <a:lnTo>
                  <a:pt x="1225" y="0"/>
                </a:lnTo>
                <a:lnTo>
                  <a:pt x="0" y="0"/>
                </a:lnTo>
                <a:close/>
              </a:path>
            </a:pathLst>
          </a:custGeom>
          <a:solidFill>
            <a:srgbClr val="FFFFFF"/>
          </a:solidFill>
          <a:ln w="3175">
            <a:solidFill>
              <a:srgbClr val="000000"/>
            </a:solidFill>
            <a:prstDash val="solid"/>
            <a:round/>
            <a:headEnd/>
            <a:tailEnd/>
          </a:ln>
        </p:spPr>
        <p:txBody>
          <a:bodyPr/>
          <a:lstStyle/>
          <a:p>
            <a:endParaRPr lang="en-CA"/>
          </a:p>
        </p:txBody>
      </p:sp>
      <p:sp>
        <p:nvSpPr>
          <p:cNvPr id="134264" name="Freeform 120"/>
          <p:cNvSpPr>
            <a:spLocks/>
          </p:cNvSpPr>
          <p:nvPr/>
        </p:nvSpPr>
        <p:spPr bwMode="auto">
          <a:xfrm>
            <a:off x="5378450" y="4745038"/>
            <a:ext cx="973138" cy="1587"/>
          </a:xfrm>
          <a:custGeom>
            <a:avLst/>
            <a:gdLst>
              <a:gd name="T0" fmla="*/ 0 w 1225"/>
              <a:gd name="T1" fmla="*/ 1225 w 1225"/>
              <a:gd name="T2" fmla="*/ 0 w 1225"/>
            </a:gdLst>
            <a:ahLst/>
            <a:cxnLst>
              <a:cxn ang="0">
                <a:pos x="T0" y="0"/>
              </a:cxn>
              <a:cxn ang="0">
                <a:pos x="T1" y="0"/>
              </a:cxn>
              <a:cxn ang="0">
                <a:pos x="T2" y="0"/>
              </a:cxn>
            </a:cxnLst>
            <a:rect l="0" t="0" r="r" b="b"/>
            <a:pathLst>
              <a:path w="1225">
                <a:moveTo>
                  <a:pt x="0" y="0"/>
                </a:moveTo>
                <a:lnTo>
                  <a:pt x="1225" y="0"/>
                </a:lnTo>
                <a:lnTo>
                  <a:pt x="0" y="0"/>
                </a:lnTo>
                <a:close/>
              </a:path>
            </a:pathLst>
          </a:custGeom>
          <a:solidFill>
            <a:srgbClr val="FFFFFF"/>
          </a:solidFill>
          <a:ln w="3175">
            <a:solidFill>
              <a:srgbClr val="000000"/>
            </a:solidFill>
            <a:prstDash val="solid"/>
            <a:round/>
            <a:headEnd/>
            <a:tailEnd/>
          </a:ln>
        </p:spPr>
        <p:txBody>
          <a:bodyPr/>
          <a:lstStyle/>
          <a:p>
            <a:endParaRPr lang="en-CA"/>
          </a:p>
        </p:txBody>
      </p:sp>
      <p:sp>
        <p:nvSpPr>
          <p:cNvPr id="134265" name="Freeform 121"/>
          <p:cNvSpPr>
            <a:spLocks noEditPoints="1"/>
          </p:cNvSpPr>
          <p:nvPr/>
        </p:nvSpPr>
        <p:spPr bwMode="auto">
          <a:xfrm>
            <a:off x="5378450" y="4525963"/>
            <a:ext cx="973138" cy="219075"/>
          </a:xfrm>
          <a:custGeom>
            <a:avLst/>
            <a:gdLst>
              <a:gd name="T0" fmla="*/ 0 w 1225"/>
              <a:gd name="T1" fmla="*/ 275 h 275"/>
              <a:gd name="T2" fmla="*/ 1225 w 1225"/>
              <a:gd name="T3" fmla="*/ 275 h 275"/>
              <a:gd name="T4" fmla="*/ 1225 w 1225"/>
              <a:gd name="T5" fmla="*/ 0 h 275"/>
              <a:gd name="T6" fmla="*/ 0 w 1225"/>
              <a:gd name="T7" fmla="*/ 0 h 275"/>
              <a:gd name="T8" fmla="*/ 0 w 1225"/>
              <a:gd name="T9" fmla="*/ 275 h 275"/>
              <a:gd name="T10" fmla="*/ 0 w 1225"/>
              <a:gd name="T11" fmla="*/ 0 h 275"/>
              <a:gd name="T12" fmla="*/ 1225 w 1225"/>
              <a:gd name="T13" fmla="*/ 0 h 275"/>
              <a:gd name="T14" fmla="*/ 1225 w 1225"/>
              <a:gd name="T15" fmla="*/ 275 h 275"/>
              <a:gd name="T16" fmla="*/ 1225 w 1225"/>
              <a:gd name="T17" fmla="*/ 0 h 275"/>
              <a:gd name="T18" fmla="*/ 0 w 1225"/>
              <a:gd name="T19"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5" h="275">
                <a:moveTo>
                  <a:pt x="0" y="275"/>
                </a:moveTo>
                <a:lnTo>
                  <a:pt x="1225" y="275"/>
                </a:lnTo>
                <a:lnTo>
                  <a:pt x="1225" y="0"/>
                </a:lnTo>
                <a:lnTo>
                  <a:pt x="0" y="0"/>
                </a:lnTo>
                <a:lnTo>
                  <a:pt x="0" y="275"/>
                </a:lnTo>
                <a:close/>
                <a:moveTo>
                  <a:pt x="0" y="0"/>
                </a:moveTo>
                <a:lnTo>
                  <a:pt x="1225" y="0"/>
                </a:lnTo>
                <a:lnTo>
                  <a:pt x="1225" y="275"/>
                </a:lnTo>
                <a:lnTo>
                  <a:pt x="1225" y="0"/>
                </a:lnTo>
                <a:lnTo>
                  <a:pt x="0" y="0"/>
                </a:lnTo>
                <a:close/>
              </a:path>
            </a:pathLst>
          </a:custGeom>
          <a:solidFill>
            <a:srgbClr val="FFFFFF"/>
          </a:solidFill>
          <a:ln w="3175">
            <a:solidFill>
              <a:srgbClr val="000000"/>
            </a:solidFill>
            <a:prstDash val="solid"/>
            <a:round/>
            <a:headEnd/>
            <a:tailEnd/>
          </a:ln>
        </p:spPr>
        <p:txBody>
          <a:bodyPr/>
          <a:lstStyle/>
          <a:p>
            <a:endParaRPr lang="en-CA"/>
          </a:p>
        </p:txBody>
      </p:sp>
      <p:sp>
        <p:nvSpPr>
          <p:cNvPr id="134266" name="Rectangle 122"/>
          <p:cNvSpPr>
            <a:spLocks noChangeArrowheads="1"/>
          </p:cNvSpPr>
          <p:nvPr/>
        </p:nvSpPr>
        <p:spPr bwMode="auto">
          <a:xfrm>
            <a:off x="5640388" y="4533900"/>
            <a:ext cx="46990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a:solidFill>
                  <a:srgbClr val="000000"/>
                </a:solidFill>
                <a:latin typeface="Arial" charset="0"/>
              </a:rPr>
              <a:t>&lt;&lt;Focus&gt;&gt;</a:t>
            </a:r>
            <a:endParaRPr lang="en-US" altLang="en-US"/>
          </a:p>
        </p:txBody>
      </p:sp>
      <p:sp>
        <p:nvSpPr>
          <p:cNvPr id="134267" name="Rectangle 123"/>
          <p:cNvSpPr>
            <a:spLocks noChangeArrowheads="1"/>
          </p:cNvSpPr>
          <p:nvPr/>
        </p:nvSpPr>
        <p:spPr bwMode="auto">
          <a:xfrm>
            <a:off x="5583238" y="4633913"/>
            <a:ext cx="585787"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u="sng">
                <a:solidFill>
                  <a:srgbClr val="000000"/>
                </a:solidFill>
                <a:latin typeface="Arial" charset="0"/>
              </a:rPr>
              <a:t>ShoppingCart</a:t>
            </a:r>
            <a:endParaRPr lang="en-US" altLang="en-US"/>
          </a:p>
        </p:txBody>
      </p:sp>
      <p:sp>
        <p:nvSpPr>
          <p:cNvPr id="134268" name="Line 124"/>
          <p:cNvSpPr>
            <a:spLocks noChangeShapeType="1"/>
          </p:cNvSpPr>
          <p:nvPr/>
        </p:nvSpPr>
        <p:spPr bwMode="auto">
          <a:xfrm>
            <a:off x="2149475" y="6088063"/>
            <a:ext cx="250825"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69" name="Freeform 125"/>
          <p:cNvSpPr>
            <a:spLocks/>
          </p:cNvSpPr>
          <p:nvPr/>
        </p:nvSpPr>
        <p:spPr bwMode="auto">
          <a:xfrm>
            <a:off x="2400300" y="6065838"/>
            <a:ext cx="44450" cy="42862"/>
          </a:xfrm>
          <a:custGeom>
            <a:avLst/>
            <a:gdLst>
              <a:gd name="T0" fmla="*/ 0 w 55"/>
              <a:gd name="T1" fmla="*/ 28 h 53"/>
              <a:gd name="T2" fmla="*/ 3 w 55"/>
              <a:gd name="T3" fmla="*/ 39 h 53"/>
              <a:gd name="T4" fmla="*/ 11 w 55"/>
              <a:gd name="T5" fmla="*/ 48 h 53"/>
              <a:gd name="T6" fmla="*/ 22 w 55"/>
              <a:gd name="T7" fmla="*/ 53 h 53"/>
              <a:gd name="T8" fmla="*/ 33 w 55"/>
              <a:gd name="T9" fmla="*/ 53 h 53"/>
              <a:gd name="T10" fmla="*/ 44 w 55"/>
              <a:gd name="T11" fmla="*/ 48 h 53"/>
              <a:gd name="T12" fmla="*/ 52 w 55"/>
              <a:gd name="T13" fmla="*/ 39 h 53"/>
              <a:gd name="T14" fmla="*/ 55 w 55"/>
              <a:gd name="T15" fmla="*/ 28 h 53"/>
              <a:gd name="T16" fmla="*/ 52 w 55"/>
              <a:gd name="T17" fmla="*/ 15 h 53"/>
              <a:gd name="T18" fmla="*/ 44 w 55"/>
              <a:gd name="T19" fmla="*/ 5 h 53"/>
              <a:gd name="T20" fmla="*/ 33 w 55"/>
              <a:gd name="T21" fmla="*/ 0 h 53"/>
              <a:gd name="T22" fmla="*/ 22 w 55"/>
              <a:gd name="T23" fmla="*/ 0 h 53"/>
              <a:gd name="T24" fmla="*/ 11 w 55"/>
              <a:gd name="T25" fmla="*/ 5 h 53"/>
              <a:gd name="T26" fmla="*/ 3 w 55"/>
              <a:gd name="T27" fmla="*/ 15 h 53"/>
              <a:gd name="T28" fmla="*/ 0 w 55"/>
              <a:gd name="T29" fmla="*/ 2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53">
                <a:moveTo>
                  <a:pt x="0" y="28"/>
                </a:moveTo>
                <a:lnTo>
                  <a:pt x="3" y="39"/>
                </a:lnTo>
                <a:lnTo>
                  <a:pt x="11" y="48"/>
                </a:lnTo>
                <a:lnTo>
                  <a:pt x="22" y="53"/>
                </a:lnTo>
                <a:lnTo>
                  <a:pt x="33" y="53"/>
                </a:lnTo>
                <a:lnTo>
                  <a:pt x="44" y="48"/>
                </a:lnTo>
                <a:lnTo>
                  <a:pt x="52" y="39"/>
                </a:lnTo>
                <a:lnTo>
                  <a:pt x="55" y="28"/>
                </a:lnTo>
                <a:lnTo>
                  <a:pt x="52" y="15"/>
                </a:lnTo>
                <a:lnTo>
                  <a:pt x="44" y="5"/>
                </a:lnTo>
                <a:lnTo>
                  <a:pt x="33" y="0"/>
                </a:lnTo>
                <a:lnTo>
                  <a:pt x="22" y="0"/>
                </a:lnTo>
                <a:lnTo>
                  <a:pt x="11" y="5"/>
                </a:lnTo>
                <a:lnTo>
                  <a:pt x="3" y="15"/>
                </a:lnTo>
                <a:lnTo>
                  <a:pt x="0" y="28"/>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34270" name="Rectangle 126"/>
          <p:cNvSpPr>
            <a:spLocks noChangeArrowheads="1"/>
          </p:cNvSpPr>
          <p:nvPr/>
        </p:nvSpPr>
        <p:spPr bwMode="auto">
          <a:xfrm>
            <a:off x="1101725" y="5891213"/>
            <a:ext cx="1116013" cy="530225"/>
          </a:xfrm>
          <a:prstGeom prst="rect">
            <a:avLst/>
          </a:prstGeom>
          <a:solidFill>
            <a:srgbClr val="FFFFFF"/>
          </a:solidFill>
          <a:ln w="3175">
            <a:solidFill>
              <a:srgbClr val="000000"/>
            </a:solidFill>
            <a:miter lim="800000"/>
            <a:headEnd/>
            <a:tailEnd/>
          </a:ln>
        </p:spPr>
        <p:txBody>
          <a:bodyPr/>
          <a:lstStyle/>
          <a:p>
            <a:endParaRPr lang="en-CA"/>
          </a:p>
        </p:txBody>
      </p:sp>
      <p:sp>
        <p:nvSpPr>
          <p:cNvPr id="134271" name="Rectangle 127"/>
          <p:cNvSpPr>
            <a:spLocks noChangeArrowheads="1"/>
          </p:cNvSpPr>
          <p:nvPr/>
        </p:nvSpPr>
        <p:spPr bwMode="auto">
          <a:xfrm>
            <a:off x="1008063" y="6027738"/>
            <a:ext cx="188912" cy="69850"/>
          </a:xfrm>
          <a:prstGeom prst="rect">
            <a:avLst/>
          </a:prstGeom>
          <a:solidFill>
            <a:srgbClr val="FFFFFF"/>
          </a:solidFill>
          <a:ln w="3175">
            <a:solidFill>
              <a:srgbClr val="000000"/>
            </a:solidFill>
            <a:miter lim="800000"/>
            <a:headEnd/>
            <a:tailEnd/>
          </a:ln>
        </p:spPr>
        <p:txBody>
          <a:bodyPr/>
          <a:lstStyle/>
          <a:p>
            <a:endParaRPr lang="en-CA"/>
          </a:p>
        </p:txBody>
      </p:sp>
      <p:sp>
        <p:nvSpPr>
          <p:cNvPr id="134272" name="Rectangle 128"/>
          <p:cNvSpPr>
            <a:spLocks noChangeArrowheads="1"/>
          </p:cNvSpPr>
          <p:nvPr/>
        </p:nvSpPr>
        <p:spPr bwMode="auto">
          <a:xfrm>
            <a:off x="1008063" y="6216650"/>
            <a:ext cx="188912" cy="71438"/>
          </a:xfrm>
          <a:prstGeom prst="rect">
            <a:avLst/>
          </a:prstGeom>
          <a:solidFill>
            <a:srgbClr val="FFFFFF"/>
          </a:solidFill>
          <a:ln w="3175">
            <a:solidFill>
              <a:srgbClr val="000000"/>
            </a:solidFill>
            <a:miter lim="800000"/>
            <a:headEnd/>
            <a:tailEnd/>
          </a:ln>
        </p:spPr>
        <p:txBody>
          <a:bodyPr/>
          <a:lstStyle/>
          <a:p>
            <a:endParaRPr lang="en-CA"/>
          </a:p>
        </p:txBody>
      </p:sp>
      <p:sp>
        <p:nvSpPr>
          <p:cNvPr id="134273" name="Rectangle 129"/>
          <p:cNvSpPr>
            <a:spLocks noChangeArrowheads="1"/>
          </p:cNvSpPr>
          <p:nvPr/>
        </p:nvSpPr>
        <p:spPr bwMode="auto">
          <a:xfrm>
            <a:off x="1425575" y="5932488"/>
            <a:ext cx="593725"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a:solidFill>
                  <a:srgbClr val="000000"/>
                </a:solidFill>
                <a:latin typeface="Arial" charset="0"/>
              </a:rPr>
              <a:t>&lt;&lt;database&gt;&gt;</a:t>
            </a:r>
            <a:endParaRPr lang="en-US" altLang="en-US"/>
          </a:p>
        </p:txBody>
      </p:sp>
      <p:sp>
        <p:nvSpPr>
          <p:cNvPr id="134274" name="Rectangle 130"/>
          <p:cNvSpPr>
            <a:spLocks noChangeArrowheads="1"/>
          </p:cNvSpPr>
          <p:nvPr/>
        </p:nvSpPr>
        <p:spPr bwMode="auto">
          <a:xfrm>
            <a:off x="1406525" y="6034088"/>
            <a:ext cx="498475"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u="sng">
                <a:solidFill>
                  <a:srgbClr val="000000"/>
                </a:solidFill>
                <a:latin typeface="Arial" charset="0"/>
              </a:rPr>
              <a:t>:VideoStore</a:t>
            </a:r>
            <a:endParaRPr lang="en-US" altLang="en-US"/>
          </a:p>
        </p:txBody>
      </p:sp>
      <p:sp>
        <p:nvSpPr>
          <p:cNvPr id="134275" name="Rectangle 131"/>
          <p:cNvSpPr>
            <a:spLocks noChangeArrowheads="1"/>
          </p:cNvSpPr>
          <p:nvPr/>
        </p:nvSpPr>
        <p:spPr bwMode="auto">
          <a:xfrm>
            <a:off x="1884363" y="6034088"/>
            <a:ext cx="127000"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b="1" u="sng">
                <a:solidFill>
                  <a:srgbClr val="000000"/>
                </a:solidFill>
                <a:latin typeface="Arial" charset="0"/>
              </a:rPr>
              <a:t>DB</a:t>
            </a:r>
            <a:endParaRPr lang="en-US" altLang="en-US"/>
          </a:p>
        </p:txBody>
      </p:sp>
      <p:sp>
        <p:nvSpPr>
          <p:cNvPr id="134276" name="Line 132"/>
          <p:cNvSpPr>
            <a:spLocks noChangeShapeType="1"/>
          </p:cNvSpPr>
          <p:nvPr/>
        </p:nvSpPr>
        <p:spPr bwMode="auto">
          <a:xfrm>
            <a:off x="2212975" y="6292850"/>
            <a:ext cx="190500"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77" name="Freeform 133"/>
          <p:cNvSpPr>
            <a:spLocks/>
          </p:cNvSpPr>
          <p:nvPr/>
        </p:nvSpPr>
        <p:spPr bwMode="auto">
          <a:xfrm>
            <a:off x="2403475" y="6270625"/>
            <a:ext cx="44450" cy="42863"/>
          </a:xfrm>
          <a:custGeom>
            <a:avLst/>
            <a:gdLst>
              <a:gd name="T0" fmla="*/ 0 w 56"/>
              <a:gd name="T1" fmla="*/ 28 h 55"/>
              <a:gd name="T2" fmla="*/ 3 w 56"/>
              <a:gd name="T3" fmla="*/ 39 h 55"/>
              <a:gd name="T4" fmla="*/ 11 w 56"/>
              <a:gd name="T5" fmla="*/ 48 h 55"/>
              <a:gd name="T6" fmla="*/ 22 w 56"/>
              <a:gd name="T7" fmla="*/ 55 h 55"/>
              <a:gd name="T8" fmla="*/ 33 w 56"/>
              <a:gd name="T9" fmla="*/ 55 h 55"/>
              <a:gd name="T10" fmla="*/ 44 w 56"/>
              <a:gd name="T11" fmla="*/ 48 h 55"/>
              <a:gd name="T12" fmla="*/ 52 w 56"/>
              <a:gd name="T13" fmla="*/ 39 h 55"/>
              <a:gd name="T14" fmla="*/ 56 w 56"/>
              <a:gd name="T15" fmla="*/ 28 h 55"/>
              <a:gd name="T16" fmla="*/ 52 w 56"/>
              <a:gd name="T17" fmla="*/ 16 h 55"/>
              <a:gd name="T18" fmla="*/ 44 w 56"/>
              <a:gd name="T19" fmla="*/ 7 h 55"/>
              <a:gd name="T20" fmla="*/ 33 w 56"/>
              <a:gd name="T21" fmla="*/ 0 h 55"/>
              <a:gd name="T22" fmla="*/ 22 w 56"/>
              <a:gd name="T23" fmla="*/ 0 h 55"/>
              <a:gd name="T24" fmla="*/ 11 w 56"/>
              <a:gd name="T25" fmla="*/ 7 h 55"/>
              <a:gd name="T26" fmla="*/ 3 w 56"/>
              <a:gd name="T27" fmla="*/ 16 h 55"/>
              <a:gd name="T28" fmla="*/ 0 w 56"/>
              <a:gd name="T2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55">
                <a:moveTo>
                  <a:pt x="0" y="28"/>
                </a:moveTo>
                <a:lnTo>
                  <a:pt x="3" y="39"/>
                </a:lnTo>
                <a:lnTo>
                  <a:pt x="11" y="48"/>
                </a:lnTo>
                <a:lnTo>
                  <a:pt x="22" y="55"/>
                </a:lnTo>
                <a:lnTo>
                  <a:pt x="33" y="55"/>
                </a:lnTo>
                <a:lnTo>
                  <a:pt x="44" y="48"/>
                </a:lnTo>
                <a:lnTo>
                  <a:pt x="52" y="39"/>
                </a:lnTo>
                <a:lnTo>
                  <a:pt x="56" y="28"/>
                </a:lnTo>
                <a:lnTo>
                  <a:pt x="52" y="16"/>
                </a:lnTo>
                <a:lnTo>
                  <a:pt x="44" y="7"/>
                </a:lnTo>
                <a:lnTo>
                  <a:pt x="33" y="0"/>
                </a:lnTo>
                <a:lnTo>
                  <a:pt x="22" y="0"/>
                </a:lnTo>
                <a:lnTo>
                  <a:pt x="11" y="7"/>
                </a:lnTo>
                <a:lnTo>
                  <a:pt x="3" y="16"/>
                </a:lnTo>
                <a:lnTo>
                  <a:pt x="0" y="28"/>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34278" name="Line 134"/>
          <p:cNvSpPr>
            <a:spLocks noChangeShapeType="1"/>
          </p:cNvSpPr>
          <p:nvPr/>
        </p:nvSpPr>
        <p:spPr bwMode="auto">
          <a:xfrm flipH="1">
            <a:off x="5786438" y="4816475"/>
            <a:ext cx="36512"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79" name="Line 135"/>
          <p:cNvSpPr>
            <a:spLocks noChangeShapeType="1"/>
          </p:cNvSpPr>
          <p:nvPr/>
        </p:nvSpPr>
        <p:spPr bwMode="auto">
          <a:xfrm flipH="1">
            <a:off x="5727700" y="4841875"/>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80" name="Line 136"/>
          <p:cNvSpPr>
            <a:spLocks noChangeShapeType="1"/>
          </p:cNvSpPr>
          <p:nvPr/>
        </p:nvSpPr>
        <p:spPr bwMode="auto">
          <a:xfrm flipH="1">
            <a:off x="5670550" y="4867275"/>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81" name="Line 137"/>
          <p:cNvSpPr>
            <a:spLocks noChangeShapeType="1"/>
          </p:cNvSpPr>
          <p:nvPr/>
        </p:nvSpPr>
        <p:spPr bwMode="auto">
          <a:xfrm flipH="1">
            <a:off x="5611813" y="4892675"/>
            <a:ext cx="36512"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82" name="Line 138"/>
          <p:cNvSpPr>
            <a:spLocks noChangeShapeType="1"/>
          </p:cNvSpPr>
          <p:nvPr/>
        </p:nvSpPr>
        <p:spPr bwMode="auto">
          <a:xfrm flipH="1">
            <a:off x="5554663" y="4916488"/>
            <a:ext cx="36512" cy="1746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83" name="Line 139"/>
          <p:cNvSpPr>
            <a:spLocks noChangeShapeType="1"/>
          </p:cNvSpPr>
          <p:nvPr/>
        </p:nvSpPr>
        <p:spPr bwMode="auto">
          <a:xfrm flipH="1">
            <a:off x="5495925" y="4941888"/>
            <a:ext cx="36513" cy="1746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84" name="Line 140"/>
          <p:cNvSpPr>
            <a:spLocks noChangeShapeType="1"/>
          </p:cNvSpPr>
          <p:nvPr/>
        </p:nvSpPr>
        <p:spPr bwMode="auto">
          <a:xfrm flipH="1">
            <a:off x="5438775" y="4967288"/>
            <a:ext cx="36513" cy="1746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85" name="Line 141"/>
          <p:cNvSpPr>
            <a:spLocks noChangeShapeType="1"/>
          </p:cNvSpPr>
          <p:nvPr/>
        </p:nvSpPr>
        <p:spPr bwMode="auto">
          <a:xfrm flipH="1">
            <a:off x="5381625" y="4992688"/>
            <a:ext cx="36513" cy="1746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86" name="Line 142"/>
          <p:cNvSpPr>
            <a:spLocks noChangeShapeType="1"/>
          </p:cNvSpPr>
          <p:nvPr/>
        </p:nvSpPr>
        <p:spPr bwMode="auto">
          <a:xfrm flipH="1">
            <a:off x="5322888" y="5018088"/>
            <a:ext cx="36512" cy="1746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87" name="Line 143"/>
          <p:cNvSpPr>
            <a:spLocks noChangeShapeType="1"/>
          </p:cNvSpPr>
          <p:nvPr/>
        </p:nvSpPr>
        <p:spPr bwMode="auto">
          <a:xfrm flipH="1">
            <a:off x="5264150" y="5043488"/>
            <a:ext cx="38100"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88" name="Line 144"/>
          <p:cNvSpPr>
            <a:spLocks noChangeShapeType="1"/>
          </p:cNvSpPr>
          <p:nvPr/>
        </p:nvSpPr>
        <p:spPr bwMode="auto">
          <a:xfrm flipH="1">
            <a:off x="5207000" y="5068888"/>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89" name="Line 145"/>
          <p:cNvSpPr>
            <a:spLocks noChangeShapeType="1"/>
          </p:cNvSpPr>
          <p:nvPr/>
        </p:nvSpPr>
        <p:spPr bwMode="auto">
          <a:xfrm flipH="1">
            <a:off x="5149850" y="5094288"/>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90" name="Line 146"/>
          <p:cNvSpPr>
            <a:spLocks noChangeShapeType="1"/>
          </p:cNvSpPr>
          <p:nvPr/>
        </p:nvSpPr>
        <p:spPr bwMode="auto">
          <a:xfrm flipH="1">
            <a:off x="5091113" y="5119688"/>
            <a:ext cx="36512"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91" name="Line 147"/>
          <p:cNvSpPr>
            <a:spLocks noChangeShapeType="1"/>
          </p:cNvSpPr>
          <p:nvPr/>
        </p:nvSpPr>
        <p:spPr bwMode="auto">
          <a:xfrm flipH="1">
            <a:off x="5033963" y="5145088"/>
            <a:ext cx="36512"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92" name="Line 148"/>
          <p:cNvSpPr>
            <a:spLocks noChangeShapeType="1"/>
          </p:cNvSpPr>
          <p:nvPr/>
        </p:nvSpPr>
        <p:spPr bwMode="auto">
          <a:xfrm flipH="1">
            <a:off x="4975225" y="5170488"/>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93" name="Line 149"/>
          <p:cNvSpPr>
            <a:spLocks noChangeShapeType="1"/>
          </p:cNvSpPr>
          <p:nvPr/>
        </p:nvSpPr>
        <p:spPr bwMode="auto">
          <a:xfrm flipH="1">
            <a:off x="4918075" y="5195888"/>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94" name="Line 150"/>
          <p:cNvSpPr>
            <a:spLocks noChangeShapeType="1"/>
          </p:cNvSpPr>
          <p:nvPr/>
        </p:nvSpPr>
        <p:spPr bwMode="auto">
          <a:xfrm flipH="1">
            <a:off x="4859338" y="5221288"/>
            <a:ext cx="36512"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95" name="Line 151"/>
          <p:cNvSpPr>
            <a:spLocks noChangeShapeType="1"/>
          </p:cNvSpPr>
          <p:nvPr/>
        </p:nvSpPr>
        <p:spPr bwMode="auto">
          <a:xfrm flipH="1">
            <a:off x="4802188" y="5245100"/>
            <a:ext cx="36512" cy="174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96" name="Line 152"/>
          <p:cNvSpPr>
            <a:spLocks noChangeShapeType="1"/>
          </p:cNvSpPr>
          <p:nvPr/>
        </p:nvSpPr>
        <p:spPr bwMode="auto">
          <a:xfrm flipH="1">
            <a:off x="4745038" y="5270500"/>
            <a:ext cx="36512" cy="174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97" name="Line 153"/>
          <p:cNvSpPr>
            <a:spLocks noChangeShapeType="1"/>
          </p:cNvSpPr>
          <p:nvPr/>
        </p:nvSpPr>
        <p:spPr bwMode="auto">
          <a:xfrm flipH="1">
            <a:off x="4686300" y="5295900"/>
            <a:ext cx="36513" cy="174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98" name="Line 154"/>
          <p:cNvSpPr>
            <a:spLocks noChangeShapeType="1"/>
          </p:cNvSpPr>
          <p:nvPr/>
        </p:nvSpPr>
        <p:spPr bwMode="auto">
          <a:xfrm flipH="1">
            <a:off x="4627563" y="5321300"/>
            <a:ext cx="38100" cy="174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299" name="Line 155"/>
          <p:cNvSpPr>
            <a:spLocks noChangeShapeType="1"/>
          </p:cNvSpPr>
          <p:nvPr/>
        </p:nvSpPr>
        <p:spPr bwMode="auto">
          <a:xfrm flipH="1">
            <a:off x="4570413" y="5346700"/>
            <a:ext cx="36512" cy="174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00" name="Line 156"/>
          <p:cNvSpPr>
            <a:spLocks noChangeShapeType="1"/>
          </p:cNvSpPr>
          <p:nvPr/>
        </p:nvSpPr>
        <p:spPr bwMode="auto">
          <a:xfrm flipH="1">
            <a:off x="4513263" y="5372100"/>
            <a:ext cx="36512"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01" name="Line 157"/>
          <p:cNvSpPr>
            <a:spLocks noChangeShapeType="1"/>
          </p:cNvSpPr>
          <p:nvPr/>
        </p:nvSpPr>
        <p:spPr bwMode="auto">
          <a:xfrm flipH="1">
            <a:off x="4454525" y="5397500"/>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02" name="Line 158"/>
          <p:cNvSpPr>
            <a:spLocks noChangeShapeType="1"/>
          </p:cNvSpPr>
          <p:nvPr/>
        </p:nvSpPr>
        <p:spPr bwMode="auto">
          <a:xfrm flipH="1">
            <a:off x="4397375" y="5422900"/>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03" name="Line 159"/>
          <p:cNvSpPr>
            <a:spLocks noChangeShapeType="1"/>
          </p:cNvSpPr>
          <p:nvPr/>
        </p:nvSpPr>
        <p:spPr bwMode="auto">
          <a:xfrm flipH="1">
            <a:off x="4340225" y="5448300"/>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04" name="Line 160"/>
          <p:cNvSpPr>
            <a:spLocks noChangeShapeType="1"/>
          </p:cNvSpPr>
          <p:nvPr/>
        </p:nvSpPr>
        <p:spPr bwMode="auto">
          <a:xfrm flipH="1">
            <a:off x="4281488" y="5473700"/>
            <a:ext cx="36512"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05" name="Line 161"/>
          <p:cNvSpPr>
            <a:spLocks noChangeShapeType="1"/>
          </p:cNvSpPr>
          <p:nvPr/>
        </p:nvSpPr>
        <p:spPr bwMode="auto">
          <a:xfrm flipH="1">
            <a:off x="4222750" y="5499100"/>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06" name="Line 162"/>
          <p:cNvSpPr>
            <a:spLocks noChangeShapeType="1"/>
          </p:cNvSpPr>
          <p:nvPr/>
        </p:nvSpPr>
        <p:spPr bwMode="auto">
          <a:xfrm flipH="1">
            <a:off x="4165600" y="5524500"/>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07" name="Line 163"/>
          <p:cNvSpPr>
            <a:spLocks noChangeShapeType="1"/>
          </p:cNvSpPr>
          <p:nvPr/>
        </p:nvSpPr>
        <p:spPr bwMode="auto">
          <a:xfrm flipH="1">
            <a:off x="4108450" y="5549900"/>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08" name="Line 164"/>
          <p:cNvSpPr>
            <a:spLocks noChangeShapeType="1"/>
          </p:cNvSpPr>
          <p:nvPr/>
        </p:nvSpPr>
        <p:spPr bwMode="auto">
          <a:xfrm flipH="1">
            <a:off x="4049713" y="5575300"/>
            <a:ext cx="36512"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09" name="Line 165"/>
          <p:cNvSpPr>
            <a:spLocks noChangeShapeType="1"/>
          </p:cNvSpPr>
          <p:nvPr/>
        </p:nvSpPr>
        <p:spPr bwMode="auto">
          <a:xfrm flipH="1">
            <a:off x="3990975" y="5599113"/>
            <a:ext cx="38100" cy="1746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10" name="Line 166"/>
          <p:cNvSpPr>
            <a:spLocks noChangeShapeType="1"/>
          </p:cNvSpPr>
          <p:nvPr/>
        </p:nvSpPr>
        <p:spPr bwMode="auto">
          <a:xfrm flipH="1">
            <a:off x="3935413" y="5624513"/>
            <a:ext cx="36512" cy="1746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11" name="Line 167"/>
          <p:cNvSpPr>
            <a:spLocks noChangeShapeType="1"/>
          </p:cNvSpPr>
          <p:nvPr/>
        </p:nvSpPr>
        <p:spPr bwMode="auto">
          <a:xfrm flipH="1">
            <a:off x="3876675" y="5649913"/>
            <a:ext cx="36513" cy="1746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12" name="Line 168"/>
          <p:cNvSpPr>
            <a:spLocks noChangeShapeType="1"/>
          </p:cNvSpPr>
          <p:nvPr/>
        </p:nvSpPr>
        <p:spPr bwMode="auto">
          <a:xfrm flipH="1">
            <a:off x="3817938" y="5675313"/>
            <a:ext cx="36512" cy="1746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13" name="Line 169"/>
          <p:cNvSpPr>
            <a:spLocks noChangeShapeType="1"/>
          </p:cNvSpPr>
          <p:nvPr/>
        </p:nvSpPr>
        <p:spPr bwMode="auto">
          <a:xfrm flipH="1">
            <a:off x="3760788" y="5700713"/>
            <a:ext cx="36512"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14" name="Line 170"/>
          <p:cNvSpPr>
            <a:spLocks noChangeShapeType="1"/>
          </p:cNvSpPr>
          <p:nvPr/>
        </p:nvSpPr>
        <p:spPr bwMode="auto">
          <a:xfrm flipH="1">
            <a:off x="3703638" y="5726113"/>
            <a:ext cx="36512"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15" name="Line 171"/>
          <p:cNvSpPr>
            <a:spLocks noChangeShapeType="1"/>
          </p:cNvSpPr>
          <p:nvPr/>
        </p:nvSpPr>
        <p:spPr bwMode="auto">
          <a:xfrm flipH="1">
            <a:off x="3644900" y="5751513"/>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16" name="Line 172"/>
          <p:cNvSpPr>
            <a:spLocks noChangeShapeType="1"/>
          </p:cNvSpPr>
          <p:nvPr/>
        </p:nvSpPr>
        <p:spPr bwMode="auto">
          <a:xfrm flipH="1">
            <a:off x="3586163" y="5776913"/>
            <a:ext cx="36512"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17" name="Line 173"/>
          <p:cNvSpPr>
            <a:spLocks noChangeShapeType="1"/>
          </p:cNvSpPr>
          <p:nvPr/>
        </p:nvSpPr>
        <p:spPr bwMode="auto">
          <a:xfrm flipH="1">
            <a:off x="3529013" y="5802313"/>
            <a:ext cx="38100"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18" name="Line 174"/>
          <p:cNvSpPr>
            <a:spLocks noChangeShapeType="1"/>
          </p:cNvSpPr>
          <p:nvPr/>
        </p:nvSpPr>
        <p:spPr bwMode="auto">
          <a:xfrm flipH="1">
            <a:off x="3471863" y="5827713"/>
            <a:ext cx="36512"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19" name="Line 175"/>
          <p:cNvSpPr>
            <a:spLocks noChangeShapeType="1"/>
          </p:cNvSpPr>
          <p:nvPr/>
        </p:nvSpPr>
        <p:spPr bwMode="auto">
          <a:xfrm flipH="1">
            <a:off x="3413125" y="5853113"/>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20" name="Line 176"/>
          <p:cNvSpPr>
            <a:spLocks noChangeShapeType="1"/>
          </p:cNvSpPr>
          <p:nvPr/>
        </p:nvSpPr>
        <p:spPr bwMode="auto">
          <a:xfrm flipH="1">
            <a:off x="3354388" y="5878513"/>
            <a:ext cx="38100"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21" name="Line 177"/>
          <p:cNvSpPr>
            <a:spLocks noChangeShapeType="1"/>
          </p:cNvSpPr>
          <p:nvPr/>
        </p:nvSpPr>
        <p:spPr bwMode="auto">
          <a:xfrm flipH="1">
            <a:off x="3298825" y="5903913"/>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22" name="Line 178"/>
          <p:cNvSpPr>
            <a:spLocks noChangeShapeType="1"/>
          </p:cNvSpPr>
          <p:nvPr/>
        </p:nvSpPr>
        <p:spPr bwMode="auto">
          <a:xfrm flipH="1">
            <a:off x="3240088" y="5927725"/>
            <a:ext cx="36512" cy="174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23" name="Line 179"/>
          <p:cNvSpPr>
            <a:spLocks noChangeShapeType="1"/>
          </p:cNvSpPr>
          <p:nvPr/>
        </p:nvSpPr>
        <p:spPr bwMode="auto">
          <a:xfrm flipH="1">
            <a:off x="3181350" y="5953125"/>
            <a:ext cx="36513" cy="174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24" name="Line 180"/>
          <p:cNvSpPr>
            <a:spLocks noChangeShapeType="1"/>
          </p:cNvSpPr>
          <p:nvPr/>
        </p:nvSpPr>
        <p:spPr bwMode="auto">
          <a:xfrm flipH="1">
            <a:off x="3124200" y="5978525"/>
            <a:ext cx="36513" cy="174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25" name="Line 181"/>
          <p:cNvSpPr>
            <a:spLocks noChangeShapeType="1"/>
          </p:cNvSpPr>
          <p:nvPr/>
        </p:nvSpPr>
        <p:spPr bwMode="auto">
          <a:xfrm flipH="1">
            <a:off x="3067050" y="6003925"/>
            <a:ext cx="36513" cy="174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26" name="Line 182"/>
          <p:cNvSpPr>
            <a:spLocks noChangeShapeType="1"/>
          </p:cNvSpPr>
          <p:nvPr/>
        </p:nvSpPr>
        <p:spPr bwMode="auto">
          <a:xfrm flipH="1">
            <a:off x="3008313" y="6029325"/>
            <a:ext cx="36512"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27" name="Line 183"/>
          <p:cNvSpPr>
            <a:spLocks noChangeShapeType="1"/>
          </p:cNvSpPr>
          <p:nvPr/>
        </p:nvSpPr>
        <p:spPr bwMode="auto">
          <a:xfrm flipH="1">
            <a:off x="2949575" y="6054725"/>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28" name="Line 184"/>
          <p:cNvSpPr>
            <a:spLocks noChangeShapeType="1"/>
          </p:cNvSpPr>
          <p:nvPr/>
        </p:nvSpPr>
        <p:spPr bwMode="auto">
          <a:xfrm flipH="1">
            <a:off x="2892425" y="6080125"/>
            <a:ext cx="38100"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29" name="Line 185"/>
          <p:cNvSpPr>
            <a:spLocks noChangeShapeType="1"/>
          </p:cNvSpPr>
          <p:nvPr/>
        </p:nvSpPr>
        <p:spPr bwMode="auto">
          <a:xfrm flipH="1">
            <a:off x="2835275" y="6105525"/>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30" name="Line 186"/>
          <p:cNvSpPr>
            <a:spLocks noChangeShapeType="1"/>
          </p:cNvSpPr>
          <p:nvPr/>
        </p:nvSpPr>
        <p:spPr bwMode="auto">
          <a:xfrm flipH="1">
            <a:off x="2776538" y="6130925"/>
            <a:ext cx="36512"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31" name="Line 187"/>
          <p:cNvSpPr>
            <a:spLocks noChangeShapeType="1"/>
          </p:cNvSpPr>
          <p:nvPr/>
        </p:nvSpPr>
        <p:spPr bwMode="auto">
          <a:xfrm flipH="1">
            <a:off x="2717800" y="6156325"/>
            <a:ext cx="38100"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32" name="Line 188"/>
          <p:cNvSpPr>
            <a:spLocks noChangeShapeType="1"/>
          </p:cNvSpPr>
          <p:nvPr/>
        </p:nvSpPr>
        <p:spPr bwMode="auto">
          <a:xfrm flipH="1">
            <a:off x="2662238" y="6181725"/>
            <a:ext cx="36512"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33" name="Line 189"/>
          <p:cNvSpPr>
            <a:spLocks noChangeShapeType="1"/>
          </p:cNvSpPr>
          <p:nvPr/>
        </p:nvSpPr>
        <p:spPr bwMode="auto">
          <a:xfrm flipH="1">
            <a:off x="2603500" y="6207125"/>
            <a:ext cx="36513"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34" name="Line 190"/>
          <p:cNvSpPr>
            <a:spLocks noChangeShapeType="1"/>
          </p:cNvSpPr>
          <p:nvPr/>
        </p:nvSpPr>
        <p:spPr bwMode="auto">
          <a:xfrm flipH="1">
            <a:off x="2544763" y="6232525"/>
            <a:ext cx="36512" cy="158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35" name="Line 191"/>
          <p:cNvSpPr>
            <a:spLocks noChangeShapeType="1"/>
          </p:cNvSpPr>
          <p:nvPr/>
        </p:nvSpPr>
        <p:spPr bwMode="auto">
          <a:xfrm flipH="1">
            <a:off x="2487613" y="6256338"/>
            <a:ext cx="36512" cy="1746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36" name="Line 192"/>
          <p:cNvSpPr>
            <a:spLocks noChangeShapeType="1"/>
          </p:cNvSpPr>
          <p:nvPr/>
        </p:nvSpPr>
        <p:spPr bwMode="auto">
          <a:xfrm flipH="1">
            <a:off x="2443163" y="6281738"/>
            <a:ext cx="23812" cy="1111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37" name="Freeform 193"/>
          <p:cNvSpPr>
            <a:spLocks/>
          </p:cNvSpPr>
          <p:nvPr/>
        </p:nvSpPr>
        <p:spPr bwMode="auto">
          <a:xfrm>
            <a:off x="2443163" y="6230938"/>
            <a:ext cx="92075" cy="61912"/>
          </a:xfrm>
          <a:custGeom>
            <a:avLst/>
            <a:gdLst>
              <a:gd name="T0" fmla="*/ 86 w 115"/>
              <a:gd name="T1" fmla="*/ 0 h 79"/>
              <a:gd name="T2" fmla="*/ 0 w 115"/>
              <a:gd name="T3" fmla="*/ 79 h 79"/>
              <a:gd name="T4" fmla="*/ 115 w 115"/>
              <a:gd name="T5" fmla="*/ 67 h 79"/>
            </a:gdLst>
            <a:ahLst/>
            <a:cxnLst>
              <a:cxn ang="0">
                <a:pos x="T0" y="T1"/>
              </a:cxn>
              <a:cxn ang="0">
                <a:pos x="T2" y="T3"/>
              </a:cxn>
              <a:cxn ang="0">
                <a:pos x="T4" y="T5"/>
              </a:cxn>
            </a:cxnLst>
            <a:rect l="0" t="0" r="r" b="b"/>
            <a:pathLst>
              <a:path w="115" h="79">
                <a:moveTo>
                  <a:pt x="86" y="0"/>
                </a:moveTo>
                <a:lnTo>
                  <a:pt x="0" y="79"/>
                </a:lnTo>
                <a:lnTo>
                  <a:pt x="115" y="6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34338" name="Line 194"/>
          <p:cNvSpPr>
            <a:spLocks noChangeShapeType="1"/>
          </p:cNvSpPr>
          <p:nvPr/>
        </p:nvSpPr>
        <p:spPr bwMode="auto">
          <a:xfrm>
            <a:off x="5745163" y="3627438"/>
            <a:ext cx="23812" cy="333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39" name="Line 195"/>
          <p:cNvSpPr>
            <a:spLocks noChangeShapeType="1"/>
          </p:cNvSpPr>
          <p:nvPr/>
        </p:nvSpPr>
        <p:spPr bwMode="auto">
          <a:xfrm>
            <a:off x="5781675" y="3679825"/>
            <a:ext cx="23813" cy="333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40" name="Line 196"/>
          <p:cNvSpPr>
            <a:spLocks noChangeShapeType="1"/>
          </p:cNvSpPr>
          <p:nvPr/>
        </p:nvSpPr>
        <p:spPr bwMode="auto">
          <a:xfrm>
            <a:off x="5818188" y="3732213"/>
            <a:ext cx="23812" cy="317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41" name="Line 197"/>
          <p:cNvSpPr>
            <a:spLocks noChangeShapeType="1"/>
          </p:cNvSpPr>
          <p:nvPr/>
        </p:nvSpPr>
        <p:spPr bwMode="auto">
          <a:xfrm>
            <a:off x="5854700" y="3783013"/>
            <a:ext cx="23813" cy="333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42" name="Line 198"/>
          <p:cNvSpPr>
            <a:spLocks noChangeShapeType="1"/>
          </p:cNvSpPr>
          <p:nvPr/>
        </p:nvSpPr>
        <p:spPr bwMode="auto">
          <a:xfrm>
            <a:off x="5891213" y="3835400"/>
            <a:ext cx="23812" cy="333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43" name="Line 199"/>
          <p:cNvSpPr>
            <a:spLocks noChangeShapeType="1"/>
          </p:cNvSpPr>
          <p:nvPr/>
        </p:nvSpPr>
        <p:spPr bwMode="auto">
          <a:xfrm>
            <a:off x="5927725" y="3887788"/>
            <a:ext cx="6350" cy="63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34344" name="Freeform 200"/>
          <p:cNvSpPr>
            <a:spLocks/>
          </p:cNvSpPr>
          <p:nvPr/>
        </p:nvSpPr>
        <p:spPr bwMode="auto">
          <a:xfrm>
            <a:off x="5861050" y="3806825"/>
            <a:ext cx="73025" cy="87313"/>
          </a:xfrm>
          <a:custGeom>
            <a:avLst/>
            <a:gdLst>
              <a:gd name="T0" fmla="*/ 0 w 92"/>
              <a:gd name="T1" fmla="*/ 41 h 110"/>
              <a:gd name="T2" fmla="*/ 92 w 92"/>
              <a:gd name="T3" fmla="*/ 110 h 110"/>
              <a:gd name="T4" fmla="*/ 59 w 92"/>
              <a:gd name="T5" fmla="*/ 0 h 110"/>
            </a:gdLst>
            <a:ahLst/>
            <a:cxnLst>
              <a:cxn ang="0">
                <a:pos x="T0" y="T1"/>
              </a:cxn>
              <a:cxn ang="0">
                <a:pos x="T2" y="T3"/>
              </a:cxn>
              <a:cxn ang="0">
                <a:pos x="T4" y="T5"/>
              </a:cxn>
            </a:cxnLst>
            <a:rect l="0" t="0" r="r" b="b"/>
            <a:pathLst>
              <a:path w="92" h="110">
                <a:moveTo>
                  <a:pt x="0" y="41"/>
                </a:moveTo>
                <a:lnTo>
                  <a:pt x="92" y="110"/>
                </a:lnTo>
                <a:lnTo>
                  <a:pt x="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Tree>
    <p:extLst>
      <p:ext uri="{BB962C8B-B14F-4D97-AF65-F5344CB8AC3E}">
        <p14:creationId xmlns:p14="http://schemas.microsoft.com/office/powerpoint/2010/main" val="31972927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7" name="Rectangle 5"/>
          <p:cNvSpPr>
            <a:spLocks noGrp="1" noChangeArrowheads="1"/>
          </p:cNvSpPr>
          <p:nvPr>
            <p:ph type="title"/>
          </p:nvPr>
        </p:nvSpPr>
        <p:spPr>
          <a:xfrm>
            <a:off x="152400" y="457200"/>
            <a:ext cx="8991600" cy="1143000"/>
          </a:xfrm>
        </p:spPr>
        <p:txBody>
          <a:bodyPr/>
          <a:lstStyle/>
          <a:p>
            <a:r>
              <a:rPr lang="en-CA" altLang="en-US" sz="4000" dirty="0" smtClean="0"/>
              <a:t>Deployment Diagram Example </a:t>
            </a:r>
            <a:r>
              <a:rPr lang="en-CA" altLang="en-US" sz="4000" dirty="0"/>
              <a:t>(UML 2.0)</a:t>
            </a:r>
            <a:endParaRPr lang="en-US" altLang="en-US" sz="4000" dirty="0"/>
          </a:p>
        </p:txBody>
      </p:sp>
      <p:pic>
        <p:nvPicPr>
          <p:cNvPr id="156676" name="Picture 4" descr="deploymentDiagra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476375" y="1703388"/>
            <a:ext cx="6194425" cy="4710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6679" name="Text Box 7"/>
          <p:cNvSpPr txBox="1">
            <a:spLocks noChangeArrowheads="1"/>
          </p:cNvSpPr>
          <p:nvPr/>
        </p:nvSpPr>
        <p:spPr bwMode="auto">
          <a:xfrm>
            <a:off x="23813" y="6473825"/>
            <a:ext cx="42084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http://www.agilemodeling.com/artifacts/deploymentDiagram.htm</a:t>
            </a:r>
          </a:p>
        </p:txBody>
      </p:sp>
    </p:spTree>
    <p:extLst>
      <p:ext uri="{BB962C8B-B14F-4D97-AF65-F5344CB8AC3E}">
        <p14:creationId xmlns:p14="http://schemas.microsoft.com/office/powerpoint/2010/main" val="3968091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1" name="Rectangle 5"/>
          <p:cNvSpPr>
            <a:spLocks noGrp="1" noChangeArrowheads="1"/>
          </p:cNvSpPr>
          <p:nvPr>
            <p:ph type="title"/>
          </p:nvPr>
        </p:nvSpPr>
        <p:spPr>
          <a:xfrm>
            <a:off x="152400" y="609600"/>
            <a:ext cx="8915400" cy="1143000"/>
          </a:xfrm>
        </p:spPr>
        <p:txBody>
          <a:bodyPr/>
          <a:lstStyle/>
          <a:p>
            <a:r>
              <a:rPr lang="en-CA" altLang="en-US" sz="4000" dirty="0"/>
              <a:t>Deployment Diagram Example (UML </a:t>
            </a:r>
            <a:r>
              <a:rPr lang="en-CA" altLang="en-US" sz="4000" dirty="0" smtClean="0"/>
              <a:t>2.0</a:t>
            </a:r>
            <a:r>
              <a:rPr lang="en-CA" altLang="en-US" sz="4000" dirty="0"/>
              <a:t>)</a:t>
            </a:r>
            <a:endParaRPr lang="en-US" altLang="en-US" sz="4000" dirty="0"/>
          </a:p>
        </p:txBody>
      </p:sp>
      <p:pic>
        <p:nvPicPr>
          <p:cNvPr id="142340" name="Picture 4" descr="deploymentDiagramConcis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433513" y="2205038"/>
            <a:ext cx="6276975" cy="3667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2343" name="Text Box 7"/>
          <p:cNvSpPr txBox="1">
            <a:spLocks noChangeArrowheads="1"/>
          </p:cNvSpPr>
          <p:nvPr/>
        </p:nvSpPr>
        <p:spPr bwMode="auto">
          <a:xfrm>
            <a:off x="257175" y="6351588"/>
            <a:ext cx="42084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http://www.agilemodeling.com/artifacts/deploymentDiagram.htm</a:t>
            </a:r>
          </a:p>
        </p:txBody>
      </p:sp>
    </p:spTree>
    <p:extLst>
      <p:ext uri="{BB962C8B-B14F-4D97-AF65-F5344CB8AC3E}">
        <p14:creationId xmlns:p14="http://schemas.microsoft.com/office/powerpoint/2010/main" val="625674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6B5C1DC-F792-468E-BCB6-AB2171B5EC37}" type="slidenum">
              <a:rPr lang="en-US" altLang="en-US"/>
              <a:pPr/>
              <a:t>2</a:t>
            </a:fld>
            <a:endParaRPr lang="en-US" altLang="en-US"/>
          </a:p>
        </p:txBody>
      </p:sp>
      <p:sp>
        <p:nvSpPr>
          <p:cNvPr id="245762" name="Rectangle 2"/>
          <p:cNvSpPr>
            <a:spLocks noGrp="1" noChangeArrowheads="1"/>
          </p:cNvSpPr>
          <p:nvPr>
            <p:ph type="title"/>
          </p:nvPr>
        </p:nvSpPr>
        <p:spPr/>
        <p:txBody>
          <a:bodyPr/>
          <a:lstStyle/>
          <a:p>
            <a:r>
              <a:rPr lang="en-CA" altLang="en-US" dirty="0" smtClean="0"/>
              <a:t>What we will cover</a:t>
            </a:r>
            <a:endParaRPr lang="en-US" altLang="en-US" dirty="0"/>
          </a:p>
        </p:txBody>
      </p:sp>
      <p:sp>
        <p:nvSpPr>
          <p:cNvPr id="245763" name="Rectangle 3"/>
          <p:cNvSpPr>
            <a:spLocks noGrp="1" noChangeArrowheads="1"/>
          </p:cNvSpPr>
          <p:nvPr>
            <p:ph type="body" idx="1"/>
          </p:nvPr>
        </p:nvSpPr>
        <p:spPr/>
        <p:txBody>
          <a:bodyPr/>
          <a:lstStyle/>
          <a:p>
            <a:pPr lvl="1"/>
            <a:endParaRPr lang="el-GR" altLang="en-US" dirty="0"/>
          </a:p>
          <a:p>
            <a:r>
              <a:rPr lang="en-CA" altLang="en-US" dirty="0" smtClean="0"/>
              <a:t>Requirements Specification Techniques</a:t>
            </a:r>
            <a:endParaRPr lang="el-GR" altLang="en-US" dirty="0"/>
          </a:p>
          <a:p>
            <a:pPr lvl="1"/>
            <a:r>
              <a:rPr lang="en-CA" altLang="en-US" dirty="0" smtClean="0"/>
              <a:t>Classic Technique</a:t>
            </a:r>
            <a:endParaRPr lang="el-GR" altLang="en-US" dirty="0"/>
          </a:p>
          <a:p>
            <a:pPr lvl="1"/>
            <a:r>
              <a:rPr lang="en-CA" altLang="en-US" b="1" u="sng" dirty="0" smtClean="0"/>
              <a:t>Object Oriented Technique</a:t>
            </a:r>
            <a:r>
              <a:rPr lang="en-CA" altLang="en-US" dirty="0" smtClean="0"/>
              <a:t> </a:t>
            </a:r>
            <a:r>
              <a:rPr lang="en-CA" altLang="en-US" b="1" dirty="0" smtClean="0">
                <a:sym typeface="Wingdings" panose="05000000000000000000" pitchFamily="2" charset="2"/>
              </a:rPr>
              <a:t> </a:t>
            </a:r>
            <a:endParaRPr lang="el-GR" altLang="en-US" b="1" u="sng" dirty="0"/>
          </a:p>
          <a:p>
            <a:pPr lvl="2"/>
            <a:r>
              <a:rPr lang="en-CA" altLang="en-US" dirty="0" smtClean="0"/>
              <a:t>Use Case Diagrams</a:t>
            </a:r>
            <a:endParaRPr lang="el-GR" altLang="en-US" dirty="0"/>
          </a:p>
          <a:p>
            <a:pPr lvl="2"/>
            <a:r>
              <a:rPr lang="en-CA" altLang="en-US" dirty="0" smtClean="0"/>
              <a:t>Sequence Diagrams</a:t>
            </a:r>
            <a:endParaRPr lang="el-GR" altLang="en-US" dirty="0"/>
          </a:p>
          <a:p>
            <a:pPr lvl="2"/>
            <a:r>
              <a:rPr lang="en-CA" altLang="en-US" dirty="0" smtClean="0"/>
              <a:t>Collaboration Diagrams</a:t>
            </a:r>
          </a:p>
          <a:p>
            <a:pPr lvl="2"/>
            <a:r>
              <a:rPr lang="en-CA" altLang="en-US" dirty="0" smtClean="0"/>
              <a:t>Class Diagrams</a:t>
            </a:r>
          </a:p>
          <a:p>
            <a:pPr lvl="2"/>
            <a:r>
              <a:rPr lang="en-US" altLang="en-US" b="1" u="sng" dirty="0" smtClean="0"/>
              <a:t>Activity Diagrams</a:t>
            </a:r>
            <a:r>
              <a:rPr lang="en-US" altLang="en-US" dirty="0" smtClean="0"/>
              <a:t> / </a:t>
            </a:r>
            <a:r>
              <a:rPr lang="en-US" altLang="en-US" b="1" u="sng" dirty="0" smtClean="0"/>
              <a:t>State Diagrams</a:t>
            </a:r>
            <a:endParaRPr lang="el-GR" altLang="en-US" b="1" u="sng" dirty="0"/>
          </a:p>
          <a:p>
            <a:pPr lvl="1"/>
            <a:endParaRPr lang="en-US" altLang="en-US" dirty="0"/>
          </a:p>
        </p:txBody>
      </p:sp>
    </p:spTree>
    <p:extLst>
      <p:ext uri="{BB962C8B-B14F-4D97-AF65-F5344CB8AC3E}">
        <p14:creationId xmlns:p14="http://schemas.microsoft.com/office/powerpoint/2010/main" val="2698206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CA" altLang="en-US" dirty="0" smtClean="0"/>
              <a:t>Package Diagrams</a:t>
            </a:r>
            <a:endParaRPr lang="en-US" altLang="en-US" dirty="0"/>
          </a:p>
        </p:txBody>
      </p:sp>
      <p:sp>
        <p:nvSpPr>
          <p:cNvPr id="144387" name="Rectangle 3"/>
          <p:cNvSpPr>
            <a:spLocks noGrp="1" noChangeArrowheads="1"/>
          </p:cNvSpPr>
          <p:nvPr>
            <p:ph type="body" idx="1"/>
          </p:nvPr>
        </p:nvSpPr>
        <p:spPr/>
        <p:txBody>
          <a:bodyPr/>
          <a:lstStyle/>
          <a:p>
            <a:pPr>
              <a:lnSpc>
                <a:spcPct val="80000"/>
              </a:lnSpc>
            </a:pPr>
            <a:r>
              <a:rPr lang="en-CA" altLang="en-US" sz="2000" dirty="0" smtClean="0"/>
              <a:t>They allow for grouping of classifiers in order to facilitate the easier comprehension of the system’s structure</a:t>
            </a:r>
          </a:p>
          <a:p>
            <a:pPr>
              <a:lnSpc>
                <a:spcPct val="80000"/>
              </a:lnSpc>
            </a:pPr>
            <a:endParaRPr lang="el-GR" altLang="en-US" sz="2000" dirty="0"/>
          </a:p>
          <a:p>
            <a:pPr>
              <a:lnSpc>
                <a:spcPct val="80000"/>
              </a:lnSpc>
            </a:pPr>
            <a:r>
              <a:rPr lang="en-CA" altLang="en-US" sz="2000" dirty="0" smtClean="0"/>
              <a:t>The packaging is a way to facilitate grouping of related units and many times also reflects basic design decisions</a:t>
            </a:r>
            <a:r>
              <a:rPr lang="el-GR" altLang="en-US" sz="2000" dirty="0" smtClean="0"/>
              <a:t>  </a:t>
            </a:r>
            <a:endParaRPr lang="el-GR" altLang="en-US" sz="2000" dirty="0"/>
          </a:p>
          <a:p>
            <a:pPr>
              <a:lnSpc>
                <a:spcPct val="80000"/>
              </a:lnSpc>
              <a:buFontTx/>
              <a:buNone/>
            </a:pPr>
            <a:r>
              <a:rPr lang="el-GR" altLang="en-US" sz="2800" dirty="0"/>
              <a:t> </a:t>
            </a:r>
            <a:endParaRPr lang="en-US" altLang="en-US" sz="2800" dirty="0"/>
          </a:p>
        </p:txBody>
      </p:sp>
    </p:spTree>
    <p:extLst>
      <p:ext uri="{BB962C8B-B14F-4D97-AF65-F5344CB8AC3E}">
        <p14:creationId xmlns:p14="http://schemas.microsoft.com/office/powerpoint/2010/main" val="12269082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CA" altLang="en-US" sz="4000" dirty="0" smtClean="0"/>
              <a:t>Package Diagram Example</a:t>
            </a:r>
            <a:endParaRPr lang="en-US" altLang="en-US" sz="4000" dirty="0"/>
          </a:p>
        </p:txBody>
      </p:sp>
      <p:pic>
        <p:nvPicPr>
          <p:cNvPr id="145412" name="Picture 4" descr="packageDiagramUseCase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689100" y="2236788"/>
            <a:ext cx="57642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5414" name="Text Box 6"/>
          <p:cNvSpPr txBox="1">
            <a:spLocks noChangeArrowheads="1"/>
          </p:cNvSpPr>
          <p:nvPr/>
        </p:nvSpPr>
        <p:spPr bwMode="auto">
          <a:xfrm>
            <a:off x="266700" y="6505575"/>
            <a:ext cx="3987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http://www.agilemodeling.com/artifacts/packageDiagram.htm</a:t>
            </a:r>
          </a:p>
        </p:txBody>
      </p:sp>
    </p:spTree>
    <p:extLst>
      <p:ext uri="{BB962C8B-B14F-4D97-AF65-F5344CB8AC3E}">
        <p14:creationId xmlns:p14="http://schemas.microsoft.com/office/powerpoint/2010/main" val="16650647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Links to Supporting Material</a:t>
            </a:r>
            <a:endParaRPr lang="en-CA" dirty="0"/>
          </a:p>
        </p:txBody>
      </p:sp>
      <p:sp>
        <p:nvSpPr>
          <p:cNvPr id="3" name="Content Placeholder 2"/>
          <p:cNvSpPr>
            <a:spLocks noGrp="1"/>
          </p:cNvSpPr>
          <p:nvPr>
            <p:ph idx="1"/>
          </p:nvPr>
        </p:nvSpPr>
        <p:spPr>
          <a:xfrm>
            <a:off x="381000" y="1981200"/>
            <a:ext cx="8077200" cy="4114800"/>
          </a:xfrm>
        </p:spPr>
        <p:txBody>
          <a:bodyPr/>
          <a:lstStyle/>
          <a:p>
            <a:pPr marL="0" indent="0">
              <a:buNone/>
            </a:pPr>
            <a:r>
              <a:rPr lang="en-CA" sz="2000" dirty="0">
                <a:hlinkClick r:id="rId2"/>
              </a:rPr>
              <a:t>https://</a:t>
            </a:r>
            <a:r>
              <a:rPr lang="en-CA" sz="2000" dirty="0" smtClean="0">
                <a:hlinkClick r:id="rId2"/>
              </a:rPr>
              <a:t>www.ibm.com/developerworks/rational/library/dec04/bell/index.html </a:t>
            </a:r>
          </a:p>
          <a:p>
            <a:pPr marL="0" indent="0">
              <a:buNone/>
            </a:pPr>
            <a:endParaRPr lang="en-CA" sz="2000" dirty="0">
              <a:hlinkClick r:id="rId2"/>
            </a:endParaRPr>
          </a:p>
          <a:p>
            <a:pPr marL="0" indent="0">
              <a:buNone/>
            </a:pPr>
            <a:r>
              <a:rPr lang="en-CA" sz="2000" dirty="0">
                <a:hlinkClick r:id="rId3"/>
              </a:rPr>
              <a:t>http://</a:t>
            </a:r>
            <a:r>
              <a:rPr lang="en-CA" sz="2000" dirty="0" smtClean="0">
                <a:hlinkClick r:id="rId3"/>
              </a:rPr>
              <a:t>agilemodeling.com/artifacts/componentDiagram.htm</a:t>
            </a:r>
            <a:endParaRPr lang="en-CA" sz="2000" dirty="0" smtClean="0"/>
          </a:p>
          <a:p>
            <a:pPr marL="0" indent="0">
              <a:buNone/>
            </a:pPr>
            <a:endParaRPr lang="en-CA" sz="2000" dirty="0"/>
          </a:p>
          <a:p>
            <a:pPr marL="0" indent="0">
              <a:buNone/>
            </a:pPr>
            <a:r>
              <a:rPr lang="en-CA" sz="2000" dirty="0">
                <a:hlinkClick r:id="rId4"/>
              </a:rPr>
              <a:t>https://</a:t>
            </a:r>
            <a:r>
              <a:rPr lang="en-CA" sz="2000" dirty="0" smtClean="0">
                <a:hlinkClick r:id="rId4"/>
              </a:rPr>
              <a:t>www.uml-diagrams.org/component-diagrams-examples.html</a:t>
            </a:r>
            <a:endParaRPr lang="en-CA" sz="2000" dirty="0" smtClean="0"/>
          </a:p>
          <a:p>
            <a:pPr marL="0" indent="0">
              <a:buNone/>
            </a:pPr>
            <a:endParaRPr lang="en-CA" sz="2000" dirty="0"/>
          </a:p>
          <a:p>
            <a:pPr marL="0" indent="0">
              <a:buNone/>
            </a:pPr>
            <a:r>
              <a:rPr lang="en-CA" sz="2000" dirty="0">
                <a:hlinkClick r:id="rId5"/>
              </a:rPr>
              <a:t>https://</a:t>
            </a:r>
            <a:r>
              <a:rPr lang="en-CA" sz="2000" dirty="0" smtClean="0">
                <a:hlinkClick r:id="rId5"/>
              </a:rPr>
              <a:t>www.tutorialspoint.com/uml/uml_component_diagram.htm</a:t>
            </a:r>
            <a:endParaRPr lang="en-CA" sz="2000" dirty="0" smtClean="0"/>
          </a:p>
          <a:p>
            <a:pPr marL="0" indent="0">
              <a:buNone/>
            </a:pPr>
            <a:endParaRPr lang="en-CA" sz="2000" dirty="0"/>
          </a:p>
          <a:p>
            <a:pPr marL="0" indent="0">
              <a:buNone/>
            </a:pPr>
            <a:r>
              <a:rPr lang="en-CA" sz="2000" dirty="0">
                <a:hlinkClick r:id="rId6"/>
              </a:rPr>
              <a:t>https://</a:t>
            </a:r>
            <a:r>
              <a:rPr lang="en-CA" sz="2000" dirty="0" smtClean="0">
                <a:hlinkClick r:id="rId6"/>
              </a:rPr>
              <a:t>www.uml-diagrams.org/package-diagrams-overview.html</a:t>
            </a:r>
            <a:endParaRPr lang="en-CA" sz="2000" dirty="0" smtClean="0"/>
          </a:p>
          <a:p>
            <a:pPr marL="0" indent="0">
              <a:buNone/>
            </a:pPr>
            <a:endParaRPr lang="en-CA" sz="2000" dirty="0"/>
          </a:p>
          <a:p>
            <a:pPr marL="0" indent="0">
              <a:buNone/>
            </a:pPr>
            <a:r>
              <a:rPr lang="en-CA" sz="2000" dirty="0">
                <a:hlinkClick r:id="rId7"/>
              </a:rPr>
              <a:t>http://</a:t>
            </a:r>
            <a:r>
              <a:rPr lang="en-CA" sz="2000" dirty="0" smtClean="0">
                <a:hlinkClick r:id="rId7"/>
              </a:rPr>
              <a:t>www.agilemodeling.com/artifacts/packageDiagram.htm</a:t>
            </a:r>
            <a:endParaRPr lang="en-CA" sz="2000" dirty="0" smtClean="0"/>
          </a:p>
          <a:p>
            <a:pPr marL="0" indent="0">
              <a:buNone/>
            </a:pPr>
            <a:endParaRPr lang="en-CA" sz="2000" dirty="0" smtClean="0"/>
          </a:p>
          <a:p>
            <a:pPr marL="0" indent="0">
              <a:buNone/>
            </a:pPr>
            <a:endParaRPr lang="en-CA" sz="2000" dirty="0"/>
          </a:p>
          <a:p>
            <a:pPr marL="0" indent="0">
              <a:buNone/>
            </a:pPr>
            <a:endParaRPr lang="en-CA" sz="2000" dirty="0"/>
          </a:p>
        </p:txBody>
      </p:sp>
    </p:spTree>
    <p:extLst>
      <p:ext uri="{BB962C8B-B14F-4D97-AF65-F5344CB8AC3E}">
        <p14:creationId xmlns:p14="http://schemas.microsoft.com/office/powerpoint/2010/main" val="318216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4BCFFD0F-1658-45F2-BD52-0666616683D5}" type="slidenum">
              <a:rPr lang="en-US" altLang="en-US"/>
              <a:pPr/>
              <a:t>3</a:t>
            </a:fld>
            <a:endParaRPr lang="en-US" altLang="en-US"/>
          </a:p>
        </p:txBody>
      </p:sp>
      <p:sp>
        <p:nvSpPr>
          <p:cNvPr id="157698" name="Rectangle 2"/>
          <p:cNvSpPr>
            <a:spLocks noGrp="1" noChangeArrowheads="1"/>
          </p:cNvSpPr>
          <p:nvPr>
            <p:ph type="title"/>
          </p:nvPr>
        </p:nvSpPr>
        <p:spPr>
          <a:xfrm>
            <a:off x="615751" y="381000"/>
            <a:ext cx="7772400" cy="1143000"/>
          </a:xfrm>
        </p:spPr>
        <p:txBody>
          <a:bodyPr/>
          <a:lstStyle/>
          <a:p>
            <a:r>
              <a:rPr lang="en-CA" altLang="en-US" sz="4000" dirty="0" smtClean="0"/>
              <a:t>Modeling with UML</a:t>
            </a:r>
            <a:endParaRPr lang="en-US" altLang="en-US" sz="4000" dirty="0"/>
          </a:p>
        </p:txBody>
      </p:sp>
      <p:graphicFrame>
        <p:nvGraphicFramePr>
          <p:cNvPr id="157789" name="Group 93"/>
          <p:cNvGraphicFramePr>
            <a:graphicFrameLocks noGrp="1"/>
          </p:cNvGraphicFramePr>
          <p:nvPr>
            <p:extLst>
              <p:ext uri="{D42A27DB-BD31-4B8C-83A1-F6EECF244321}">
                <p14:modId xmlns:p14="http://schemas.microsoft.com/office/powerpoint/2010/main" val="2655332061"/>
              </p:ext>
            </p:extLst>
          </p:nvPr>
        </p:nvGraphicFramePr>
        <p:xfrm>
          <a:off x="1981200" y="1987677"/>
          <a:ext cx="6096000" cy="4071747"/>
        </p:xfrm>
        <a:graphic>
          <a:graphicData uri="http://schemas.openxmlformats.org/drawingml/2006/table">
            <a:tbl>
              <a:tblPr/>
              <a:tblGrid>
                <a:gridCol w="3048000"/>
                <a:gridCol w="3048000"/>
              </a:tblGrid>
              <a:tr h="581025">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smtClean="0">
                          <a:ln>
                            <a:noFill/>
                          </a:ln>
                          <a:solidFill>
                            <a:schemeClr val="tx1"/>
                          </a:solidFill>
                          <a:effectLst/>
                          <a:latin typeface="Times New Roman" pitchFamily="18" charset="0"/>
                        </a:rPr>
                        <a:t>Requirements Modeling</a:t>
                      </a:r>
                      <a:r>
                        <a:rPr kumimoji="0" lang="el-GR" altLang="en-US" sz="1600" b="0" i="0" u="none" strike="noStrike" cap="none" normalizeH="0" baseline="0" dirty="0" smtClean="0">
                          <a:ln>
                            <a:noFill/>
                          </a:ln>
                          <a:solidFill>
                            <a:schemeClr val="tx1"/>
                          </a:solidFill>
                          <a:effectLst/>
                          <a:latin typeface="Times New Roman" pitchFamily="18" charset="0"/>
                        </a:rPr>
                        <a:t> </a:t>
                      </a:r>
                      <a:endParaRPr kumimoji="0" lang="en-US" altLang="en-US" sz="16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smtClean="0">
                          <a:ln>
                            <a:noFill/>
                          </a:ln>
                          <a:solidFill>
                            <a:schemeClr val="tx1"/>
                          </a:solidFill>
                          <a:effectLst/>
                          <a:latin typeface="Times New Roman" pitchFamily="18" charset="0"/>
                        </a:rPr>
                        <a:t>Scenarios, Use Case Diagrams</a:t>
                      </a:r>
                      <a:endParaRPr kumimoji="0" lang="el-GR" altLang="en-US" sz="16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57943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smtClean="0">
                          <a:ln>
                            <a:noFill/>
                          </a:ln>
                          <a:solidFill>
                            <a:srgbClr val="FF0000"/>
                          </a:solidFill>
                          <a:effectLst/>
                          <a:latin typeface="Times New Roman" pitchFamily="18" charset="0"/>
                        </a:rPr>
                        <a:t>Static Modeling</a:t>
                      </a:r>
                      <a:endParaRPr kumimoji="0" lang="en-US" altLang="en-US" sz="1600" b="0" i="0" u="none" strike="noStrike" cap="none" normalizeH="0" baseline="0" dirty="0" smtClean="0">
                        <a:ln>
                          <a:noFill/>
                        </a:ln>
                        <a:solidFill>
                          <a:srgbClr val="FF0000"/>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smtClean="0">
                          <a:ln>
                            <a:noFill/>
                          </a:ln>
                          <a:solidFill>
                            <a:srgbClr val="FF0000"/>
                          </a:solidFill>
                          <a:effectLst/>
                          <a:latin typeface="Times New Roman" pitchFamily="18" charset="0"/>
                        </a:rPr>
                        <a:t>Class Diagrams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smtClean="0">
                          <a:ln>
                            <a:noFill/>
                          </a:ln>
                          <a:solidFill>
                            <a:srgbClr val="FF0000"/>
                          </a:solidFill>
                          <a:effectLst/>
                          <a:latin typeface="Times New Roman" pitchFamily="18" charset="0"/>
                        </a:rPr>
                        <a:t>Object Diagrams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rgbClr val="FF0000"/>
                          </a:solidFill>
                          <a:effectLst/>
                          <a:latin typeface="Times New Roman" pitchFamily="18" charset="0"/>
                        </a:rPr>
                        <a:t>Component Diagrams</a:t>
                      </a:r>
                      <a:r>
                        <a:rPr kumimoji="0" lang="el-GR" altLang="en-US" sz="1600" b="0" i="0" u="none" strike="noStrike" cap="none" normalizeH="0" baseline="0" dirty="0" smtClean="0">
                          <a:ln>
                            <a:noFill/>
                          </a:ln>
                          <a:solidFill>
                            <a:srgbClr val="FF0000"/>
                          </a:solidFill>
                          <a:effectLst/>
                          <a:latin typeface="Times New Roman" pitchFamily="18" charset="0"/>
                        </a:rPr>
                        <a:t>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smtClean="0">
                          <a:ln>
                            <a:noFill/>
                          </a:ln>
                          <a:solidFill>
                            <a:srgbClr val="FF0000"/>
                          </a:solidFill>
                          <a:effectLst/>
                          <a:latin typeface="Times New Roman" pitchFamily="18" charset="0"/>
                        </a:rPr>
                        <a:t>Deployment Diagrams</a:t>
                      </a:r>
                      <a:endParaRPr kumimoji="0" lang="en-US" altLang="en-US" sz="1600" b="0" i="0" u="none" strike="noStrike" cap="none" normalizeH="0" baseline="0" dirty="0" smtClean="0">
                        <a:ln>
                          <a:noFill/>
                        </a:ln>
                        <a:solidFill>
                          <a:srgbClr val="FF0000"/>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33"/>
                    </a:solidFill>
                  </a:tcPr>
                </a:tc>
              </a:tr>
              <a:tr h="581025">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smtClean="0">
                          <a:ln>
                            <a:noFill/>
                          </a:ln>
                          <a:solidFill>
                            <a:schemeClr val="tx1"/>
                          </a:solidFill>
                          <a:effectLst/>
                          <a:latin typeface="Times New Roman" pitchFamily="18" charset="0"/>
                        </a:rPr>
                        <a:t>Dynamic Modeling</a:t>
                      </a:r>
                      <a:endParaRPr kumimoji="0" lang="en-US" altLang="en-US" sz="16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smtClean="0">
                          <a:ln>
                            <a:noFill/>
                          </a:ln>
                          <a:solidFill>
                            <a:schemeClr val="tx1"/>
                          </a:solidFill>
                          <a:effectLst/>
                          <a:latin typeface="Times New Roman" pitchFamily="18" charset="0"/>
                        </a:rPr>
                        <a:t>Sequence Diagrams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smtClean="0">
                          <a:ln>
                            <a:noFill/>
                          </a:ln>
                          <a:solidFill>
                            <a:schemeClr val="tx1"/>
                          </a:solidFill>
                          <a:effectLst/>
                          <a:latin typeface="Times New Roman" pitchFamily="18" charset="0"/>
                        </a:rPr>
                        <a:t>Collaboration Diagrams – Communication Diagrams </a:t>
                      </a:r>
                      <a:r>
                        <a:rPr kumimoji="0" lang="el-GR" altLang="en-US" sz="1600" b="0" i="0" u="none" strike="noStrike" cap="none" normalizeH="0" baseline="0" dirty="0" smtClean="0">
                          <a:ln>
                            <a:noFill/>
                          </a:ln>
                          <a:solidFill>
                            <a:schemeClr val="tx1"/>
                          </a:solidFill>
                          <a:effectLst/>
                          <a:latin typeface="Times New Roman" pitchFamily="18" charset="0"/>
                        </a:rPr>
                        <a:t>στη </a:t>
                      </a:r>
                      <a:r>
                        <a:rPr kumimoji="0" lang="en-CA" altLang="en-US" sz="1600" b="0" i="0" u="none" strike="noStrike" cap="none" normalizeH="0" baseline="0" dirty="0" smtClean="0">
                          <a:ln>
                            <a:noFill/>
                          </a:ln>
                          <a:solidFill>
                            <a:schemeClr val="tx1"/>
                          </a:solidFill>
                          <a:effectLst/>
                          <a:latin typeface="Times New Roman" pitchFamily="18" charset="0"/>
                        </a:rPr>
                        <a:t>UML</a:t>
                      </a:r>
                      <a:r>
                        <a:rPr kumimoji="0" lang="el-GR" altLang="en-US" sz="1600" b="0" i="0" u="none" strike="noStrike" cap="none" normalizeH="0" baseline="0" dirty="0" smtClean="0">
                          <a:ln>
                            <a:noFill/>
                          </a:ln>
                          <a:solidFill>
                            <a:schemeClr val="tx1"/>
                          </a:solidFill>
                          <a:effectLst/>
                          <a:latin typeface="Times New Roman" pitchFamily="18" charset="0"/>
                        </a:rPr>
                        <a:t> 2</a:t>
                      </a:r>
                      <a:r>
                        <a:rPr kumimoji="0" lang="en-CA" altLang="en-US" sz="1600" b="0" i="0" u="none" strike="noStrike" cap="none" normalizeH="0" baseline="0" dirty="0" smtClean="0">
                          <a:ln>
                            <a:noFill/>
                          </a:ln>
                          <a:solidFill>
                            <a:schemeClr val="tx1"/>
                          </a:solidFill>
                          <a:effectLst/>
                          <a:latin typeface="Times New Roman" pitchFamily="18" charset="0"/>
                        </a:rPr>
                        <a:t>.0</a:t>
                      </a:r>
                      <a:endParaRPr kumimoji="0" lang="en-US" altLang="en-US" sz="16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81025">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smtClean="0">
                          <a:ln>
                            <a:noFill/>
                          </a:ln>
                          <a:solidFill>
                            <a:schemeClr val="tx1"/>
                          </a:solidFill>
                          <a:effectLst/>
                          <a:latin typeface="Times New Roman" pitchFamily="18" charset="0"/>
                        </a:rPr>
                        <a:t>Modeling the behavior of specific objects/classes</a:t>
                      </a:r>
                      <a:r>
                        <a:rPr kumimoji="0" lang="el-GR" altLang="en-US" sz="1600" b="0" i="0" u="none" strike="noStrike" cap="none" normalizeH="0" baseline="0" dirty="0" smtClean="0">
                          <a:ln>
                            <a:noFill/>
                          </a:ln>
                          <a:solidFill>
                            <a:schemeClr val="tx1"/>
                          </a:solidFill>
                          <a:effectLst/>
                          <a:latin typeface="Times New Roman" pitchFamily="18" charset="0"/>
                        </a:rPr>
                        <a:t> </a:t>
                      </a:r>
                      <a:endParaRPr kumimoji="0" lang="en-US" altLang="en-US" sz="16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smtClean="0">
                          <a:ln>
                            <a:noFill/>
                          </a:ln>
                          <a:solidFill>
                            <a:schemeClr val="tx1"/>
                          </a:solidFill>
                          <a:effectLst/>
                          <a:latin typeface="Times New Roman" pitchFamily="18" charset="0"/>
                        </a:rPr>
                        <a:t>State Diagrams</a:t>
                      </a:r>
                      <a:endParaRPr kumimoji="0" lang="en-US" altLang="en-US" sz="16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81025">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smtClean="0">
                          <a:ln>
                            <a:noFill/>
                          </a:ln>
                          <a:solidFill>
                            <a:schemeClr val="tx1"/>
                          </a:solidFill>
                          <a:effectLst/>
                          <a:latin typeface="Times New Roman" pitchFamily="18" charset="0"/>
                        </a:rPr>
                        <a:t>Modeling the execution of system process steps</a:t>
                      </a:r>
                      <a:r>
                        <a:rPr kumimoji="0" lang="el-GR" altLang="en-US" sz="1600" b="0" i="0" u="none" strike="noStrike" cap="none" normalizeH="0" baseline="0" dirty="0" smtClean="0">
                          <a:ln>
                            <a:noFill/>
                          </a:ln>
                          <a:solidFill>
                            <a:schemeClr val="tx1"/>
                          </a:solidFill>
                          <a:effectLst/>
                          <a:latin typeface="Times New Roman" pitchFamily="18" charset="0"/>
                        </a:rPr>
                        <a:t> </a:t>
                      </a:r>
                      <a:endParaRPr kumimoji="0" lang="en-US" altLang="en-US" sz="16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eaLnBrk="0" fontAlgn="base" hangingPunct="0">
                        <a:spcBef>
                          <a:spcPct val="20000"/>
                        </a:spcBef>
                        <a:spcAft>
                          <a:spcPct val="0"/>
                        </a:spcAft>
                        <a:defRPr>
                          <a:solidFill>
                            <a:schemeClr val="tx1"/>
                          </a:solidFill>
                          <a:latin typeface="Times New Roman" pitchFamily="18" charset="0"/>
                        </a:defRPr>
                      </a:lvl6pPr>
                      <a:lvl7pPr eaLnBrk="0" fontAlgn="base" hangingPunct="0">
                        <a:spcBef>
                          <a:spcPct val="20000"/>
                        </a:spcBef>
                        <a:spcAft>
                          <a:spcPct val="0"/>
                        </a:spcAft>
                        <a:defRPr>
                          <a:solidFill>
                            <a:schemeClr val="tx1"/>
                          </a:solidFill>
                          <a:latin typeface="Times New Roman" pitchFamily="18" charset="0"/>
                        </a:defRPr>
                      </a:lvl7pPr>
                      <a:lvl8pPr eaLnBrk="0" fontAlgn="base" hangingPunct="0">
                        <a:spcBef>
                          <a:spcPct val="20000"/>
                        </a:spcBef>
                        <a:spcAft>
                          <a:spcPct val="0"/>
                        </a:spcAft>
                        <a:defRPr>
                          <a:solidFill>
                            <a:schemeClr val="tx1"/>
                          </a:solidFill>
                          <a:latin typeface="Times New Roman" pitchFamily="18" charset="0"/>
                        </a:defRPr>
                      </a:lvl8pPr>
                      <a:lvl9pPr eaLnBrk="0" fontAlgn="base" hangingPunct="0">
                        <a:spcBef>
                          <a:spcPct val="20000"/>
                        </a:spcBef>
                        <a:spcAft>
                          <a:spcPct val="0"/>
                        </a:spcAft>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altLang="en-US" sz="1600" b="0" i="0" u="none" strike="noStrike" cap="none" normalizeH="0" baseline="0" dirty="0" smtClean="0">
                          <a:ln>
                            <a:noFill/>
                          </a:ln>
                          <a:solidFill>
                            <a:schemeClr val="tx1"/>
                          </a:solidFill>
                          <a:effectLst/>
                          <a:latin typeface="Times New Roman" pitchFamily="18" charset="0"/>
                        </a:rPr>
                        <a:t>Activity Diagrams</a:t>
                      </a:r>
                      <a:endParaRPr kumimoji="0" lang="en-US" altLang="en-US" sz="16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157773" name="Text Box 77"/>
          <p:cNvSpPr txBox="1">
            <a:spLocks noChangeArrowheads="1"/>
          </p:cNvSpPr>
          <p:nvPr/>
        </p:nvSpPr>
        <p:spPr bwMode="auto">
          <a:xfrm>
            <a:off x="-4763" y="2657602"/>
            <a:ext cx="160992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400" dirty="0" smtClean="0"/>
              <a:t>Modeling system</a:t>
            </a:r>
          </a:p>
          <a:p>
            <a:r>
              <a:rPr lang="en-CA" altLang="en-US" sz="1400" dirty="0"/>
              <a:t>o</a:t>
            </a:r>
            <a:r>
              <a:rPr lang="en-CA" altLang="en-US" sz="1400" dirty="0" smtClean="0"/>
              <a:t>peration – user’s</a:t>
            </a:r>
          </a:p>
          <a:p>
            <a:r>
              <a:rPr lang="en-CA" altLang="en-US" sz="1400" dirty="0" smtClean="0"/>
              <a:t>view</a:t>
            </a:r>
            <a:endParaRPr lang="el-GR" altLang="en-US" sz="1400" dirty="0"/>
          </a:p>
        </p:txBody>
      </p:sp>
      <p:sp>
        <p:nvSpPr>
          <p:cNvPr id="157774" name="Line 78"/>
          <p:cNvSpPr>
            <a:spLocks noChangeShapeType="1"/>
          </p:cNvSpPr>
          <p:nvPr/>
        </p:nvSpPr>
        <p:spPr bwMode="auto">
          <a:xfrm flipV="1">
            <a:off x="1549969" y="2276475"/>
            <a:ext cx="381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7775" name="Text Box 79"/>
          <p:cNvSpPr txBox="1">
            <a:spLocks noChangeArrowheads="1"/>
          </p:cNvSpPr>
          <p:nvPr/>
        </p:nvSpPr>
        <p:spPr bwMode="auto">
          <a:xfrm>
            <a:off x="160338" y="3754565"/>
            <a:ext cx="91082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400" dirty="0" smtClean="0"/>
              <a:t>System </a:t>
            </a:r>
          </a:p>
          <a:p>
            <a:r>
              <a:rPr lang="en-CA" altLang="en-US" sz="1400" dirty="0" smtClean="0"/>
              <a:t>Structure</a:t>
            </a:r>
          </a:p>
          <a:p>
            <a:r>
              <a:rPr lang="en-CA" altLang="en-US" sz="1400" dirty="0" smtClean="0"/>
              <a:t>Modeling</a:t>
            </a:r>
            <a:endParaRPr lang="el-GR" altLang="en-US" sz="1400" dirty="0"/>
          </a:p>
        </p:txBody>
      </p:sp>
      <p:sp>
        <p:nvSpPr>
          <p:cNvPr id="157776" name="Line 80"/>
          <p:cNvSpPr>
            <a:spLocks noChangeShapeType="1"/>
          </p:cNvSpPr>
          <p:nvPr/>
        </p:nvSpPr>
        <p:spPr bwMode="auto">
          <a:xfrm flipV="1">
            <a:off x="990600" y="3396266"/>
            <a:ext cx="685800" cy="6456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7777" name="Text Box 81"/>
          <p:cNvSpPr txBox="1">
            <a:spLocks noChangeArrowheads="1"/>
          </p:cNvSpPr>
          <p:nvPr/>
        </p:nvSpPr>
        <p:spPr bwMode="auto">
          <a:xfrm>
            <a:off x="73025" y="5032502"/>
            <a:ext cx="16674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400" dirty="0" smtClean="0"/>
              <a:t>System</a:t>
            </a:r>
          </a:p>
          <a:p>
            <a:r>
              <a:rPr lang="en-CA" altLang="en-US" sz="1400" dirty="0" smtClean="0"/>
              <a:t>Behavior Modeling</a:t>
            </a:r>
            <a:endParaRPr lang="en-US" altLang="en-US" sz="1400" dirty="0"/>
          </a:p>
        </p:txBody>
      </p:sp>
      <p:sp>
        <p:nvSpPr>
          <p:cNvPr id="157778" name="Line 82"/>
          <p:cNvSpPr>
            <a:spLocks noChangeShapeType="1"/>
          </p:cNvSpPr>
          <p:nvPr/>
        </p:nvSpPr>
        <p:spPr bwMode="auto">
          <a:xfrm flipV="1">
            <a:off x="1219200" y="4346702"/>
            <a:ext cx="6858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7779" name="Line 83"/>
          <p:cNvSpPr>
            <a:spLocks noChangeShapeType="1"/>
          </p:cNvSpPr>
          <p:nvPr/>
        </p:nvSpPr>
        <p:spPr bwMode="auto">
          <a:xfrm flipV="1">
            <a:off x="1333500" y="4880102"/>
            <a:ext cx="5715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7780" name="Line 84"/>
          <p:cNvSpPr>
            <a:spLocks noChangeShapeType="1"/>
          </p:cNvSpPr>
          <p:nvPr/>
        </p:nvSpPr>
        <p:spPr bwMode="auto">
          <a:xfrm>
            <a:off x="1504949" y="5294113"/>
            <a:ext cx="40005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2519926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en-US" sz="4000" dirty="0"/>
              <a:t>UML 2.0 Diagrams Structure</a:t>
            </a:r>
          </a:p>
        </p:txBody>
      </p:sp>
      <p:pic>
        <p:nvPicPr>
          <p:cNvPr id="123907" name="Picture 3" descr="Uml_hierarchie_des_diagramme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81000" y="1717675"/>
            <a:ext cx="8229600" cy="4557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3908" name="Oval 4"/>
          <p:cNvSpPr>
            <a:spLocks noChangeArrowheads="1"/>
          </p:cNvSpPr>
          <p:nvPr/>
        </p:nvSpPr>
        <p:spPr bwMode="auto">
          <a:xfrm>
            <a:off x="2319338" y="4314825"/>
            <a:ext cx="1219200" cy="76200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800">
              <a:solidFill>
                <a:srgbClr val="FF0000"/>
              </a:solidFill>
            </a:endParaRPr>
          </a:p>
        </p:txBody>
      </p:sp>
      <p:sp>
        <p:nvSpPr>
          <p:cNvPr id="123909" name="Oval 5"/>
          <p:cNvSpPr>
            <a:spLocks noChangeArrowheads="1"/>
          </p:cNvSpPr>
          <p:nvPr/>
        </p:nvSpPr>
        <p:spPr bwMode="auto">
          <a:xfrm>
            <a:off x="1774825" y="3679825"/>
            <a:ext cx="1219200" cy="76200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800">
              <a:solidFill>
                <a:srgbClr val="FF0000"/>
              </a:solidFill>
            </a:endParaRPr>
          </a:p>
        </p:txBody>
      </p:sp>
      <p:sp>
        <p:nvSpPr>
          <p:cNvPr id="123910" name="Oval 6"/>
          <p:cNvSpPr>
            <a:spLocks noChangeArrowheads="1"/>
          </p:cNvSpPr>
          <p:nvPr/>
        </p:nvSpPr>
        <p:spPr bwMode="auto">
          <a:xfrm>
            <a:off x="3594100" y="4322763"/>
            <a:ext cx="1219200" cy="76200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800">
              <a:solidFill>
                <a:srgbClr val="FF0000"/>
              </a:solidFill>
            </a:endParaRPr>
          </a:p>
        </p:txBody>
      </p:sp>
    </p:spTree>
    <p:extLst>
      <p:ext uri="{BB962C8B-B14F-4D97-AF65-F5344CB8AC3E}">
        <p14:creationId xmlns:p14="http://schemas.microsoft.com/office/powerpoint/2010/main" val="172626528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CA" altLang="en-US" sz="4000" dirty="0" smtClean="0"/>
              <a:t>Specification of Static Structure</a:t>
            </a:r>
            <a:endParaRPr lang="en-US" altLang="en-US" sz="4000" dirty="0"/>
          </a:p>
        </p:txBody>
      </p:sp>
      <p:sp>
        <p:nvSpPr>
          <p:cNvPr id="122883" name="Rectangle 3"/>
          <p:cNvSpPr>
            <a:spLocks noGrp="1" noChangeArrowheads="1"/>
          </p:cNvSpPr>
          <p:nvPr>
            <p:ph type="body" idx="1"/>
          </p:nvPr>
        </p:nvSpPr>
        <p:spPr>
          <a:xfrm>
            <a:off x="685800" y="2092325"/>
            <a:ext cx="7772400" cy="4697413"/>
          </a:xfrm>
        </p:spPr>
        <p:txBody>
          <a:bodyPr/>
          <a:lstStyle/>
          <a:p>
            <a:pPr>
              <a:lnSpc>
                <a:spcPct val="80000"/>
              </a:lnSpc>
            </a:pPr>
            <a:r>
              <a:rPr lang="en-CA" altLang="en-US" sz="2000" dirty="0" smtClean="0"/>
              <a:t>As we have mentioned already the </a:t>
            </a:r>
            <a:r>
              <a:rPr lang="en-CA" altLang="en-US" sz="2000" b="1" i="1" dirty="0" smtClean="0"/>
              <a:t>Structural </a:t>
            </a:r>
            <a:r>
              <a:rPr lang="en-US" altLang="en-US" sz="2000" b="1" i="1" dirty="0"/>
              <a:t>Model</a:t>
            </a:r>
            <a:r>
              <a:rPr lang="en-US" altLang="en-US" sz="2000" i="1" dirty="0"/>
              <a:t> </a:t>
            </a:r>
            <a:r>
              <a:rPr lang="en-US" altLang="en-US" sz="2000" dirty="0" smtClean="0"/>
              <a:t>(</a:t>
            </a:r>
            <a:r>
              <a:rPr lang="en-CA" altLang="en-US" sz="2000" b="1" i="1" dirty="0" smtClean="0"/>
              <a:t>Object </a:t>
            </a:r>
            <a:r>
              <a:rPr lang="en-CA" altLang="en-US" sz="2000" b="1" i="1" dirty="0"/>
              <a:t>Model</a:t>
            </a:r>
            <a:r>
              <a:rPr lang="el-GR" altLang="en-US" sz="2000" i="1" dirty="0"/>
              <a:t>) </a:t>
            </a:r>
            <a:r>
              <a:rPr lang="en-CA" altLang="en-US" sz="2000" dirty="0" smtClean="0"/>
              <a:t>of a system denotes and specifies the static structure of the system and of the subsystems as a collection of </a:t>
            </a:r>
            <a:r>
              <a:rPr lang="en-CA" altLang="en-US" sz="2000" dirty="0" err="1" smtClean="0"/>
              <a:t>interelated</a:t>
            </a:r>
            <a:r>
              <a:rPr lang="en-CA" altLang="en-US" sz="2000" dirty="0" smtClean="0"/>
              <a:t> classes, objects and other entities</a:t>
            </a:r>
            <a:endParaRPr lang="en-CA" altLang="en-US" sz="2000" dirty="0"/>
          </a:p>
          <a:p>
            <a:pPr>
              <a:lnSpc>
                <a:spcPct val="80000"/>
              </a:lnSpc>
            </a:pPr>
            <a:endParaRPr lang="el-GR" altLang="en-US" sz="2000" dirty="0"/>
          </a:p>
          <a:p>
            <a:pPr>
              <a:lnSpc>
                <a:spcPct val="80000"/>
              </a:lnSpc>
            </a:pPr>
            <a:r>
              <a:rPr lang="en-CA" altLang="en-US" sz="2000" dirty="0" smtClean="0"/>
              <a:t>To create the Structural Model of the system we use: </a:t>
            </a:r>
          </a:p>
          <a:p>
            <a:pPr>
              <a:lnSpc>
                <a:spcPct val="80000"/>
              </a:lnSpc>
            </a:pPr>
            <a:endParaRPr lang="en-CA" altLang="en-US" sz="2000" dirty="0" smtClean="0"/>
          </a:p>
          <a:p>
            <a:pPr lvl="1">
              <a:lnSpc>
                <a:spcPct val="80000"/>
              </a:lnSpc>
            </a:pPr>
            <a:r>
              <a:rPr lang="en-CA" altLang="en-US" sz="2000" dirty="0" smtClean="0"/>
              <a:t>Diagrams that focus on the static structure of the detailed design</a:t>
            </a:r>
            <a:endParaRPr lang="en-CA" altLang="en-US" sz="2000" dirty="0"/>
          </a:p>
          <a:p>
            <a:pPr lvl="2">
              <a:lnSpc>
                <a:spcPct val="80000"/>
              </a:lnSpc>
            </a:pPr>
            <a:r>
              <a:rPr lang="en-CA" altLang="en-US" sz="2000" dirty="0" smtClean="0"/>
              <a:t>Class Diagrams</a:t>
            </a:r>
          </a:p>
          <a:p>
            <a:pPr lvl="2">
              <a:lnSpc>
                <a:spcPct val="80000"/>
              </a:lnSpc>
            </a:pPr>
            <a:r>
              <a:rPr lang="en-CA" altLang="en-US" sz="2000" dirty="0" smtClean="0"/>
              <a:t>Object Diagrams</a:t>
            </a:r>
          </a:p>
          <a:p>
            <a:pPr lvl="2">
              <a:lnSpc>
                <a:spcPct val="80000"/>
              </a:lnSpc>
            </a:pPr>
            <a:endParaRPr lang="en-CA" altLang="en-US" sz="2000" dirty="0"/>
          </a:p>
          <a:p>
            <a:pPr lvl="1">
              <a:lnSpc>
                <a:spcPct val="80000"/>
              </a:lnSpc>
            </a:pPr>
            <a:r>
              <a:rPr lang="en-CA" altLang="en-US" sz="2000" dirty="0" smtClean="0"/>
              <a:t>Diagrams that focus on the deployment of the system </a:t>
            </a:r>
          </a:p>
          <a:p>
            <a:pPr lvl="2">
              <a:lnSpc>
                <a:spcPct val="80000"/>
              </a:lnSpc>
            </a:pPr>
            <a:r>
              <a:rPr lang="en-CA" altLang="en-US" sz="2000" b="1" dirty="0" smtClean="0"/>
              <a:t>Component Diagrams</a:t>
            </a:r>
            <a:endParaRPr lang="en-CA" altLang="en-US" sz="2000" b="1" dirty="0"/>
          </a:p>
          <a:p>
            <a:pPr lvl="2">
              <a:lnSpc>
                <a:spcPct val="80000"/>
              </a:lnSpc>
            </a:pPr>
            <a:r>
              <a:rPr lang="en-CA" altLang="en-US" sz="2000" b="1" dirty="0" smtClean="0"/>
              <a:t>Deployment Diagrams and</a:t>
            </a:r>
            <a:endParaRPr lang="el-GR" altLang="en-US" sz="2000" b="1" dirty="0"/>
          </a:p>
          <a:p>
            <a:pPr lvl="2">
              <a:lnSpc>
                <a:spcPct val="80000"/>
              </a:lnSpc>
            </a:pPr>
            <a:r>
              <a:rPr lang="en-US" altLang="en-US" sz="2000" b="1" dirty="0" smtClean="0"/>
              <a:t>Package Diagrams</a:t>
            </a:r>
            <a:endParaRPr lang="en-CA" altLang="en-US" sz="2000" b="1" dirty="0"/>
          </a:p>
          <a:p>
            <a:pPr>
              <a:lnSpc>
                <a:spcPct val="80000"/>
              </a:lnSpc>
            </a:pPr>
            <a:endParaRPr lang="en-CA" altLang="en-US" sz="2000" b="1" dirty="0">
              <a:solidFill>
                <a:schemeClr val="accent2"/>
              </a:solidFill>
            </a:endParaRPr>
          </a:p>
          <a:p>
            <a:pPr>
              <a:lnSpc>
                <a:spcPct val="80000"/>
              </a:lnSpc>
            </a:pPr>
            <a:endParaRPr lang="el-GR" altLang="en-US" sz="2000" dirty="0"/>
          </a:p>
          <a:p>
            <a:pPr>
              <a:lnSpc>
                <a:spcPct val="80000"/>
              </a:lnSpc>
            </a:pPr>
            <a:endParaRPr lang="el-GR" altLang="en-US" sz="2000" dirty="0"/>
          </a:p>
          <a:p>
            <a:pPr lvl="1">
              <a:lnSpc>
                <a:spcPct val="80000"/>
              </a:lnSpc>
            </a:pPr>
            <a:endParaRPr lang="en-US" altLang="en-US" sz="1800" b="1" u="sng" dirty="0"/>
          </a:p>
        </p:txBody>
      </p:sp>
    </p:spTree>
    <p:extLst>
      <p:ext uri="{BB962C8B-B14F-4D97-AF65-F5344CB8AC3E}">
        <p14:creationId xmlns:p14="http://schemas.microsoft.com/office/powerpoint/2010/main" val="256837807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CA" altLang="en-US" dirty="0" smtClean="0"/>
              <a:t>Component Diagrams</a:t>
            </a:r>
            <a:endParaRPr lang="en-US" altLang="en-US" dirty="0"/>
          </a:p>
        </p:txBody>
      </p:sp>
      <p:sp>
        <p:nvSpPr>
          <p:cNvPr id="130051" name="Rectangle 3"/>
          <p:cNvSpPr>
            <a:spLocks noGrp="1" noChangeArrowheads="1"/>
          </p:cNvSpPr>
          <p:nvPr>
            <p:ph type="body" idx="1"/>
          </p:nvPr>
        </p:nvSpPr>
        <p:spPr>
          <a:xfrm>
            <a:off x="685800" y="1905000"/>
            <a:ext cx="7772400" cy="4114800"/>
          </a:xfrm>
        </p:spPr>
        <p:txBody>
          <a:bodyPr/>
          <a:lstStyle/>
          <a:p>
            <a:r>
              <a:rPr lang="en-CA" altLang="en-US" sz="2000" dirty="0" smtClean="0"/>
              <a:t>These diagrams model the structure of the system as a collection of components which interact using specific interfaces and exchange messages through these interfaces</a:t>
            </a:r>
          </a:p>
          <a:p>
            <a:endParaRPr lang="en-US" altLang="en-US" sz="2000" dirty="0"/>
          </a:p>
          <a:p>
            <a:r>
              <a:rPr lang="en-CA" altLang="en-US" sz="2000" dirty="0" smtClean="0"/>
              <a:t>A Component is:</a:t>
            </a:r>
            <a:endParaRPr lang="en-US" altLang="en-US" sz="2000" dirty="0"/>
          </a:p>
          <a:p>
            <a:pPr lvl="1"/>
            <a:r>
              <a:rPr lang="en-CA" altLang="en-US" sz="1800" dirty="0" smtClean="0"/>
              <a:t>A system unit that offers specific functionality and services and obeys to specific communication protocols  with other components</a:t>
            </a:r>
          </a:p>
          <a:p>
            <a:pPr lvl="1"/>
            <a:r>
              <a:rPr lang="en-CA" altLang="en-US" sz="1800" dirty="0" smtClean="0"/>
              <a:t>A component is referred to by a mnemonic name and hide their implementation details. They only expose interfaces</a:t>
            </a:r>
            <a:endParaRPr lang="el-GR" altLang="en-US" sz="1800" dirty="0"/>
          </a:p>
          <a:p>
            <a:pPr lvl="1"/>
            <a:r>
              <a:rPr lang="en-CA" altLang="en-US" sz="1800" dirty="0" smtClean="0"/>
              <a:t>A good design has components with </a:t>
            </a:r>
            <a:r>
              <a:rPr lang="en-CA" altLang="en-US" sz="1800" b="1" dirty="0" smtClean="0"/>
              <a:t>high cohesion </a:t>
            </a:r>
            <a:r>
              <a:rPr lang="en-CA" altLang="en-US" sz="1800" dirty="0" smtClean="0"/>
              <a:t>and </a:t>
            </a:r>
            <a:r>
              <a:rPr lang="en-CA" altLang="en-US" sz="1800" b="1" dirty="0" smtClean="0"/>
              <a:t>low coupling</a:t>
            </a:r>
            <a:endParaRPr lang="en-US" altLang="en-US" sz="1800" b="1" dirty="0"/>
          </a:p>
        </p:txBody>
      </p:sp>
    </p:spTree>
    <p:extLst>
      <p:ext uri="{BB962C8B-B14F-4D97-AF65-F5344CB8AC3E}">
        <p14:creationId xmlns:p14="http://schemas.microsoft.com/office/powerpoint/2010/main" val="1756773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CA" altLang="en-US" dirty="0" smtClean="0"/>
              <a:t>Hierarchy of Units</a:t>
            </a:r>
            <a:endParaRPr lang="en-US" altLang="en-US" dirty="0"/>
          </a:p>
        </p:txBody>
      </p:sp>
      <p:sp>
        <p:nvSpPr>
          <p:cNvPr id="153603" name="Rectangle 3"/>
          <p:cNvSpPr>
            <a:spLocks noGrp="1" noChangeArrowheads="1"/>
          </p:cNvSpPr>
          <p:nvPr>
            <p:ph type="body" sz="half" idx="1"/>
          </p:nvPr>
        </p:nvSpPr>
        <p:spPr>
          <a:xfrm>
            <a:off x="228600" y="1981200"/>
            <a:ext cx="4532313" cy="4114800"/>
          </a:xfrm>
        </p:spPr>
        <p:txBody>
          <a:bodyPr/>
          <a:lstStyle/>
          <a:p>
            <a:r>
              <a:rPr lang="en-CA" altLang="en-US" sz="2000" dirty="0" smtClean="0"/>
              <a:t>Systems</a:t>
            </a:r>
          </a:p>
          <a:p>
            <a:pPr lvl="1"/>
            <a:r>
              <a:rPr lang="el-GR" altLang="en-US" sz="2000" dirty="0" smtClean="0"/>
              <a:t> </a:t>
            </a:r>
            <a:r>
              <a:rPr lang="en-CA" altLang="en-US" sz="2000" dirty="0" smtClean="0"/>
              <a:t>Subsystem</a:t>
            </a:r>
          </a:p>
          <a:p>
            <a:pPr lvl="2"/>
            <a:r>
              <a:rPr lang="en-CA" altLang="en-US" sz="2000" dirty="0" smtClean="0"/>
              <a:t>Component</a:t>
            </a:r>
          </a:p>
          <a:p>
            <a:pPr lvl="3"/>
            <a:r>
              <a:rPr lang="en-CA" altLang="en-US" dirty="0" smtClean="0"/>
              <a:t>Composite Component</a:t>
            </a:r>
            <a:endParaRPr lang="el-GR" altLang="en-US" dirty="0"/>
          </a:p>
          <a:p>
            <a:pPr lvl="3"/>
            <a:r>
              <a:rPr lang="en-CA" altLang="en-US" dirty="0" smtClean="0"/>
              <a:t>Class</a:t>
            </a:r>
            <a:endParaRPr lang="en-US" altLang="en-US" dirty="0"/>
          </a:p>
        </p:txBody>
      </p:sp>
      <p:grpSp>
        <p:nvGrpSpPr>
          <p:cNvPr id="153613" name="Group 13"/>
          <p:cNvGrpSpPr>
            <a:grpSpLocks noChangeAspect="1"/>
          </p:cNvGrpSpPr>
          <p:nvPr/>
        </p:nvGrpSpPr>
        <p:grpSpPr bwMode="auto">
          <a:xfrm>
            <a:off x="5232400" y="2286000"/>
            <a:ext cx="3454400" cy="3124200"/>
            <a:chOff x="3040" y="1559"/>
            <a:chExt cx="2176" cy="1968"/>
          </a:xfrm>
        </p:grpSpPr>
        <p:sp>
          <p:nvSpPr>
            <p:cNvPr id="153612" name="AutoShape 12"/>
            <p:cNvSpPr>
              <a:spLocks noChangeAspect="1" noChangeArrowheads="1" noTextEdit="1"/>
            </p:cNvSpPr>
            <p:nvPr/>
          </p:nvSpPr>
          <p:spPr bwMode="auto">
            <a:xfrm>
              <a:off x="3040" y="1559"/>
              <a:ext cx="2176" cy="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53614" name="Rectangle 14"/>
            <p:cNvSpPr>
              <a:spLocks noChangeArrowheads="1"/>
            </p:cNvSpPr>
            <p:nvPr/>
          </p:nvSpPr>
          <p:spPr bwMode="auto">
            <a:xfrm>
              <a:off x="3055" y="1838"/>
              <a:ext cx="427" cy="1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53615" name="Rectangle 15"/>
            <p:cNvSpPr>
              <a:spLocks noChangeArrowheads="1"/>
            </p:cNvSpPr>
            <p:nvPr/>
          </p:nvSpPr>
          <p:spPr bwMode="auto">
            <a:xfrm>
              <a:off x="3055" y="1838"/>
              <a:ext cx="427" cy="106"/>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16" name="Rectangle 16"/>
            <p:cNvSpPr>
              <a:spLocks noChangeArrowheads="1"/>
            </p:cNvSpPr>
            <p:nvPr/>
          </p:nvSpPr>
          <p:spPr bwMode="auto">
            <a:xfrm>
              <a:off x="3055" y="1732"/>
              <a:ext cx="427" cy="1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53617" name="Rectangle 17"/>
            <p:cNvSpPr>
              <a:spLocks noChangeArrowheads="1"/>
            </p:cNvSpPr>
            <p:nvPr/>
          </p:nvSpPr>
          <p:spPr bwMode="auto">
            <a:xfrm>
              <a:off x="3055" y="1732"/>
              <a:ext cx="427" cy="106"/>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18" name="Rectangle 18"/>
            <p:cNvSpPr>
              <a:spLocks noChangeArrowheads="1"/>
            </p:cNvSpPr>
            <p:nvPr/>
          </p:nvSpPr>
          <p:spPr bwMode="auto">
            <a:xfrm>
              <a:off x="3055" y="1610"/>
              <a:ext cx="427"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53619" name="Rectangle 19"/>
            <p:cNvSpPr>
              <a:spLocks noChangeArrowheads="1"/>
            </p:cNvSpPr>
            <p:nvPr/>
          </p:nvSpPr>
          <p:spPr bwMode="auto">
            <a:xfrm>
              <a:off x="3055" y="1610"/>
              <a:ext cx="427" cy="122"/>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20" name="Rectangle 20"/>
            <p:cNvSpPr>
              <a:spLocks noChangeArrowheads="1"/>
            </p:cNvSpPr>
            <p:nvPr/>
          </p:nvSpPr>
          <p:spPr bwMode="auto">
            <a:xfrm>
              <a:off x="3158" y="1632"/>
              <a:ext cx="291"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charset="0"/>
                </a:rPr>
                <a:t>System</a:t>
              </a:r>
              <a:endParaRPr lang="en-US" altLang="en-US"/>
            </a:p>
          </p:txBody>
        </p:sp>
        <p:sp>
          <p:nvSpPr>
            <p:cNvPr id="153621" name="Rectangle 21"/>
            <p:cNvSpPr>
              <a:spLocks noChangeArrowheads="1"/>
            </p:cNvSpPr>
            <p:nvPr/>
          </p:nvSpPr>
          <p:spPr bwMode="auto">
            <a:xfrm>
              <a:off x="4079" y="1838"/>
              <a:ext cx="427" cy="1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53622" name="Rectangle 22"/>
            <p:cNvSpPr>
              <a:spLocks noChangeArrowheads="1"/>
            </p:cNvSpPr>
            <p:nvPr/>
          </p:nvSpPr>
          <p:spPr bwMode="auto">
            <a:xfrm>
              <a:off x="4079" y="1838"/>
              <a:ext cx="427" cy="106"/>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23" name="Rectangle 23"/>
            <p:cNvSpPr>
              <a:spLocks noChangeArrowheads="1"/>
            </p:cNvSpPr>
            <p:nvPr/>
          </p:nvSpPr>
          <p:spPr bwMode="auto">
            <a:xfrm>
              <a:off x="4079" y="1732"/>
              <a:ext cx="427" cy="1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53624" name="Rectangle 24"/>
            <p:cNvSpPr>
              <a:spLocks noChangeArrowheads="1"/>
            </p:cNvSpPr>
            <p:nvPr/>
          </p:nvSpPr>
          <p:spPr bwMode="auto">
            <a:xfrm>
              <a:off x="4079" y="1732"/>
              <a:ext cx="427" cy="106"/>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25" name="Rectangle 25"/>
            <p:cNvSpPr>
              <a:spLocks noChangeArrowheads="1"/>
            </p:cNvSpPr>
            <p:nvPr/>
          </p:nvSpPr>
          <p:spPr bwMode="auto">
            <a:xfrm>
              <a:off x="4079" y="1610"/>
              <a:ext cx="427"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53626" name="Rectangle 26"/>
            <p:cNvSpPr>
              <a:spLocks noChangeArrowheads="1"/>
            </p:cNvSpPr>
            <p:nvPr/>
          </p:nvSpPr>
          <p:spPr bwMode="auto">
            <a:xfrm>
              <a:off x="4079" y="1610"/>
              <a:ext cx="427" cy="122"/>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27" name="Rectangle 27"/>
            <p:cNvSpPr>
              <a:spLocks noChangeArrowheads="1"/>
            </p:cNvSpPr>
            <p:nvPr/>
          </p:nvSpPr>
          <p:spPr bwMode="auto">
            <a:xfrm>
              <a:off x="4121" y="1632"/>
              <a:ext cx="420"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charset="0"/>
                </a:rPr>
                <a:t>Subsystem</a:t>
              </a:r>
              <a:endParaRPr lang="en-US" altLang="en-US"/>
            </a:p>
          </p:txBody>
        </p:sp>
        <p:sp>
          <p:nvSpPr>
            <p:cNvPr id="153628" name="Rectangle 28"/>
            <p:cNvSpPr>
              <a:spLocks noChangeArrowheads="1"/>
            </p:cNvSpPr>
            <p:nvPr/>
          </p:nvSpPr>
          <p:spPr bwMode="auto">
            <a:xfrm>
              <a:off x="4079" y="2658"/>
              <a:ext cx="427" cy="1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53629" name="Rectangle 29"/>
            <p:cNvSpPr>
              <a:spLocks noChangeArrowheads="1"/>
            </p:cNvSpPr>
            <p:nvPr/>
          </p:nvSpPr>
          <p:spPr bwMode="auto">
            <a:xfrm>
              <a:off x="4079" y="2658"/>
              <a:ext cx="427" cy="106"/>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30" name="Rectangle 30"/>
            <p:cNvSpPr>
              <a:spLocks noChangeArrowheads="1"/>
            </p:cNvSpPr>
            <p:nvPr/>
          </p:nvSpPr>
          <p:spPr bwMode="auto">
            <a:xfrm>
              <a:off x="4079" y="2552"/>
              <a:ext cx="427" cy="1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53631" name="Rectangle 31"/>
            <p:cNvSpPr>
              <a:spLocks noChangeArrowheads="1"/>
            </p:cNvSpPr>
            <p:nvPr/>
          </p:nvSpPr>
          <p:spPr bwMode="auto">
            <a:xfrm>
              <a:off x="4079" y="2552"/>
              <a:ext cx="427" cy="106"/>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32" name="Rectangle 32"/>
            <p:cNvSpPr>
              <a:spLocks noChangeArrowheads="1"/>
            </p:cNvSpPr>
            <p:nvPr/>
          </p:nvSpPr>
          <p:spPr bwMode="auto">
            <a:xfrm>
              <a:off x="4079" y="2430"/>
              <a:ext cx="427"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53633" name="Rectangle 33"/>
            <p:cNvSpPr>
              <a:spLocks noChangeArrowheads="1"/>
            </p:cNvSpPr>
            <p:nvPr/>
          </p:nvSpPr>
          <p:spPr bwMode="auto">
            <a:xfrm>
              <a:off x="4079" y="2430"/>
              <a:ext cx="427" cy="122"/>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34" name="Rectangle 34"/>
            <p:cNvSpPr>
              <a:spLocks noChangeArrowheads="1"/>
            </p:cNvSpPr>
            <p:nvPr/>
          </p:nvSpPr>
          <p:spPr bwMode="auto">
            <a:xfrm>
              <a:off x="4116" y="2450"/>
              <a:ext cx="44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charset="0"/>
                </a:rPr>
                <a:t>Component</a:t>
              </a:r>
              <a:endParaRPr lang="en-US" altLang="en-US"/>
            </a:p>
          </p:txBody>
        </p:sp>
        <p:sp>
          <p:nvSpPr>
            <p:cNvPr id="153635" name="Rectangle 35"/>
            <p:cNvSpPr>
              <a:spLocks noChangeArrowheads="1"/>
            </p:cNvSpPr>
            <p:nvPr/>
          </p:nvSpPr>
          <p:spPr bwMode="auto">
            <a:xfrm>
              <a:off x="3624" y="3387"/>
              <a:ext cx="427" cy="1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53636" name="Rectangle 36"/>
            <p:cNvSpPr>
              <a:spLocks noChangeArrowheads="1"/>
            </p:cNvSpPr>
            <p:nvPr/>
          </p:nvSpPr>
          <p:spPr bwMode="auto">
            <a:xfrm>
              <a:off x="3624" y="3387"/>
              <a:ext cx="427" cy="106"/>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37" name="Rectangle 37"/>
            <p:cNvSpPr>
              <a:spLocks noChangeArrowheads="1"/>
            </p:cNvSpPr>
            <p:nvPr/>
          </p:nvSpPr>
          <p:spPr bwMode="auto">
            <a:xfrm>
              <a:off x="3624" y="3281"/>
              <a:ext cx="427" cy="1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53638" name="Rectangle 38"/>
            <p:cNvSpPr>
              <a:spLocks noChangeArrowheads="1"/>
            </p:cNvSpPr>
            <p:nvPr/>
          </p:nvSpPr>
          <p:spPr bwMode="auto">
            <a:xfrm>
              <a:off x="3624" y="3281"/>
              <a:ext cx="427" cy="106"/>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39" name="Rectangle 39"/>
            <p:cNvSpPr>
              <a:spLocks noChangeArrowheads="1"/>
            </p:cNvSpPr>
            <p:nvPr/>
          </p:nvSpPr>
          <p:spPr bwMode="auto">
            <a:xfrm>
              <a:off x="3624" y="3159"/>
              <a:ext cx="427"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53640" name="Rectangle 40"/>
            <p:cNvSpPr>
              <a:spLocks noChangeArrowheads="1"/>
            </p:cNvSpPr>
            <p:nvPr/>
          </p:nvSpPr>
          <p:spPr bwMode="auto">
            <a:xfrm>
              <a:off x="3624" y="3159"/>
              <a:ext cx="427" cy="122"/>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41" name="Rectangle 41"/>
            <p:cNvSpPr>
              <a:spLocks noChangeArrowheads="1"/>
            </p:cNvSpPr>
            <p:nvPr/>
          </p:nvSpPr>
          <p:spPr bwMode="auto">
            <a:xfrm>
              <a:off x="3752" y="3178"/>
              <a:ext cx="230"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charset="0"/>
                </a:rPr>
                <a:t>Class</a:t>
              </a:r>
              <a:endParaRPr lang="en-US" altLang="en-US"/>
            </a:p>
          </p:txBody>
        </p:sp>
        <p:sp>
          <p:nvSpPr>
            <p:cNvPr id="153642" name="Freeform 42"/>
            <p:cNvSpPr>
              <a:spLocks/>
            </p:cNvSpPr>
            <p:nvPr/>
          </p:nvSpPr>
          <p:spPr bwMode="auto">
            <a:xfrm>
              <a:off x="3837" y="2840"/>
              <a:ext cx="349" cy="319"/>
            </a:xfrm>
            <a:custGeom>
              <a:avLst/>
              <a:gdLst>
                <a:gd name="T0" fmla="*/ 349 w 349"/>
                <a:gd name="T1" fmla="*/ 0 h 319"/>
                <a:gd name="T2" fmla="*/ 349 w 349"/>
                <a:gd name="T3" fmla="*/ 38 h 319"/>
                <a:gd name="T4" fmla="*/ 0 w 349"/>
                <a:gd name="T5" fmla="*/ 38 h 319"/>
                <a:gd name="T6" fmla="*/ 0 w 349"/>
                <a:gd name="T7" fmla="*/ 319 h 319"/>
              </a:gdLst>
              <a:ahLst/>
              <a:cxnLst>
                <a:cxn ang="0">
                  <a:pos x="T0" y="T1"/>
                </a:cxn>
                <a:cxn ang="0">
                  <a:pos x="T2" y="T3"/>
                </a:cxn>
                <a:cxn ang="0">
                  <a:pos x="T4" y="T5"/>
                </a:cxn>
                <a:cxn ang="0">
                  <a:pos x="T6" y="T7"/>
                </a:cxn>
              </a:cxnLst>
              <a:rect l="0" t="0" r="r" b="b"/>
              <a:pathLst>
                <a:path w="349" h="319">
                  <a:moveTo>
                    <a:pt x="349" y="0"/>
                  </a:moveTo>
                  <a:lnTo>
                    <a:pt x="349" y="38"/>
                  </a:lnTo>
                  <a:lnTo>
                    <a:pt x="0" y="38"/>
                  </a:lnTo>
                  <a:lnTo>
                    <a:pt x="0" y="319"/>
                  </a:ln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43" name="Freeform 43"/>
            <p:cNvSpPr>
              <a:spLocks/>
            </p:cNvSpPr>
            <p:nvPr/>
          </p:nvSpPr>
          <p:spPr bwMode="auto">
            <a:xfrm>
              <a:off x="4142" y="2764"/>
              <a:ext cx="89" cy="76"/>
            </a:xfrm>
            <a:custGeom>
              <a:avLst/>
              <a:gdLst>
                <a:gd name="T0" fmla="*/ 0 w 89"/>
                <a:gd name="T1" fmla="*/ 76 h 76"/>
                <a:gd name="T2" fmla="*/ 89 w 89"/>
                <a:gd name="T3" fmla="*/ 76 h 76"/>
                <a:gd name="T4" fmla="*/ 44 w 89"/>
                <a:gd name="T5" fmla="*/ 0 h 76"/>
                <a:gd name="T6" fmla="*/ 0 w 89"/>
                <a:gd name="T7" fmla="*/ 76 h 76"/>
              </a:gdLst>
              <a:ahLst/>
              <a:cxnLst>
                <a:cxn ang="0">
                  <a:pos x="T0" y="T1"/>
                </a:cxn>
                <a:cxn ang="0">
                  <a:pos x="T2" y="T3"/>
                </a:cxn>
                <a:cxn ang="0">
                  <a:pos x="T4" y="T5"/>
                </a:cxn>
                <a:cxn ang="0">
                  <a:pos x="T6" y="T7"/>
                </a:cxn>
              </a:cxnLst>
              <a:rect l="0" t="0" r="r" b="b"/>
              <a:pathLst>
                <a:path w="89" h="76">
                  <a:moveTo>
                    <a:pt x="0" y="76"/>
                  </a:moveTo>
                  <a:lnTo>
                    <a:pt x="89" y="76"/>
                  </a:lnTo>
                  <a:lnTo>
                    <a:pt x="44" y="0"/>
                  </a:lnTo>
                  <a:lnTo>
                    <a:pt x="0"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53644" name="Freeform 44"/>
            <p:cNvSpPr>
              <a:spLocks/>
            </p:cNvSpPr>
            <p:nvPr/>
          </p:nvSpPr>
          <p:spPr bwMode="auto">
            <a:xfrm>
              <a:off x="4142" y="2764"/>
              <a:ext cx="89" cy="76"/>
            </a:xfrm>
            <a:custGeom>
              <a:avLst/>
              <a:gdLst>
                <a:gd name="T0" fmla="*/ 0 w 89"/>
                <a:gd name="T1" fmla="*/ 76 h 76"/>
                <a:gd name="T2" fmla="*/ 89 w 89"/>
                <a:gd name="T3" fmla="*/ 76 h 76"/>
                <a:gd name="T4" fmla="*/ 44 w 89"/>
                <a:gd name="T5" fmla="*/ 0 h 76"/>
                <a:gd name="T6" fmla="*/ 0 w 89"/>
                <a:gd name="T7" fmla="*/ 76 h 76"/>
              </a:gdLst>
              <a:ahLst/>
              <a:cxnLst>
                <a:cxn ang="0">
                  <a:pos x="T0" y="T1"/>
                </a:cxn>
                <a:cxn ang="0">
                  <a:pos x="T2" y="T3"/>
                </a:cxn>
                <a:cxn ang="0">
                  <a:pos x="T4" y="T5"/>
                </a:cxn>
                <a:cxn ang="0">
                  <a:pos x="T6" y="T7"/>
                </a:cxn>
              </a:cxnLst>
              <a:rect l="0" t="0" r="r" b="b"/>
              <a:pathLst>
                <a:path w="89" h="76">
                  <a:moveTo>
                    <a:pt x="0" y="76"/>
                  </a:moveTo>
                  <a:lnTo>
                    <a:pt x="89" y="76"/>
                  </a:lnTo>
                  <a:lnTo>
                    <a:pt x="44" y="0"/>
                  </a:lnTo>
                  <a:lnTo>
                    <a:pt x="0" y="76"/>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45" name="Rectangle 45"/>
            <p:cNvSpPr>
              <a:spLocks noChangeArrowheads="1"/>
            </p:cNvSpPr>
            <p:nvPr/>
          </p:nvSpPr>
          <p:spPr bwMode="auto">
            <a:xfrm>
              <a:off x="3572" y="1850"/>
              <a:ext cx="7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a:solidFill>
                    <a:srgbClr val="000000"/>
                  </a:solidFill>
                  <a:latin typeface="Arial" charset="0"/>
                </a:rPr>
                <a:t>1</a:t>
              </a:r>
              <a:endParaRPr lang="en-US" altLang="en-US"/>
            </a:p>
          </p:txBody>
        </p:sp>
        <p:sp>
          <p:nvSpPr>
            <p:cNvPr id="153646" name="Rectangle 46"/>
            <p:cNvSpPr>
              <a:spLocks noChangeArrowheads="1"/>
            </p:cNvSpPr>
            <p:nvPr/>
          </p:nvSpPr>
          <p:spPr bwMode="auto">
            <a:xfrm>
              <a:off x="3965" y="1850"/>
              <a:ext cx="6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a:solidFill>
                    <a:srgbClr val="000000"/>
                  </a:solidFill>
                  <a:latin typeface="Arial" charset="0"/>
                </a:rPr>
                <a:t>*</a:t>
              </a:r>
              <a:endParaRPr lang="en-US" altLang="en-US"/>
            </a:p>
          </p:txBody>
        </p:sp>
        <p:sp>
          <p:nvSpPr>
            <p:cNvPr id="153647" name="Line 47"/>
            <p:cNvSpPr>
              <a:spLocks noChangeShapeType="1"/>
            </p:cNvSpPr>
            <p:nvPr/>
          </p:nvSpPr>
          <p:spPr bwMode="auto">
            <a:xfrm>
              <a:off x="3571" y="1778"/>
              <a:ext cx="508" cy="1"/>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53648" name="Freeform 48"/>
            <p:cNvSpPr>
              <a:spLocks/>
            </p:cNvSpPr>
            <p:nvPr/>
          </p:nvSpPr>
          <p:spPr bwMode="auto">
            <a:xfrm>
              <a:off x="3482" y="1747"/>
              <a:ext cx="89" cy="61"/>
            </a:xfrm>
            <a:custGeom>
              <a:avLst/>
              <a:gdLst>
                <a:gd name="T0" fmla="*/ 44 w 89"/>
                <a:gd name="T1" fmla="*/ 61 h 61"/>
                <a:gd name="T2" fmla="*/ 0 w 89"/>
                <a:gd name="T3" fmla="*/ 31 h 61"/>
                <a:gd name="T4" fmla="*/ 44 w 89"/>
                <a:gd name="T5" fmla="*/ 0 h 61"/>
                <a:gd name="T6" fmla="*/ 89 w 89"/>
                <a:gd name="T7" fmla="*/ 31 h 61"/>
                <a:gd name="T8" fmla="*/ 44 w 89"/>
                <a:gd name="T9" fmla="*/ 61 h 61"/>
              </a:gdLst>
              <a:ahLst/>
              <a:cxnLst>
                <a:cxn ang="0">
                  <a:pos x="T0" y="T1"/>
                </a:cxn>
                <a:cxn ang="0">
                  <a:pos x="T2" y="T3"/>
                </a:cxn>
                <a:cxn ang="0">
                  <a:pos x="T4" y="T5"/>
                </a:cxn>
                <a:cxn ang="0">
                  <a:pos x="T6" y="T7"/>
                </a:cxn>
                <a:cxn ang="0">
                  <a:pos x="T8" y="T9"/>
                </a:cxn>
              </a:cxnLst>
              <a:rect l="0" t="0" r="r" b="b"/>
              <a:pathLst>
                <a:path w="89" h="61">
                  <a:moveTo>
                    <a:pt x="44" y="61"/>
                  </a:moveTo>
                  <a:lnTo>
                    <a:pt x="0" y="31"/>
                  </a:lnTo>
                  <a:lnTo>
                    <a:pt x="44" y="0"/>
                  </a:lnTo>
                  <a:lnTo>
                    <a:pt x="89" y="31"/>
                  </a:lnTo>
                  <a:lnTo>
                    <a:pt x="44"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53649" name="Freeform 49"/>
            <p:cNvSpPr>
              <a:spLocks/>
            </p:cNvSpPr>
            <p:nvPr/>
          </p:nvSpPr>
          <p:spPr bwMode="auto">
            <a:xfrm>
              <a:off x="3482" y="1747"/>
              <a:ext cx="89" cy="61"/>
            </a:xfrm>
            <a:custGeom>
              <a:avLst/>
              <a:gdLst>
                <a:gd name="T0" fmla="*/ 44 w 89"/>
                <a:gd name="T1" fmla="*/ 61 h 61"/>
                <a:gd name="T2" fmla="*/ 0 w 89"/>
                <a:gd name="T3" fmla="*/ 31 h 61"/>
                <a:gd name="T4" fmla="*/ 44 w 89"/>
                <a:gd name="T5" fmla="*/ 0 h 61"/>
                <a:gd name="T6" fmla="*/ 89 w 89"/>
                <a:gd name="T7" fmla="*/ 31 h 61"/>
                <a:gd name="T8" fmla="*/ 44 w 89"/>
                <a:gd name="T9" fmla="*/ 61 h 61"/>
              </a:gdLst>
              <a:ahLst/>
              <a:cxnLst>
                <a:cxn ang="0">
                  <a:pos x="T0" y="T1"/>
                </a:cxn>
                <a:cxn ang="0">
                  <a:pos x="T2" y="T3"/>
                </a:cxn>
                <a:cxn ang="0">
                  <a:pos x="T4" y="T5"/>
                </a:cxn>
                <a:cxn ang="0">
                  <a:pos x="T6" y="T7"/>
                </a:cxn>
                <a:cxn ang="0">
                  <a:pos x="T8" y="T9"/>
                </a:cxn>
              </a:cxnLst>
              <a:rect l="0" t="0" r="r" b="b"/>
              <a:pathLst>
                <a:path w="89" h="61">
                  <a:moveTo>
                    <a:pt x="44" y="61"/>
                  </a:moveTo>
                  <a:lnTo>
                    <a:pt x="0" y="31"/>
                  </a:lnTo>
                  <a:lnTo>
                    <a:pt x="44" y="0"/>
                  </a:lnTo>
                  <a:lnTo>
                    <a:pt x="89" y="31"/>
                  </a:lnTo>
                  <a:lnTo>
                    <a:pt x="44" y="61"/>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50" name="Rectangle 50"/>
            <p:cNvSpPr>
              <a:spLocks noChangeArrowheads="1"/>
            </p:cNvSpPr>
            <p:nvPr/>
          </p:nvSpPr>
          <p:spPr bwMode="auto">
            <a:xfrm>
              <a:off x="4183" y="2035"/>
              <a:ext cx="7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a:solidFill>
                    <a:srgbClr val="000000"/>
                  </a:solidFill>
                  <a:latin typeface="Arial" charset="0"/>
                </a:rPr>
                <a:t>1</a:t>
              </a:r>
              <a:endParaRPr lang="en-US" altLang="en-US"/>
            </a:p>
          </p:txBody>
        </p:sp>
        <p:sp>
          <p:nvSpPr>
            <p:cNvPr id="153651" name="Rectangle 51"/>
            <p:cNvSpPr>
              <a:spLocks noChangeArrowheads="1"/>
            </p:cNvSpPr>
            <p:nvPr/>
          </p:nvSpPr>
          <p:spPr bwMode="auto">
            <a:xfrm>
              <a:off x="4194" y="2259"/>
              <a:ext cx="6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a:solidFill>
                    <a:srgbClr val="000000"/>
                  </a:solidFill>
                  <a:latin typeface="Arial" charset="0"/>
                </a:rPr>
                <a:t>*</a:t>
              </a:r>
              <a:endParaRPr lang="en-US" altLang="en-US"/>
            </a:p>
          </p:txBody>
        </p:sp>
        <p:sp>
          <p:nvSpPr>
            <p:cNvPr id="153652" name="Line 52"/>
            <p:cNvSpPr>
              <a:spLocks noChangeShapeType="1"/>
            </p:cNvSpPr>
            <p:nvPr/>
          </p:nvSpPr>
          <p:spPr bwMode="auto">
            <a:xfrm>
              <a:off x="4293" y="2039"/>
              <a:ext cx="1" cy="391"/>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153653" name="Freeform 53"/>
            <p:cNvSpPr>
              <a:spLocks/>
            </p:cNvSpPr>
            <p:nvPr/>
          </p:nvSpPr>
          <p:spPr bwMode="auto">
            <a:xfrm>
              <a:off x="4265" y="1944"/>
              <a:ext cx="56" cy="95"/>
            </a:xfrm>
            <a:custGeom>
              <a:avLst/>
              <a:gdLst>
                <a:gd name="T0" fmla="*/ 0 w 56"/>
                <a:gd name="T1" fmla="*/ 48 h 95"/>
                <a:gd name="T2" fmla="*/ 28 w 56"/>
                <a:gd name="T3" fmla="*/ 0 h 95"/>
                <a:gd name="T4" fmla="*/ 56 w 56"/>
                <a:gd name="T5" fmla="*/ 48 h 95"/>
                <a:gd name="T6" fmla="*/ 28 w 56"/>
                <a:gd name="T7" fmla="*/ 95 h 95"/>
                <a:gd name="T8" fmla="*/ 0 w 56"/>
                <a:gd name="T9" fmla="*/ 48 h 95"/>
              </a:gdLst>
              <a:ahLst/>
              <a:cxnLst>
                <a:cxn ang="0">
                  <a:pos x="T0" y="T1"/>
                </a:cxn>
                <a:cxn ang="0">
                  <a:pos x="T2" y="T3"/>
                </a:cxn>
                <a:cxn ang="0">
                  <a:pos x="T4" y="T5"/>
                </a:cxn>
                <a:cxn ang="0">
                  <a:pos x="T6" y="T7"/>
                </a:cxn>
                <a:cxn ang="0">
                  <a:pos x="T8" y="T9"/>
                </a:cxn>
              </a:cxnLst>
              <a:rect l="0" t="0" r="r" b="b"/>
              <a:pathLst>
                <a:path w="56" h="95">
                  <a:moveTo>
                    <a:pt x="0" y="48"/>
                  </a:moveTo>
                  <a:lnTo>
                    <a:pt x="28" y="0"/>
                  </a:lnTo>
                  <a:lnTo>
                    <a:pt x="56" y="48"/>
                  </a:lnTo>
                  <a:lnTo>
                    <a:pt x="28" y="95"/>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53654" name="Freeform 54"/>
            <p:cNvSpPr>
              <a:spLocks/>
            </p:cNvSpPr>
            <p:nvPr/>
          </p:nvSpPr>
          <p:spPr bwMode="auto">
            <a:xfrm>
              <a:off x="4265" y="1944"/>
              <a:ext cx="56" cy="95"/>
            </a:xfrm>
            <a:custGeom>
              <a:avLst/>
              <a:gdLst>
                <a:gd name="T0" fmla="*/ 0 w 56"/>
                <a:gd name="T1" fmla="*/ 48 h 95"/>
                <a:gd name="T2" fmla="*/ 28 w 56"/>
                <a:gd name="T3" fmla="*/ 0 h 95"/>
                <a:gd name="T4" fmla="*/ 56 w 56"/>
                <a:gd name="T5" fmla="*/ 48 h 95"/>
                <a:gd name="T6" fmla="*/ 28 w 56"/>
                <a:gd name="T7" fmla="*/ 95 h 95"/>
                <a:gd name="T8" fmla="*/ 0 w 56"/>
                <a:gd name="T9" fmla="*/ 48 h 95"/>
              </a:gdLst>
              <a:ahLst/>
              <a:cxnLst>
                <a:cxn ang="0">
                  <a:pos x="T0" y="T1"/>
                </a:cxn>
                <a:cxn ang="0">
                  <a:pos x="T2" y="T3"/>
                </a:cxn>
                <a:cxn ang="0">
                  <a:pos x="T4" y="T5"/>
                </a:cxn>
                <a:cxn ang="0">
                  <a:pos x="T6" y="T7"/>
                </a:cxn>
                <a:cxn ang="0">
                  <a:pos x="T8" y="T9"/>
                </a:cxn>
              </a:cxnLst>
              <a:rect l="0" t="0" r="r" b="b"/>
              <a:pathLst>
                <a:path w="56" h="95">
                  <a:moveTo>
                    <a:pt x="0" y="48"/>
                  </a:moveTo>
                  <a:lnTo>
                    <a:pt x="28" y="0"/>
                  </a:lnTo>
                  <a:lnTo>
                    <a:pt x="56" y="48"/>
                  </a:lnTo>
                  <a:lnTo>
                    <a:pt x="28" y="95"/>
                  </a:lnTo>
                  <a:lnTo>
                    <a:pt x="0" y="48"/>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55" name="Rectangle 55"/>
            <p:cNvSpPr>
              <a:spLocks noChangeArrowheads="1"/>
            </p:cNvSpPr>
            <p:nvPr/>
          </p:nvSpPr>
          <p:spPr bwMode="auto">
            <a:xfrm>
              <a:off x="5029" y="3403"/>
              <a:ext cx="7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a:solidFill>
                    <a:srgbClr val="000000"/>
                  </a:solidFill>
                  <a:latin typeface="Arial" charset="0"/>
                </a:rPr>
                <a:t>1</a:t>
              </a:r>
              <a:endParaRPr lang="en-US" altLang="en-US"/>
            </a:p>
          </p:txBody>
        </p:sp>
        <p:sp>
          <p:nvSpPr>
            <p:cNvPr id="153656" name="Rectangle 56"/>
            <p:cNvSpPr>
              <a:spLocks noChangeArrowheads="1"/>
            </p:cNvSpPr>
            <p:nvPr/>
          </p:nvSpPr>
          <p:spPr bwMode="auto">
            <a:xfrm>
              <a:off x="4615" y="2523"/>
              <a:ext cx="6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a:solidFill>
                    <a:srgbClr val="000000"/>
                  </a:solidFill>
                  <a:latin typeface="Arial" charset="0"/>
                </a:rPr>
                <a:t>*</a:t>
              </a:r>
              <a:endParaRPr lang="en-US" altLang="en-US"/>
            </a:p>
          </p:txBody>
        </p:sp>
        <p:sp>
          <p:nvSpPr>
            <p:cNvPr id="153657" name="Freeform 57"/>
            <p:cNvSpPr>
              <a:spLocks/>
            </p:cNvSpPr>
            <p:nvPr/>
          </p:nvSpPr>
          <p:spPr bwMode="auto">
            <a:xfrm>
              <a:off x="4506" y="2681"/>
              <a:ext cx="523" cy="645"/>
            </a:xfrm>
            <a:custGeom>
              <a:avLst/>
              <a:gdLst>
                <a:gd name="T0" fmla="*/ 506 w 523"/>
                <a:gd name="T1" fmla="*/ 645 h 645"/>
                <a:gd name="T2" fmla="*/ 523 w 523"/>
                <a:gd name="T3" fmla="*/ 645 h 645"/>
                <a:gd name="T4" fmla="*/ 523 w 523"/>
                <a:gd name="T5" fmla="*/ 0 h 645"/>
                <a:gd name="T6" fmla="*/ 0 w 523"/>
                <a:gd name="T7" fmla="*/ 0 h 645"/>
              </a:gdLst>
              <a:ahLst/>
              <a:cxnLst>
                <a:cxn ang="0">
                  <a:pos x="T0" y="T1"/>
                </a:cxn>
                <a:cxn ang="0">
                  <a:pos x="T2" y="T3"/>
                </a:cxn>
                <a:cxn ang="0">
                  <a:pos x="T4" y="T5"/>
                </a:cxn>
                <a:cxn ang="0">
                  <a:pos x="T6" y="T7"/>
                </a:cxn>
              </a:cxnLst>
              <a:rect l="0" t="0" r="r" b="b"/>
              <a:pathLst>
                <a:path w="523" h="645">
                  <a:moveTo>
                    <a:pt x="506" y="645"/>
                  </a:moveTo>
                  <a:lnTo>
                    <a:pt x="523" y="645"/>
                  </a:lnTo>
                  <a:lnTo>
                    <a:pt x="523" y="0"/>
                  </a:lnTo>
                  <a:lnTo>
                    <a:pt x="0" y="0"/>
                  </a:ln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58" name="Freeform 58"/>
            <p:cNvSpPr>
              <a:spLocks/>
            </p:cNvSpPr>
            <p:nvPr/>
          </p:nvSpPr>
          <p:spPr bwMode="auto">
            <a:xfrm>
              <a:off x="4923" y="3296"/>
              <a:ext cx="89" cy="61"/>
            </a:xfrm>
            <a:custGeom>
              <a:avLst/>
              <a:gdLst>
                <a:gd name="T0" fmla="*/ 44 w 89"/>
                <a:gd name="T1" fmla="*/ 61 h 61"/>
                <a:gd name="T2" fmla="*/ 0 w 89"/>
                <a:gd name="T3" fmla="*/ 30 h 61"/>
                <a:gd name="T4" fmla="*/ 44 w 89"/>
                <a:gd name="T5" fmla="*/ 0 h 61"/>
                <a:gd name="T6" fmla="*/ 89 w 89"/>
                <a:gd name="T7" fmla="*/ 30 h 61"/>
                <a:gd name="T8" fmla="*/ 44 w 89"/>
                <a:gd name="T9" fmla="*/ 61 h 61"/>
              </a:gdLst>
              <a:ahLst/>
              <a:cxnLst>
                <a:cxn ang="0">
                  <a:pos x="T0" y="T1"/>
                </a:cxn>
                <a:cxn ang="0">
                  <a:pos x="T2" y="T3"/>
                </a:cxn>
                <a:cxn ang="0">
                  <a:pos x="T4" y="T5"/>
                </a:cxn>
                <a:cxn ang="0">
                  <a:pos x="T6" y="T7"/>
                </a:cxn>
                <a:cxn ang="0">
                  <a:pos x="T8" y="T9"/>
                </a:cxn>
              </a:cxnLst>
              <a:rect l="0" t="0" r="r" b="b"/>
              <a:pathLst>
                <a:path w="89" h="61">
                  <a:moveTo>
                    <a:pt x="44" y="61"/>
                  </a:moveTo>
                  <a:lnTo>
                    <a:pt x="0" y="30"/>
                  </a:lnTo>
                  <a:lnTo>
                    <a:pt x="44" y="0"/>
                  </a:lnTo>
                  <a:lnTo>
                    <a:pt x="89" y="30"/>
                  </a:lnTo>
                  <a:lnTo>
                    <a:pt x="44"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53659" name="Freeform 59"/>
            <p:cNvSpPr>
              <a:spLocks/>
            </p:cNvSpPr>
            <p:nvPr/>
          </p:nvSpPr>
          <p:spPr bwMode="auto">
            <a:xfrm>
              <a:off x="4923" y="3296"/>
              <a:ext cx="89" cy="61"/>
            </a:xfrm>
            <a:custGeom>
              <a:avLst/>
              <a:gdLst>
                <a:gd name="T0" fmla="*/ 44 w 89"/>
                <a:gd name="T1" fmla="*/ 61 h 61"/>
                <a:gd name="T2" fmla="*/ 0 w 89"/>
                <a:gd name="T3" fmla="*/ 30 h 61"/>
                <a:gd name="T4" fmla="*/ 44 w 89"/>
                <a:gd name="T5" fmla="*/ 0 h 61"/>
                <a:gd name="T6" fmla="*/ 89 w 89"/>
                <a:gd name="T7" fmla="*/ 30 h 61"/>
                <a:gd name="T8" fmla="*/ 44 w 89"/>
                <a:gd name="T9" fmla="*/ 61 h 61"/>
              </a:gdLst>
              <a:ahLst/>
              <a:cxnLst>
                <a:cxn ang="0">
                  <a:pos x="T0" y="T1"/>
                </a:cxn>
                <a:cxn ang="0">
                  <a:pos x="T2" y="T3"/>
                </a:cxn>
                <a:cxn ang="0">
                  <a:pos x="T4" y="T5"/>
                </a:cxn>
                <a:cxn ang="0">
                  <a:pos x="T6" y="T7"/>
                </a:cxn>
                <a:cxn ang="0">
                  <a:pos x="T8" y="T9"/>
                </a:cxn>
              </a:cxnLst>
              <a:rect l="0" t="0" r="r" b="b"/>
              <a:pathLst>
                <a:path w="89" h="61">
                  <a:moveTo>
                    <a:pt x="44" y="61"/>
                  </a:moveTo>
                  <a:lnTo>
                    <a:pt x="0" y="30"/>
                  </a:lnTo>
                  <a:lnTo>
                    <a:pt x="44" y="0"/>
                  </a:lnTo>
                  <a:lnTo>
                    <a:pt x="89" y="30"/>
                  </a:lnTo>
                  <a:lnTo>
                    <a:pt x="44" y="61"/>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60" name="Rectangle 60"/>
            <p:cNvSpPr>
              <a:spLocks noChangeArrowheads="1"/>
            </p:cNvSpPr>
            <p:nvPr/>
          </p:nvSpPr>
          <p:spPr bwMode="auto">
            <a:xfrm>
              <a:off x="4176" y="3387"/>
              <a:ext cx="747" cy="1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53661" name="Rectangle 61"/>
            <p:cNvSpPr>
              <a:spLocks noChangeArrowheads="1"/>
            </p:cNvSpPr>
            <p:nvPr/>
          </p:nvSpPr>
          <p:spPr bwMode="auto">
            <a:xfrm>
              <a:off x="4176" y="3387"/>
              <a:ext cx="747" cy="106"/>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62" name="Rectangle 62"/>
            <p:cNvSpPr>
              <a:spLocks noChangeArrowheads="1"/>
            </p:cNvSpPr>
            <p:nvPr/>
          </p:nvSpPr>
          <p:spPr bwMode="auto">
            <a:xfrm>
              <a:off x="4176" y="3281"/>
              <a:ext cx="747" cy="1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53663" name="Rectangle 63"/>
            <p:cNvSpPr>
              <a:spLocks noChangeArrowheads="1"/>
            </p:cNvSpPr>
            <p:nvPr/>
          </p:nvSpPr>
          <p:spPr bwMode="auto">
            <a:xfrm>
              <a:off x="4176" y="3281"/>
              <a:ext cx="747" cy="106"/>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64" name="Rectangle 64"/>
            <p:cNvSpPr>
              <a:spLocks noChangeArrowheads="1"/>
            </p:cNvSpPr>
            <p:nvPr/>
          </p:nvSpPr>
          <p:spPr bwMode="auto">
            <a:xfrm>
              <a:off x="4176" y="3159"/>
              <a:ext cx="747"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53665" name="Rectangle 65"/>
            <p:cNvSpPr>
              <a:spLocks noChangeArrowheads="1"/>
            </p:cNvSpPr>
            <p:nvPr/>
          </p:nvSpPr>
          <p:spPr bwMode="auto">
            <a:xfrm>
              <a:off x="4176" y="3159"/>
              <a:ext cx="747" cy="122"/>
            </a:xfrm>
            <a:prstGeom prst="rect">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66" name="Rectangle 66"/>
            <p:cNvSpPr>
              <a:spLocks noChangeArrowheads="1"/>
            </p:cNvSpPr>
            <p:nvPr/>
          </p:nvSpPr>
          <p:spPr bwMode="auto">
            <a:xfrm>
              <a:off x="4183" y="3178"/>
              <a:ext cx="880"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1">
                  <a:solidFill>
                    <a:srgbClr val="000000"/>
                  </a:solidFill>
                  <a:latin typeface="Arial" charset="0"/>
                </a:rPr>
                <a:t>Composite Components</a:t>
              </a:r>
              <a:endParaRPr lang="en-US" altLang="en-US"/>
            </a:p>
          </p:txBody>
        </p:sp>
        <p:sp>
          <p:nvSpPr>
            <p:cNvPr id="153667" name="Freeform 67"/>
            <p:cNvSpPr>
              <a:spLocks/>
            </p:cNvSpPr>
            <p:nvPr/>
          </p:nvSpPr>
          <p:spPr bwMode="auto">
            <a:xfrm>
              <a:off x="4400" y="2840"/>
              <a:ext cx="149" cy="319"/>
            </a:xfrm>
            <a:custGeom>
              <a:avLst/>
              <a:gdLst>
                <a:gd name="T0" fmla="*/ 0 w 149"/>
                <a:gd name="T1" fmla="*/ 0 h 319"/>
                <a:gd name="T2" fmla="*/ 0 w 149"/>
                <a:gd name="T3" fmla="*/ 38 h 319"/>
                <a:gd name="T4" fmla="*/ 149 w 149"/>
                <a:gd name="T5" fmla="*/ 38 h 319"/>
                <a:gd name="T6" fmla="*/ 149 w 149"/>
                <a:gd name="T7" fmla="*/ 319 h 319"/>
              </a:gdLst>
              <a:ahLst/>
              <a:cxnLst>
                <a:cxn ang="0">
                  <a:pos x="T0" y="T1"/>
                </a:cxn>
                <a:cxn ang="0">
                  <a:pos x="T2" y="T3"/>
                </a:cxn>
                <a:cxn ang="0">
                  <a:pos x="T4" y="T5"/>
                </a:cxn>
                <a:cxn ang="0">
                  <a:pos x="T6" y="T7"/>
                </a:cxn>
              </a:cxnLst>
              <a:rect l="0" t="0" r="r" b="b"/>
              <a:pathLst>
                <a:path w="149" h="319">
                  <a:moveTo>
                    <a:pt x="0" y="0"/>
                  </a:moveTo>
                  <a:lnTo>
                    <a:pt x="0" y="38"/>
                  </a:lnTo>
                  <a:lnTo>
                    <a:pt x="149" y="38"/>
                  </a:lnTo>
                  <a:lnTo>
                    <a:pt x="149" y="319"/>
                  </a:lnTo>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3668" name="Freeform 68"/>
            <p:cNvSpPr>
              <a:spLocks/>
            </p:cNvSpPr>
            <p:nvPr/>
          </p:nvSpPr>
          <p:spPr bwMode="auto">
            <a:xfrm>
              <a:off x="4355" y="2764"/>
              <a:ext cx="89" cy="76"/>
            </a:xfrm>
            <a:custGeom>
              <a:avLst/>
              <a:gdLst>
                <a:gd name="T0" fmla="*/ 0 w 89"/>
                <a:gd name="T1" fmla="*/ 76 h 76"/>
                <a:gd name="T2" fmla="*/ 89 w 89"/>
                <a:gd name="T3" fmla="*/ 76 h 76"/>
                <a:gd name="T4" fmla="*/ 45 w 89"/>
                <a:gd name="T5" fmla="*/ 0 h 76"/>
                <a:gd name="T6" fmla="*/ 0 w 89"/>
                <a:gd name="T7" fmla="*/ 76 h 76"/>
              </a:gdLst>
              <a:ahLst/>
              <a:cxnLst>
                <a:cxn ang="0">
                  <a:pos x="T0" y="T1"/>
                </a:cxn>
                <a:cxn ang="0">
                  <a:pos x="T2" y="T3"/>
                </a:cxn>
                <a:cxn ang="0">
                  <a:pos x="T4" y="T5"/>
                </a:cxn>
                <a:cxn ang="0">
                  <a:pos x="T6" y="T7"/>
                </a:cxn>
              </a:cxnLst>
              <a:rect l="0" t="0" r="r" b="b"/>
              <a:pathLst>
                <a:path w="89" h="76">
                  <a:moveTo>
                    <a:pt x="0" y="76"/>
                  </a:moveTo>
                  <a:lnTo>
                    <a:pt x="89" y="76"/>
                  </a:lnTo>
                  <a:lnTo>
                    <a:pt x="45" y="0"/>
                  </a:lnTo>
                  <a:lnTo>
                    <a:pt x="0"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53669" name="Freeform 69"/>
            <p:cNvSpPr>
              <a:spLocks/>
            </p:cNvSpPr>
            <p:nvPr/>
          </p:nvSpPr>
          <p:spPr bwMode="auto">
            <a:xfrm>
              <a:off x="4355" y="2764"/>
              <a:ext cx="89" cy="76"/>
            </a:xfrm>
            <a:custGeom>
              <a:avLst/>
              <a:gdLst>
                <a:gd name="T0" fmla="*/ 0 w 89"/>
                <a:gd name="T1" fmla="*/ 76 h 76"/>
                <a:gd name="T2" fmla="*/ 89 w 89"/>
                <a:gd name="T3" fmla="*/ 76 h 76"/>
                <a:gd name="T4" fmla="*/ 45 w 89"/>
                <a:gd name="T5" fmla="*/ 0 h 76"/>
                <a:gd name="T6" fmla="*/ 0 w 89"/>
                <a:gd name="T7" fmla="*/ 76 h 76"/>
              </a:gdLst>
              <a:ahLst/>
              <a:cxnLst>
                <a:cxn ang="0">
                  <a:pos x="T0" y="T1"/>
                </a:cxn>
                <a:cxn ang="0">
                  <a:pos x="T2" y="T3"/>
                </a:cxn>
                <a:cxn ang="0">
                  <a:pos x="T4" y="T5"/>
                </a:cxn>
                <a:cxn ang="0">
                  <a:pos x="T6" y="T7"/>
                </a:cxn>
              </a:cxnLst>
              <a:rect l="0" t="0" r="r" b="b"/>
              <a:pathLst>
                <a:path w="89" h="76">
                  <a:moveTo>
                    <a:pt x="0" y="76"/>
                  </a:moveTo>
                  <a:lnTo>
                    <a:pt x="89" y="76"/>
                  </a:lnTo>
                  <a:lnTo>
                    <a:pt x="45" y="0"/>
                  </a:lnTo>
                  <a:lnTo>
                    <a:pt x="0" y="76"/>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CA"/>
            </a:p>
          </p:txBody>
        </p:sp>
      </p:grpSp>
    </p:spTree>
    <p:extLst>
      <p:ext uri="{BB962C8B-B14F-4D97-AF65-F5344CB8AC3E}">
        <p14:creationId xmlns:p14="http://schemas.microsoft.com/office/powerpoint/2010/main" val="742451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074" name="Object 2"/>
          <p:cNvGraphicFramePr>
            <a:graphicFrameLocks noChangeAspect="1"/>
          </p:cNvGraphicFramePr>
          <p:nvPr/>
        </p:nvGraphicFramePr>
        <p:xfrm>
          <a:off x="152400" y="1724025"/>
          <a:ext cx="8550275" cy="4976813"/>
        </p:xfrm>
        <a:graphic>
          <a:graphicData uri="http://schemas.openxmlformats.org/presentationml/2006/ole">
            <mc:AlternateContent xmlns:mc="http://schemas.openxmlformats.org/markup-compatibility/2006">
              <mc:Choice xmlns:v="urn:schemas-microsoft-com:vml" Requires="v">
                <p:oleObj spid="_x0000_s1033" name="VISIO" r:id="rId4" imgW="8449920" imgH="4918320" progId="Visio.Drawing.5">
                  <p:embed/>
                </p:oleObj>
              </mc:Choice>
              <mc:Fallback>
                <p:oleObj name="VISIO" r:id="rId4" imgW="8449920" imgH="4918320" progId="Visio.Drawing.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724025"/>
                        <a:ext cx="8550275" cy="497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1075" name="Rectangle 3"/>
          <p:cNvSpPr>
            <a:spLocks noGrp="1" noChangeArrowheads="1"/>
          </p:cNvSpPr>
          <p:nvPr>
            <p:ph type="title"/>
          </p:nvPr>
        </p:nvSpPr>
        <p:spPr>
          <a:xfrm>
            <a:off x="76200" y="387350"/>
            <a:ext cx="8839200" cy="1143000"/>
          </a:xfrm>
        </p:spPr>
        <p:txBody>
          <a:bodyPr/>
          <a:lstStyle/>
          <a:p>
            <a:r>
              <a:rPr lang="en-CA" altLang="en-US" sz="4000" dirty="0" smtClean="0"/>
              <a:t>Component Diagram Example in UML </a:t>
            </a:r>
            <a:r>
              <a:rPr lang="en-CA" altLang="en-US" sz="4000" dirty="0"/>
              <a:t>1.x</a:t>
            </a:r>
            <a:endParaRPr lang="en-US" altLang="en-US" sz="4000" dirty="0"/>
          </a:p>
        </p:txBody>
      </p:sp>
    </p:spTree>
    <p:extLst>
      <p:ext uri="{BB962C8B-B14F-4D97-AF65-F5344CB8AC3E}">
        <p14:creationId xmlns:p14="http://schemas.microsoft.com/office/powerpoint/2010/main" val="715613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CA" altLang="en-US" dirty="0" smtClean="0"/>
              <a:t>Component Types</a:t>
            </a:r>
            <a:endParaRPr lang="en-US" altLang="en-US" dirty="0"/>
          </a:p>
        </p:txBody>
      </p:sp>
      <p:sp>
        <p:nvSpPr>
          <p:cNvPr id="152579" name="Rectangle 3"/>
          <p:cNvSpPr>
            <a:spLocks noGrp="1" noChangeArrowheads="1"/>
          </p:cNvSpPr>
          <p:nvPr>
            <p:ph type="body" idx="1"/>
          </p:nvPr>
        </p:nvSpPr>
        <p:spPr/>
        <p:txBody>
          <a:bodyPr/>
          <a:lstStyle/>
          <a:p>
            <a:pPr>
              <a:lnSpc>
                <a:spcPct val="90000"/>
              </a:lnSpc>
            </a:pPr>
            <a:r>
              <a:rPr lang="en-CA" altLang="en-US" dirty="0"/>
              <a:t>D</a:t>
            </a:r>
            <a:r>
              <a:rPr lang="en-CA" altLang="en-US" dirty="0" smtClean="0"/>
              <a:t>omain components</a:t>
            </a:r>
            <a:endParaRPr lang="el-GR" altLang="en-US" dirty="0"/>
          </a:p>
          <a:p>
            <a:pPr>
              <a:lnSpc>
                <a:spcPct val="90000"/>
              </a:lnSpc>
            </a:pPr>
            <a:endParaRPr lang="el-GR" altLang="en-US" dirty="0"/>
          </a:p>
          <a:p>
            <a:pPr>
              <a:lnSpc>
                <a:spcPct val="90000"/>
              </a:lnSpc>
            </a:pPr>
            <a:r>
              <a:rPr lang="en-CA" altLang="en-US" dirty="0"/>
              <a:t>A</a:t>
            </a:r>
            <a:r>
              <a:rPr lang="en-CA" altLang="en-US" dirty="0" smtClean="0"/>
              <a:t>pplication components</a:t>
            </a:r>
            <a:endParaRPr lang="el-GR" altLang="en-US" dirty="0"/>
          </a:p>
          <a:p>
            <a:pPr>
              <a:lnSpc>
                <a:spcPct val="90000"/>
              </a:lnSpc>
            </a:pPr>
            <a:endParaRPr lang="el-GR" altLang="en-US" dirty="0"/>
          </a:p>
          <a:p>
            <a:pPr>
              <a:lnSpc>
                <a:spcPct val="90000"/>
              </a:lnSpc>
            </a:pPr>
            <a:r>
              <a:rPr lang="en-CA" altLang="en-US" dirty="0"/>
              <a:t>I</a:t>
            </a:r>
            <a:r>
              <a:rPr lang="en-CA" altLang="en-US" dirty="0" smtClean="0"/>
              <a:t>nfrastructure components</a:t>
            </a:r>
            <a:endParaRPr lang="en-US" altLang="en-US" dirty="0"/>
          </a:p>
        </p:txBody>
      </p:sp>
    </p:spTree>
    <p:extLst>
      <p:ext uri="{BB962C8B-B14F-4D97-AF65-F5344CB8AC3E}">
        <p14:creationId xmlns:p14="http://schemas.microsoft.com/office/powerpoint/2010/main" val="3844578928"/>
      </p:ext>
    </p:extLst>
  </p:cSld>
  <p:clrMapOvr>
    <a:masterClrMapping/>
  </p:clrMapOvr>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1578</TotalTime>
  <Words>807</Words>
  <Application>Microsoft Office PowerPoint</Application>
  <PresentationFormat>On-screen Show (4:3)</PresentationFormat>
  <Paragraphs>187</Paragraphs>
  <Slides>22</Slides>
  <Notes>20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Wrox 24-Hour Trainer</vt:lpstr>
      <vt:lpstr>VISIO</vt:lpstr>
      <vt:lpstr>CS 2212B</vt:lpstr>
      <vt:lpstr>What we will cover</vt:lpstr>
      <vt:lpstr>Modeling with UML</vt:lpstr>
      <vt:lpstr>UML 2.0 Diagrams Structure</vt:lpstr>
      <vt:lpstr>Specification of Static Structure</vt:lpstr>
      <vt:lpstr>Component Diagrams</vt:lpstr>
      <vt:lpstr>Hierarchy of Units</vt:lpstr>
      <vt:lpstr>Component Diagram Example in UML 1.x</vt:lpstr>
      <vt:lpstr>Component Types</vt:lpstr>
      <vt:lpstr>How Do We Identify Components?</vt:lpstr>
      <vt:lpstr>How Do We Identify Components?</vt:lpstr>
      <vt:lpstr>How Do We Identify Components?</vt:lpstr>
      <vt:lpstr>How Do We Identify Components?</vt:lpstr>
      <vt:lpstr>Component Diagram Example in UML 1.x</vt:lpstr>
      <vt:lpstr>Component Diagram Example in UML  2.x</vt:lpstr>
      <vt:lpstr>Deployment Diagrams</vt:lpstr>
      <vt:lpstr>Example of Deployment Diagram</vt:lpstr>
      <vt:lpstr>Deployment Diagram Example (UML 2.0)</vt:lpstr>
      <vt:lpstr>Deployment Diagram Example (UML 2.0)</vt:lpstr>
      <vt:lpstr>Package Diagrams</vt:lpstr>
      <vt:lpstr>Package Diagram Example</vt:lpstr>
      <vt:lpstr>Links to Supporting Material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214</cp:revision>
  <dcterms:created xsi:type="dcterms:W3CDTF">2015-03-16T16:55:38Z</dcterms:created>
  <dcterms:modified xsi:type="dcterms:W3CDTF">2019-01-25T15:06:04Z</dcterms:modified>
</cp:coreProperties>
</file>