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8" r:id="rId2"/>
    <p:sldId id="589" r:id="rId3"/>
    <p:sldId id="590" r:id="rId4"/>
    <p:sldId id="591" r:id="rId5"/>
    <p:sldId id="592" r:id="rId6"/>
    <p:sldId id="593" r:id="rId7"/>
    <p:sldId id="594" r:id="rId8"/>
    <p:sldId id="595" r:id="rId9"/>
    <p:sldId id="596" r:id="rId10"/>
    <p:sldId id="597" r:id="rId11"/>
    <p:sldId id="598" r:id="rId12"/>
    <p:sldId id="599" r:id="rId13"/>
    <p:sldId id="600" r:id="rId14"/>
    <p:sldId id="601" r:id="rId15"/>
    <p:sldId id="602" r:id="rId16"/>
    <p:sldId id="603" r:id="rId17"/>
    <p:sldId id="604" r:id="rId18"/>
    <p:sldId id="605" r:id="rId19"/>
    <p:sldId id="606" r:id="rId20"/>
    <p:sldId id="607" r:id="rId21"/>
    <p:sldId id="608" r:id="rId22"/>
    <p:sldId id="609" r:id="rId23"/>
    <p:sldId id="610" r:id="rId24"/>
    <p:sldId id="611" r:id="rId25"/>
    <p:sldId id="612" r:id="rId26"/>
    <p:sldId id="613" r:id="rId27"/>
    <p:sldId id="614" r:id="rId28"/>
    <p:sldId id="615" r:id="rId29"/>
    <p:sldId id="616" r:id="rId30"/>
    <p:sldId id="617" r:id="rId31"/>
    <p:sldId id="618" r:id="rId32"/>
    <p:sldId id="619" r:id="rId33"/>
    <p:sldId id="620" r:id="rId34"/>
    <p:sldId id="621" r:id="rId35"/>
    <p:sldId id="622" r:id="rId36"/>
    <p:sldId id="588"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352" autoAdjust="0"/>
  </p:normalViewPr>
  <p:slideViewPr>
    <p:cSldViewPr>
      <p:cViewPr>
        <p:scale>
          <a:sx n="80" d="100"/>
          <a:sy n="80" d="100"/>
        </p:scale>
        <p:origin x="-151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EEA18FB-1C0E-4530-8CC5-3EADB913B705}" type="datetimeFigureOut">
              <a:rPr lang="en-US"/>
              <a:pPr>
                <a:defRPr/>
              </a:pPr>
              <a:t>1/31/2019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7D173CC-E796-4683-BC3D-9729E0EAFA5D}" type="slidenum">
              <a:rPr lang="en-US"/>
              <a:pPr>
                <a:defRPr/>
              </a:pPr>
              <a:t>‹#›</a:t>
            </a:fld>
            <a:endParaRPr lang="en-US"/>
          </a:p>
        </p:txBody>
      </p:sp>
    </p:spTree>
    <p:extLst>
      <p:ext uri="{BB962C8B-B14F-4D97-AF65-F5344CB8AC3E}">
        <p14:creationId xmlns:p14="http://schemas.microsoft.com/office/powerpoint/2010/main" val="147198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63603B63-E6FF-4FE6-970A-8BDE3151D245}" type="slidenum">
              <a:rPr lang="en-CA" altLang="en-US" sz="1200"/>
              <a:pPr eaLnBrk="1" hangingPunct="1">
                <a:spcBef>
                  <a:spcPct val="0"/>
                </a:spcBef>
              </a:pPr>
              <a:t>2</a:t>
            </a:fld>
            <a:endParaRPr lang="en-CA"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09195C01-43ED-43D5-BDEA-BE07734025B4}" type="slidenum">
              <a:rPr lang="en-CA" altLang="en-US" sz="1200"/>
              <a:pPr eaLnBrk="1" hangingPunct="1">
                <a:spcBef>
                  <a:spcPct val="0"/>
                </a:spcBef>
              </a:pPr>
              <a:t>11</a:t>
            </a:fld>
            <a:endParaRPr lang="en-CA"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02703798-2793-4748-B986-B88184FB065E}" type="slidenum">
              <a:rPr lang="en-CA" altLang="en-US" sz="1200"/>
              <a:pPr eaLnBrk="1" hangingPunct="1">
                <a:spcBef>
                  <a:spcPct val="0"/>
                </a:spcBef>
              </a:pPr>
              <a:t>12</a:t>
            </a:fld>
            <a:endParaRPr lang="en-CA"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D124D11-4E54-4996-A36A-F456302E58CD}" type="slidenum">
              <a:rPr lang="en-CA" altLang="en-US" sz="1200"/>
              <a:pPr eaLnBrk="1" hangingPunct="1">
                <a:spcBef>
                  <a:spcPct val="0"/>
                </a:spcBef>
              </a:pPr>
              <a:t>13</a:t>
            </a:fld>
            <a:endParaRPr lang="en-CA"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E7AD4C4-EEBF-48F4-BF09-0193FA34CB94}" type="slidenum">
              <a:rPr lang="en-CA" altLang="en-US" sz="1200"/>
              <a:pPr eaLnBrk="1" hangingPunct="1">
                <a:spcBef>
                  <a:spcPct val="0"/>
                </a:spcBef>
              </a:pPr>
              <a:t>14</a:t>
            </a:fld>
            <a:endParaRPr lang="en-CA"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D57A6E9C-EA9A-4E0D-AEFE-0E3D73014AB0}" type="slidenum">
              <a:rPr lang="en-CA" altLang="en-US" sz="1200"/>
              <a:pPr eaLnBrk="1" hangingPunct="1">
                <a:spcBef>
                  <a:spcPct val="0"/>
                </a:spcBef>
              </a:pPr>
              <a:t>15</a:t>
            </a:fld>
            <a:endParaRPr lang="en-CA"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C63F4181-6EC3-4B09-BA95-96AF5FF8BD19}" type="slidenum">
              <a:rPr lang="en-CA" altLang="en-US" sz="1200"/>
              <a:pPr eaLnBrk="1" hangingPunct="1">
                <a:spcBef>
                  <a:spcPct val="0"/>
                </a:spcBef>
              </a:pPr>
              <a:t>16</a:t>
            </a:fld>
            <a:endParaRPr lang="en-CA"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4DAC36E-1550-4205-BD20-1286FF4ED8FB}" type="slidenum">
              <a:rPr lang="en-CA" altLang="en-US" sz="1200"/>
              <a:pPr eaLnBrk="1" hangingPunct="1">
                <a:spcBef>
                  <a:spcPct val="0"/>
                </a:spcBef>
              </a:pPr>
              <a:t>17</a:t>
            </a:fld>
            <a:endParaRPr lang="en-CA"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B1355FE1-AC1C-4885-AF22-90D399325272}" type="slidenum">
              <a:rPr lang="en-CA" altLang="en-US" sz="1200"/>
              <a:pPr eaLnBrk="1" hangingPunct="1">
                <a:spcBef>
                  <a:spcPct val="0"/>
                </a:spcBef>
              </a:pPr>
              <a:t>18</a:t>
            </a:fld>
            <a:endParaRPr lang="en-CA"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8E447C90-17DE-4119-B477-C382F8E98A1A}" type="slidenum">
              <a:rPr lang="en-CA" altLang="en-US" sz="1200"/>
              <a:pPr eaLnBrk="1" hangingPunct="1">
                <a:spcBef>
                  <a:spcPct val="0"/>
                </a:spcBef>
              </a:pPr>
              <a:t>19</a:t>
            </a:fld>
            <a:endParaRPr lang="en-CA"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7644087-CC9E-4F92-837A-2B246498FFA5}" type="slidenum">
              <a:rPr lang="en-CA" altLang="en-US" sz="1200"/>
              <a:pPr eaLnBrk="1" hangingPunct="1">
                <a:spcBef>
                  <a:spcPct val="0"/>
                </a:spcBef>
              </a:pPr>
              <a:t>20</a:t>
            </a:fld>
            <a:endParaRPr lang="en-CA"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3AF32007-1E9D-4380-8B97-EE7B5891BFA4}" type="slidenum">
              <a:rPr lang="en-CA" altLang="en-US" sz="1200"/>
              <a:pPr eaLnBrk="1" hangingPunct="1">
                <a:spcBef>
                  <a:spcPct val="0"/>
                </a:spcBef>
              </a:pPr>
              <a:t>3</a:t>
            </a:fld>
            <a:endParaRPr lang="en-CA"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27B468CD-F073-472E-A206-4D290FE6DF20}" type="slidenum">
              <a:rPr lang="en-CA" altLang="en-US" sz="1200"/>
              <a:pPr eaLnBrk="1" hangingPunct="1">
                <a:spcBef>
                  <a:spcPct val="0"/>
                </a:spcBef>
              </a:pPr>
              <a:t>21</a:t>
            </a:fld>
            <a:endParaRPr lang="en-CA"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63E785D-895D-4978-923F-3FAA4A759617}" type="slidenum">
              <a:rPr lang="en-CA" altLang="en-US" sz="1200"/>
              <a:pPr eaLnBrk="1" hangingPunct="1">
                <a:spcBef>
                  <a:spcPct val="0"/>
                </a:spcBef>
              </a:pPr>
              <a:t>22</a:t>
            </a:fld>
            <a:endParaRPr lang="en-CA"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5AA3C596-D26C-4D2C-BAE0-14E9418B0330}" type="slidenum">
              <a:rPr lang="en-CA" altLang="en-US" sz="1200"/>
              <a:pPr eaLnBrk="1" hangingPunct="1">
                <a:spcBef>
                  <a:spcPct val="0"/>
                </a:spcBef>
              </a:pPr>
              <a:t>23</a:t>
            </a:fld>
            <a:endParaRPr lang="en-CA"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E3C47237-E370-4923-B5A9-01E0E38E9B86}" type="slidenum">
              <a:rPr lang="en-CA" altLang="en-US" sz="1200"/>
              <a:pPr eaLnBrk="1" hangingPunct="1">
                <a:spcBef>
                  <a:spcPct val="0"/>
                </a:spcBef>
              </a:pPr>
              <a:t>24</a:t>
            </a:fld>
            <a:endParaRPr lang="en-CA"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C103279C-7559-4A70-91F5-E454C4B3D7ED}" type="slidenum">
              <a:rPr lang="en-CA" altLang="en-US" sz="1200"/>
              <a:pPr eaLnBrk="1" hangingPunct="1">
                <a:spcBef>
                  <a:spcPct val="0"/>
                </a:spcBef>
              </a:pPr>
              <a:t>25</a:t>
            </a:fld>
            <a:endParaRPr lang="en-CA"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ABD120-D279-43FF-89D1-576AA19844FB}" type="slidenum">
              <a:rPr lang="en-CA" altLang="en-US"/>
              <a:pPr/>
              <a:t>26</a:t>
            </a:fld>
            <a:endParaRPr lang="en-CA"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8FA2DC-59F9-43FA-9DCC-18590875D84D}" type="slidenum">
              <a:rPr lang="en-CA" altLang="en-US"/>
              <a:pPr/>
              <a:t>27</a:t>
            </a:fld>
            <a:endParaRPr lang="en-CA"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E4282-212A-4C0B-8D00-E1D46A87504D}" type="slidenum">
              <a:rPr lang="en-CA" altLang="en-US"/>
              <a:pPr/>
              <a:t>28</a:t>
            </a:fld>
            <a:endParaRPr lang="en-CA"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2D3A41-46F4-4E53-A683-C58870331685}" type="slidenum">
              <a:rPr lang="en-CA" altLang="en-US"/>
              <a:pPr/>
              <a:t>29</a:t>
            </a:fld>
            <a:endParaRPr lang="en-CA"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AC4CE1-C258-405C-8234-4CB61ABB88E0}" type="slidenum">
              <a:rPr lang="en-CA" altLang="en-US"/>
              <a:pPr/>
              <a:t>30</a:t>
            </a:fld>
            <a:endParaRPr lang="en-CA"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59C0B1B-9987-47EA-848B-317A68688593}" type="slidenum">
              <a:rPr lang="en-CA" altLang="en-US" sz="1200"/>
              <a:pPr eaLnBrk="1" hangingPunct="1">
                <a:spcBef>
                  <a:spcPct val="0"/>
                </a:spcBef>
              </a:pPr>
              <a:t>4</a:t>
            </a:fld>
            <a:endParaRPr lang="en-CA" altLang="en-US"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6F0300-6E76-4302-B6AA-B32AAF8C17C1}" type="slidenum">
              <a:rPr lang="en-CA" altLang="en-US"/>
              <a:pPr/>
              <a:t>31</a:t>
            </a:fld>
            <a:endParaRPr lang="en-CA" altLang="en-US"/>
          </a:p>
        </p:txBody>
      </p:sp>
      <p:sp>
        <p:nvSpPr>
          <p:cNvPr id="231426" name="Rectangle 2"/>
          <p:cNvSpPr>
            <a:spLocks noGrp="1" noRot="1" noChangeAspect="1"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B3E3A2-9D5A-42F6-8732-75E5BFF53767}" type="slidenum">
              <a:rPr lang="en-CA" altLang="en-US"/>
              <a:pPr/>
              <a:t>32</a:t>
            </a:fld>
            <a:endParaRPr lang="en-CA" alt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99754-2A26-4FEA-B39E-6AAE60E44D59}" type="slidenum">
              <a:rPr lang="en-CA" altLang="en-US"/>
              <a:pPr/>
              <a:t>33</a:t>
            </a:fld>
            <a:endParaRPr lang="en-CA" alt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11571-5629-4480-B26F-51B8A1DAEEB0}" type="slidenum">
              <a:rPr lang="en-CA" altLang="en-US"/>
              <a:pPr/>
              <a:t>34</a:t>
            </a:fld>
            <a:endParaRPr lang="en-CA" alt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6EA7BC-DD0B-43DD-A606-7FCB3892BABB}" type="slidenum">
              <a:rPr lang="en-CA" altLang="en-US"/>
              <a:pPr/>
              <a:t>35</a:t>
            </a:fld>
            <a:endParaRPr lang="en-CA" alt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EABA614B-5FD5-45BF-872C-FDEE1C5620C7}" type="slidenum">
              <a:rPr lang="en-CA" altLang="en-US" sz="1200"/>
              <a:pPr eaLnBrk="1" hangingPunct="1">
                <a:spcBef>
                  <a:spcPct val="0"/>
                </a:spcBef>
              </a:pPr>
              <a:t>5</a:t>
            </a:fld>
            <a:endParaRPr lang="en-CA"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1653D076-9BCD-4C43-A08A-0DA5322B2E9A}" type="slidenum">
              <a:rPr lang="en-CA" altLang="en-US" sz="1200"/>
              <a:pPr eaLnBrk="1" hangingPunct="1">
                <a:spcBef>
                  <a:spcPct val="0"/>
                </a:spcBef>
              </a:pPr>
              <a:t>6</a:t>
            </a:fld>
            <a:endParaRPr lang="en-CA" altLang="en-US"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BCDDAF21-9FA7-498C-905B-034F6A3D9AAA}" type="slidenum">
              <a:rPr lang="en-CA" altLang="en-US" sz="1200"/>
              <a:pPr eaLnBrk="1" hangingPunct="1">
                <a:spcBef>
                  <a:spcPct val="0"/>
                </a:spcBef>
              </a:pPr>
              <a:t>7</a:t>
            </a:fld>
            <a:endParaRPr lang="en-CA"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9EEC183B-0B74-40CC-933A-60E02CBE605B}" type="slidenum">
              <a:rPr lang="en-CA" altLang="en-US" sz="1200"/>
              <a:pPr eaLnBrk="1" hangingPunct="1">
                <a:spcBef>
                  <a:spcPct val="0"/>
                </a:spcBef>
              </a:pPr>
              <a:t>8</a:t>
            </a:fld>
            <a:endParaRPr lang="en-CA" altLang="en-US" sz="12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ECFEAF73-1639-4F47-9658-58381584F11C}" type="slidenum">
              <a:rPr lang="en-CA" altLang="en-US" sz="1200"/>
              <a:pPr eaLnBrk="1" hangingPunct="1">
                <a:spcBef>
                  <a:spcPct val="0"/>
                </a:spcBef>
              </a:pPr>
              <a:t>9</a:t>
            </a:fld>
            <a:endParaRPr lang="en-CA"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85" eaLnBrk="0" hangingPunct="0">
              <a:spcBef>
                <a:spcPct val="30000"/>
              </a:spcBef>
              <a:defRPr sz="1100">
                <a:solidFill>
                  <a:schemeClr val="tx1"/>
                </a:solidFill>
                <a:latin typeface="Times New Roman" pitchFamily="18" charset="0"/>
              </a:defRPr>
            </a:lvl1pPr>
            <a:lvl2pPr marL="702756" indent="-270291" defTabSz="914485" eaLnBrk="0" hangingPunct="0">
              <a:spcBef>
                <a:spcPct val="30000"/>
              </a:spcBef>
              <a:defRPr sz="1100">
                <a:solidFill>
                  <a:schemeClr val="tx1"/>
                </a:solidFill>
                <a:latin typeface="Times New Roman" pitchFamily="18" charset="0"/>
              </a:defRPr>
            </a:lvl2pPr>
            <a:lvl3pPr marL="1081164" indent="-216233" defTabSz="914485" eaLnBrk="0" hangingPunct="0">
              <a:spcBef>
                <a:spcPct val="30000"/>
              </a:spcBef>
              <a:defRPr sz="1100">
                <a:solidFill>
                  <a:schemeClr val="tx1"/>
                </a:solidFill>
                <a:latin typeface="Times New Roman" pitchFamily="18" charset="0"/>
              </a:defRPr>
            </a:lvl3pPr>
            <a:lvl4pPr marL="1513629" indent="-216233" defTabSz="914485" eaLnBrk="0" hangingPunct="0">
              <a:spcBef>
                <a:spcPct val="30000"/>
              </a:spcBef>
              <a:defRPr sz="1100">
                <a:solidFill>
                  <a:schemeClr val="tx1"/>
                </a:solidFill>
                <a:latin typeface="Times New Roman" pitchFamily="18" charset="0"/>
              </a:defRPr>
            </a:lvl4pPr>
            <a:lvl5pPr marL="1946095" indent="-216233" defTabSz="914485" eaLnBrk="0" hangingPunct="0">
              <a:spcBef>
                <a:spcPct val="30000"/>
              </a:spcBef>
              <a:defRPr sz="1100">
                <a:solidFill>
                  <a:schemeClr val="tx1"/>
                </a:solidFill>
                <a:latin typeface="Times New Roman" pitchFamily="18" charset="0"/>
              </a:defRPr>
            </a:lvl5pPr>
            <a:lvl6pPr marL="2378560" indent="-216233" defTabSz="914485" eaLnBrk="0" fontAlgn="base" hangingPunct="0">
              <a:spcBef>
                <a:spcPct val="30000"/>
              </a:spcBef>
              <a:spcAft>
                <a:spcPct val="0"/>
              </a:spcAft>
              <a:defRPr sz="1100">
                <a:solidFill>
                  <a:schemeClr val="tx1"/>
                </a:solidFill>
                <a:latin typeface="Times New Roman" pitchFamily="18" charset="0"/>
              </a:defRPr>
            </a:lvl6pPr>
            <a:lvl7pPr marL="2811026" indent="-216233" defTabSz="914485" eaLnBrk="0" fontAlgn="base" hangingPunct="0">
              <a:spcBef>
                <a:spcPct val="30000"/>
              </a:spcBef>
              <a:spcAft>
                <a:spcPct val="0"/>
              </a:spcAft>
              <a:defRPr sz="1100">
                <a:solidFill>
                  <a:schemeClr val="tx1"/>
                </a:solidFill>
                <a:latin typeface="Times New Roman" pitchFamily="18" charset="0"/>
              </a:defRPr>
            </a:lvl7pPr>
            <a:lvl8pPr marL="3243491" indent="-216233" defTabSz="914485" eaLnBrk="0" fontAlgn="base" hangingPunct="0">
              <a:spcBef>
                <a:spcPct val="30000"/>
              </a:spcBef>
              <a:spcAft>
                <a:spcPct val="0"/>
              </a:spcAft>
              <a:defRPr sz="1100">
                <a:solidFill>
                  <a:schemeClr val="tx1"/>
                </a:solidFill>
                <a:latin typeface="Times New Roman" pitchFamily="18" charset="0"/>
              </a:defRPr>
            </a:lvl8pPr>
            <a:lvl9pPr marL="3675957" indent="-216233" defTabSz="914485" eaLnBrk="0" fontAlgn="base" hangingPunct="0">
              <a:spcBef>
                <a:spcPct val="30000"/>
              </a:spcBef>
              <a:spcAft>
                <a:spcPct val="0"/>
              </a:spcAft>
              <a:defRPr sz="1100">
                <a:solidFill>
                  <a:schemeClr val="tx1"/>
                </a:solidFill>
                <a:latin typeface="Times New Roman" pitchFamily="18" charset="0"/>
              </a:defRPr>
            </a:lvl9pPr>
          </a:lstStyle>
          <a:p>
            <a:pPr eaLnBrk="1" hangingPunct="1">
              <a:spcBef>
                <a:spcPct val="0"/>
              </a:spcBef>
            </a:pPr>
            <a:fld id="{CB273EDA-53AB-4149-AAAC-925D6A304C0D}" type="slidenum">
              <a:rPr lang="en-CA" altLang="en-US" sz="1200"/>
              <a:pPr eaLnBrk="1" hangingPunct="1">
                <a:spcBef>
                  <a:spcPct val="0"/>
                </a:spcBef>
              </a:pPr>
              <a:t>10</a:t>
            </a:fld>
            <a:endParaRPr lang="en-CA"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lvl1pPr>
              <a:defRPr/>
            </a:lvl1pPr>
          </a:lstStyle>
          <a:p>
            <a:pPr>
              <a:defRPr/>
            </a:pPr>
            <a:fld id="{78CD04A1-3AF4-40D0-A278-B798474CC9F4}"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C22A2B1-C851-45BA-9B90-CF18442A1356}" type="slidenum">
              <a:rPr lang="en-US"/>
              <a:pPr>
                <a:defRPr/>
              </a:pPr>
              <a:t>‹#›</a:t>
            </a:fld>
            <a:endParaRPr lang="en-US"/>
          </a:p>
        </p:txBody>
      </p:sp>
    </p:spTree>
    <p:extLst>
      <p:ext uri="{BB962C8B-B14F-4D97-AF65-F5344CB8AC3E}">
        <p14:creationId xmlns:p14="http://schemas.microsoft.com/office/powerpoint/2010/main" val="2591035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ABAE5E9-0783-472E-BA6E-3C49E24626FB}"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C16E0FD-127E-4CCB-BB04-515C98654DCB}" type="slidenum">
              <a:rPr lang="en-US"/>
              <a:pPr>
                <a:defRPr/>
              </a:pPr>
              <a:t>‹#›</a:t>
            </a:fld>
            <a:endParaRPr lang="en-US"/>
          </a:p>
        </p:txBody>
      </p:sp>
    </p:spTree>
    <p:extLst>
      <p:ext uri="{BB962C8B-B14F-4D97-AF65-F5344CB8AC3E}">
        <p14:creationId xmlns:p14="http://schemas.microsoft.com/office/powerpoint/2010/main" val="3356811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6A67E29-1932-4CCE-9A53-47CAB86FFE2A}"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1D41AF4-E102-49BC-A850-271A47F9227A}" type="slidenum">
              <a:rPr lang="en-US"/>
              <a:pPr>
                <a:defRPr/>
              </a:pPr>
              <a:t>‹#›</a:t>
            </a:fld>
            <a:endParaRPr lang="en-US"/>
          </a:p>
        </p:txBody>
      </p:sp>
    </p:spTree>
    <p:extLst>
      <p:ext uri="{BB962C8B-B14F-4D97-AF65-F5344CB8AC3E}">
        <p14:creationId xmlns:p14="http://schemas.microsoft.com/office/powerpoint/2010/main" val="458582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Content Placeholder 2"/>
          <p:cNvSpPr>
            <a:spLocks noGrp="1"/>
          </p:cNvSpPr>
          <p:nvPr>
            <p:ph idx="1"/>
          </p:nvPr>
        </p:nvSpPr>
        <p:spPr>
          <a:xfrm>
            <a:off x="685800" y="1981200"/>
            <a:ext cx="77724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69452438-700B-47C7-B66F-B9FD0D879271}" type="slidenum">
              <a:rPr lang="en-US" altLang="en-US"/>
              <a:pPr/>
              <a:t>‹#›</a:t>
            </a:fld>
            <a:endParaRPr lang="en-US" altLang="en-US"/>
          </a:p>
        </p:txBody>
      </p:sp>
    </p:spTree>
    <p:extLst>
      <p:ext uri="{BB962C8B-B14F-4D97-AF65-F5344CB8AC3E}">
        <p14:creationId xmlns:p14="http://schemas.microsoft.com/office/powerpoint/2010/main" val="300097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smtClean="0"/>
              <a:t>Click to edit Master title style</a:t>
            </a:r>
            <a:endParaRPr lang="en-CA"/>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981200"/>
            <a:ext cx="3810000" cy="41148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CA"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CA"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6DA116D-3A3D-4C6E-8596-27E52AFB0FEA}" type="slidenum">
              <a:rPr lang="en-CA" altLang="en-US"/>
              <a:pPr/>
              <a:t>‹#›</a:t>
            </a:fld>
            <a:endParaRPr lang="en-CA" altLang="en-US"/>
          </a:p>
        </p:txBody>
      </p:sp>
    </p:spTree>
    <p:extLst>
      <p:ext uri="{BB962C8B-B14F-4D97-AF65-F5344CB8AC3E}">
        <p14:creationId xmlns:p14="http://schemas.microsoft.com/office/powerpoint/2010/main" val="127037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315200" cy="4525963"/>
          </a:xfrm>
          <a:prstGeom prst="rect">
            <a:avLst/>
          </a:prstGeom>
        </p:spPr>
        <p:txBody>
          <a:bodyPr/>
          <a:lstStyle>
            <a:lvl1pPr>
              <a:defRPr>
                <a:solidFill>
                  <a:srgbClr val="0070C0"/>
                </a:solidFill>
              </a:defRPr>
            </a:lvl1pPr>
            <a:lvl2pPr>
              <a:defRPr>
                <a:solidFill>
                  <a:srgbClr val="0070C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ED51259-A3D5-4284-8B16-27621D968E02}"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19DB33-55D3-4713-B728-07F189041F9E}" type="slidenum">
              <a:rPr lang="en-US"/>
              <a:pPr>
                <a:defRPr/>
              </a:pPr>
              <a:t>‹#›</a:t>
            </a:fld>
            <a:endParaRPr lang="en-US"/>
          </a:p>
        </p:txBody>
      </p:sp>
    </p:spTree>
    <p:extLst>
      <p:ext uri="{BB962C8B-B14F-4D97-AF65-F5344CB8AC3E}">
        <p14:creationId xmlns:p14="http://schemas.microsoft.com/office/powerpoint/2010/main" val="3969067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a:defRPr/>
            </a:pPr>
            <a:fld id="{121449F5-0AF4-4D87-8900-0BBF62F1A151}" type="datetimeFigureOut">
              <a:rPr lang="en-US"/>
              <a:pPr>
                <a:defRPr/>
              </a:pPr>
              <a:t>1/31/2019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706DB-4B8F-436C-A405-2CF749C1AE82}" type="slidenum">
              <a:rPr lang="en-US"/>
              <a:pPr>
                <a:defRPr/>
              </a:pPr>
              <a:t>‹#›</a:t>
            </a:fld>
            <a:endParaRPr lang="en-US"/>
          </a:p>
        </p:txBody>
      </p:sp>
      <p:sp>
        <p:nvSpPr>
          <p:cNvPr id="7" name="Title 1"/>
          <p:cNvSpPr>
            <a:spLocks noGrp="1"/>
          </p:cNvSpPr>
          <p:nvPr>
            <p:ph type="title" hasCustomPrompt="1"/>
          </p:nvPr>
        </p:nvSpPr>
        <p:spPr>
          <a:xfrm>
            <a:off x="685800" y="1981201"/>
            <a:ext cx="7772400" cy="762000"/>
          </a:xfrm>
          <a:prstGeom prst="rect">
            <a:avLst/>
          </a:prstGeom>
        </p:spPr>
        <p:txBody>
          <a:bodyPr/>
          <a:lstStyle>
            <a:lvl1pPr algn="l">
              <a:defRPr b="1" cap="small" baseline="0"/>
            </a:lvl1pPr>
          </a:lstStyle>
          <a:p>
            <a:r>
              <a:rPr lang="en-US" dirty="0" smtClean="0"/>
              <a:t>Title</a:t>
            </a:r>
            <a:endParaRPr lang="en-US" dirty="0"/>
          </a:p>
        </p:txBody>
      </p:sp>
      <p:sp>
        <p:nvSpPr>
          <p:cNvPr id="8" name="Text Placeholder 2"/>
          <p:cNvSpPr>
            <a:spLocks noGrp="1"/>
          </p:cNvSpPr>
          <p:nvPr>
            <p:ph type="body" idx="1"/>
          </p:nvPr>
        </p:nvSpPr>
        <p:spPr>
          <a:xfrm>
            <a:off x="685800" y="2819400"/>
            <a:ext cx="7772400" cy="1500187"/>
          </a:xfrm>
          <a:prstGeom prst="rect">
            <a:avLst/>
          </a:prstGeom>
        </p:spPr>
        <p:txBody>
          <a:bodyPr anchor="t" anchorCtr="0"/>
          <a:lstStyle>
            <a:lvl1pPr marL="0" indent="0">
              <a:buNone/>
              <a:defRPr/>
            </a:lvl1pPr>
          </a:lstStyle>
          <a:p>
            <a:pPr lvl="0"/>
            <a:r>
              <a:rPr lang="en-US" sz="2400" smtClean="0"/>
              <a:t>Click to edit Master text styles</a:t>
            </a:r>
          </a:p>
        </p:txBody>
      </p:sp>
    </p:spTree>
    <p:extLst>
      <p:ext uri="{BB962C8B-B14F-4D97-AF65-F5344CB8AC3E}">
        <p14:creationId xmlns:p14="http://schemas.microsoft.com/office/powerpoint/2010/main" val="51812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F0D12D8-DA29-4F3F-B804-F7322D9BB90E}"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AF45A77-BA55-4C03-99EA-F3AE68D73449}" type="slidenum">
              <a:rPr lang="en-US"/>
              <a:pPr>
                <a:defRPr/>
              </a:pPr>
              <a:t>‹#›</a:t>
            </a:fld>
            <a:endParaRPr lang="en-US"/>
          </a:p>
        </p:txBody>
      </p:sp>
    </p:spTree>
    <p:extLst>
      <p:ext uri="{BB962C8B-B14F-4D97-AF65-F5344CB8AC3E}">
        <p14:creationId xmlns:p14="http://schemas.microsoft.com/office/powerpoint/2010/main" val="934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9862327-661E-4F29-9334-E72557A2986D}" type="datetimeFigureOut">
              <a:rPr lang="en-US"/>
              <a:pPr>
                <a:defRPr/>
              </a:pPr>
              <a:t>1/31/2019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E379140-09B2-4A1F-82D1-8932F6B8B11F}" type="slidenum">
              <a:rPr lang="en-US"/>
              <a:pPr>
                <a:defRPr/>
              </a:pPr>
              <a:t>‹#›</a:t>
            </a:fld>
            <a:endParaRPr lang="en-US"/>
          </a:p>
        </p:txBody>
      </p:sp>
    </p:spTree>
    <p:extLst>
      <p:ext uri="{BB962C8B-B14F-4D97-AF65-F5344CB8AC3E}">
        <p14:creationId xmlns:p14="http://schemas.microsoft.com/office/powerpoint/2010/main" val="260898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60DF41-25F8-4AF5-817B-336DDFED29B0}" type="datetimeFigureOut">
              <a:rPr lang="en-US"/>
              <a:pPr>
                <a:defRPr/>
              </a:pPr>
              <a:t>1/31/2019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A0833B0-D7CE-4DA2-9BCD-99D454B2F062}" type="slidenum">
              <a:rPr lang="en-US"/>
              <a:pPr>
                <a:defRPr/>
              </a:pPr>
              <a:t>‹#›</a:t>
            </a:fld>
            <a:endParaRPr lang="en-US"/>
          </a:p>
        </p:txBody>
      </p:sp>
    </p:spTree>
    <p:extLst>
      <p:ext uri="{BB962C8B-B14F-4D97-AF65-F5344CB8AC3E}">
        <p14:creationId xmlns:p14="http://schemas.microsoft.com/office/powerpoint/2010/main" val="1044719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794BACC-2316-4404-B45B-56A46FD87DB1}" type="datetimeFigureOut">
              <a:rPr lang="en-US"/>
              <a:pPr>
                <a:defRPr/>
              </a:pPr>
              <a:t>1/31/2019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6CA2B76-065C-4643-9415-BCEF3F3F52B4}" type="slidenum">
              <a:rPr lang="en-US"/>
              <a:pPr>
                <a:defRPr/>
              </a:pPr>
              <a:t>‹#›</a:t>
            </a:fld>
            <a:endParaRPr lang="en-US"/>
          </a:p>
        </p:txBody>
      </p:sp>
    </p:spTree>
    <p:extLst>
      <p:ext uri="{BB962C8B-B14F-4D97-AF65-F5344CB8AC3E}">
        <p14:creationId xmlns:p14="http://schemas.microsoft.com/office/powerpoint/2010/main" val="307260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860138B-92EA-46FB-8F47-B333F923F12C}"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61C1E0-4351-4FCA-9574-2E7354AD3B3B}" type="slidenum">
              <a:rPr lang="en-US"/>
              <a:pPr>
                <a:defRPr/>
              </a:pPr>
              <a:t>‹#›</a:t>
            </a:fld>
            <a:endParaRPr lang="en-US"/>
          </a:p>
        </p:txBody>
      </p:sp>
    </p:spTree>
    <p:extLst>
      <p:ext uri="{BB962C8B-B14F-4D97-AF65-F5344CB8AC3E}">
        <p14:creationId xmlns:p14="http://schemas.microsoft.com/office/powerpoint/2010/main" val="165193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76E93C-AA0A-4A46-BCDF-67703AA396C0}" type="datetimeFigureOut">
              <a:rPr lang="en-US"/>
              <a:pPr>
                <a:defRPr/>
              </a:pPr>
              <a:t>1/31/2019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142D40-930D-4F71-9DD1-4EF0E09B8F11}" type="slidenum">
              <a:rPr lang="en-US"/>
              <a:pPr>
                <a:defRPr/>
              </a:pPr>
              <a:t>‹#›</a:t>
            </a:fld>
            <a:endParaRPr lang="en-US"/>
          </a:p>
        </p:txBody>
      </p:sp>
    </p:spTree>
    <p:extLst>
      <p:ext uri="{BB962C8B-B14F-4D97-AF65-F5344CB8AC3E}">
        <p14:creationId xmlns:p14="http://schemas.microsoft.com/office/powerpoint/2010/main" val="1575570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3E15B8A-FF29-464D-BE39-860BA0CC4514}" type="datetimeFigureOut">
              <a:rPr lang="en-US"/>
              <a:pPr>
                <a:defRPr/>
              </a:pPr>
              <a:t>1/31/2019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7ECB4D6-C3C5-449D-89FE-4DAAFB2C62FE}" type="slidenum">
              <a:rPr lang="en-US"/>
              <a:pPr>
                <a:defRPr/>
              </a:pPr>
              <a:t>‹#›</a:t>
            </a:fld>
            <a:endParaRPr lang="en-US"/>
          </a:p>
        </p:txBody>
      </p:sp>
      <p:pic>
        <p:nvPicPr>
          <p:cNvPr id="7" name="Picture 6" descr="TotleBar.png"/>
          <p:cNvPicPr>
            <a:picLocks noChangeAspect="1"/>
          </p:cNvPicPr>
          <p:nvPr/>
        </p:nvPicPr>
        <p:blipFill>
          <a:blip r:embed="rId15"/>
          <a:stretch>
            <a:fillRect/>
          </a:stretch>
        </p:blipFill>
        <p:spPr>
          <a:xfrm>
            <a:off x="0" y="0"/>
            <a:ext cx="9144000" cy="381000"/>
          </a:xfrm>
          <a:prstGeom prst="rect">
            <a:avLst/>
          </a:prstGeom>
          <a:effectLst>
            <a:outerShdw blurRad="50800" dist="38100" dir="5400000" algn="t" rotWithShape="0">
              <a:prstClr val="black">
                <a:alpha val="40000"/>
              </a:prstClr>
            </a:outerShdw>
          </a:effectLst>
        </p:spPr>
      </p:pic>
      <p:sp>
        <p:nvSpPr>
          <p:cNvPr id="8" name="Title 1"/>
          <p:cNvSpPr txBox="1">
            <a:spLocks/>
          </p:cNvSpPr>
          <p:nvPr/>
        </p:nvSpPr>
        <p:spPr>
          <a:xfrm>
            <a:off x="4419600" y="0"/>
            <a:ext cx="4724400" cy="495300"/>
          </a:xfrm>
          <a:prstGeom prst="rect">
            <a:avLst/>
          </a:prstGeom>
        </p:spPr>
        <p:txBody>
          <a:bodyPr/>
          <a:lstStyle/>
          <a:p>
            <a:pPr algn="l" fontAlgn="auto">
              <a:spcAft>
                <a:spcPts val="0"/>
              </a:spcAft>
              <a:defRPr/>
            </a:pPr>
            <a:r>
              <a:rPr lang="en-US" sz="1600" b="1" dirty="0" smtClean="0">
                <a:solidFill>
                  <a:schemeClr val="bg1"/>
                </a:solidFill>
              </a:rPr>
              <a:t>CS2212B Introduction to Software Engineering </a:t>
            </a:r>
            <a:endParaRPr lang="en-US" sz="1600" b="1" dirty="0">
              <a:solidFill>
                <a:schemeClr val="bg1"/>
              </a:solidFill>
              <a:latin typeface="Segoe UI" pitchFamily="34" charset="0"/>
              <a:ea typeface="Segoe UI" pitchFamily="34" charset="0"/>
              <a:cs typeface="Segoe UI" pitchFamily="34" charset="0"/>
            </a:endParaRPr>
          </a:p>
        </p:txBody>
      </p:sp>
    </p:spTree>
  </p:cSld>
  <p:clrMap bg1="lt1" tx1="dk1" bg2="lt2" tx2="dk2" accent1="accent1" accent2="accent2" accent3="accent3" accent4="accent4" accent5="accent5" accent6="accent6" hlink="hlink" folHlink="folHlink"/>
  <p:sldLayoutIdLst>
    <p:sldLayoutId id="2147483719"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20" r:id="rId12"/>
    <p:sldLayoutId id="2147483721" r:id="rId13"/>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playlist?list=PLF206E906175C7E07" TargetMode="External"/><Relationship Id="rId2" Type="http://schemas.openxmlformats.org/officeDocument/2006/relationships/hyperlink" Target="https://sourcemaking.com/design_patterns/" TargetMode="External"/><Relationship Id="rId1" Type="http://schemas.openxmlformats.org/officeDocument/2006/relationships/slideLayout" Target="../slideLayouts/slideLayout12.xml"/><Relationship Id="rId4" Type="http://schemas.openxmlformats.org/officeDocument/2006/relationships/hyperlink" Target="http://www.netobjectives.com/resources/books/design-patterns-explained/review-ques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CS 2212B</a:t>
            </a:r>
            <a:endParaRPr lang="en-CA" dirty="0"/>
          </a:p>
        </p:txBody>
      </p:sp>
      <p:sp>
        <p:nvSpPr>
          <p:cNvPr id="3" name="Text Placeholder 2"/>
          <p:cNvSpPr>
            <a:spLocks noGrp="1"/>
          </p:cNvSpPr>
          <p:nvPr>
            <p:ph type="body" idx="1"/>
          </p:nvPr>
        </p:nvSpPr>
        <p:spPr>
          <a:xfrm>
            <a:off x="685800" y="2819401"/>
            <a:ext cx="7772400" cy="990600"/>
          </a:xfrm>
        </p:spPr>
        <p:txBody>
          <a:bodyPr/>
          <a:lstStyle/>
          <a:p>
            <a:r>
              <a:rPr lang="en-CA" dirty="0" smtClean="0"/>
              <a:t>Introduction to Software Engineering</a:t>
            </a:r>
            <a:endParaRPr lang="en-CA" dirty="0"/>
          </a:p>
        </p:txBody>
      </p:sp>
      <p:sp>
        <p:nvSpPr>
          <p:cNvPr id="4" name="Text Placeholder 2"/>
          <p:cNvSpPr txBox="1">
            <a:spLocks/>
          </p:cNvSpPr>
          <p:nvPr/>
        </p:nvSpPr>
        <p:spPr>
          <a:xfrm>
            <a:off x="609600" y="388620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smtClean="0"/>
              <a:t>Kostas Kontogiannis</a:t>
            </a:r>
          </a:p>
        </p:txBody>
      </p:sp>
      <p:sp>
        <p:nvSpPr>
          <p:cNvPr id="5" name="Text Placeholder 2"/>
          <p:cNvSpPr txBox="1">
            <a:spLocks/>
          </p:cNvSpPr>
          <p:nvPr/>
        </p:nvSpPr>
        <p:spPr>
          <a:xfrm>
            <a:off x="685800" y="5848350"/>
            <a:ext cx="7772400" cy="990600"/>
          </a:xfrm>
          <a:prstGeom prst="rect">
            <a:avLst/>
          </a:prstGeom>
        </p:spPr>
        <p:txBody>
          <a:bodyPr anchor="t" anchorCtr="0"/>
          <a:lstStyle>
            <a:lvl1pPr marL="0" indent="0" algn="l" rtl="0" eaLnBrk="1" fontAlgn="base" hangingPunct="1">
              <a:spcBef>
                <a:spcPct val="20000"/>
              </a:spcBef>
              <a:spcAft>
                <a:spcPct val="0"/>
              </a:spcAft>
              <a:buFont typeface="Arial"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sz="1800" dirty="0" smtClean="0"/>
              <a:t>Lecture 14: Design Patterns </a:t>
            </a:r>
            <a:endParaRPr lang="en-CA" sz="1800" dirty="0"/>
          </a:p>
        </p:txBody>
      </p:sp>
    </p:spTree>
    <p:extLst>
      <p:ext uri="{BB962C8B-B14F-4D97-AF65-F5344CB8AC3E}">
        <p14:creationId xmlns:p14="http://schemas.microsoft.com/office/powerpoint/2010/main" val="2121579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C3F2DC1-DDC1-4C0F-BB64-A2D0AD3A6DDE}" type="slidenum">
              <a:rPr lang="en-CA" altLang="en-US" sz="1400" smtClean="0"/>
              <a:pPr eaLnBrk="1" hangingPunct="1">
                <a:spcBef>
                  <a:spcPct val="0"/>
                </a:spcBef>
                <a:buFontTx/>
                <a:buNone/>
              </a:pPr>
              <a:t>10</a:t>
            </a:fld>
            <a:endParaRPr lang="en-CA" altLang="en-US" sz="1400" smtClean="0"/>
          </a:p>
        </p:txBody>
      </p:sp>
      <p:sp>
        <p:nvSpPr>
          <p:cNvPr id="22531" name="Rectangle 2"/>
          <p:cNvSpPr>
            <a:spLocks noGrp="1" noChangeArrowheads="1"/>
          </p:cNvSpPr>
          <p:nvPr>
            <p:ph type="title"/>
          </p:nvPr>
        </p:nvSpPr>
        <p:spPr>
          <a:xfrm>
            <a:off x="685800" y="381000"/>
            <a:ext cx="7772400" cy="1143000"/>
          </a:xfrm>
        </p:spPr>
        <p:txBody>
          <a:bodyPr/>
          <a:lstStyle/>
          <a:p>
            <a:pPr eaLnBrk="1" hangingPunct="1"/>
            <a:r>
              <a:rPr lang="en-US" altLang="en-US" dirty="0" smtClean="0"/>
              <a:t>Bridge </a:t>
            </a:r>
            <a:r>
              <a:rPr lang="el-GR" altLang="en-US" dirty="0" smtClean="0"/>
              <a:t>- </a:t>
            </a:r>
            <a:r>
              <a:rPr lang="en-CA" altLang="en-US" dirty="0" smtClean="0"/>
              <a:t>Example</a:t>
            </a:r>
            <a:endParaRPr lang="en-US" altLang="en-US" dirty="0" smtClean="0"/>
          </a:p>
        </p:txBody>
      </p:sp>
      <p:sp>
        <p:nvSpPr>
          <p:cNvPr id="22532" name="Rectangle 3"/>
          <p:cNvSpPr>
            <a:spLocks noGrp="1" noChangeArrowheads="1"/>
          </p:cNvSpPr>
          <p:nvPr>
            <p:ph type="body" idx="1"/>
          </p:nvPr>
        </p:nvSpPr>
        <p:spPr>
          <a:xfrm>
            <a:off x="179388" y="1555750"/>
            <a:ext cx="3887787" cy="4321175"/>
          </a:xfrm>
        </p:spPr>
        <p:txBody>
          <a:bodyPr/>
          <a:lstStyle/>
          <a:p>
            <a:pPr eaLnBrk="1" hangingPunct="1">
              <a:lnSpc>
                <a:spcPct val="80000"/>
              </a:lnSpc>
              <a:buFontTx/>
              <a:buNone/>
            </a:pPr>
            <a:r>
              <a:rPr lang="en-US" altLang="en-US" sz="2000" smtClean="0"/>
              <a:t> </a:t>
            </a:r>
            <a:r>
              <a:rPr lang="en-US" altLang="en-US" sz="1600" smtClean="0"/>
              <a:t> // "Abstraction" </a:t>
            </a:r>
            <a:br>
              <a:rPr lang="en-US" altLang="en-US" sz="1600" smtClean="0"/>
            </a:br>
            <a:r>
              <a:rPr lang="en-US" altLang="en-US" sz="1600" smtClean="0"/>
              <a:t/>
            </a:r>
            <a:br>
              <a:rPr lang="en-US" altLang="en-US" sz="1600" smtClean="0"/>
            </a:br>
            <a:r>
              <a:rPr lang="en-US" altLang="en-US" sz="1600" smtClean="0"/>
              <a:t>  class Abstraction</a:t>
            </a:r>
            <a:br>
              <a:rPr lang="en-US" altLang="en-US" sz="1600" smtClean="0"/>
            </a:br>
            <a:r>
              <a:rPr lang="en-US" altLang="en-US" sz="1600" smtClean="0"/>
              <a:t>  {</a:t>
            </a:r>
            <a:br>
              <a:rPr lang="en-US" altLang="en-US" sz="1600" smtClean="0"/>
            </a:br>
            <a:r>
              <a:rPr lang="en-US" altLang="en-US" sz="1600" smtClean="0"/>
              <a:t>    protected Implementor implementor;</a:t>
            </a:r>
            <a:br>
              <a:rPr lang="en-US" altLang="en-US" sz="1600" smtClean="0"/>
            </a:br>
            <a:r>
              <a:rPr lang="en-US" altLang="en-US" sz="1600" smtClean="0"/>
              <a:t/>
            </a:r>
            <a:br>
              <a:rPr lang="en-US" altLang="en-US" sz="1600" smtClean="0"/>
            </a:br>
            <a:r>
              <a:rPr lang="en-US" altLang="en-US" sz="1600" smtClean="0"/>
              <a:t>    // Property </a:t>
            </a:r>
            <a:br>
              <a:rPr lang="en-US" altLang="en-US" sz="1600" smtClean="0"/>
            </a:br>
            <a:endParaRPr lang="en-US" altLang="en-US" sz="1600" smtClean="0"/>
          </a:p>
          <a:p>
            <a:pPr eaLnBrk="1" hangingPunct="1">
              <a:lnSpc>
                <a:spcPct val="80000"/>
              </a:lnSpc>
              <a:buFontTx/>
              <a:buNone/>
            </a:pPr>
            <a:r>
              <a:rPr lang="en-US" altLang="en-US" sz="1600" smtClean="0"/>
              <a:t>           public Implementor Implementor</a:t>
            </a:r>
            <a:br>
              <a:rPr lang="en-US" altLang="en-US" sz="1600" smtClean="0"/>
            </a:br>
            <a:r>
              <a:rPr lang="en-US" altLang="en-US" sz="1600" smtClean="0"/>
              <a:t>    {</a:t>
            </a:r>
            <a:br>
              <a:rPr lang="en-US" altLang="en-US" sz="1600" smtClean="0"/>
            </a:br>
            <a:r>
              <a:rPr lang="en-US" altLang="en-US" sz="1600" smtClean="0"/>
              <a:t>      set{ implementor = value; }</a:t>
            </a:r>
            <a:br>
              <a:rPr lang="en-US" altLang="en-US" sz="1600" smtClean="0"/>
            </a:br>
            <a:r>
              <a:rPr lang="en-US" altLang="en-US" sz="1600" smtClean="0"/>
              <a:t>    }</a:t>
            </a:r>
            <a:br>
              <a:rPr lang="en-US" altLang="en-US" sz="1600" smtClean="0"/>
            </a:br>
            <a:r>
              <a:rPr lang="en-US" altLang="en-US" sz="1600" smtClean="0"/>
              <a:t/>
            </a:r>
            <a:br>
              <a:rPr lang="en-US" altLang="en-US" sz="1600" smtClean="0"/>
            </a:br>
            <a:r>
              <a:rPr lang="en-US" altLang="en-US" sz="1600" smtClean="0"/>
              <a:t>    public virtual void Operation()</a:t>
            </a:r>
            <a:br>
              <a:rPr lang="en-US" altLang="en-US" sz="1600" smtClean="0"/>
            </a:br>
            <a:r>
              <a:rPr lang="en-US" altLang="en-US" sz="1600" smtClean="0"/>
              <a:t>    {</a:t>
            </a:r>
            <a:br>
              <a:rPr lang="en-US" altLang="en-US" sz="1600" smtClean="0"/>
            </a:br>
            <a:r>
              <a:rPr lang="en-US" altLang="en-US" sz="1600" smtClean="0"/>
              <a:t>      implementor.Operation();</a:t>
            </a:r>
            <a:br>
              <a:rPr lang="en-US" altLang="en-US" sz="1600" smtClean="0"/>
            </a:br>
            <a:r>
              <a:rPr lang="en-US" altLang="en-US" sz="1600" smtClean="0"/>
              <a:t>    }</a:t>
            </a:r>
            <a:br>
              <a:rPr lang="en-US" altLang="en-US" sz="1600" smtClean="0"/>
            </a:br>
            <a:r>
              <a:rPr lang="en-US" altLang="en-US" sz="1600" smtClean="0"/>
              <a:t>  }</a:t>
            </a:r>
            <a:br>
              <a:rPr lang="en-US" altLang="en-US" sz="1600" smtClean="0"/>
            </a:br>
            <a:r>
              <a:rPr lang="en-US" altLang="en-US" sz="1000" smtClean="0"/>
              <a:t/>
            </a:r>
            <a:br>
              <a:rPr lang="en-US" altLang="en-US" sz="1000" smtClean="0"/>
            </a:br>
            <a:r>
              <a:rPr lang="en-US" altLang="en-US" sz="1000" smtClean="0"/>
              <a:t>  </a:t>
            </a:r>
          </a:p>
        </p:txBody>
      </p:sp>
      <p:sp>
        <p:nvSpPr>
          <p:cNvPr id="22533" name="Text Box 4"/>
          <p:cNvSpPr txBox="1">
            <a:spLocks noChangeArrowheads="1"/>
          </p:cNvSpPr>
          <p:nvPr/>
        </p:nvSpPr>
        <p:spPr bwMode="auto">
          <a:xfrm>
            <a:off x="4662488" y="1528763"/>
            <a:ext cx="34385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buFontTx/>
              <a:buNone/>
            </a:pPr>
            <a:r>
              <a:rPr lang="en-US" altLang="en-US" sz="1600"/>
              <a:t>// "Implementor" </a:t>
            </a:r>
            <a:br>
              <a:rPr lang="en-US" altLang="en-US" sz="1600"/>
            </a:br>
            <a:r>
              <a:rPr lang="en-US" altLang="en-US" sz="1600"/>
              <a:t/>
            </a:r>
            <a:br>
              <a:rPr lang="en-US" altLang="en-US" sz="1600"/>
            </a:br>
            <a:r>
              <a:rPr lang="en-US" altLang="en-US" sz="1600"/>
              <a:t>  abstract class Implementor</a:t>
            </a:r>
            <a:br>
              <a:rPr lang="en-US" altLang="en-US" sz="1600"/>
            </a:br>
            <a:r>
              <a:rPr lang="en-US" altLang="en-US" sz="1600"/>
              <a:t>  {</a:t>
            </a:r>
            <a:br>
              <a:rPr lang="en-US" altLang="en-US" sz="1600"/>
            </a:br>
            <a:r>
              <a:rPr lang="en-US" altLang="en-US" sz="1600"/>
              <a:t>    public abstract void Operation();</a:t>
            </a:r>
            <a:br>
              <a:rPr lang="en-US" altLang="en-US" sz="1600"/>
            </a:br>
            <a:r>
              <a:rPr lang="en-US" altLang="en-US" sz="1600"/>
              <a:t>  }</a:t>
            </a:r>
            <a:br>
              <a:rPr lang="en-US" altLang="en-US" sz="1600"/>
            </a:br>
            <a:r>
              <a:rPr lang="en-US" altLang="en-US" sz="1600"/>
              <a:t/>
            </a:r>
            <a:br>
              <a:rPr lang="en-US" altLang="en-US" sz="1600"/>
            </a:br>
            <a:endParaRPr lang="en-US" altLang="en-US" sz="1600"/>
          </a:p>
          <a:p>
            <a:pPr eaLnBrk="1" hangingPunct="1">
              <a:lnSpc>
                <a:spcPct val="80000"/>
              </a:lnSpc>
              <a:buFontTx/>
              <a:buNone/>
            </a:pPr>
            <a:r>
              <a:rPr lang="en-US" altLang="en-US" sz="1600"/>
              <a:t>  // "RefinedAbstraction" </a:t>
            </a:r>
            <a:br>
              <a:rPr lang="en-US" altLang="en-US" sz="1600"/>
            </a:br>
            <a:r>
              <a:rPr lang="en-US" altLang="en-US" sz="1600"/>
              <a:t/>
            </a:r>
            <a:br>
              <a:rPr lang="en-US" altLang="en-US" sz="1600"/>
            </a:br>
            <a:r>
              <a:rPr lang="en-US" altLang="en-US" sz="1600"/>
              <a:t>  class RefinedAbstraction : Abstraction</a:t>
            </a:r>
            <a:br>
              <a:rPr lang="en-US" altLang="en-US" sz="1600"/>
            </a:br>
            <a:r>
              <a:rPr lang="en-US" altLang="en-US" sz="1600"/>
              <a:t>  {</a:t>
            </a:r>
            <a:br>
              <a:rPr lang="en-US" altLang="en-US" sz="1600"/>
            </a:br>
            <a:r>
              <a:rPr lang="en-US" altLang="en-US" sz="1600"/>
              <a:t>    public override void Operation()</a:t>
            </a:r>
            <a:br>
              <a:rPr lang="en-US" altLang="en-US" sz="1600"/>
            </a:br>
            <a:r>
              <a:rPr lang="en-US" altLang="en-US" sz="1600"/>
              <a:t>    {</a:t>
            </a:r>
            <a:br>
              <a:rPr lang="en-US" altLang="en-US" sz="1600"/>
            </a:br>
            <a:r>
              <a:rPr lang="en-US" altLang="en-US" sz="1600"/>
              <a:t>      </a:t>
            </a:r>
            <a:r>
              <a:rPr lang="en-US" altLang="en-US" sz="1600" b="1"/>
              <a:t>implementor</a:t>
            </a:r>
            <a:r>
              <a:rPr lang="en-US" altLang="en-US" sz="1600"/>
              <a:t>.Operation();</a:t>
            </a:r>
            <a:br>
              <a:rPr lang="en-US" altLang="en-US" sz="1600"/>
            </a:br>
            <a:r>
              <a:rPr lang="en-US" altLang="en-US" sz="1600"/>
              <a:t>    }</a:t>
            </a:r>
            <a:br>
              <a:rPr lang="en-US" altLang="en-US" sz="1600"/>
            </a:br>
            <a:r>
              <a:rPr lang="en-US" altLang="en-US" sz="1600"/>
              <a:t>  }</a:t>
            </a:r>
            <a:br>
              <a:rPr lang="en-US" altLang="en-US" sz="1600"/>
            </a:br>
            <a:r>
              <a:rPr lang="en-US" altLang="en-US" sz="1400"/>
              <a:t/>
            </a:r>
            <a:br>
              <a:rPr lang="en-US" altLang="en-US" sz="1400"/>
            </a:br>
            <a:r>
              <a:rPr lang="en-US" altLang="en-US" sz="1400"/>
              <a:t>  </a:t>
            </a:r>
          </a:p>
        </p:txBody>
      </p:sp>
    </p:spTree>
    <p:extLst>
      <p:ext uri="{BB962C8B-B14F-4D97-AF65-F5344CB8AC3E}">
        <p14:creationId xmlns:p14="http://schemas.microsoft.com/office/powerpoint/2010/main" val="1434132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46B6E276-0E13-41BA-888C-52C974278E6A}" type="slidenum">
              <a:rPr lang="en-CA" altLang="en-US" sz="1400" smtClean="0"/>
              <a:pPr eaLnBrk="1" hangingPunct="1">
                <a:spcBef>
                  <a:spcPct val="0"/>
                </a:spcBef>
                <a:buFontTx/>
                <a:buNone/>
              </a:pPr>
              <a:t>11</a:t>
            </a:fld>
            <a:endParaRPr lang="en-CA" altLang="en-US" sz="1400" smtClean="0"/>
          </a:p>
        </p:txBody>
      </p:sp>
      <p:sp>
        <p:nvSpPr>
          <p:cNvPr id="23555" name="Rectangle 2"/>
          <p:cNvSpPr>
            <a:spLocks noGrp="1" noChangeArrowheads="1"/>
          </p:cNvSpPr>
          <p:nvPr>
            <p:ph type="title"/>
          </p:nvPr>
        </p:nvSpPr>
        <p:spPr>
          <a:xfrm>
            <a:off x="685800" y="188913"/>
            <a:ext cx="7772400" cy="1143000"/>
          </a:xfrm>
        </p:spPr>
        <p:txBody>
          <a:bodyPr/>
          <a:lstStyle/>
          <a:p>
            <a:pPr eaLnBrk="1" hangingPunct="1"/>
            <a:r>
              <a:rPr lang="en-US" altLang="en-US" dirty="0" smtClean="0"/>
              <a:t>Bridge </a:t>
            </a:r>
            <a:r>
              <a:rPr lang="el-GR" altLang="en-US" dirty="0" smtClean="0"/>
              <a:t>- </a:t>
            </a:r>
            <a:r>
              <a:rPr lang="en-CA" altLang="en-US" dirty="0" smtClean="0"/>
              <a:t>Example</a:t>
            </a:r>
            <a:endParaRPr lang="en-US" altLang="en-US" dirty="0" smtClean="0"/>
          </a:p>
        </p:txBody>
      </p:sp>
      <p:sp>
        <p:nvSpPr>
          <p:cNvPr id="23556" name="Text Box 3"/>
          <p:cNvSpPr txBox="1">
            <a:spLocks noChangeArrowheads="1"/>
          </p:cNvSpPr>
          <p:nvPr/>
        </p:nvSpPr>
        <p:spPr bwMode="auto">
          <a:xfrm>
            <a:off x="941388" y="1725613"/>
            <a:ext cx="4567237" cy="465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t>// "ConcreteImplementorA" </a:t>
            </a:r>
            <a:br>
              <a:rPr lang="en-US" altLang="en-US" sz="1400"/>
            </a:br>
            <a:r>
              <a:rPr lang="en-US" altLang="en-US" sz="1400"/>
              <a:t/>
            </a:r>
            <a:br>
              <a:rPr lang="en-US" altLang="en-US" sz="1400"/>
            </a:br>
            <a:r>
              <a:rPr lang="en-US" altLang="en-US" sz="1400"/>
              <a:t>  class ConcreteImplementorA : Implementor</a:t>
            </a:r>
            <a:br>
              <a:rPr lang="en-US" altLang="en-US" sz="1400"/>
            </a:br>
            <a:r>
              <a:rPr lang="en-US" altLang="en-US" sz="1400"/>
              <a:t>  {</a:t>
            </a:r>
            <a:br>
              <a:rPr lang="en-US" altLang="en-US" sz="1400"/>
            </a:br>
            <a:r>
              <a:rPr lang="en-US" altLang="en-US" sz="1400"/>
              <a:t>    public override void Operation()</a:t>
            </a:r>
            <a:br>
              <a:rPr lang="en-US" altLang="en-US" sz="1400"/>
            </a:br>
            <a:r>
              <a:rPr lang="en-US" altLang="en-US" sz="1400"/>
              <a:t>    {</a:t>
            </a:r>
            <a:br>
              <a:rPr lang="en-US" altLang="en-US" sz="1400"/>
            </a:br>
            <a:r>
              <a:rPr lang="en-US" altLang="en-US" sz="1400"/>
              <a:t>      Console.WriteLine("ConcreteImplementorA Operation");</a:t>
            </a:r>
            <a:br>
              <a:rPr lang="en-US" altLang="en-US" sz="1400"/>
            </a:br>
            <a:r>
              <a:rPr lang="en-US" altLang="en-US" sz="1400"/>
              <a:t>    }</a:t>
            </a:r>
            <a:br>
              <a:rPr lang="en-US" altLang="en-US" sz="1400"/>
            </a:br>
            <a:r>
              <a:rPr lang="en-US" altLang="en-US" sz="1400"/>
              <a:t>  }</a:t>
            </a:r>
            <a:br>
              <a:rPr lang="en-US" altLang="en-US" sz="1400"/>
            </a:br>
            <a:r>
              <a:rPr lang="en-US" altLang="en-US" sz="1400"/>
              <a:t/>
            </a:r>
            <a:br>
              <a:rPr lang="en-US" altLang="en-US" sz="1400"/>
            </a:br>
            <a:r>
              <a:rPr lang="en-US" altLang="en-US" sz="1400"/>
              <a:t>  // "ConcreteImplementorB" </a:t>
            </a:r>
            <a:br>
              <a:rPr lang="en-US" altLang="en-US" sz="1400"/>
            </a:br>
            <a:r>
              <a:rPr lang="en-US" altLang="en-US" sz="1400"/>
              <a:t/>
            </a:r>
            <a:br>
              <a:rPr lang="en-US" altLang="en-US" sz="1400"/>
            </a:br>
            <a:r>
              <a:rPr lang="en-US" altLang="en-US" sz="1400"/>
              <a:t>  class ConcreteImplementorB : Implementor</a:t>
            </a:r>
            <a:br>
              <a:rPr lang="en-US" altLang="en-US" sz="1400"/>
            </a:br>
            <a:r>
              <a:rPr lang="en-US" altLang="en-US" sz="1400"/>
              <a:t>  {</a:t>
            </a:r>
            <a:br>
              <a:rPr lang="en-US" altLang="en-US" sz="1400"/>
            </a:br>
            <a:r>
              <a:rPr lang="en-US" altLang="en-US" sz="1400"/>
              <a:t>    public override void Operation()</a:t>
            </a:r>
            <a:br>
              <a:rPr lang="en-US" altLang="en-US" sz="1400"/>
            </a:br>
            <a:r>
              <a:rPr lang="en-US" altLang="en-US" sz="1400"/>
              <a:t>    {</a:t>
            </a:r>
            <a:br>
              <a:rPr lang="en-US" altLang="en-US" sz="1400"/>
            </a:br>
            <a:r>
              <a:rPr lang="en-US" altLang="en-US" sz="1400"/>
              <a:t>      Console.WriteLine("ConcreteImplementorB Operation");</a:t>
            </a:r>
            <a:br>
              <a:rPr lang="en-US" altLang="en-US" sz="1400"/>
            </a:br>
            <a:r>
              <a:rPr lang="en-US" altLang="en-US" sz="1400"/>
              <a:t>    }</a:t>
            </a:r>
            <a:br>
              <a:rPr lang="en-US" altLang="en-US" sz="1400"/>
            </a:br>
            <a:r>
              <a:rPr lang="en-US" altLang="en-US" sz="1400"/>
              <a:t>  }</a:t>
            </a:r>
            <a:r>
              <a:rPr lang="en-US" altLang="en-US" sz="1600"/>
              <a:t> </a:t>
            </a:r>
          </a:p>
          <a:p>
            <a:pPr eaLnBrk="1" hangingPunct="1">
              <a:spcBef>
                <a:spcPct val="0"/>
              </a:spcBef>
              <a:buFontTx/>
              <a:buNone/>
            </a:pPr>
            <a:endParaRPr lang="en-US" altLang="en-US" sz="1600"/>
          </a:p>
          <a:p>
            <a:pPr eaLnBrk="1" hangingPunct="1">
              <a:spcBef>
                <a:spcPct val="0"/>
              </a:spcBef>
              <a:buFontTx/>
              <a:buNone/>
            </a:pPr>
            <a:endParaRPr lang="en-US" altLang="en-US" sz="1600"/>
          </a:p>
        </p:txBody>
      </p:sp>
    </p:spTree>
    <p:extLst>
      <p:ext uri="{BB962C8B-B14F-4D97-AF65-F5344CB8AC3E}">
        <p14:creationId xmlns:p14="http://schemas.microsoft.com/office/powerpoint/2010/main" val="2173285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CF08D78-8ED9-417C-87A2-7E5E6ED4735F}" type="slidenum">
              <a:rPr lang="en-CA" altLang="en-US" sz="1400" smtClean="0"/>
              <a:pPr eaLnBrk="1" hangingPunct="1">
                <a:spcBef>
                  <a:spcPct val="0"/>
                </a:spcBef>
                <a:buFontTx/>
                <a:buNone/>
              </a:pPr>
              <a:t>12</a:t>
            </a:fld>
            <a:endParaRPr lang="en-CA" altLang="en-US" sz="1400" smtClean="0"/>
          </a:p>
        </p:txBody>
      </p:sp>
      <p:sp>
        <p:nvSpPr>
          <p:cNvPr id="24579" name="Rectangle 2"/>
          <p:cNvSpPr>
            <a:spLocks noGrp="1" noChangeArrowheads="1"/>
          </p:cNvSpPr>
          <p:nvPr>
            <p:ph type="title"/>
          </p:nvPr>
        </p:nvSpPr>
        <p:spPr/>
        <p:txBody>
          <a:bodyPr/>
          <a:lstStyle/>
          <a:p>
            <a:pPr eaLnBrk="1" hangingPunct="1"/>
            <a:r>
              <a:rPr lang="en-US" altLang="en-US" dirty="0" smtClean="0"/>
              <a:t>Bridge </a:t>
            </a:r>
            <a:r>
              <a:rPr lang="el-GR" altLang="en-US" dirty="0" smtClean="0"/>
              <a:t>– </a:t>
            </a:r>
            <a:r>
              <a:rPr lang="en-CA" altLang="en-US" dirty="0" smtClean="0"/>
              <a:t>Client Code</a:t>
            </a:r>
            <a:endParaRPr lang="en-US" altLang="en-US" dirty="0" smtClean="0"/>
          </a:p>
        </p:txBody>
      </p:sp>
      <p:sp>
        <p:nvSpPr>
          <p:cNvPr id="24580" name="Rectangle 3"/>
          <p:cNvSpPr>
            <a:spLocks noGrp="1" noChangeArrowheads="1"/>
          </p:cNvSpPr>
          <p:nvPr>
            <p:ph type="body" idx="1"/>
          </p:nvPr>
        </p:nvSpPr>
        <p:spPr>
          <a:xfrm>
            <a:off x="395288" y="1989138"/>
            <a:ext cx="6191250" cy="4403725"/>
          </a:xfrm>
        </p:spPr>
        <p:txBody>
          <a:bodyPr/>
          <a:lstStyle/>
          <a:p>
            <a:pPr eaLnBrk="1" hangingPunct="1">
              <a:lnSpc>
                <a:spcPct val="80000"/>
              </a:lnSpc>
              <a:buFontTx/>
              <a:buNone/>
            </a:pPr>
            <a:r>
              <a:rPr lang="en-US" altLang="en-US" sz="1600" smtClean="0"/>
              <a:t>class MainApp</a:t>
            </a:r>
            <a:br>
              <a:rPr lang="en-US" altLang="en-US" sz="1600" smtClean="0"/>
            </a:br>
            <a:r>
              <a:rPr lang="en-US" altLang="en-US" sz="1600" smtClean="0"/>
              <a:t>  {</a:t>
            </a:r>
            <a:br>
              <a:rPr lang="en-US" altLang="en-US" sz="1600" smtClean="0"/>
            </a:br>
            <a:r>
              <a:rPr lang="en-US" altLang="en-US" sz="1600" smtClean="0"/>
              <a:t>    static void Main()</a:t>
            </a:r>
            <a:br>
              <a:rPr lang="en-US" altLang="en-US" sz="1600" smtClean="0"/>
            </a:br>
            <a:r>
              <a:rPr lang="en-US" altLang="en-US" sz="1600" smtClean="0"/>
              <a:t>    {</a:t>
            </a:r>
            <a:br>
              <a:rPr lang="en-US" altLang="en-US" sz="1600" smtClean="0"/>
            </a:br>
            <a:r>
              <a:rPr lang="en-US" altLang="en-US" sz="1600" smtClean="0"/>
              <a:t>      Abstraction ab = new RefinedAbstraction();</a:t>
            </a:r>
            <a:br>
              <a:rPr lang="en-US" altLang="en-US" sz="1600" smtClean="0"/>
            </a:br>
            <a:r>
              <a:rPr lang="en-US" altLang="en-US" sz="1600" smtClean="0"/>
              <a:t/>
            </a:r>
            <a:br>
              <a:rPr lang="en-US" altLang="en-US" sz="1600" smtClean="0"/>
            </a:br>
            <a:r>
              <a:rPr lang="en-US" altLang="en-US" sz="1600" smtClean="0"/>
              <a:t>      // Set implementation and call </a:t>
            </a:r>
            <a:br>
              <a:rPr lang="en-US" altLang="en-US" sz="1600" smtClean="0"/>
            </a:br>
            <a:r>
              <a:rPr lang="en-US" altLang="en-US" sz="1600" smtClean="0"/>
              <a:t>      ab.implementor =  new ConcreteImplementorA();</a:t>
            </a:r>
            <a:br>
              <a:rPr lang="en-US" altLang="en-US" sz="1600" smtClean="0"/>
            </a:br>
            <a:r>
              <a:rPr lang="en-US" altLang="en-US" sz="1600" smtClean="0"/>
              <a:t>      ab.Operation();</a:t>
            </a:r>
            <a:br>
              <a:rPr lang="en-US" altLang="en-US" sz="1600" smtClean="0"/>
            </a:br>
            <a:r>
              <a:rPr lang="en-US" altLang="en-US" sz="1600" smtClean="0"/>
              <a:t/>
            </a:r>
            <a:br>
              <a:rPr lang="en-US" altLang="en-US" sz="1600" smtClean="0"/>
            </a:br>
            <a:r>
              <a:rPr lang="en-US" altLang="en-US" sz="1600" smtClean="0"/>
              <a:t>      // Change implemention and call </a:t>
            </a:r>
            <a:br>
              <a:rPr lang="en-US" altLang="en-US" sz="1600" smtClean="0"/>
            </a:br>
            <a:r>
              <a:rPr lang="en-US" altLang="en-US" sz="1600" smtClean="0"/>
              <a:t>      ab.implementor =  new ConcreteImplementorB();</a:t>
            </a:r>
            <a:br>
              <a:rPr lang="en-US" altLang="en-US" sz="1600" smtClean="0"/>
            </a:br>
            <a:r>
              <a:rPr lang="en-US" altLang="en-US" sz="1600" smtClean="0"/>
              <a:t>      ab.Operation();</a:t>
            </a:r>
            <a:br>
              <a:rPr lang="en-US" altLang="en-US" sz="1600" smtClean="0"/>
            </a:br>
            <a:r>
              <a:rPr lang="en-US" altLang="en-US" sz="1600" smtClean="0"/>
              <a:t/>
            </a:r>
            <a:br>
              <a:rPr lang="en-US" altLang="en-US" sz="1600" smtClean="0"/>
            </a:br>
            <a:r>
              <a:rPr lang="en-US" altLang="en-US" sz="1600" smtClean="0"/>
              <a:t>      // Wait for user </a:t>
            </a:r>
            <a:br>
              <a:rPr lang="en-US" altLang="en-US" sz="1600" smtClean="0"/>
            </a:br>
            <a:r>
              <a:rPr lang="en-US" altLang="en-US" sz="1600" smtClean="0"/>
              <a:t>      Console.Read();</a:t>
            </a:r>
            <a:br>
              <a:rPr lang="en-US" altLang="en-US" sz="1600" smtClean="0"/>
            </a:br>
            <a:r>
              <a:rPr lang="en-US" altLang="en-US" sz="1600" smtClean="0"/>
              <a:t>    }</a:t>
            </a:r>
            <a:br>
              <a:rPr lang="en-US" altLang="en-US" sz="1600" smtClean="0"/>
            </a:br>
            <a:r>
              <a:rPr lang="en-US" altLang="en-US" sz="1600" smtClean="0"/>
              <a:t>  }</a:t>
            </a:r>
            <a:br>
              <a:rPr lang="en-US" altLang="en-US" sz="1600" smtClean="0"/>
            </a:br>
            <a:endParaRPr lang="en-US" altLang="en-US" sz="1600" smtClean="0"/>
          </a:p>
        </p:txBody>
      </p:sp>
      <p:sp>
        <p:nvSpPr>
          <p:cNvPr id="24581" name="Text Box 4"/>
          <p:cNvSpPr txBox="1">
            <a:spLocks noChangeArrowheads="1"/>
          </p:cNvSpPr>
          <p:nvPr/>
        </p:nvSpPr>
        <p:spPr bwMode="auto">
          <a:xfrm>
            <a:off x="5724525" y="4994275"/>
            <a:ext cx="2638425" cy="739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t>Output </a:t>
            </a:r>
          </a:p>
          <a:p>
            <a:pPr eaLnBrk="1" hangingPunct="1">
              <a:spcBef>
                <a:spcPct val="0"/>
              </a:spcBef>
              <a:buFontTx/>
              <a:buNone/>
            </a:pPr>
            <a:r>
              <a:rPr lang="en-US" altLang="en-US" sz="1400"/>
              <a:t>ConcreteImplementorA Operation</a:t>
            </a:r>
            <a:br>
              <a:rPr lang="en-US" altLang="en-US" sz="1400"/>
            </a:br>
            <a:r>
              <a:rPr lang="en-US" altLang="en-US" sz="1400"/>
              <a:t>ConcreteImplementorB Operation</a:t>
            </a:r>
          </a:p>
        </p:txBody>
      </p:sp>
    </p:spTree>
    <p:extLst>
      <p:ext uri="{BB962C8B-B14F-4D97-AF65-F5344CB8AC3E}">
        <p14:creationId xmlns:p14="http://schemas.microsoft.com/office/powerpoint/2010/main" val="3528835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64D1435F-4F65-47C6-AE14-0C07A1D275F1}" type="slidenum">
              <a:rPr lang="en-CA" altLang="en-US" sz="1400" smtClean="0"/>
              <a:pPr eaLnBrk="1" hangingPunct="1">
                <a:spcBef>
                  <a:spcPct val="0"/>
                </a:spcBef>
                <a:buFontTx/>
                <a:buNone/>
              </a:pPr>
              <a:t>13</a:t>
            </a:fld>
            <a:endParaRPr lang="en-CA" altLang="en-US" sz="1400" smtClean="0"/>
          </a:p>
        </p:txBody>
      </p:sp>
      <p:sp>
        <p:nvSpPr>
          <p:cNvPr id="25603" name="Rectangle 2"/>
          <p:cNvSpPr>
            <a:spLocks noGrp="1" noChangeArrowheads="1"/>
          </p:cNvSpPr>
          <p:nvPr>
            <p:ph type="title"/>
          </p:nvPr>
        </p:nvSpPr>
        <p:spPr/>
        <p:txBody>
          <a:bodyPr/>
          <a:lstStyle/>
          <a:p>
            <a:pPr eaLnBrk="1" hangingPunct="1"/>
            <a:r>
              <a:rPr lang="en-CA" altLang="en-US" dirty="0" smtClean="0"/>
              <a:t>Composite Design Pattern</a:t>
            </a:r>
          </a:p>
        </p:txBody>
      </p:sp>
      <p:sp>
        <p:nvSpPr>
          <p:cNvPr id="25604" name="Rectangle 3"/>
          <p:cNvSpPr>
            <a:spLocks noGrp="1" noChangeArrowheads="1"/>
          </p:cNvSpPr>
          <p:nvPr>
            <p:ph type="body" idx="1"/>
          </p:nvPr>
        </p:nvSpPr>
        <p:spPr/>
        <p:txBody>
          <a:bodyPr/>
          <a:lstStyle/>
          <a:p>
            <a:pPr eaLnBrk="1" hangingPunct="1">
              <a:lnSpc>
                <a:spcPct val="90000"/>
              </a:lnSpc>
            </a:pPr>
            <a:r>
              <a:rPr lang="en-CA" altLang="en-US" sz="2400" b="1" dirty="0" smtClean="0"/>
              <a:t>Problem</a:t>
            </a:r>
          </a:p>
          <a:p>
            <a:pPr lvl="1">
              <a:lnSpc>
                <a:spcPct val="90000"/>
              </a:lnSpc>
            </a:pPr>
            <a:r>
              <a:rPr lang="en-CA" sz="2000" dirty="0"/>
              <a:t>Application needs to manipulate a hierarchical collection of "primitive" and "composite" objects. Processing of a primitive object is handled one way, and processing of a composite object is handled differently. Having to query the "type" of each object before attempting to process it is not desirable</a:t>
            </a:r>
            <a:r>
              <a:rPr lang="en-CA" sz="2000" dirty="0" smtClean="0"/>
              <a:t>.</a:t>
            </a:r>
          </a:p>
          <a:p>
            <a:pPr lvl="1">
              <a:lnSpc>
                <a:spcPct val="90000"/>
              </a:lnSpc>
            </a:pPr>
            <a:endParaRPr lang="en-CA" altLang="en-US" sz="2000" dirty="0" smtClean="0"/>
          </a:p>
          <a:p>
            <a:pPr eaLnBrk="1" hangingPunct="1">
              <a:lnSpc>
                <a:spcPct val="90000"/>
              </a:lnSpc>
            </a:pPr>
            <a:r>
              <a:rPr lang="en-CA" altLang="en-US" sz="2400" b="1" dirty="0" smtClean="0"/>
              <a:t>Intent</a:t>
            </a:r>
          </a:p>
          <a:p>
            <a:pPr lvl="1">
              <a:lnSpc>
                <a:spcPct val="90000"/>
              </a:lnSpc>
            </a:pPr>
            <a:r>
              <a:rPr lang="en-CA" altLang="en-US" sz="2000" dirty="0" smtClean="0"/>
              <a:t>The </a:t>
            </a:r>
            <a:r>
              <a:rPr lang="en-CA" altLang="en-US" sz="2000" dirty="0"/>
              <a:t>key concept is that you can manipulate a single instance of the object just as you would manipulate a group of them</a:t>
            </a:r>
            <a:r>
              <a:rPr lang="en-CA" altLang="en-US" sz="2000" dirty="0" smtClean="0"/>
              <a:t>.</a:t>
            </a:r>
          </a:p>
          <a:p>
            <a:pPr lvl="1">
              <a:lnSpc>
                <a:spcPct val="90000"/>
              </a:lnSpc>
            </a:pPr>
            <a:r>
              <a:rPr lang="en-CA" altLang="en-US" sz="2000" dirty="0"/>
              <a:t>Compose objects into tree structures to represent whole-part hierarchies. Composite lets clients treat individual objects and compositions of objects uniformly.</a:t>
            </a:r>
          </a:p>
          <a:p>
            <a:pPr lvl="1">
              <a:lnSpc>
                <a:spcPct val="90000"/>
              </a:lnSpc>
            </a:pPr>
            <a:r>
              <a:rPr lang="en-CA" altLang="en-US" sz="2000" dirty="0"/>
              <a:t>Recursive composition</a:t>
            </a:r>
            <a:endParaRPr lang="en-CA" altLang="en-US" sz="2000" dirty="0" smtClean="0"/>
          </a:p>
          <a:p>
            <a:pPr eaLnBrk="1" hangingPunct="1">
              <a:lnSpc>
                <a:spcPct val="90000"/>
              </a:lnSpc>
              <a:buFontTx/>
              <a:buNone/>
            </a:pPr>
            <a:endParaRPr lang="en-CA" altLang="en-US" sz="2400" dirty="0" smtClean="0"/>
          </a:p>
        </p:txBody>
      </p:sp>
    </p:spTree>
    <p:extLst>
      <p:ext uri="{BB962C8B-B14F-4D97-AF65-F5344CB8AC3E}">
        <p14:creationId xmlns:p14="http://schemas.microsoft.com/office/powerpoint/2010/main" val="26073831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BA87518-37C4-4819-A822-9EDB9DA0AD78}" type="slidenum">
              <a:rPr lang="en-CA" altLang="en-US" sz="1400" smtClean="0"/>
              <a:pPr eaLnBrk="1" hangingPunct="1">
                <a:spcBef>
                  <a:spcPct val="0"/>
                </a:spcBef>
                <a:buFontTx/>
                <a:buNone/>
              </a:pPr>
              <a:t>14</a:t>
            </a:fld>
            <a:endParaRPr lang="en-CA" altLang="en-US" sz="1400" smtClean="0"/>
          </a:p>
        </p:txBody>
      </p:sp>
      <p:sp>
        <p:nvSpPr>
          <p:cNvPr id="26627" name="Rectangle 2"/>
          <p:cNvSpPr>
            <a:spLocks noGrp="1" noChangeArrowheads="1"/>
          </p:cNvSpPr>
          <p:nvPr>
            <p:ph type="title"/>
          </p:nvPr>
        </p:nvSpPr>
        <p:spPr/>
        <p:txBody>
          <a:bodyPr/>
          <a:lstStyle/>
          <a:p>
            <a:pPr eaLnBrk="1" hangingPunct="1"/>
            <a:r>
              <a:rPr lang="en-CA" altLang="en-US" sz="3600" dirty="0" smtClean="0"/>
              <a:t>Composite</a:t>
            </a:r>
            <a:r>
              <a:rPr lang="el-GR" altLang="en-US" sz="3600" dirty="0" smtClean="0"/>
              <a:t> </a:t>
            </a:r>
            <a:r>
              <a:rPr lang="en-CA" altLang="en-US" sz="3600" dirty="0" smtClean="0"/>
              <a:t>Design Pattern </a:t>
            </a:r>
            <a:r>
              <a:rPr lang="el-GR" altLang="en-US" sz="3600" dirty="0" smtClean="0"/>
              <a:t>– </a:t>
            </a:r>
            <a:r>
              <a:rPr lang="en-CA" altLang="en-US" sz="3600" dirty="0" smtClean="0"/>
              <a:t>Class Diagram</a:t>
            </a:r>
          </a:p>
        </p:txBody>
      </p:sp>
      <p:graphicFrame>
        <p:nvGraphicFramePr>
          <p:cNvPr id="26628" name="Object 4"/>
          <p:cNvGraphicFramePr>
            <a:graphicFrameLocks noChangeAspect="1"/>
          </p:cNvGraphicFramePr>
          <p:nvPr/>
        </p:nvGraphicFramePr>
        <p:xfrm>
          <a:off x="2757488" y="1968500"/>
          <a:ext cx="5776912" cy="4646613"/>
        </p:xfrm>
        <a:graphic>
          <a:graphicData uri="http://schemas.openxmlformats.org/presentationml/2006/ole">
            <mc:AlternateContent xmlns:mc="http://schemas.openxmlformats.org/markup-compatibility/2006">
              <mc:Choice xmlns:v="urn:schemas-microsoft-com:vml" Requires="v">
                <p:oleObj spid="_x0000_s5139" name="Visio" r:id="rId4" imgW="3629482" imgH="2920906" progId="Visio.Drawing.6">
                  <p:embed/>
                </p:oleObj>
              </mc:Choice>
              <mc:Fallback>
                <p:oleObj name="Visio" r:id="rId4" imgW="3629482" imgH="292090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488" y="1968500"/>
                        <a:ext cx="5776912" cy="464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88507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B612B8A-B4FC-4CD6-84BB-8932054142C1}" type="slidenum">
              <a:rPr lang="en-CA" altLang="en-US" sz="1400" smtClean="0"/>
              <a:pPr eaLnBrk="1" hangingPunct="1">
                <a:spcBef>
                  <a:spcPct val="0"/>
                </a:spcBef>
                <a:buFontTx/>
                <a:buNone/>
              </a:pPr>
              <a:t>15</a:t>
            </a:fld>
            <a:endParaRPr lang="en-CA" altLang="en-US" sz="1400" smtClean="0"/>
          </a:p>
        </p:txBody>
      </p:sp>
      <p:sp>
        <p:nvSpPr>
          <p:cNvPr id="27651" name="Rectangle 2"/>
          <p:cNvSpPr>
            <a:spLocks noGrp="1" noChangeArrowheads="1"/>
          </p:cNvSpPr>
          <p:nvPr>
            <p:ph type="title"/>
          </p:nvPr>
        </p:nvSpPr>
        <p:spPr/>
        <p:txBody>
          <a:bodyPr/>
          <a:lstStyle/>
          <a:p>
            <a:pPr eaLnBrk="1" hangingPunct="1"/>
            <a:r>
              <a:rPr lang="en-CA" altLang="en-US" sz="4000" dirty="0" smtClean="0"/>
              <a:t>Composite Design Pattern – Comments</a:t>
            </a:r>
          </a:p>
        </p:txBody>
      </p:sp>
      <p:sp>
        <p:nvSpPr>
          <p:cNvPr id="27652" name="Rectangle 3"/>
          <p:cNvSpPr>
            <a:spLocks noGrp="1" noChangeArrowheads="1"/>
          </p:cNvSpPr>
          <p:nvPr>
            <p:ph type="body" idx="1"/>
          </p:nvPr>
        </p:nvSpPr>
        <p:spPr/>
        <p:txBody>
          <a:bodyPr/>
          <a:lstStyle/>
          <a:p>
            <a:pPr eaLnBrk="1" hangingPunct="1">
              <a:lnSpc>
                <a:spcPct val="90000"/>
              </a:lnSpc>
            </a:pPr>
            <a:r>
              <a:rPr lang="el-GR" altLang="en-US" sz="1800" b="1" smtClean="0"/>
              <a:t>Επακόλουθα</a:t>
            </a:r>
            <a:endParaRPr lang="en-CA" altLang="en-US" sz="1800" b="1" smtClean="0"/>
          </a:p>
          <a:p>
            <a:pPr lvl="1" eaLnBrk="1" hangingPunct="1">
              <a:lnSpc>
                <a:spcPct val="90000"/>
              </a:lnSpc>
              <a:buFontTx/>
              <a:buChar char="+"/>
            </a:pPr>
            <a:r>
              <a:rPr lang="el-GR" altLang="en-US" sz="1600" u="sng" smtClean="0"/>
              <a:t>Ομοιομορφία</a:t>
            </a:r>
            <a:r>
              <a:rPr lang="en-CA" altLang="en-US" sz="1600" smtClean="0"/>
              <a:t>: </a:t>
            </a:r>
            <a:r>
              <a:rPr lang="el-GR" altLang="en-US" sz="1600" smtClean="0"/>
              <a:t>Όλα τα αντικείμενα σε κάποια σύνθετη κατασκευη τα διαχειριζόμαστε με τον ίδιο τρόπο</a:t>
            </a:r>
            <a:endParaRPr lang="en-CA" altLang="en-US" sz="1600" smtClean="0"/>
          </a:p>
          <a:p>
            <a:pPr lvl="1" eaLnBrk="1" hangingPunct="1">
              <a:lnSpc>
                <a:spcPct val="90000"/>
              </a:lnSpc>
              <a:buFontTx/>
              <a:buChar char="+"/>
            </a:pPr>
            <a:r>
              <a:rPr lang="el-GR" altLang="en-US" sz="1600" u="sng" smtClean="0"/>
              <a:t>Επεκτασιμότητα</a:t>
            </a:r>
            <a:r>
              <a:rPr lang="en-CA" altLang="en-US" sz="1600" smtClean="0"/>
              <a:t>: </a:t>
            </a:r>
            <a:r>
              <a:rPr lang="el-GR" altLang="en-US" sz="1600" smtClean="0"/>
              <a:t>Μπορούμε να κατασκευάσουμε νέες συνθέσεις από υπάρχοντα αντικείμενα </a:t>
            </a:r>
          </a:p>
          <a:p>
            <a:pPr lvl="1" eaLnBrk="1" hangingPunct="1">
              <a:lnSpc>
                <a:spcPct val="90000"/>
              </a:lnSpc>
              <a:buFontTx/>
              <a:buNone/>
            </a:pPr>
            <a:r>
              <a:rPr lang="el-GR" altLang="en-US" sz="1600" smtClean="0"/>
              <a:t>–  </a:t>
            </a:r>
            <a:r>
              <a:rPr lang="el-GR" altLang="en-US" sz="1600" u="sng" smtClean="0"/>
              <a:t>Λειτουργικό κόστος</a:t>
            </a:r>
            <a:r>
              <a:rPr lang="en-CA" altLang="en-US" sz="1600" smtClean="0"/>
              <a:t>: </a:t>
            </a:r>
            <a:r>
              <a:rPr lang="el-GR" altLang="en-US" sz="1600" smtClean="0"/>
              <a:t>Για τη κατασκευή ενός σύνθετου αντικειμένου μπορεί να χρειαστούμε πολλά άλλα αντικείμενα</a:t>
            </a:r>
            <a:endParaRPr lang="en-CA" altLang="en-US" sz="1600" smtClean="0"/>
          </a:p>
          <a:p>
            <a:pPr lvl="1" eaLnBrk="1" hangingPunct="1">
              <a:lnSpc>
                <a:spcPct val="90000"/>
              </a:lnSpc>
              <a:buFontTx/>
              <a:buNone/>
            </a:pPr>
            <a:endParaRPr lang="en-CA" altLang="en-US" sz="1600" smtClean="0"/>
          </a:p>
          <a:p>
            <a:pPr eaLnBrk="1" hangingPunct="1">
              <a:lnSpc>
                <a:spcPct val="90000"/>
              </a:lnSpc>
            </a:pPr>
            <a:r>
              <a:rPr lang="el-GR" altLang="en-US" sz="1800" b="1" smtClean="0"/>
              <a:t>Σχόλια Υλοποίησης</a:t>
            </a:r>
          </a:p>
          <a:p>
            <a:pPr lvl="1" eaLnBrk="1" hangingPunct="1">
              <a:lnSpc>
                <a:spcPct val="90000"/>
              </a:lnSpc>
            </a:pPr>
            <a:r>
              <a:rPr lang="el-GR" altLang="en-US" sz="1600" smtClean="0"/>
              <a:t>Τα συνιστώντα μέρη γνωρίζουν το αντικείμενο που περιγράφει τη σύνθεση (</a:t>
            </a:r>
            <a:r>
              <a:rPr lang="en-CA" altLang="en-US" sz="1600" smtClean="0"/>
              <a:t>Do Components know their parents</a:t>
            </a:r>
            <a:r>
              <a:rPr lang="el-GR" altLang="en-US" sz="1600" smtClean="0"/>
              <a:t>)</a:t>
            </a:r>
            <a:r>
              <a:rPr lang="en-CA" altLang="en-US" sz="1600" smtClean="0"/>
              <a:t>?</a:t>
            </a:r>
          </a:p>
          <a:p>
            <a:pPr lvl="1" eaLnBrk="1" hangingPunct="1">
              <a:lnSpc>
                <a:spcPct val="90000"/>
              </a:lnSpc>
            </a:pPr>
            <a:r>
              <a:rPr lang="el-GR" altLang="en-US" sz="1600" smtClean="0"/>
              <a:t>Κοινή διαπροσωπία για τα απλά και τα σύνθετα αντικείμενα?</a:t>
            </a:r>
            <a:endParaRPr lang="en-CA" altLang="en-US" sz="1600" smtClean="0"/>
          </a:p>
          <a:p>
            <a:pPr lvl="1" eaLnBrk="1" hangingPunct="1">
              <a:lnSpc>
                <a:spcPct val="90000"/>
              </a:lnSpc>
            </a:pPr>
            <a:r>
              <a:rPr lang="el-GR" altLang="en-US" sz="1600" smtClean="0"/>
              <a:t>Τα σύνθετα αντικείμενα περιέχουν μια αναφορά (</a:t>
            </a:r>
            <a:r>
              <a:rPr lang="en-US" altLang="en-US" sz="1600" smtClean="0"/>
              <a:t>reference) </a:t>
            </a:r>
            <a:r>
              <a:rPr lang="el-GR" altLang="en-US" sz="1600" smtClean="0"/>
              <a:t>για κάθε ένα από τα συνιστώντα αντικείμενα (δεν χρειάζεται να δεσμεύσουμε μνήμη στο σύνθετο αντικείμενο για τα μέρη του)</a:t>
            </a:r>
            <a:endParaRPr lang="en-CA" altLang="en-US" sz="1600" smtClean="0"/>
          </a:p>
          <a:p>
            <a:pPr lvl="1" eaLnBrk="1" hangingPunct="1">
              <a:lnSpc>
                <a:spcPct val="90000"/>
              </a:lnSpc>
            </a:pPr>
            <a:r>
              <a:rPr lang="el-GR" altLang="en-US" sz="1600" smtClean="0"/>
              <a:t>Που και ποιο αντικείμενο έχει την ευθύνη για τη διαγραφή των συνιστώντων αντικειμένων</a:t>
            </a:r>
            <a:r>
              <a:rPr lang="el-GR" altLang="en-US" sz="2000" smtClean="0"/>
              <a:t>  </a:t>
            </a:r>
            <a:endParaRPr lang="en-CA" altLang="en-US" sz="2000" smtClean="0"/>
          </a:p>
        </p:txBody>
      </p:sp>
    </p:spTree>
    <p:extLst>
      <p:ext uri="{BB962C8B-B14F-4D97-AF65-F5344CB8AC3E}">
        <p14:creationId xmlns:p14="http://schemas.microsoft.com/office/powerpoint/2010/main" val="861442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3DA90C9C-FCCC-4331-91AF-2C4E558756BC}" type="slidenum">
              <a:rPr lang="en-CA" altLang="en-US" sz="1400" smtClean="0"/>
              <a:pPr eaLnBrk="1" hangingPunct="1">
                <a:spcBef>
                  <a:spcPct val="0"/>
                </a:spcBef>
                <a:buFontTx/>
                <a:buNone/>
              </a:pPr>
              <a:t>16</a:t>
            </a:fld>
            <a:endParaRPr lang="en-CA" altLang="en-US" sz="1400" smtClean="0"/>
          </a:p>
        </p:txBody>
      </p:sp>
      <p:sp>
        <p:nvSpPr>
          <p:cNvPr id="28675" name="Rectangle 2"/>
          <p:cNvSpPr>
            <a:spLocks noGrp="1" noChangeArrowheads="1"/>
          </p:cNvSpPr>
          <p:nvPr>
            <p:ph type="title"/>
          </p:nvPr>
        </p:nvSpPr>
        <p:spPr/>
        <p:txBody>
          <a:bodyPr/>
          <a:lstStyle/>
          <a:p>
            <a:pPr eaLnBrk="1" hangingPunct="1"/>
            <a:r>
              <a:rPr lang="en-US" altLang="en-US" dirty="0" smtClean="0"/>
              <a:t>Composite - </a:t>
            </a:r>
            <a:r>
              <a:rPr lang="en-CA" altLang="en-US" dirty="0" smtClean="0"/>
              <a:t>Example</a:t>
            </a:r>
            <a:endParaRPr lang="en-US" altLang="en-US" dirty="0" smtClean="0"/>
          </a:p>
        </p:txBody>
      </p:sp>
      <p:pic>
        <p:nvPicPr>
          <p:cNvPr id="28676" name="Picture 3" descr="composite-examp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4213" y="1981200"/>
            <a:ext cx="6675437"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86629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936F2D9-2E3A-4B0F-86F6-BA3848CEAFF9}" type="slidenum">
              <a:rPr lang="en-CA" altLang="en-US" sz="1400" smtClean="0"/>
              <a:pPr eaLnBrk="1" hangingPunct="1">
                <a:spcBef>
                  <a:spcPct val="0"/>
                </a:spcBef>
                <a:buFontTx/>
                <a:buNone/>
              </a:pPr>
              <a:t>17</a:t>
            </a:fld>
            <a:endParaRPr lang="en-CA" altLang="en-US" sz="1400" smtClean="0"/>
          </a:p>
        </p:txBody>
      </p:sp>
      <p:sp>
        <p:nvSpPr>
          <p:cNvPr id="29699" name="Rectangle 2"/>
          <p:cNvSpPr>
            <a:spLocks noGrp="1" noChangeArrowheads="1"/>
          </p:cNvSpPr>
          <p:nvPr>
            <p:ph type="title"/>
          </p:nvPr>
        </p:nvSpPr>
        <p:spPr/>
        <p:txBody>
          <a:bodyPr/>
          <a:lstStyle/>
          <a:p>
            <a:pPr eaLnBrk="1" hangingPunct="1"/>
            <a:r>
              <a:rPr lang="en-US" altLang="en-US" sz="4000" dirty="0" smtClean="0"/>
              <a:t>Composite – </a:t>
            </a:r>
            <a:r>
              <a:rPr lang="en-CA" altLang="en-US" sz="4000" dirty="0" smtClean="0"/>
              <a:t>Client Code</a:t>
            </a:r>
            <a:endParaRPr lang="en-US" altLang="en-US" sz="4000" dirty="0" smtClean="0"/>
          </a:p>
        </p:txBody>
      </p:sp>
      <p:sp>
        <p:nvSpPr>
          <p:cNvPr id="29700" name="Rectangle 3"/>
          <p:cNvSpPr>
            <a:spLocks noGrp="1" noChangeArrowheads="1"/>
          </p:cNvSpPr>
          <p:nvPr>
            <p:ph type="body" idx="1"/>
          </p:nvPr>
        </p:nvSpPr>
        <p:spPr>
          <a:xfrm>
            <a:off x="685800" y="1981200"/>
            <a:ext cx="7772400" cy="4543425"/>
          </a:xfrm>
        </p:spPr>
        <p:txBody>
          <a:bodyPr/>
          <a:lstStyle/>
          <a:p>
            <a:pPr eaLnBrk="1" hangingPunct="1">
              <a:lnSpc>
                <a:spcPct val="80000"/>
              </a:lnSpc>
              <a:buFontTx/>
              <a:buNone/>
            </a:pPr>
            <a:r>
              <a:rPr lang="en-US" altLang="en-US" sz="1600" smtClean="0"/>
              <a:t>Currency CompositeEquipment::NetPrice() {  </a:t>
            </a:r>
            <a:br>
              <a:rPr lang="en-US" altLang="en-US" sz="1600" smtClean="0"/>
            </a:br>
            <a:r>
              <a:rPr lang="en-US" altLang="en-US" sz="1600" smtClean="0"/>
              <a:t>  Iterator&lt;Equipment*&gt;* i = getIterator();  </a:t>
            </a:r>
            <a:br>
              <a:rPr lang="en-US" altLang="en-US" sz="1600" smtClean="0"/>
            </a:br>
            <a:r>
              <a:rPr lang="en-US" altLang="en-US" sz="1600" smtClean="0"/>
              <a:t>  Currency total = 0;    </a:t>
            </a:r>
          </a:p>
          <a:p>
            <a:pPr eaLnBrk="1" hangingPunct="1">
              <a:lnSpc>
                <a:spcPct val="80000"/>
              </a:lnSpc>
              <a:buFontTx/>
              <a:buNone/>
            </a:pPr>
            <a:r>
              <a:rPr lang="en-US" altLang="en-US" sz="1600" smtClean="0"/>
              <a:t>         for (i-&gt;First(); !i-&gt;IsDone(); i-&gt;Next())  </a:t>
            </a:r>
            <a:br>
              <a:rPr lang="en-US" altLang="en-US" sz="1600" smtClean="0"/>
            </a:br>
            <a:r>
              <a:rPr lang="en-US" altLang="en-US" sz="1600" smtClean="0"/>
              <a:t>        total += i-&gt;CurrentItem()-&gt;NetPrice();  </a:t>
            </a:r>
          </a:p>
          <a:p>
            <a:pPr eaLnBrk="1" hangingPunct="1">
              <a:lnSpc>
                <a:spcPct val="80000"/>
              </a:lnSpc>
              <a:buFontTx/>
              <a:buNone/>
            </a:pPr>
            <a:r>
              <a:rPr lang="en-US" altLang="en-US" sz="1600" smtClean="0"/>
              <a:t>        delete i;  </a:t>
            </a:r>
            <a:br>
              <a:rPr lang="en-US" altLang="en-US" sz="1600" smtClean="0"/>
            </a:br>
            <a:r>
              <a:rPr lang="en-US" altLang="en-US" sz="1600" smtClean="0"/>
              <a:t>  return total;   </a:t>
            </a:r>
            <a:br>
              <a:rPr lang="en-US" altLang="en-US" sz="1600" smtClean="0"/>
            </a:br>
            <a:r>
              <a:rPr lang="en-US" altLang="en-US" sz="1600" smtClean="0"/>
              <a:t>}</a:t>
            </a:r>
          </a:p>
          <a:p>
            <a:pPr eaLnBrk="1" hangingPunct="1">
              <a:lnSpc>
                <a:spcPct val="80000"/>
              </a:lnSpc>
              <a:buFontTx/>
              <a:buNone/>
            </a:pPr>
            <a:endParaRPr lang="en-US" altLang="en-US" sz="1600" smtClean="0"/>
          </a:p>
          <a:p>
            <a:pPr eaLnBrk="1" hangingPunct="1">
              <a:lnSpc>
                <a:spcPct val="80000"/>
              </a:lnSpc>
              <a:buFontTx/>
              <a:buNone/>
            </a:pPr>
            <a:r>
              <a:rPr lang="en-US" altLang="en-US" sz="1600" smtClean="0"/>
              <a:t>// and in the client code … (e.g. in main)</a:t>
            </a:r>
          </a:p>
          <a:p>
            <a:pPr eaLnBrk="1" hangingPunct="1">
              <a:lnSpc>
                <a:spcPct val="80000"/>
              </a:lnSpc>
              <a:buFontTx/>
              <a:buNone/>
            </a:pPr>
            <a:endParaRPr lang="en-US" altLang="en-US" sz="1600" smtClean="0"/>
          </a:p>
          <a:p>
            <a:pPr eaLnBrk="1" hangingPunct="1">
              <a:lnSpc>
                <a:spcPct val="80000"/>
              </a:lnSpc>
              <a:buFontTx/>
              <a:buNone/>
            </a:pPr>
            <a:r>
              <a:rPr lang="en-US" altLang="en-US" sz="1600" smtClean="0"/>
              <a:t>Cabinet* cabinet = new Cabinet("PC Cabinet");  </a:t>
            </a:r>
          </a:p>
          <a:p>
            <a:pPr eaLnBrk="1" hangingPunct="1">
              <a:lnSpc>
                <a:spcPct val="80000"/>
              </a:lnSpc>
              <a:buFontTx/>
              <a:buNone/>
            </a:pPr>
            <a:r>
              <a:rPr lang="en-US" altLang="en-US" sz="1600" smtClean="0"/>
              <a:t>Chassis* chassis = new Chassis("PC Chassis");  </a:t>
            </a:r>
          </a:p>
          <a:p>
            <a:pPr eaLnBrk="1" hangingPunct="1">
              <a:lnSpc>
                <a:spcPct val="80000"/>
              </a:lnSpc>
              <a:buFontTx/>
              <a:buNone/>
            </a:pPr>
            <a:r>
              <a:rPr lang="en-US" altLang="en-US" sz="1600" smtClean="0"/>
              <a:t>cabinet-&gt;Add( chassis );  </a:t>
            </a:r>
          </a:p>
          <a:p>
            <a:pPr eaLnBrk="1" hangingPunct="1">
              <a:lnSpc>
                <a:spcPct val="80000"/>
              </a:lnSpc>
              <a:buFontTx/>
              <a:buNone/>
            </a:pPr>
            <a:r>
              <a:rPr lang="en-US" altLang="en-US" sz="1600" smtClean="0"/>
              <a:t>Bus*     bus     = new Bus    ("MCA Bus");  </a:t>
            </a:r>
          </a:p>
          <a:p>
            <a:pPr eaLnBrk="1" hangingPunct="1">
              <a:lnSpc>
                <a:spcPct val="80000"/>
              </a:lnSpc>
              <a:buFontTx/>
              <a:buNone/>
            </a:pPr>
            <a:r>
              <a:rPr lang="en-US" altLang="en-US" sz="1600" smtClean="0"/>
              <a:t>bus    -&gt;Add( new Card("16Mbs Token Ring") );  </a:t>
            </a:r>
          </a:p>
          <a:p>
            <a:pPr eaLnBrk="1" hangingPunct="1">
              <a:lnSpc>
                <a:spcPct val="80000"/>
              </a:lnSpc>
              <a:buFontTx/>
              <a:buNone/>
            </a:pPr>
            <a:r>
              <a:rPr lang="en-US" altLang="en-US" sz="1600" smtClean="0"/>
              <a:t>chassis-&gt;Add( bus );  </a:t>
            </a:r>
          </a:p>
          <a:p>
            <a:pPr eaLnBrk="1" hangingPunct="1">
              <a:lnSpc>
                <a:spcPct val="80000"/>
              </a:lnSpc>
              <a:buFontTx/>
              <a:buNone/>
            </a:pPr>
            <a:r>
              <a:rPr lang="en-US" altLang="en-US" sz="1600" smtClean="0"/>
              <a:t>chassis-&gt;Add( new FloppyDisk("3.5 floppy") );  </a:t>
            </a:r>
          </a:p>
          <a:p>
            <a:pPr eaLnBrk="1" hangingPunct="1">
              <a:lnSpc>
                <a:spcPct val="80000"/>
              </a:lnSpc>
              <a:buFontTx/>
              <a:buNone/>
            </a:pPr>
            <a:r>
              <a:rPr lang="en-US" altLang="en-US" sz="1600" smtClean="0"/>
              <a:t>cout &lt;&lt; cabinet-&gt;NetPrice() &lt;&lt; endl;</a:t>
            </a:r>
          </a:p>
        </p:txBody>
      </p:sp>
    </p:spTree>
    <p:extLst>
      <p:ext uri="{BB962C8B-B14F-4D97-AF65-F5344CB8AC3E}">
        <p14:creationId xmlns:p14="http://schemas.microsoft.com/office/powerpoint/2010/main" val="32025124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6665F22-0316-45B0-89FE-558A1F888BD1}" type="slidenum">
              <a:rPr lang="en-CA" altLang="en-US" sz="1400" smtClean="0"/>
              <a:pPr eaLnBrk="1" hangingPunct="1">
                <a:spcBef>
                  <a:spcPct val="0"/>
                </a:spcBef>
                <a:buFontTx/>
                <a:buNone/>
              </a:pPr>
              <a:t>18</a:t>
            </a:fld>
            <a:endParaRPr lang="en-CA" altLang="en-US" sz="1400" smtClean="0"/>
          </a:p>
        </p:txBody>
      </p:sp>
      <p:sp>
        <p:nvSpPr>
          <p:cNvPr id="30723" name="Rectangle 2"/>
          <p:cNvSpPr>
            <a:spLocks noGrp="1" noChangeArrowheads="1"/>
          </p:cNvSpPr>
          <p:nvPr>
            <p:ph type="title"/>
          </p:nvPr>
        </p:nvSpPr>
        <p:spPr/>
        <p:txBody>
          <a:bodyPr/>
          <a:lstStyle/>
          <a:p>
            <a:pPr eaLnBrk="1" hangingPunct="1"/>
            <a:r>
              <a:rPr lang="en-CA" altLang="en-US" dirty="0" smtClean="0"/>
              <a:t>Façade Design Pattern</a:t>
            </a:r>
          </a:p>
        </p:txBody>
      </p:sp>
      <p:sp>
        <p:nvSpPr>
          <p:cNvPr id="30724" name="Rectangle 3"/>
          <p:cNvSpPr>
            <a:spLocks noChangeArrowheads="1"/>
          </p:cNvSpPr>
          <p:nvPr/>
        </p:nvSpPr>
        <p:spPr bwMode="auto">
          <a:xfrm>
            <a:off x="609600" y="3657600"/>
            <a:ext cx="28956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5" name="Rectangle 4"/>
          <p:cNvSpPr>
            <a:spLocks noChangeArrowheads="1"/>
          </p:cNvSpPr>
          <p:nvPr/>
        </p:nvSpPr>
        <p:spPr bwMode="auto">
          <a:xfrm>
            <a:off x="5562600" y="3657600"/>
            <a:ext cx="2895600" cy="2057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6" name="Rectangle 5"/>
          <p:cNvSpPr>
            <a:spLocks noChangeArrowheads="1"/>
          </p:cNvSpPr>
          <p:nvPr/>
        </p:nvSpPr>
        <p:spPr bwMode="auto">
          <a:xfrm>
            <a:off x="990600" y="5105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7" name="Rectangle 6"/>
          <p:cNvSpPr>
            <a:spLocks noChangeArrowheads="1"/>
          </p:cNvSpPr>
          <p:nvPr/>
        </p:nvSpPr>
        <p:spPr bwMode="auto">
          <a:xfrm>
            <a:off x="1981200" y="5029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8" name="Rectangle 7"/>
          <p:cNvSpPr>
            <a:spLocks noChangeArrowheads="1"/>
          </p:cNvSpPr>
          <p:nvPr/>
        </p:nvSpPr>
        <p:spPr bwMode="auto">
          <a:xfrm>
            <a:off x="1066800" y="4267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29" name="Rectangle 8"/>
          <p:cNvSpPr>
            <a:spLocks noChangeArrowheads="1"/>
          </p:cNvSpPr>
          <p:nvPr/>
        </p:nvSpPr>
        <p:spPr bwMode="auto">
          <a:xfrm>
            <a:off x="2514600" y="44958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0" name="Rectangle 9"/>
          <p:cNvSpPr>
            <a:spLocks noChangeArrowheads="1"/>
          </p:cNvSpPr>
          <p:nvPr/>
        </p:nvSpPr>
        <p:spPr bwMode="auto">
          <a:xfrm>
            <a:off x="2743200" y="3886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1" name="Rectangle 10"/>
          <p:cNvSpPr>
            <a:spLocks noChangeArrowheads="1"/>
          </p:cNvSpPr>
          <p:nvPr/>
        </p:nvSpPr>
        <p:spPr bwMode="auto">
          <a:xfrm>
            <a:off x="685800" y="25146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2" name="Rectangle 11"/>
          <p:cNvSpPr>
            <a:spLocks noChangeArrowheads="1"/>
          </p:cNvSpPr>
          <p:nvPr/>
        </p:nvSpPr>
        <p:spPr bwMode="auto">
          <a:xfrm>
            <a:off x="1905000" y="2057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3" name="Rectangle 12"/>
          <p:cNvSpPr>
            <a:spLocks noChangeArrowheads="1"/>
          </p:cNvSpPr>
          <p:nvPr/>
        </p:nvSpPr>
        <p:spPr bwMode="auto">
          <a:xfrm>
            <a:off x="2895600" y="2362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4" name="Rectangle 13"/>
          <p:cNvSpPr>
            <a:spLocks noChangeArrowheads="1"/>
          </p:cNvSpPr>
          <p:nvPr/>
        </p:nvSpPr>
        <p:spPr bwMode="auto">
          <a:xfrm>
            <a:off x="5410200" y="25146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5" name="Rectangle 14"/>
          <p:cNvSpPr>
            <a:spLocks noChangeArrowheads="1"/>
          </p:cNvSpPr>
          <p:nvPr/>
        </p:nvSpPr>
        <p:spPr bwMode="auto">
          <a:xfrm>
            <a:off x="6629400" y="2057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36" name="Rectangle 15"/>
          <p:cNvSpPr>
            <a:spLocks noChangeArrowheads="1"/>
          </p:cNvSpPr>
          <p:nvPr/>
        </p:nvSpPr>
        <p:spPr bwMode="auto">
          <a:xfrm>
            <a:off x="7620000" y="2362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cxnSp>
        <p:nvCxnSpPr>
          <p:cNvPr id="30737" name="AutoShape 16"/>
          <p:cNvCxnSpPr>
            <a:cxnSpLocks noChangeShapeType="1"/>
            <a:stCxn id="30726" idx="0"/>
            <a:endCxn id="30728" idx="2"/>
          </p:cNvCxnSpPr>
          <p:nvPr/>
        </p:nvCxnSpPr>
        <p:spPr bwMode="auto">
          <a:xfrm flipV="1">
            <a:off x="1257300" y="4648200"/>
            <a:ext cx="762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8" name="AutoShape 17"/>
          <p:cNvCxnSpPr>
            <a:cxnSpLocks noChangeShapeType="1"/>
            <a:stCxn id="30726" idx="3"/>
            <a:endCxn id="30730" idx="1"/>
          </p:cNvCxnSpPr>
          <p:nvPr/>
        </p:nvCxnSpPr>
        <p:spPr bwMode="auto">
          <a:xfrm flipV="1">
            <a:off x="1524000" y="4076700"/>
            <a:ext cx="1219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9" name="AutoShape 18"/>
          <p:cNvCxnSpPr>
            <a:cxnSpLocks noChangeShapeType="1"/>
            <a:stCxn id="30727" idx="3"/>
            <a:endCxn id="30729" idx="2"/>
          </p:cNvCxnSpPr>
          <p:nvPr/>
        </p:nvCxnSpPr>
        <p:spPr bwMode="auto">
          <a:xfrm flipV="1">
            <a:off x="2514600" y="4876800"/>
            <a:ext cx="2667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0" name="AutoShape 19"/>
          <p:cNvCxnSpPr>
            <a:cxnSpLocks noChangeShapeType="1"/>
            <a:stCxn id="30729" idx="1"/>
            <a:endCxn id="30728" idx="3"/>
          </p:cNvCxnSpPr>
          <p:nvPr/>
        </p:nvCxnSpPr>
        <p:spPr bwMode="auto">
          <a:xfrm flipH="1" flipV="1">
            <a:off x="1600200" y="4457700"/>
            <a:ext cx="9144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1" name="Rectangle 20"/>
          <p:cNvSpPr>
            <a:spLocks noChangeArrowheads="1"/>
          </p:cNvSpPr>
          <p:nvPr/>
        </p:nvSpPr>
        <p:spPr bwMode="auto">
          <a:xfrm>
            <a:off x="5943600" y="51054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2" name="Rectangle 21"/>
          <p:cNvSpPr>
            <a:spLocks noChangeArrowheads="1"/>
          </p:cNvSpPr>
          <p:nvPr/>
        </p:nvSpPr>
        <p:spPr bwMode="auto">
          <a:xfrm>
            <a:off x="6934200" y="5029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3" name="Rectangle 22"/>
          <p:cNvSpPr>
            <a:spLocks noChangeArrowheads="1"/>
          </p:cNvSpPr>
          <p:nvPr/>
        </p:nvSpPr>
        <p:spPr bwMode="auto">
          <a:xfrm>
            <a:off x="6019800" y="4267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4" name="Rectangle 23"/>
          <p:cNvSpPr>
            <a:spLocks noChangeArrowheads="1"/>
          </p:cNvSpPr>
          <p:nvPr/>
        </p:nvSpPr>
        <p:spPr bwMode="auto">
          <a:xfrm>
            <a:off x="7467600" y="44958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30745" name="Rectangle 24"/>
          <p:cNvSpPr>
            <a:spLocks noChangeArrowheads="1"/>
          </p:cNvSpPr>
          <p:nvPr/>
        </p:nvSpPr>
        <p:spPr bwMode="auto">
          <a:xfrm>
            <a:off x="7696200" y="3886200"/>
            <a:ext cx="533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cxnSp>
        <p:nvCxnSpPr>
          <p:cNvPr id="30746" name="AutoShape 25"/>
          <p:cNvCxnSpPr>
            <a:cxnSpLocks noChangeShapeType="1"/>
            <a:stCxn id="30741" idx="0"/>
            <a:endCxn id="30743" idx="2"/>
          </p:cNvCxnSpPr>
          <p:nvPr/>
        </p:nvCxnSpPr>
        <p:spPr bwMode="auto">
          <a:xfrm flipV="1">
            <a:off x="6210300" y="4648200"/>
            <a:ext cx="7620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7" name="AutoShape 26"/>
          <p:cNvCxnSpPr>
            <a:cxnSpLocks noChangeShapeType="1"/>
            <a:stCxn id="30741" idx="3"/>
            <a:endCxn id="30745" idx="1"/>
          </p:cNvCxnSpPr>
          <p:nvPr/>
        </p:nvCxnSpPr>
        <p:spPr bwMode="auto">
          <a:xfrm flipV="1">
            <a:off x="6477000" y="4076700"/>
            <a:ext cx="1219200" cy="1219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8" name="AutoShape 27"/>
          <p:cNvCxnSpPr>
            <a:cxnSpLocks noChangeShapeType="1"/>
            <a:stCxn id="30742" idx="3"/>
            <a:endCxn id="30744" idx="2"/>
          </p:cNvCxnSpPr>
          <p:nvPr/>
        </p:nvCxnSpPr>
        <p:spPr bwMode="auto">
          <a:xfrm flipV="1">
            <a:off x="7467600" y="4876800"/>
            <a:ext cx="266700" cy="3429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9" name="AutoShape 28"/>
          <p:cNvCxnSpPr>
            <a:cxnSpLocks noChangeShapeType="1"/>
            <a:stCxn id="30744" idx="1"/>
            <a:endCxn id="30743" idx="3"/>
          </p:cNvCxnSpPr>
          <p:nvPr/>
        </p:nvCxnSpPr>
        <p:spPr bwMode="auto">
          <a:xfrm flipH="1" flipV="1">
            <a:off x="6553200" y="4457700"/>
            <a:ext cx="914400" cy="228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0" name="Rectangle 29"/>
          <p:cNvSpPr>
            <a:spLocks noChangeArrowheads="1"/>
          </p:cNvSpPr>
          <p:nvPr/>
        </p:nvSpPr>
        <p:spPr bwMode="auto">
          <a:xfrm>
            <a:off x="6629400" y="3505200"/>
            <a:ext cx="914400" cy="381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lang="en-CA" altLang="en-US" sz="2400"/>
              <a:t>Façade</a:t>
            </a:r>
          </a:p>
        </p:txBody>
      </p:sp>
      <p:cxnSp>
        <p:nvCxnSpPr>
          <p:cNvPr id="30751" name="AutoShape 30"/>
          <p:cNvCxnSpPr>
            <a:cxnSpLocks noChangeShapeType="1"/>
            <a:stCxn id="30731" idx="2"/>
            <a:endCxn id="30728" idx="0"/>
          </p:cNvCxnSpPr>
          <p:nvPr/>
        </p:nvCxnSpPr>
        <p:spPr bwMode="auto">
          <a:xfrm>
            <a:off x="952500" y="2895600"/>
            <a:ext cx="381000" cy="1371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2" name="AutoShape 31"/>
          <p:cNvCxnSpPr>
            <a:cxnSpLocks noChangeShapeType="1"/>
            <a:stCxn id="30731" idx="2"/>
            <a:endCxn id="30730" idx="0"/>
          </p:cNvCxnSpPr>
          <p:nvPr/>
        </p:nvCxnSpPr>
        <p:spPr bwMode="auto">
          <a:xfrm>
            <a:off x="952500" y="2895600"/>
            <a:ext cx="2057400" cy="990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3" name="AutoShape 32"/>
          <p:cNvCxnSpPr>
            <a:cxnSpLocks noChangeShapeType="1"/>
            <a:stCxn id="30733" idx="2"/>
            <a:endCxn id="30730" idx="0"/>
          </p:cNvCxnSpPr>
          <p:nvPr/>
        </p:nvCxnSpPr>
        <p:spPr bwMode="auto">
          <a:xfrm flipH="1">
            <a:off x="3009900" y="2743200"/>
            <a:ext cx="152400" cy="1143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4" name="AutoShape 33"/>
          <p:cNvCxnSpPr>
            <a:cxnSpLocks noChangeShapeType="1"/>
            <a:stCxn id="30733" idx="2"/>
            <a:endCxn id="30728" idx="0"/>
          </p:cNvCxnSpPr>
          <p:nvPr/>
        </p:nvCxnSpPr>
        <p:spPr bwMode="auto">
          <a:xfrm flipH="1">
            <a:off x="1333500" y="2743200"/>
            <a:ext cx="1828800" cy="1524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5" name="AutoShape 34"/>
          <p:cNvCxnSpPr>
            <a:cxnSpLocks noChangeShapeType="1"/>
            <a:stCxn id="30732" idx="2"/>
            <a:endCxn id="30728" idx="0"/>
          </p:cNvCxnSpPr>
          <p:nvPr/>
        </p:nvCxnSpPr>
        <p:spPr bwMode="auto">
          <a:xfrm flipH="1">
            <a:off x="1333500" y="2438400"/>
            <a:ext cx="838200" cy="1828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6" name="AutoShape 35"/>
          <p:cNvCxnSpPr>
            <a:cxnSpLocks noChangeShapeType="1"/>
            <a:stCxn id="30732" idx="2"/>
            <a:endCxn id="30727" idx="0"/>
          </p:cNvCxnSpPr>
          <p:nvPr/>
        </p:nvCxnSpPr>
        <p:spPr bwMode="auto">
          <a:xfrm>
            <a:off x="2171700" y="2438400"/>
            <a:ext cx="76200" cy="2590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7" name="AutoShape 36"/>
          <p:cNvCxnSpPr>
            <a:cxnSpLocks noChangeShapeType="1"/>
            <a:stCxn id="30743" idx="0"/>
            <a:endCxn id="30750" idx="2"/>
          </p:cNvCxnSpPr>
          <p:nvPr/>
        </p:nvCxnSpPr>
        <p:spPr bwMode="auto">
          <a:xfrm flipV="1">
            <a:off x="6286500" y="3886200"/>
            <a:ext cx="800100" cy="381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8" name="AutoShape 37"/>
          <p:cNvCxnSpPr>
            <a:cxnSpLocks noChangeShapeType="1"/>
            <a:stCxn id="30742" idx="0"/>
            <a:endCxn id="30750" idx="2"/>
          </p:cNvCxnSpPr>
          <p:nvPr/>
        </p:nvCxnSpPr>
        <p:spPr bwMode="auto">
          <a:xfrm flipH="1" flipV="1">
            <a:off x="7086600" y="3886200"/>
            <a:ext cx="114300" cy="1143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59" name="AutoShape 38"/>
          <p:cNvCxnSpPr>
            <a:cxnSpLocks noChangeShapeType="1"/>
            <a:stCxn id="30745" idx="1"/>
            <a:endCxn id="30750" idx="2"/>
          </p:cNvCxnSpPr>
          <p:nvPr/>
        </p:nvCxnSpPr>
        <p:spPr bwMode="auto">
          <a:xfrm flipH="1" flipV="1">
            <a:off x="7086600" y="3886200"/>
            <a:ext cx="609600" cy="1905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60" name="AutoShape 39"/>
          <p:cNvCxnSpPr>
            <a:cxnSpLocks noChangeShapeType="1"/>
            <a:stCxn id="30750" idx="0"/>
            <a:endCxn id="30734" idx="2"/>
          </p:cNvCxnSpPr>
          <p:nvPr/>
        </p:nvCxnSpPr>
        <p:spPr bwMode="auto">
          <a:xfrm flipH="1" flipV="1">
            <a:off x="5676900" y="2895600"/>
            <a:ext cx="1409700" cy="6096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61" name="AutoShape 40"/>
          <p:cNvCxnSpPr>
            <a:cxnSpLocks noChangeShapeType="1"/>
            <a:stCxn id="30750" idx="0"/>
            <a:endCxn id="30735" idx="2"/>
          </p:cNvCxnSpPr>
          <p:nvPr/>
        </p:nvCxnSpPr>
        <p:spPr bwMode="auto">
          <a:xfrm flipH="1" flipV="1">
            <a:off x="6896100" y="2438400"/>
            <a:ext cx="190500" cy="1066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62" name="AutoShape 41"/>
          <p:cNvCxnSpPr>
            <a:cxnSpLocks noChangeShapeType="1"/>
            <a:stCxn id="30750" idx="0"/>
            <a:endCxn id="30736" idx="2"/>
          </p:cNvCxnSpPr>
          <p:nvPr/>
        </p:nvCxnSpPr>
        <p:spPr bwMode="auto">
          <a:xfrm flipV="1">
            <a:off x="7086600" y="2743200"/>
            <a:ext cx="80010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63" name="AutoShape 42"/>
          <p:cNvSpPr>
            <a:spLocks noChangeArrowheads="1"/>
          </p:cNvSpPr>
          <p:nvPr/>
        </p:nvSpPr>
        <p:spPr bwMode="auto">
          <a:xfrm>
            <a:off x="4267200" y="4191000"/>
            <a:ext cx="533400" cy="762000"/>
          </a:xfrm>
          <a:prstGeom prst="rightArrow">
            <a:avLst>
              <a:gd name="adj1" fmla="val 50000"/>
              <a:gd name="adj2" fmla="val 4613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Tree>
    <p:extLst>
      <p:ext uri="{BB962C8B-B14F-4D97-AF65-F5344CB8AC3E}">
        <p14:creationId xmlns:p14="http://schemas.microsoft.com/office/powerpoint/2010/main" val="14927694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F5889AD5-C754-484C-931B-C37C87C8C14A}" type="slidenum">
              <a:rPr lang="en-CA" altLang="en-US" sz="1400" smtClean="0"/>
              <a:pPr eaLnBrk="1" hangingPunct="1">
                <a:spcBef>
                  <a:spcPct val="0"/>
                </a:spcBef>
                <a:buFontTx/>
                <a:buNone/>
              </a:pPr>
              <a:t>19</a:t>
            </a:fld>
            <a:endParaRPr lang="en-CA" altLang="en-US" sz="1400" smtClean="0"/>
          </a:p>
        </p:txBody>
      </p:sp>
      <p:sp>
        <p:nvSpPr>
          <p:cNvPr id="31747" name="Rectangle 2"/>
          <p:cNvSpPr>
            <a:spLocks noGrp="1" noChangeArrowheads="1"/>
          </p:cNvSpPr>
          <p:nvPr>
            <p:ph type="title"/>
          </p:nvPr>
        </p:nvSpPr>
        <p:spPr>
          <a:xfrm>
            <a:off x="685800" y="381000"/>
            <a:ext cx="7772400" cy="1143000"/>
          </a:xfrm>
        </p:spPr>
        <p:txBody>
          <a:bodyPr/>
          <a:lstStyle/>
          <a:p>
            <a:pPr eaLnBrk="1" hangingPunct="1"/>
            <a:r>
              <a:rPr lang="en-CA" altLang="en-US" dirty="0" smtClean="0"/>
              <a:t>Façade</a:t>
            </a:r>
            <a:endParaRPr lang="en-US" altLang="en-US" dirty="0" smtClean="0"/>
          </a:p>
        </p:txBody>
      </p:sp>
      <p:pic>
        <p:nvPicPr>
          <p:cNvPr id="31748" name="Picture 3" descr="sfacade-sequenc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92275" y="1550988"/>
            <a:ext cx="5184775" cy="4975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805862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79D47C24-6EC0-4D2B-8A46-1B3ED227A449}" type="slidenum">
              <a:rPr lang="en-CA" altLang="en-US" sz="1400" smtClean="0"/>
              <a:pPr eaLnBrk="1" hangingPunct="1">
                <a:spcBef>
                  <a:spcPct val="0"/>
                </a:spcBef>
                <a:buFontTx/>
                <a:buNone/>
              </a:pPr>
              <a:t>2</a:t>
            </a:fld>
            <a:endParaRPr lang="en-CA" altLang="en-US" sz="1400" smtClean="0"/>
          </a:p>
        </p:txBody>
      </p:sp>
      <p:sp>
        <p:nvSpPr>
          <p:cNvPr id="14339" name="Rectangle 2"/>
          <p:cNvSpPr>
            <a:spLocks noGrp="1" noChangeArrowheads="1"/>
          </p:cNvSpPr>
          <p:nvPr>
            <p:ph type="title"/>
          </p:nvPr>
        </p:nvSpPr>
        <p:spPr/>
        <p:txBody>
          <a:bodyPr/>
          <a:lstStyle/>
          <a:p>
            <a:pPr eaLnBrk="1" hangingPunct="1"/>
            <a:r>
              <a:rPr lang="en-US" altLang="en-US" sz="3600" dirty="0" smtClean="0"/>
              <a:t>Adapter Design Pattern</a:t>
            </a:r>
          </a:p>
        </p:txBody>
      </p:sp>
      <p:sp>
        <p:nvSpPr>
          <p:cNvPr id="14340" name="Rectangle 3"/>
          <p:cNvSpPr>
            <a:spLocks noGrp="1" noChangeArrowheads="1"/>
          </p:cNvSpPr>
          <p:nvPr>
            <p:ph type="body" idx="1"/>
          </p:nvPr>
        </p:nvSpPr>
        <p:spPr/>
        <p:txBody>
          <a:bodyPr/>
          <a:lstStyle/>
          <a:p>
            <a:pPr eaLnBrk="1" hangingPunct="1">
              <a:lnSpc>
                <a:spcPct val="80000"/>
              </a:lnSpc>
            </a:pPr>
            <a:r>
              <a:rPr lang="en-CA" altLang="en-US" sz="2000" dirty="0" smtClean="0"/>
              <a:t>The Adapter Design Pattern allows for client code to access an object which has different interface from the interface the client code expects the object to have, and all these without the need to change neither the object or the client code. </a:t>
            </a:r>
            <a:endParaRPr lang="en-US" altLang="en-US" sz="2000" dirty="0" smtClean="0"/>
          </a:p>
          <a:p>
            <a:pPr eaLnBrk="1" hangingPunct="1">
              <a:lnSpc>
                <a:spcPct val="80000"/>
              </a:lnSpc>
            </a:pPr>
            <a:endParaRPr lang="en-US" altLang="en-US" sz="2000" dirty="0" smtClean="0"/>
          </a:p>
          <a:p>
            <a:pPr eaLnBrk="1" hangingPunct="1">
              <a:lnSpc>
                <a:spcPct val="80000"/>
              </a:lnSpc>
            </a:pPr>
            <a:r>
              <a:rPr lang="en-CA" altLang="en-US" sz="2000" dirty="0" smtClean="0"/>
              <a:t>This design pattern is useful when we want</a:t>
            </a:r>
            <a:r>
              <a:rPr lang="en-US" altLang="en-US" sz="2000" dirty="0" smtClean="0"/>
              <a:t>:</a:t>
            </a:r>
          </a:p>
          <a:p>
            <a:pPr lvl="1" eaLnBrk="1" hangingPunct="1">
              <a:lnSpc>
                <a:spcPct val="80000"/>
              </a:lnSpc>
            </a:pPr>
            <a:r>
              <a:rPr lang="en-US" altLang="en-US" sz="1800" dirty="0" smtClean="0"/>
              <a:t>1) To replace a class A with another one (say B) which has a different interface than class A, without changing the clients using the class A</a:t>
            </a:r>
            <a:endParaRPr lang="el-GR" altLang="en-US" sz="1800" dirty="0" smtClean="0"/>
          </a:p>
          <a:p>
            <a:pPr lvl="1" eaLnBrk="1" hangingPunct="1">
              <a:lnSpc>
                <a:spcPct val="80000"/>
              </a:lnSpc>
            </a:pPr>
            <a:r>
              <a:rPr lang="en-US" altLang="en-US" sz="1800" dirty="0" smtClean="0"/>
              <a:t>2) </a:t>
            </a:r>
            <a:r>
              <a:rPr lang="en-CA" altLang="en-US" sz="1800" dirty="0" smtClean="0"/>
              <a:t>To implement a class that interacts with other classes for which we do not know yet the final design of their interfaces (e.g. during the system design phase)</a:t>
            </a:r>
            <a:endParaRPr lang="en-US" altLang="en-US" sz="1800" dirty="0" smtClean="0"/>
          </a:p>
        </p:txBody>
      </p:sp>
    </p:spTree>
    <p:extLst>
      <p:ext uri="{BB962C8B-B14F-4D97-AF65-F5344CB8AC3E}">
        <p14:creationId xmlns:p14="http://schemas.microsoft.com/office/powerpoint/2010/main" val="3163218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19008DED-931D-4009-AE9F-CCE471E982FF}" type="slidenum">
              <a:rPr lang="en-CA" altLang="en-US" sz="1400" smtClean="0"/>
              <a:pPr eaLnBrk="1" hangingPunct="1">
                <a:spcBef>
                  <a:spcPct val="0"/>
                </a:spcBef>
                <a:buFontTx/>
                <a:buNone/>
              </a:pPr>
              <a:t>20</a:t>
            </a:fld>
            <a:endParaRPr lang="en-CA" altLang="en-US" sz="1400" smtClean="0"/>
          </a:p>
        </p:txBody>
      </p:sp>
      <p:sp>
        <p:nvSpPr>
          <p:cNvPr id="32771" name="Rectangle 2"/>
          <p:cNvSpPr>
            <a:spLocks noGrp="1" noChangeArrowheads="1"/>
          </p:cNvSpPr>
          <p:nvPr>
            <p:ph type="title"/>
          </p:nvPr>
        </p:nvSpPr>
        <p:spPr/>
        <p:txBody>
          <a:bodyPr/>
          <a:lstStyle/>
          <a:p>
            <a:pPr eaLnBrk="1" hangingPunct="1"/>
            <a:r>
              <a:rPr lang="en-CA" altLang="en-US" dirty="0" smtClean="0"/>
              <a:t>Façade - Example</a:t>
            </a:r>
            <a:endParaRPr lang="en-US" altLang="en-US" dirty="0" smtClean="0"/>
          </a:p>
        </p:txBody>
      </p:sp>
      <p:pic>
        <p:nvPicPr>
          <p:cNvPr id="32772" name="Picture 3" descr="jw-0111-facade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33375" y="1989138"/>
            <a:ext cx="8486775" cy="381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8385866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8D063F4-D5FC-48E8-8EE6-E2622DA8B92B}" type="slidenum">
              <a:rPr lang="en-CA" altLang="en-US" sz="1400" smtClean="0"/>
              <a:pPr eaLnBrk="1" hangingPunct="1">
                <a:spcBef>
                  <a:spcPct val="0"/>
                </a:spcBef>
                <a:buFontTx/>
                <a:buNone/>
              </a:pPr>
              <a:t>21</a:t>
            </a:fld>
            <a:endParaRPr lang="en-CA" altLang="en-US" sz="1400" smtClean="0"/>
          </a:p>
        </p:txBody>
      </p:sp>
      <p:sp>
        <p:nvSpPr>
          <p:cNvPr id="33795" name="Rectangle 2"/>
          <p:cNvSpPr>
            <a:spLocks noGrp="1" noChangeArrowheads="1"/>
          </p:cNvSpPr>
          <p:nvPr>
            <p:ph type="title"/>
          </p:nvPr>
        </p:nvSpPr>
        <p:spPr/>
        <p:txBody>
          <a:bodyPr/>
          <a:lstStyle/>
          <a:p>
            <a:pPr eaLnBrk="1" hangingPunct="1"/>
            <a:r>
              <a:rPr lang="en-US" altLang="en-US" dirty="0" smtClean="0"/>
              <a:t>Proxy Design Pattern</a:t>
            </a:r>
          </a:p>
        </p:txBody>
      </p:sp>
      <p:sp>
        <p:nvSpPr>
          <p:cNvPr id="33796" name="Rectangle 3"/>
          <p:cNvSpPr>
            <a:spLocks noGrp="1" noChangeArrowheads="1"/>
          </p:cNvSpPr>
          <p:nvPr>
            <p:ph type="body" idx="1"/>
          </p:nvPr>
        </p:nvSpPr>
        <p:spPr>
          <a:xfrm>
            <a:off x="685800" y="2193925"/>
            <a:ext cx="7772400" cy="4114800"/>
          </a:xfrm>
        </p:spPr>
        <p:txBody>
          <a:bodyPr/>
          <a:lstStyle/>
          <a:p>
            <a:pPr>
              <a:lnSpc>
                <a:spcPct val="80000"/>
              </a:lnSpc>
            </a:pPr>
            <a:r>
              <a:rPr lang="en-CA" altLang="en-US" sz="1800" dirty="0"/>
              <a:t>This Design Pattern allows the creation of a "substitute" object that holds a reference for an object, and this "substitute" controls the access to the object for which it acts as a "substitute"</a:t>
            </a:r>
            <a:endParaRPr lang="en-CA" altLang="en-US" sz="1800" dirty="0" smtClean="0"/>
          </a:p>
          <a:p>
            <a:pPr marL="0" indent="0" eaLnBrk="1" hangingPunct="1">
              <a:lnSpc>
                <a:spcPct val="80000"/>
              </a:lnSpc>
              <a:buNone/>
            </a:pPr>
            <a:endParaRPr lang="en-US" altLang="en-US" sz="1800" dirty="0" smtClean="0"/>
          </a:p>
          <a:p>
            <a:pPr>
              <a:lnSpc>
                <a:spcPct val="80000"/>
              </a:lnSpc>
            </a:pPr>
            <a:r>
              <a:rPr lang="en-CA" altLang="en-US" sz="1800" dirty="0"/>
              <a:t>This pattern is useful when a function takes a lot of time to execute, the "substitute" object can send messages about the progress of the function back to the client </a:t>
            </a:r>
            <a:r>
              <a:rPr lang="en-CA" altLang="en-US" sz="1800" dirty="0" smtClean="0"/>
              <a:t>code</a:t>
            </a:r>
            <a:endParaRPr lang="en-US" altLang="en-US" sz="1800" dirty="0"/>
          </a:p>
          <a:p>
            <a:pPr>
              <a:lnSpc>
                <a:spcPct val="80000"/>
              </a:lnSpc>
            </a:pPr>
            <a:endParaRPr lang="en-US" altLang="en-US" sz="1800" dirty="0" smtClean="0"/>
          </a:p>
          <a:p>
            <a:pPr>
              <a:lnSpc>
                <a:spcPct val="80000"/>
              </a:lnSpc>
            </a:pPr>
            <a:r>
              <a:rPr lang="en-CA" altLang="en-US" sz="1800" dirty="0" smtClean="0"/>
              <a:t>The </a:t>
            </a:r>
            <a:r>
              <a:rPr lang="en-CA" altLang="en-US" sz="1800" dirty="0"/>
              <a:t>"substitute" object can also provide complementary functions on behalf of the object for which it acts as a "substitute". For example, the "substitute" object can provide additional functions related to security, access control, RPC,</a:t>
            </a:r>
            <a:endParaRPr lang="en-CA" altLang="en-US" sz="1800" dirty="0" smtClean="0"/>
          </a:p>
        </p:txBody>
      </p:sp>
    </p:spTree>
    <p:extLst>
      <p:ext uri="{BB962C8B-B14F-4D97-AF65-F5344CB8AC3E}">
        <p14:creationId xmlns:p14="http://schemas.microsoft.com/office/powerpoint/2010/main" val="1011475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D715F14-BE36-422A-85FB-2BB7D7F79148}" type="slidenum">
              <a:rPr lang="en-CA" altLang="en-US" sz="1400" smtClean="0"/>
              <a:pPr eaLnBrk="1" hangingPunct="1">
                <a:spcBef>
                  <a:spcPct val="0"/>
                </a:spcBef>
                <a:buFontTx/>
                <a:buNone/>
              </a:pPr>
              <a:t>22</a:t>
            </a:fld>
            <a:endParaRPr lang="en-CA" altLang="en-US" sz="1400" smtClean="0"/>
          </a:p>
        </p:txBody>
      </p:sp>
      <p:sp>
        <p:nvSpPr>
          <p:cNvPr id="34819" name="Rectangle 2"/>
          <p:cNvSpPr>
            <a:spLocks noGrp="1" noChangeArrowheads="1"/>
          </p:cNvSpPr>
          <p:nvPr>
            <p:ph type="title"/>
          </p:nvPr>
        </p:nvSpPr>
        <p:spPr>
          <a:xfrm>
            <a:off x="685800" y="260350"/>
            <a:ext cx="7772400" cy="1143000"/>
          </a:xfrm>
        </p:spPr>
        <p:txBody>
          <a:bodyPr/>
          <a:lstStyle/>
          <a:p>
            <a:r>
              <a:rPr lang="en-CA" altLang="en-US" sz="3600" dirty="0"/>
              <a:t>Structural Elements of the </a:t>
            </a:r>
            <a:r>
              <a:rPr lang="en-CA" altLang="en-US" sz="3600" dirty="0" smtClean="0"/>
              <a:t>Proxy </a:t>
            </a:r>
            <a:r>
              <a:rPr lang="en-CA" altLang="en-US" sz="3600" dirty="0"/>
              <a:t>Design Pattern</a:t>
            </a:r>
            <a:endParaRPr lang="en-US" altLang="en-US" sz="3600" dirty="0" smtClean="0"/>
          </a:p>
        </p:txBody>
      </p:sp>
      <p:sp>
        <p:nvSpPr>
          <p:cNvPr id="34820" name="Rectangle 3"/>
          <p:cNvSpPr>
            <a:spLocks noGrp="1" noChangeArrowheads="1"/>
          </p:cNvSpPr>
          <p:nvPr>
            <p:ph type="body" idx="1"/>
          </p:nvPr>
        </p:nvSpPr>
        <p:spPr>
          <a:xfrm>
            <a:off x="395288" y="1484313"/>
            <a:ext cx="8062912" cy="5257800"/>
          </a:xfrm>
        </p:spPr>
        <p:txBody>
          <a:bodyPr/>
          <a:lstStyle/>
          <a:p>
            <a:pPr eaLnBrk="1" hangingPunct="1">
              <a:lnSpc>
                <a:spcPct val="80000"/>
              </a:lnSpc>
              <a:buFontTx/>
              <a:buNone/>
            </a:pPr>
            <a:endParaRPr lang="en-US" altLang="en-US" sz="1600" dirty="0" smtClean="0"/>
          </a:p>
          <a:p>
            <a:pPr eaLnBrk="1" hangingPunct="1">
              <a:lnSpc>
                <a:spcPct val="80000"/>
              </a:lnSpc>
            </a:pPr>
            <a:r>
              <a:rPr lang="en-CA" altLang="en-US" sz="1800" dirty="0" smtClean="0"/>
              <a:t>The Class</a:t>
            </a:r>
            <a:r>
              <a:rPr lang="el-GR" altLang="en-US" sz="1800" b="1" dirty="0" smtClean="0"/>
              <a:t> </a:t>
            </a:r>
            <a:r>
              <a:rPr lang="en-US" altLang="en-US" sz="1800" b="1" dirty="0" smtClean="0"/>
              <a:t>Proxy </a:t>
            </a:r>
            <a:r>
              <a:rPr lang="en-US" altLang="en-US" sz="1800" dirty="0" smtClean="0"/>
              <a:t>  </a:t>
            </a:r>
          </a:p>
          <a:p>
            <a:pPr lvl="1">
              <a:lnSpc>
                <a:spcPct val="80000"/>
              </a:lnSpc>
            </a:pPr>
            <a:r>
              <a:rPr lang="en-CA" altLang="en-US" sz="1600" dirty="0"/>
              <a:t>It keeps a reference to the "real" object and controls access to this "real" object.</a:t>
            </a:r>
          </a:p>
          <a:p>
            <a:pPr lvl="1">
              <a:lnSpc>
                <a:spcPct val="80000"/>
              </a:lnSpc>
            </a:pPr>
            <a:r>
              <a:rPr lang="en-CA" altLang="en-US" sz="1600" dirty="0"/>
              <a:t>It provides an </a:t>
            </a:r>
            <a:r>
              <a:rPr lang="en-CA" altLang="en-US" sz="1600" dirty="0" smtClean="0"/>
              <a:t>interface </a:t>
            </a:r>
            <a:r>
              <a:rPr lang="en-CA" altLang="en-US" sz="1600" dirty="0"/>
              <a:t>that is similar to that of the object acting as a substitute</a:t>
            </a:r>
          </a:p>
          <a:p>
            <a:pPr lvl="1">
              <a:lnSpc>
                <a:spcPct val="80000"/>
              </a:lnSpc>
            </a:pPr>
            <a:r>
              <a:rPr lang="en-CA" altLang="en-US" sz="1600" dirty="0"/>
              <a:t>Controls access to the object and may be responsible for creating and destroying it</a:t>
            </a:r>
          </a:p>
          <a:p>
            <a:pPr lvl="1">
              <a:lnSpc>
                <a:spcPct val="80000"/>
              </a:lnSpc>
            </a:pPr>
            <a:r>
              <a:rPr lang="en-CA" altLang="en-US" sz="1600" dirty="0"/>
              <a:t>It provides complementary functions depending on what type of "substitute" is. </a:t>
            </a:r>
            <a:endParaRPr lang="en-CA" altLang="en-US" sz="1600" dirty="0" smtClean="0"/>
          </a:p>
          <a:p>
            <a:pPr lvl="1">
              <a:lnSpc>
                <a:spcPct val="80000"/>
              </a:lnSpc>
            </a:pPr>
            <a:r>
              <a:rPr lang="en-CA" altLang="en-US" sz="1600" dirty="0" smtClean="0"/>
              <a:t>We </a:t>
            </a:r>
            <a:r>
              <a:rPr lang="en-CA" altLang="en-US" sz="1600" dirty="0"/>
              <a:t>can define three basic types of substitute objects</a:t>
            </a:r>
            <a:r>
              <a:rPr lang="en-CA" altLang="en-US" sz="1600" dirty="0" smtClean="0"/>
              <a:t>:</a:t>
            </a:r>
          </a:p>
          <a:p>
            <a:pPr lvl="2">
              <a:lnSpc>
                <a:spcPct val="80000"/>
              </a:lnSpc>
            </a:pPr>
            <a:r>
              <a:rPr lang="en-CA" altLang="en-US" sz="1600" b="1" dirty="0"/>
              <a:t>remote proxies </a:t>
            </a:r>
            <a:r>
              <a:rPr lang="en-CA" altLang="en-US" sz="1600" dirty="0"/>
              <a:t>are responsible for receiving a call and then encoding it and sending it to the "real" object that is located in another computer system or address space</a:t>
            </a:r>
          </a:p>
          <a:p>
            <a:pPr lvl="2">
              <a:lnSpc>
                <a:spcPct val="80000"/>
              </a:lnSpc>
            </a:pPr>
            <a:r>
              <a:rPr lang="en-CA" altLang="en-US" sz="1600" b="1" dirty="0"/>
              <a:t>virtual proxies </a:t>
            </a:r>
            <a:r>
              <a:rPr lang="en-CA" altLang="en-US" sz="1600" dirty="0" smtClean="0"/>
              <a:t>maintain </a:t>
            </a:r>
            <a:r>
              <a:rPr lang="en-CA" altLang="en-US" sz="1600" dirty="0"/>
              <a:t>information about the status of the actual object so that they are able to postpone as much as possible access to the actual object</a:t>
            </a:r>
          </a:p>
          <a:p>
            <a:pPr lvl="2">
              <a:lnSpc>
                <a:spcPct val="80000"/>
              </a:lnSpc>
            </a:pPr>
            <a:r>
              <a:rPr lang="en-CA" altLang="en-US" sz="1600" b="1" dirty="0"/>
              <a:t>protection proxies</a:t>
            </a:r>
            <a:r>
              <a:rPr lang="en-CA" altLang="en-US" sz="1600" dirty="0"/>
              <a:t> </a:t>
            </a:r>
            <a:r>
              <a:rPr lang="en-CA" altLang="en-US" sz="1600" dirty="0" smtClean="0"/>
              <a:t>check whether </a:t>
            </a:r>
            <a:r>
              <a:rPr lang="en-CA" altLang="en-US" sz="1600" dirty="0"/>
              <a:t>the caller has the appropriate credentials to invoke the actual object and the features it offers</a:t>
            </a:r>
          </a:p>
          <a:p>
            <a:pPr eaLnBrk="1" hangingPunct="1">
              <a:lnSpc>
                <a:spcPct val="80000"/>
              </a:lnSpc>
            </a:pPr>
            <a:r>
              <a:rPr lang="en-CA" altLang="en-US" sz="1800" dirty="0" smtClean="0"/>
              <a:t>The Class </a:t>
            </a:r>
            <a:r>
              <a:rPr lang="en-US" altLang="en-US" sz="1800" b="1" dirty="0" smtClean="0"/>
              <a:t>Subject </a:t>
            </a:r>
            <a:r>
              <a:rPr lang="en-US" altLang="en-US" sz="1800" dirty="0" smtClean="0"/>
              <a:t> </a:t>
            </a:r>
          </a:p>
          <a:p>
            <a:pPr lvl="1">
              <a:lnSpc>
                <a:spcPct val="80000"/>
              </a:lnSpc>
            </a:pPr>
            <a:r>
              <a:rPr lang="en-CA" altLang="en-US" sz="1600" dirty="0"/>
              <a:t>Specifies a common </a:t>
            </a:r>
            <a:r>
              <a:rPr lang="en-CA" altLang="en-US" sz="1600" dirty="0" smtClean="0"/>
              <a:t>interface for Proxy </a:t>
            </a:r>
            <a:r>
              <a:rPr lang="en-CA" altLang="en-US" sz="1600" dirty="0"/>
              <a:t>and </a:t>
            </a:r>
            <a:r>
              <a:rPr lang="en-CA" altLang="en-US" sz="1600" dirty="0" err="1"/>
              <a:t>RealSubject</a:t>
            </a:r>
            <a:r>
              <a:rPr lang="en-CA" altLang="en-US" sz="1600" dirty="0"/>
              <a:t> class so that the Proxy class can be used where the </a:t>
            </a:r>
            <a:r>
              <a:rPr lang="en-CA" altLang="en-US" sz="1600" dirty="0" err="1"/>
              <a:t>RealSubject</a:t>
            </a:r>
            <a:r>
              <a:rPr lang="en-CA" altLang="en-US" sz="1600" dirty="0"/>
              <a:t> class can be used</a:t>
            </a:r>
          </a:p>
          <a:p>
            <a:pPr eaLnBrk="1" hangingPunct="1">
              <a:lnSpc>
                <a:spcPct val="80000"/>
              </a:lnSpc>
            </a:pPr>
            <a:r>
              <a:rPr lang="en-CA" altLang="en-US" sz="1800" dirty="0" smtClean="0"/>
              <a:t>The Class </a:t>
            </a:r>
            <a:r>
              <a:rPr lang="en-US" altLang="en-US" sz="1800" b="1" dirty="0" err="1" smtClean="0"/>
              <a:t>RealSubject</a:t>
            </a:r>
            <a:endParaRPr lang="en-US" altLang="en-US" sz="1800" b="1" dirty="0" smtClean="0"/>
          </a:p>
          <a:p>
            <a:pPr lvl="1">
              <a:lnSpc>
                <a:spcPct val="80000"/>
              </a:lnSpc>
            </a:pPr>
            <a:r>
              <a:rPr lang="en-CA" altLang="en-US" sz="1600" dirty="0"/>
              <a:t>It defines the "real" object that will eventually be accessed and will provide the corresponding services</a:t>
            </a:r>
            <a:r>
              <a:rPr lang="en-US" altLang="en-US" sz="1600" dirty="0" smtClean="0"/>
              <a:t> </a:t>
            </a:r>
          </a:p>
          <a:p>
            <a:pPr marL="0" indent="0" eaLnBrk="1" hangingPunct="1">
              <a:lnSpc>
                <a:spcPct val="80000"/>
              </a:lnSpc>
              <a:buNone/>
            </a:pPr>
            <a:endParaRPr lang="en-US" altLang="en-US" sz="1600" dirty="0" smtClean="0"/>
          </a:p>
        </p:txBody>
      </p:sp>
    </p:spTree>
    <p:extLst>
      <p:ext uri="{BB962C8B-B14F-4D97-AF65-F5344CB8AC3E}">
        <p14:creationId xmlns:p14="http://schemas.microsoft.com/office/powerpoint/2010/main" val="33311657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D5CCF626-F140-4E9B-B166-BDC366763247}" type="slidenum">
              <a:rPr lang="en-CA" altLang="en-US" sz="1400" smtClean="0"/>
              <a:pPr eaLnBrk="1" hangingPunct="1">
                <a:spcBef>
                  <a:spcPct val="0"/>
                </a:spcBef>
                <a:buFontTx/>
                <a:buNone/>
              </a:pPr>
              <a:t>23</a:t>
            </a:fld>
            <a:endParaRPr lang="en-CA" altLang="en-US" sz="1400" smtClean="0"/>
          </a:p>
        </p:txBody>
      </p:sp>
      <p:sp>
        <p:nvSpPr>
          <p:cNvPr id="35843" name="Rectangle 2"/>
          <p:cNvSpPr>
            <a:spLocks noGrp="1" noChangeArrowheads="1"/>
          </p:cNvSpPr>
          <p:nvPr>
            <p:ph type="title"/>
          </p:nvPr>
        </p:nvSpPr>
        <p:spPr/>
        <p:txBody>
          <a:bodyPr/>
          <a:lstStyle/>
          <a:p>
            <a:pPr eaLnBrk="1" hangingPunct="1"/>
            <a:r>
              <a:rPr lang="en-US" altLang="en-US" sz="3600" dirty="0" smtClean="0"/>
              <a:t>Proxy Design Pattern </a:t>
            </a:r>
            <a:r>
              <a:rPr lang="el-GR" altLang="en-US" sz="3600" dirty="0" smtClean="0"/>
              <a:t>– </a:t>
            </a:r>
            <a:r>
              <a:rPr lang="en-CA" altLang="en-US" sz="3600" dirty="0" smtClean="0"/>
              <a:t>Class Diagram</a:t>
            </a:r>
            <a:endParaRPr lang="en-US" altLang="en-US" sz="3600" dirty="0" smtClean="0"/>
          </a:p>
        </p:txBody>
      </p:sp>
      <p:pic>
        <p:nvPicPr>
          <p:cNvPr id="35844" name="Picture 3" descr="prox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051050" y="2355850"/>
            <a:ext cx="5543550" cy="3449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51756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09F2562-E606-4499-A356-CDFDFCD620E1}" type="slidenum">
              <a:rPr lang="en-CA" altLang="en-US" sz="1400" smtClean="0"/>
              <a:pPr eaLnBrk="1" hangingPunct="1">
                <a:spcBef>
                  <a:spcPct val="0"/>
                </a:spcBef>
                <a:buFontTx/>
                <a:buNone/>
              </a:pPr>
              <a:t>24</a:t>
            </a:fld>
            <a:endParaRPr lang="en-CA" altLang="en-US" sz="1400" smtClean="0"/>
          </a:p>
        </p:txBody>
      </p:sp>
      <p:sp>
        <p:nvSpPr>
          <p:cNvPr id="36867" name="Rectangle 2"/>
          <p:cNvSpPr>
            <a:spLocks noGrp="1" noChangeArrowheads="1"/>
          </p:cNvSpPr>
          <p:nvPr>
            <p:ph type="title"/>
          </p:nvPr>
        </p:nvSpPr>
        <p:spPr>
          <a:xfrm>
            <a:off x="685800" y="260350"/>
            <a:ext cx="7772400" cy="1143000"/>
          </a:xfrm>
        </p:spPr>
        <p:txBody>
          <a:bodyPr/>
          <a:lstStyle/>
          <a:p>
            <a:pPr eaLnBrk="1" hangingPunct="1"/>
            <a:r>
              <a:rPr lang="en-US" altLang="en-US" dirty="0" smtClean="0"/>
              <a:t>Proxy Design Pattern</a:t>
            </a:r>
            <a:r>
              <a:rPr lang="el-GR" altLang="en-US" dirty="0" smtClean="0"/>
              <a:t>- </a:t>
            </a:r>
            <a:r>
              <a:rPr lang="en-CA" altLang="en-US" dirty="0" smtClean="0"/>
              <a:t>Example</a:t>
            </a:r>
            <a:endParaRPr lang="en-US" altLang="en-US" dirty="0" smtClean="0"/>
          </a:p>
        </p:txBody>
      </p:sp>
      <p:sp>
        <p:nvSpPr>
          <p:cNvPr id="36868" name="Rectangle 3"/>
          <p:cNvSpPr>
            <a:spLocks noGrp="1" noChangeArrowheads="1"/>
          </p:cNvSpPr>
          <p:nvPr>
            <p:ph type="body" idx="1"/>
          </p:nvPr>
        </p:nvSpPr>
        <p:spPr>
          <a:xfrm>
            <a:off x="685800" y="1981200"/>
            <a:ext cx="3886200" cy="4114800"/>
          </a:xfrm>
        </p:spPr>
        <p:txBody>
          <a:bodyPr/>
          <a:lstStyle/>
          <a:p>
            <a:pPr eaLnBrk="1" hangingPunct="1">
              <a:lnSpc>
                <a:spcPct val="80000"/>
              </a:lnSpc>
              <a:buFontTx/>
              <a:buNone/>
            </a:pPr>
            <a:r>
              <a:rPr lang="en-US" altLang="en-US" sz="1600" smtClean="0"/>
              <a:t>// "Subject" </a:t>
            </a:r>
            <a:br>
              <a:rPr lang="en-US" altLang="en-US" sz="1600" smtClean="0"/>
            </a:br>
            <a:r>
              <a:rPr lang="en-US" altLang="en-US" sz="1600" smtClean="0"/>
              <a:t/>
            </a:r>
            <a:br>
              <a:rPr lang="en-US" altLang="en-US" sz="1600" smtClean="0"/>
            </a:br>
            <a:r>
              <a:rPr lang="en-US" altLang="en-US" sz="1600" smtClean="0"/>
              <a:t>  abstract class Subject </a:t>
            </a:r>
            <a:br>
              <a:rPr lang="en-US" altLang="en-US" sz="1600" smtClean="0"/>
            </a:br>
            <a:r>
              <a:rPr lang="en-US" altLang="en-US" sz="1600" smtClean="0"/>
              <a:t>  {</a:t>
            </a:r>
            <a:br>
              <a:rPr lang="en-US" altLang="en-US" sz="1600" smtClean="0"/>
            </a:br>
            <a:r>
              <a:rPr lang="en-US" altLang="en-US" sz="1600" smtClean="0"/>
              <a:t>    public abstract void Request();    </a:t>
            </a:r>
            <a:br>
              <a:rPr lang="en-US" altLang="en-US" sz="1600" smtClean="0"/>
            </a:br>
            <a:r>
              <a:rPr lang="en-US" altLang="en-US" sz="1600" smtClean="0"/>
              <a:t>  }</a:t>
            </a:r>
            <a:br>
              <a:rPr lang="en-US" altLang="en-US" sz="1600" smtClean="0"/>
            </a:br>
            <a:endParaRPr lang="en-US" altLang="en-US" sz="1600" smtClean="0"/>
          </a:p>
          <a:p>
            <a:pPr eaLnBrk="1" hangingPunct="1">
              <a:lnSpc>
                <a:spcPct val="80000"/>
              </a:lnSpc>
              <a:buFontTx/>
              <a:buNone/>
            </a:pPr>
            <a:r>
              <a:rPr lang="en-US" altLang="en-US" sz="1600" smtClean="0"/>
              <a:t/>
            </a:r>
            <a:br>
              <a:rPr lang="en-US" altLang="en-US" sz="1600" smtClean="0"/>
            </a:br>
            <a:r>
              <a:rPr lang="en-US" altLang="en-US" sz="1600" smtClean="0"/>
              <a:t>  // "RealSubject" </a:t>
            </a:r>
            <a:br>
              <a:rPr lang="en-US" altLang="en-US" sz="1600" smtClean="0"/>
            </a:br>
            <a:r>
              <a:rPr lang="en-US" altLang="en-US" sz="1600" smtClean="0"/>
              <a:t/>
            </a:r>
            <a:br>
              <a:rPr lang="en-US" altLang="en-US" sz="1600" smtClean="0"/>
            </a:br>
            <a:r>
              <a:rPr lang="en-US" altLang="en-US" sz="1600" smtClean="0"/>
              <a:t>  class RealSubject : Subject</a:t>
            </a:r>
            <a:br>
              <a:rPr lang="en-US" altLang="en-US" sz="1600" smtClean="0"/>
            </a:br>
            <a:r>
              <a:rPr lang="en-US" altLang="en-US" sz="1600" smtClean="0"/>
              <a:t>  {</a:t>
            </a:r>
            <a:br>
              <a:rPr lang="en-US" altLang="en-US" sz="1600" smtClean="0"/>
            </a:br>
            <a:r>
              <a:rPr lang="en-US" altLang="en-US" sz="1600" smtClean="0"/>
              <a:t>    public override void </a:t>
            </a:r>
            <a:r>
              <a:rPr lang="en-US" altLang="en-US" sz="1600" b="1" smtClean="0"/>
              <a:t>Request()</a:t>
            </a:r>
            <a:r>
              <a:rPr lang="en-US" altLang="en-US" sz="1600" smtClean="0"/>
              <a:t/>
            </a:r>
            <a:br>
              <a:rPr lang="en-US" altLang="en-US" sz="1600" smtClean="0"/>
            </a:br>
            <a:r>
              <a:rPr lang="en-US" altLang="en-US" sz="1600" smtClean="0"/>
              <a:t>    {</a:t>
            </a:r>
            <a:br>
              <a:rPr lang="en-US" altLang="en-US" sz="1600" smtClean="0"/>
            </a:br>
            <a:r>
              <a:rPr lang="en-US" altLang="en-US" sz="1600" smtClean="0"/>
              <a:t>      Console.WriteLine("Called </a:t>
            </a:r>
          </a:p>
          <a:p>
            <a:pPr eaLnBrk="1" hangingPunct="1">
              <a:lnSpc>
                <a:spcPct val="80000"/>
              </a:lnSpc>
              <a:buFontTx/>
              <a:buNone/>
            </a:pPr>
            <a:r>
              <a:rPr lang="en-US" altLang="en-US" sz="1600" smtClean="0"/>
              <a:t>		              RealSubject.Request()");</a:t>
            </a:r>
            <a:br>
              <a:rPr lang="en-US" altLang="en-US" sz="1600" smtClean="0"/>
            </a:br>
            <a:r>
              <a:rPr lang="en-US" altLang="en-US" sz="1600" smtClean="0"/>
              <a:t>    }</a:t>
            </a:r>
            <a:br>
              <a:rPr lang="en-US" altLang="en-US" sz="1600" smtClean="0"/>
            </a:br>
            <a:r>
              <a:rPr lang="en-US" altLang="en-US" sz="1600" smtClean="0"/>
              <a:t>  } </a:t>
            </a:r>
          </a:p>
        </p:txBody>
      </p:sp>
      <p:sp>
        <p:nvSpPr>
          <p:cNvPr id="36869" name="Text Box 4"/>
          <p:cNvSpPr txBox="1">
            <a:spLocks noChangeArrowheads="1"/>
          </p:cNvSpPr>
          <p:nvPr/>
        </p:nvSpPr>
        <p:spPr bwMode="auto">
          <a:xfrm>
            <a:off x="5127625" y="1890713"/>
            <a:ext cx="3290888"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600"/>
              <a:t>  // "Proxy" </a:t>
            </a:r>
            <a:br>
              <a:rPr lang="en-US" altLang="en-US" sz="1600"/>
            </a:br>
            <a:r>
              <a:rPr lang="en-US" altLang="en-US" sz="1600"/>
              <a:t/>
            </a:r>
            <a:br>
              <a:rPr lang="en-US" altLang="en-US" sz="1600"/>
            </a:br>
            <a:r>
              <a:rPr lang="en-US" altLang="en-US" sz="1600"/>
              <a:t>  class Proxy : Subject</a:t>
            </a:r>
            <a:br>
              <a:rPr lang="en-US" altLang="en-US" sz="1600"/>
            </a:br>
            <a:r>
              <a:rPr lang="en-US" altLang="en-US" sz="1600"/>
              <a:t>  {</a:t>
            </a:r>
            <a:br>
              <a:rPr lang="en-US" altLang="en-US" sz="1600"/>
            </a:br>
            <a:r>
              <a:rPr lang="en-US" altLang="en-US" sz="1600"/>
              <a:t>    RealSubject realSubject;</a:t>
            </a:r>
            <a:br>
              <a:rPr lang="en-US" altLang="en-US" sz="1600"/>
            </a:br>
            <a:r>
              <a:rPr lang="en-US" altLang="en-US" sz="1600"/>
              <a:t/>
            </a:r>
            <a:br>
              <a:rPr lang="en-US" altLang="en-US" sz="1600"/>
            </a:br>
            <a:r>
              <a:rPr lang="en-US" altLang="en-US" sz="1600"/>
              <a:t>    public override void </a:t>
            </a:r>
            <a:r>
              <a:rPr lang="en-US" altLang="en-US" sz="1600" b="1"/>
              <a:t>Request()</a:t>
            </a:r>
            <a:r>
              <a:rPr lang="en-US" altLang="en-US" sz="1600"/>
              <a:t/>
            </a:r>
            <a:br>
              <a:rPr lang="en-US" altLang="en-US" sz="1600"/>
            </a:br>
            <a:r>
              <a:rPr lang="en-US" altLang="en-US" sz="1600"/>
              <a:t>    {</a:t>
            </a:r>
            <a:br>
              <a:rPr lang="en-US" altLang="en-US" sz="1600"/>
            </a:br>
            <a:r>
              <a:rPr lang="en-US" altLang="en-US" sz="1600"/>
              <a:t>      // Use 'lazy initialization' </a:t>
            </a:r>
            <a:br>
              <a:rPr lang="en-US" altLang="en-US" sz="1600"/>
            </a:br>
            <a:r>
              <a:rPr lang="en-US" altLang="en-US" sz="1600"/>
              <a:t>      if (realSubject == null)</a:t>
            </a:r>
            <a:br>
              <a:rPr lang="en-US" altLang="en-US" sz="1600"/>
            </a:br>
            <a:r>
              <a:rPr lang="en-US" altLang="en-US" sz="1600"/>
              <a:t>      {</a:t>
            </a:r>
            <a:br>
              <a:rPr lang="en-US" altLang="en-US" sz="1600"/>
            </a:br>
            <a:r>
              <a:rPr lang="en-US" altLang="en-US" sz="1600"/>
              <a:t>        realSubject = new RealSubject();</a:t>
            </a:r>
            <a:br>
              <a:rPr lang="en-US" altLang="en-US" sz="1600"/>
            </a:br>
            <a:r>
              <a:rPr lang="en-US" altLang="en-US" sz="1600"/>
              <a:t>      }</a:t>
            </a:r>
            <a:br>
              <a:rPr lang="en-US" altLang="en-US" sz="1600"/>
            </a:br>
            <a:r>
              <a:rPr lang="en-US" altLang="en-US" sz="1600"/>
              <a:t/>
            </a:r>
            <a:br>
              <a:rPr lang="en-US" altLang="en-US" sz="1600"/>
            </a:br>
            <a:r>
              <a:rPr lang="en-US" altLang="en-US" sz="1600"/>
              <a:t>      realSubject.Request();</a:t>
            </a:r>
            <a:br>
              <a:rPr lang="en-US" altLang="en-US" sz="1600"/>
            </a:br>
            <a:r>
              <a:rPr lang="en-US" altLang="en-US" sz="1600"/>
              <a:t>    }  </a:t>
            </a:r>
            <a:br>
              <a:rPr lang="en-US" altLang="en-US" sz="1600"/>
            </a:br>
            <a:r>
              <a:rPr lang="en-US" altLang="en-US" sz="1600"/>
              <a:t>  }</a:t>
            </a:r>
            <a:endParaRPr lang="en-US" altLang="en-US" sz="2400"/>
          </a:p>
        </p:txBody>
      </p:sp>
    </p:spTree>
    <p:extLst>
      <p:ext uri="{BB962C8B-B14F-4D97-AF65-F5344CB8AC3E}">
        <p14:creationId xmlns:p14="http://schemas.microsoft.com/office/powerpoint/2010/main" val="7757137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904294C5-9722-4514-8DFE-82491AC6A000}" type="slidenum">
              <a:rPr lang="en-CA" altLang="en-US" sz="1400" smtClean="0"/>
              <a:pPr eaLnBrk="1" hangingPunct="1">
                <a:spcBef>
                  <a:spcPct val="0"/>
                </a:spcBef>
                <a:buFontTx/>
                <a:buNone/>
              </a:pPr>
              <a:t>25</a:t>
            </a:fld>
            <a:endParaRPr lang="en-CA" altLang="en-US" sz="1400" smtClean="0"/>
          </a:p>
        </p:txBody>
      </p:sp>
      <p:sp>
        <p:nvSpPr>
          <p:cNvPr id="37891" name="Rectangle 2"/>
          <p:cNvSpPr>
            <a:spLocks noGrp="1" noChangeArrowheads="1"/>
          </p:cNvSpPr>
          <p:nvPr>
            <p:ph type="title"/>
          </p:nvPr>
        </p:nvSpPr>
        <p:spPr/>
        <p:txBody>
          <a:bodyPr/>
          <a:lstStyle/>
          <a:p>
            <a:pPr eaLnBrk="1" hangingPunct="1"/>
            <a:r>
              <a:rPr lang="en-US" altLang="en-US" sz="3600" dirty="0" smtClean="0"/>
              <a:t>Proxy </a:t>
            </a:r>
            <a:r>
              <a:rPr lang="en-CA" altLang="en-US" sz="3600" dirty="0" smtClean="0"/>
              <a:t>Design Pattern – Client Code</a:t>
            </a:r>
            <a:endParaRPr lang="en-US" altLang="en-US" sz="3600" dirty="0" smtClean="0"/>
          </a:p>
        </p:txBody>
      </p:sp>
      <p:sp>
        <p:nvSpPr>
          <p:cNvPr id="37892" name="Rectangle 3"/>
          <p:cNvSpPr>
            <a:spLocks noGrp="1" noChangeArrowheads="1"/>
          </p:cNvSpPr>
          <p:nvPr>
            <p:ph type="body" idx="1"/>
          </p:nvPr>
        </p:nvSpPr>
        <p:spPr>
          <a:xfrm>
            <a:off x="685800" y="2338388"/>
            <a:ext cx="4102100" cy="4114800"/>
          </a:xfrm>
        </p:spPr>
        <p:txBody>
          <a:bodyPr/>
          <a:lstStyle/>
          <a:p>
            <a:pPr eaLnBrk="1" hangingPunct="1">
              <a:lnSpc>
                <a:spcPct val="90000"/>
              </a:lnSpc>
              <a:buFontTx/>
              <a:buNone/>
            </a:pPr>
            <a:r>
              <a:rPr lang="en-US" altLang="en-US" sz="1600" smtClean="0"/>
              <a:t>  class MainApp</a:t>
            </a:r>
            <a:br>
              <a:rPr lang="en-US" altLang="en-US" sz="1600" smtClean="0"/>
            </a:br>
            <a:r>
              <a:rPr lang="en-US" altLang="en-US" sz="1600" smtClean="0"/>
              <a:t>  {</a:t>
            </a:r>
            <a:br>
              <a:rPr lang="en-US" altLang="en-US" sz="1600" smtClean="0"/>
            </a:br>
            <a:r>
              <a:rPr lang="en-US" altLang="en-US" sz="1600" smtClean="0"/>
              <a:t>    static void Main()</a:t>
            </a:r>
            <a:br>
              <a:rPr lang="en-US" altLang="en-US" sz="1600" smtClean="0"/>
            </a:br>
            <a:r>
              <a:rPr lang="en-US" altLang="en-US" sz="1600" smtClean="0"/>
              <a:t>    {</a:t>
            </a:r>
            <a:br>
              <a:rPr lang="en-US" altLang="en-US" sz="1600" smtClean="0"/>
            </a:br>
            <a:r>
              <a:rPr lang="en-US" altLang="en-US" sz="1600" smtClean="0"/>
              <a:t>      // Create proxy and request a service</a:t>
            </a:r>
          </a:p>
          <a:p>
            <a:pPr eaLnBrk="1" hangingPunct="1">
              <a:lnSpc>
                <a:spcPct val="90000"/>
              </a:lnSpc>
              <a:buFontTx/>
              <a:buNone/>
            </a:pPr>
            <a:r>
              <a:rPr lang="en-US" altLang="en-US" sz="1600" smtClean="0"/>
              <a:t> </a:t>
            </a:r>
            <a:br>
              <a:rPr lang="en-US" altLang="en-US" sz="1600" smtClean="0"/>
            </a:br>
            <a:r>
              <a:rPr lang="en-US" altLang="en-US" sz="1600" smtClean="0"/>
              <a:t>      Proxy proxy = new Proxy();</a:t>
            </a:r>
            <a:br>
              <a:rPr lang="en-US" altLang="en-US" sz="1600" smtClean="0"/>
            </a:br>
            <a:r>
              <a:rPr lang="en-US" altLang="en-US" sz="1600" smtClean="0"/>
              <a:t>      proxy.Request();</a:t>
            </a:r>
            <a:br>
              <a:rPr lang="en-US" altLang="en-US" sz="1600" smtClean="0"/>
            </a:br>
            <a:r>
              <a:rPr lang="en-US" altLang="en-US" sz="1600" smtClean="0"/>
              <a:t/>
            </a:r>
            <a:br>
              <a:rPr lang="en-US" altLang="en-US" sz="1600" smtClean="0"/>
            </a:br>
            <a:r>
              <a:rPr lang="en-US" altLang="en-US" sz="1600" smtClean="0"/>
              <a:t>      // Wait for user </a:t>
            </a:r>
            <a:br>
              <a:rPr lang="en-US" altLang="en-US" sz="1600" smtClean="0"/>
            </a:br>
            <a:r>
              <a:rPr lang="en-US" altLang="en-US" sz="1600" smtClean="0"/>
              <a:t>      Console.Read();</a:t>
            </a:r>
            <a:br>
              <a:rPr lang="en-US" altLang="en-US" sz="1600" smtClean="0"/>
            </a:br>
            <a:r>
              <a:rPr lang="en-US" altLang="en-US" sz="1600" smtClean="0"/>
              <a:t>    }</a:t>
            </a:r>
            <a:br>
              <a:rPr lang="en-US" altLang="en-US" sz="1600" smtClean="0"/>
            </a:br>
            <a:r>
              <a:rPr lang="en-US" altLang="en-US" sz="1600" smtClean="0"/>
              <a:t>  } </a:t>
            </a:r>
          </a:p>
        </p:txBody>
      </p:sp>
      <p:sp>
        <p:nvSpPr>
          <p:cNvPr id="37893" name="Text Box 4"/>
          <p:cNvSpPr txBox="1">
            <a:spLocks noChangeArrowheads="1"/>
          </p:cNvSpPr>
          <p:nvPr/>
        </p:nvSpPr>
        <p:spPr bwMode="auto">
          <a:xfrm>
            <a:off x="5713413" y="4437063"/>
            <a:ext cx="2603500" cy="590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l-GR" altLang="en-US" sz="1600"/>
              <a:t>Αποτέλεσμα</a:t>
            </a:r>
            <a:r>
              <a:rPr lang="en-US" altLang="en-US" sz="1600"/>
              <a:t>:</a:t>
            </a:r>
          </a:p>
          <a:p>
            <a:pPr eaLnBrk="1" hangingPunct="1">
              <a:spcBef>
                <a:spcPct val="0"/>
              </a:spcBef>
              <a:buFontTx/>
              <a:buNone/>
            </a:pPr>
            <a:r>
              <a:rPr lang="en-US" altLang="en-US" sz="1600"/>
              <a:t>Called RealSubject.Request()</a:t>
            </a:r>
          </a:p>
        </p:txBody>
      </p:sp>
    </p:spTree>
    <p:extLst>
      <p:ext uri="{BB962C8B-B14F-4D97-AF65-F5344CB8AC3E}">
        <p14:creationId xmlns:p14="http://schemas.microsoft.com/office/powerpoint/2010/main" val="3078201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D91C4C3-4951-45C4-9D24-B84053AAD47E}" type="slidenum">
              <a:rPr lang="en-CA" altLang="en-US"/>
              <a:pPr/>
              <a:t>26</a:t>
            </a:fld>
            <a:endParaRPr lang="en-CA" altLang="en-US"/>
          </a:p>
        </p:txBody>
      </p:sp>
      <p:sp>
        <p:nvSpPr>
          <p:cNvPr id="202754" name="Rectangle 2"/>
          <p:cNvSpPr>
            <a:spLocks noGrp="1" noChangeArrowheads="1"/>
          </p:cNvSpPr>
          <p:nvPr>
            <p:ph type="title"/>
          </p:nvPr>
        </p:nvSpPr>
        <p:spPr/>
        <p:txBody>
          <a:bodyPr/>
          <a:lstStyle/>
          <a:p>
            <a:r>
              <a:rPr lang="en-CA" altLang="en-US" sz="4000" dirty="0" smtClean="0"/>
              <a:t>Decorator Design Pattern</a:t>
            </a:r>
            <a:endParaRPr lang="en-CA" altLang="en-US" sz="4000" dirty="0"/>
          </a:p>
        </p:txBody>
      </p:sp>
      <p:sp>
        <p:nvSpPr>
          <p:cNvPr id="202755" name="Rectangle 3"/>
          <p:cNvSpPr>
            <a:spLocks noGrp="1" noChangeArrowheads="1"/>
          </p:cNvSpPr>
          <p:nvPr>
            <p:ph type="body" idx="1"/>
          </p:nvPr>
        </p:nvSpPr>
        <p:spPr/>
        <p:txBody>
          <a:bodyPr/>
          <a:lstStyle/>
          <a:p>
            <a:pPr>
              <a:lnSpc>
                <a:spcPct val="80000"/>
              </a:lnSpc>
            </a:pPr>
            <a:r>
              <a:rPr lang="en-CA" altLang="en-US" sz="2800" dirty="0" smtClean="0"/>
              <a:t>Intent</a:t>
            </a:r>
            <a:endParaRPr lang="en-CA" altLang="en-US" sz="2800" dirty="0"/>
          </a:p>
          <a:p>
            <a:pPr lvl="1">
              <a:lnSpc>
                <a:spcPct val="80000"/>
              </a:lnSpc>
            </a:pPr>
            <a:r>
              <a:rPr lang="en-CA" altLang="en-US" sz="2400" dirty="0"/>
              <a:t>Add new features to the methods of </a:t>
            </a:r>
            <a:r>
              <a:rPr lang="en-CA" altLang="en-US" sz="2400" dirty="0" smtClean="0"/>
              <a:t>a </a:t>
            </a:r>
            <a:r>
              <a:rPr lang="en-CA" altLang="en-US" sz="2400" u="sng" dirty="0" smtClean="0"/>
              <a:t>single</a:t>
            </a:r>
            <a:r>
              <a:rPr lang="en-CA" altLang="en-US" sz="2400" dirty="0" smtClean="0"/>
              <a:t> </a:t>
            </a:r>
            <a:r>
              <a:rPr lang="en-CA" altLang="en-US" sz="2400" dirty="0"/>
              <a:t>object</a:t>
            </a:r>
            <a:endParaRPr lang="el-GR" altLang="en-US" sz="2400" dirty="0"/>
          </a:p>
          <a:p>
            <a:pPr lvl="1">
              <a:lnSpc>
                <a:spcPct val="80000"/>
              </a:lnSpc>
            </a:pPr>
            <a:endParaRPr lang="en-CA" altLang="en-US" sz="2400" u="sng" dirty="0"/>
          </a:p>
          <a:p>
            <a:pPr>
              <a:lnSpc>
                <a:spcPct val="80000"/>
              </a:lnSpc>
            </a:pPr>
            <a:r>
              <a:rPr lang="en-CA" altLang="en-US" sz="2800" dirty="0" smtClean="0"/>
              <a:t>Application</a:t>
            </a:r>
            <a:endParaRPr lang="en-CA" altLang="en-US" sz="2800" dirty="0"/>
          </a:p>
          <a:p>
            <a:pPr lvl="1">
              <a:lnSpc>
                <a:spcPct val="80000"/>
              </a:lnSpc>
            </a:pPr>
            <a:r>
              <a:rPr lang="en-CA" altLang="en-US" sz="2400" dirty="0"/>
              <a:t>When it is not practical to extend the functions of an object using </a:t>
            </a:r>
            <a:r>
              <a:rPr lang="en-CA" altLang="en-US" sz="2400" dirty="0" smtClean="0"/>
              <a:t>inheritance </a:t>
            </a:r>
            <a:r>
              <a:rPr lang="en-CA" altLang="en-US" sz="2400" dirty="0"/>
              <a:t>(sub-classes)</a:t>
            </a:r>
          </a:p>
          <a:p>
            <a:pPr lvl="1">
              <a:lnSpc>
                <a:spcPct val="80000"/>
              </a:lnSpc>
            </a:pPr>
            <a:r>
              <a:rPr lang="en-CA" altLang="en-US" sz="2400" dirty="0"/>
              <a:t>When we want to dynamically expand the </a:t>
            </a:r>
            <a:r>
              <a:rPr lang="en-CA" altLang="en-US" sz="2400" dirty="0" smtClean="0"/>
              <a:t>functionality delivered by a single object and </a:t>
            </a:r>
            <a:r>
              <a:rPr lang="en-CA" altLang="en-US" sz="2400" dirty="0"/>
              <a:t>be able to remove them if needed</a:t>
            </a:r>
          </a:p>
        </p:txBody>
      </p:sp>
    </p:spTree>
    <p:extLst>
      <p:ext uri="{BB962C8B-B14F-4D97-AF65-F5344CB8AC3E}">
        <p14:creationId xmlns:p14="http://schemas.microsoft.com/office/powerpoint/2010/main" val="39690306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D74ECA-0F7A-4E2C-B106-CFCE9334A96F}" type="slidenum">
              <a:rPr lang="en-CA" altLang="en-US"/>
              <a:pPr/>
              <a:t>27</a:t>
            </a:fld>
            <a:endParaRPr lang="en-CA" altLang="en-US"/>
          </a:p>
        </p:txBody>
      </p:sp>
      <p:sp>
        <p:nvSpPr>
          <p:cNvPr id="204802" name="Rectangle 2"/>
          <p:cNvSpPr>
            <a:spLocks noGrp="1" noChangeArrowheads="1"/>
          </p:cNvSpPr>
          <p:nvPr>
            <p:ph type="title"/>
          </p:nvPr>
        </p:nvSpPr>
        <p:spPr/>
        <p:txBody>
          <a:bodyPr/>
          <a:lstStyle/>
          <a:p>
            <a:r>
              <a:rPr lang="en-US" altLang="en-US" dirty="0"/>
              <a:t>Decorator – </a:t>
            </a:r>
            <a:r>
              <a:rPr lang="en-CA" altLang="en-US" dirty="0" smtClean="0"/>
              <a:t>Class Diagram</a:t>
            </a:r>
            <a:endParaRPr lang="en-US" altLang="en-US" dirty="0"/>
          </a:p>
        </p:txBody>
      </p:sp>
      <p:pic>
        <p:nvPicPr>
          <p:cNvPr id="204803" name="Picture 3" descr="decorato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38200" y="1987550"/>
            <a:ext cx="7467600" cy="41021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261037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AFB4E68-490E-4F21-B0CE-8F9B62D3DE02}" type="slidenum">
              <a:rPr lang="en-CA" altLang="en-US"/>
              <a:pPr/>
              <a:t>28</a:t>
            </a:fld>
            <a:endParaRPr lang="en-CA" altLang="en-US"/>
          </a:p>
        </p:txBody>
      </p:sp>
      <p:sp>
        <p:nvSpPr>
          <p:cNvPr id="205826" name="Rectangle 2"/>
          <p:cNvSpPr>
            <a:spLocks noGrp="1" noChangeArrowheads="1"/>
          </p:cNvSpPr>
          <p:nvPr>
            <p:ph type="title"/>
          </p:nvPr>
        </p:nvSpPr>
        <p:spPr/>
        <p:txBody>
          <a:bodyPr/>
          <a:lstStyle/>
          <a:p>
            <a:r>
              <a:rPr lang="en-US" altLang="en-US" dirty="0"/>
              <a:t>Decorator </a:t>
            </a:r>
            <a:r>
              <a:rPr lang="el-GR" altLang="en-US" dirty="0"/>
              <a:t>– </a:t>
            </a:r>
            <a:r>
              <a:rPr lang="en-CA" altLang="en-US" dirty="0" smtClean="0"/>
              <a:t>General Comments</a:t>
            </a:r>
            <a:r>
              <a:rPr lang="el-GR" altLang="en-US" dirty="0" smtClean="0"/>
              <a:t> </a:t>
            </a:r>
            <a:endParaRPr lang="en-US" altLang="en-US" dirty="0"/>
          </a:p>
        </p:txBody>
      </p:sp>
      <p:sp>
        <p:nvSpPr>
          <p:cNvPr id="205827" name="Rectangle 3"/>
          <p:cNvSpPr>
            <a:spLocks noGrp="1" noChangeArrowheads="1"/>
          </p:cNvSpPr>
          <p:nvPr>
            <p:ph type="body" idx="1"/>
          </p:nvPr>
        </p:nvSpPr>
        <p:spPr/>
        <p:txBody>
          <a:bodyPr/>
          <a:lstStyle/>
          <a:p>
            <a:pPr>
              <a:lnSpc>
                <a:spcPct val="80000"/>
              </a:lnSpc>
            </a:pPr>
            <a:r>
              <a:rPr lang="en-CA" altLang="en-US" sz="1600" dirty="0"/>
              <a:t>Decorator design pattern is also known as Wrapper. The structure of this pattern is based on the use of an object (Decorator) that has the same interfaces with the object for which we want to expand </a:t>
            </a:r>
            <a:r>
              <a:rPr lang="en-CA" altLang="en-US" sz="1600" dirty="0" smtClean="0"/>
              <a:t>its </a:t>
            </a:r>
            <a:r>
              <a:rPr lang="en-CA" altLang="en-US" sz="1600" dirty="0"/>
              <a:t>functions. When we call a Decorator method, this call </a:t>
            </a:r>
            <a:r>
              <a:rPr lang="en-CA" altLang="en-US" sz="1600" dirty="0" smtClean="0"/>
              <a:t>is forwarded </a:t>
            </a:r>
            <a:r>
              <a:rPr lang="en-CA" altLang="en-US" sz="1600" dirty="0"/>
              <a:t>to the object that Decorator </a:t>
            </a:r>
            <a:r>
              <a:rPr lang="en-CA" altLang="en-US" sz="1600" dirty="0" smtClean="0"/>
              <a:t>“wraps". </a:t>
            </a:r>
            <a:r>
              <a:rPr lang="en-CA" altLang="en-US" sz="1600" dirty="0"/>
              <a:t>In </a:t>
            </a:r>
            <a:r>
              <a:rPr lang="en-CA" altLang="en-US" sz="1600" dirty="0" smtClean="0"/>
              <a:t>the process of this call, </a:t>
            </a:r>
            <a:r>
              <a:rPr lang="en-CA" altLang="en-US" sz="1600" dirty="0"/>
              <a:t>the Decorator method </a:t>
            </a:r>
            <a:r>
              <a:rPr lang="en-CA" altLang="en-US" sz="1600" dirty="0" smtClean="0"/>
              <a:t>can add new functionality which is applied either before </a:t>
            </a:r>
            <a:r>
              <a:rPr lang="en-CA" altLang="en-US" sz="1600" dirty="0"/>
              <a:t>or after calling the archetypal method of the </a:t>
            </a:r>
            <a:r>
              <a:rPr lang="en-CA" altLang="en-US" sz="1600" dirty="0" smtClean="0"/>
              <a:t>“wrapped" </a:t>
            </a:r>
            <a:r>
              <a:rPr lang="en-CA" altLang="en-US" sz="1600" dirty="0"/>
              <a:t>object</a:t>
            </a:r>
            <a:r>
              <a:rPr lang="en-CA" altLang="en-US" sz="1600" dirty="0" smtClean="0"/>
              <a:t>.</a:t>
            </a:r>
          </a:p>
          <a:p>
            <a:pPr marL="0" indent="0">
              <a:lnSpc>
                <a:spcPct val="80000"/>
              </a:lnSpc>
              <a:buNone/>
            </a:pPr>
            <a:endParaRPr lang="en-US" altLang="en-US" sz="1600" dirty="0"/>
          </a:p>
          <a:p>
            <a:pPr>
              <a:lnSpc>
                <a:spcPct val="80000"/>
              </a:lnSpc>
            </a:pPr>
            <a:r>
              <a:rPr lang="en-CA" altLang="en-US" sz="1600" dirty="0"/>
              <a:t>The usefulness of this Design Pattern is that we can augment the functions of </a:t>
            </a:r>
            <a:r>
              <a:rPr lang="en-CA" altLang="en-US" sz="1600" u="sng" dirty="0"/>
              <a:t>specific objects</a:t>
            </a:r>
            <a:r>
              <a:rPr lang="en-CA" altLang="en-US" sz="1600" dirty="0"/>
              <a:t> instead of all the objects that can be derived from a class</a:t>
            </a:r>
            <a:r>
              <a:rPr lang="en-CA" altLang="en-US" sz="1600" dirty="0" smtClean="0"/>
              <a:t>.</a:t>
            </a:r>
          </a:p>
          <a:p>
            <a:pPr>
              <a:lnSpc>
                <a:spcPct val="80000"/>
              </a:lnSpc>
            </a:pPr>
            <a:endParaRPr lang="en-CA" altLang="en-US" sz="1600" dirty="0"/>
          </a:p>
          <a:p>
            <a:pPr>
              <a:lnSpc>
                <a:spcPct val="80000"/>
              </a:lnSpc>
            </a:pPr>
            <a:endParaRPr lang="en-US" altLang="en-US" sz="1600" dirty="0"/>
          </a:p>
          <a:p>
            <a:pPr>
              <a:lnSpc>
                <a:spcPct val="80000"/>
              </a:lnSpc>
            </a:pPr>
            <a:r>
              <a:rPr lang="en-CA" altLang="en-US" sz="1600" dirty="0"/>
              <a:t>By using this design pattern we can augment the functions of a single object, leaving all other objects of the same class unchanged.</a:t>
            </a:r>
            <a:endParaRPr lang="el-GR" altLang="en-US" sz="1600" dirty="0"/>
          </a:p>
          <a:p>
            <a:pPr>
              <a:lnSpc>
                <a:spcPct val="80000"/>
              </a:lnSpc>
            </a:pPr>
            <a:endParaRPr lang="el-GR" altLang="en-US" sz="1600" dirty="0"/>
          </a:p>
          <a:p>
            <a:pPr>
              <a:lnSpc>
                <a:spcPct val="80000"/>
              </a:lnSpc>
            </a:pPr>
            <a:r>
              <a:rPr lang="en-CA" altLang="en-US" sz="1600" dirty="0" smtClean="0"/>
              <a:t>By just using sub-classes, </a:t>
            </a:r>
            <a:r>
              <a:rPr lang="en-CA" altLang="en-US" sz="1600" dirty="0"/>
              <a:t>without applying this design </a:t>
            </a:r>
            <a:r>
              <a:rPr lang="en-CA" altLang="en-US" sz="1600" dirty="0" smtClean="0"/>
              <a:t>pattern, </a:t>
            </a:r>
            <a:r>
              <a:rPr lang="en-CA" altLang="en-US" sz="1600" dirty="0"/>
              <a:t>would lead to the problem that we could not </a:t>
            </a:r>
            <a:r>
              <a:rPr lang="en-CA" altLang="en-US" sz="1600" dirty="0" smtClean="0"/>
              <a:t>upgrade only specific </a:t>
            </a:r>
            <a:r>
              <a:rPr lang="en-CA" altLang="en-US" sz="1600" dirty="0"/>
              <a:t>objects in the </a:t>
            </a:r>
            <a:r>
              <a:rPr lang="en-CA" altLang="en-US" sz="1600" dirty="0" smtClean="0"/>
              <a:t>class</a:t>
            </a:r>
            <a:endParaRPr lang="en-US" altLang="en-US" sz="1600" dirty="0"/>
          </a:p>
        </p:txBody>
      </p:sp>
    </p:spTree>
    <p:extLst>
      <p:ext uri="{BB962C8B-B14F-4D97-AF65-F5344CB8AC3E}">
        <p14:creationId xmlns:p14="http://schemas.microsoft.com/office/powerpoint/2010/main" val="28538149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210EB0F-C88E-469E-BD7A-903B7957D8CA}" type="slidenum">
              <a:rPr lang="en-CA" altLang="en-US"/>
              <a:pPr/>
              <a:t>29</a:t>
            </a:fld>
            <a:endParaRPr lang="en-CA" altLang="en-US"/>
          </a:p>
        </p:txBody>
      </p:sp>
      <p:sp>
        <p:nvSpPr>
          <p:cNvPr id="206850" name="Rectangle 2"/>
          <p:cNvSpPr>
            <a:spLocks noGrp="1" noChangeArrowheads="1"/>
          </p:cNvSpPr>
          <p:nvPr>
            <p:ph type="title"/>
          </p:nvPr>
        </p:nvSpPr>
        <p:spPr>
          <a:xfrm>
            <a:off x="685800" y="188913"/>
            <a:ext cx="7772400" cy="1143000"/>
          </a:xfrm>
        </p:spPr>
        <p:txBody>
          <a:bodyPr/>
          <a:lstStyle/>
          <a:p>
            <a:r>
              <a:rPr lang="en-US" altLang="en-US" dirty="0"/>
              <a:t>Decorator </a:t>
            </a:r>
            <a:r>
              <a:rPr lang="el-GR" altLang="en-US" dirty="0"/>
              <a:t>- </a:t>
            </a:r>
            <a:r>
              <a:rPr lang="en-CA" altLang="en-US" dirty="0" smtClean="0"/>
              <a:t>Comments</a:t>
            </a:r>
            <a:endParaRPr lang="en-US" altLang="en-US" dirty="0"/>
          </a:p>
        </p:txBody>
      </p:sp>
      <p:sp>
        <p:nvSpPr>
          <p:cNvPr id="206851" name="Rectangle 3"/>
          <p:cNvSpPr>
            <a:spLocks noGrp="1" noChangeArrowheads="1"/>
          </p:cNvSpPr>
          <p:nvPr>
            <p:ph type="body" idx="1"/>
          </p:nvPr>
        </p:nvSpPr>
        <p:spPr>
          <a:xfrm>
            <a:off x="685800" y="1555750"/>
            <a:ext cx="7772400" cy="5473700"/>
          </a:xfrm>
        </p:spPr>
        <p:txBody>
          <a:bodyPr/>
          <a:lstStyle/>
          <a:p>
            <a:pPr>
              <a:lnSpc>
                <a:spcPct val="80000"/>
              </a:lnSpc>
            </a:pPr>
            <a:r>
              <a:rPr lang="en-CA" altLang="en-US" sz="2000" dirty="0"/>
              <a:t>This Design Pattern provides enough design flexibility because we can change the behavior of a Decorator during the program </a:t>
            </a:r>
            <a:r>
              <a:rPr lang="en-CA" altLang="en-US" sz="2000" dirty="0" smtClean="0"/>
              <a:t>execution </a:t>
            </a:r>
            <a:r>
              <a:rPr lang="en-CA" altLang="en-US" sz="2000" dirty="0"/>
              <a:t>and we do not need to </a:t>
            </a:r>
            <a:r>
              <a:rPr lang="en-CA" altLang="en-US" sz="2000" dirty="0" smtClean="0"/>
              <a:t>re-compile the program</a:t>
            </a:r>
            <a:endParaRPr lang="en-CA" altLang="en-US" sz="2000" dirty="0"/>
          </a:p>
          <a:p>
            <a:pPr marL="0" indent="0">
              <a:lnSpc>
                <a:spcPct val="80000"/>
              </a:lnSpc>
              <a:buNone/>
            </a:pPr>
            <a:endParaRPr lang="en-US" altLang="en-US" sz="2000" dirty="0"/>
          </a:p>
          <a:p>
            <a:pPr>
              <a:lnSpc>
                <a:spcPct val="80000"/>
              </a:lnSpc>
            </a:pPr>
            <a:r>
              <a:rPr lang="en-CA" altLang="en-US" sz="2000" dirty="0"/>
              <a:t>As the Decorator class has the same interface with the object it </a:t>
            </a:r>
            <a:r>
              <a:rPr lang="en-CA" altLang="en-US" sz="2000" dirty="0" smtClean="0"/>
              <a:t>wraps, </a:t>
            </a:r>
            <a:r>
              <a:rPr lang="en-CA" altLang="en-US" sz="2000" dirty="0"/>
              <a:t>an object of this type </a:t>
            </a:r>
            <a:r>
              <a:rPr lang="en-CA" altLang="en-US" sz="2000" dirty="0" smtClean="0"/>
              <a:t>of Decorator </a:t>
            </a:r>
            <a:r>
              <a:rPr lang="en-CA" altLang="en-US" sz="2000" dirty="0"/>
              <a:t>presents </a:t>
            </a:r>
            <a:r>
              <a:rPr lang="en-CA" altLang="en-US" sz="2000" dirty="0" smtClean="0"/>
              <a:t>to any client code </a:t>
            </a:r>
            <a:r>
              <a:rPr lang="en-CA" altLang="en-US" sz="2000" dirty="0"/>
              <a:t>the same </a:t>
            </a:r>
            <a:r>
              <a:rPr lang="en-CA" altLang="en-US" sz="2000" dirty="0" smtClean="0"/>
              <a:t> view that </a:t>
            </a:r>
            <a:r>
              <a:rPr lang="en-CA" altLang="en-US" sz="2000" dirty="0"/>
              <a:t>would present </a:t>
            </a:r>
            <a:r>
              <a:rPr lang="en-CA" altLang="en-US" sz="2000" dirty="0" smtClean="0"/>
              <a:t>the </a:t>
            </a:r>
            <a:r>
              <a:rPr lang="en-CA" altLang="en-US" sz="2000" dirty="0"/>
              <a:t>object that is </a:t>
            </a:r>
            <a:r>
              <a:rPr lang="en-CA" altLang="en-US" sz="2000" dirty="0" smtClean="0"/>
              <a:t>“wrapped" </a:t>
            </a:r>
            <a:r>
              <a:rPr lang="en-CA" altLang="en-US" sz="2000" dirty="0"/>
              <a:t>by </a:t>
            </a:r>
            <a:r>
              <a:rPr lang="en-CA" altLang="en-US" sz="2000" dirty="0" smtClean="0"/>
              <a:t>the Decorator.</a:t>
            </a:r>
            <a:r>
              <a:rPr lang="en-US" altLang="en-US" sz="2000" dirty="0"/>
              <a:t> </a:t>
            </a:r>
          </a:p>
          <a:p>
            <a:pPr>
              <a:lnSpc>
                <a:spcPct val="80000"/>
              </a:lnSpc>
            </a:pPr>
            <a:endParaRPr lang="en-US" altLang="en-US" sz="2000" dirty="0"/>
          </a:p>
          <a:p>
            <a:pPr>
              <a:lnSpc>
                <a:spcPct val="80000"/>
              </a:lnSpc>
            </a:pPr>
            <a:r>
              <a:rPr lang="en-CA" altLang="en-US" sz="2000" dirty="0"/>
              <a:t>It is interesting to note that we can </a:t>
            </a:r>
            <a:r>
              <a:rPr lang="en-CA" altLang="en-US" sz="2000" dirty="0" smtClean="0"/>
              <a:t>“wrap" </a:t>
            </a:r>
            <a:r>
              <a:rPr lang="en-CA" altLang="en-US" sz="2000" dirty="0"/>
              <a:t>a Decorator with other Decorators and any other object in the program would not see any difference in </a:t>
            </a:r>
            <a:r>
              <a:rPr lang="en-CA" altLang="en-US" sz="2000" dirty="0" smtClean="0"/>
              <a:t>the interface. </a:t>
            </a:r>
            <a:r>
              <a:rPr lang="en-CA" altLang="en-US" sz="2000" dirty="0"/>
              <a:t>This gives us a great deal of functionality adaptability even on specific objects.</a:t>
            </a:r>
          </a:p>
          <a:p>
            <a:pPr>
              <a:lnSpc>
                <a:spcPct val="80000"/>
              </a:lnSpc>
            </a:pPr>
            <a:endParaRPr lang="en-CA" altLang="en-US" sz="2000" dirty="0" smtClean="0"/>
          </a:p>
        </p:txBody>
      </p:sp>
    </p:spTree>
    <p:extLst>
      <p:ext uri="{BB962C8B-B14F-4D97-AF65-F5344CB8AC3E}">
        <p14:creationId xmlns:p14="http://schemas.microsoft.com/office/powerpoint/2010/main" val="76189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5DB474C2-5480-462A-99C3-61F7F849E562}" type="slidenum">
              <a:rPr lang="en-CA" altLang="en-US" sz="1400" smtClean="0"/>
              <a:pPr eaLnBrk="1" hangingPunct="1">
                <a:spcBef>
                  <a:spcPct val="0"/>
                </a:spcBef>
                <a:buFontTx/>
                <a:buNone/>
              </a:pPr>
              <a:t>3</a:t>
            </a:fld>
            <a:endParaRPr lang="en-CA" altLang="en-US" sz="1400" smtClean="0"/>
          </a:p>
        </p:txBody>
      </p:sp>
      <p:sp>
        <p:nvSpPr>
          <p:cNvPr id="15363" name="Rectangle 2"/>
          <p:cNvSpPr>
            <a:spLocks noGrp="1" noChangeArrowheads="1"/>
          </p:cNvSpPr>
          <p:nvPr>
            <p:ph type="title"/>
          </p:nvPr>
        </p:nvSpPr>
        <p:spPr/>
        <p:txBody>
          <a:bodyPr/>
          <a:lstStyle/>
          <a:p>
            <a:pPr eaLnBrk="1" hangingPunct="1"/>
            <a:r>
              <a:rPr lang="en-CA" altLang="en-US" sz="3600" dirty="0" smtClean="0"/>
              <a:t>Structural Elements of the Adapter Design Pattern</a:t>
            </a:r>
            <a:endParaRPr lang="en-US" altLang="en-US" sz="3600" dirty="0" smtClean="0"/>
          </a:p>
        </p:txBody>
      </p:sp>
      <p:sp>
        <p:nvSpPr>
          <p:cNvPr id="15364" name="Rectangle 3"/>
          <p:cNvSpPr>
            <a:spLocks noGrp="1" noChangeArrowheads="1"/>
          </p:cNvSpPr>
          <p:nvPr>
            <p:ph type="body" idx="1"/>
          </p:nvPr>
        </p:nvSpPr>
        <p:spPr>
          <a:xfrm>
            <a:off x="685800" y="2362200"/>
            <a:ext cx="7772400" cy="4114800"/>
          </a:xfrm>
        </p:spPr>
        <p:txBody>
          <a:bodyPr/>
          <a:lstStyle/>
          <a:p>
            <a:pPr eaLnBrk="1" hangingPunct="1">
              <a:lnSpc>
                <a:spcPct val="80000"/>
              </a:lnSpc>
            </a:pPr>
            <a:r>
              <a:rPr lang="en-CA" altLang="en-US" sz="2400" b="1" dirty="0" smtClean="0"/>
              <a:t>Participating classes</a:t>
            </a:r>
            <a:r>
              <a:rPr lang="el-GR" altLang="en-US" sz="2400" b="1" dirty="0" smtClean="0"/>
              <a:t>. </a:t>
            </a:r>
            <a:r>
              <a:rPr lang="en-CA" altLang="en-US" sz="2400" dirty="0" smtClean="0"/>
              <a:t>The classes that implement the pattern are</a:t>
            </a:r>
            <a:r>
              <a:rPr lang="en-US" altLang="en-US" sz="2400" dirty="0" smtClean="0"/>
              <a:t>: </a:t>
            </a:r>
          </a:p>
          <a:p>
            <a:pPr lvl="1" eaLnBrk="1" hangingPunct="1">
              <a:lnSpc>
                <a:spcPct val="80000"/>
              </a:lnSpc>
            </a:pPr>
            <a:r>
              <a:rPr lang="en-CA" altLang="en-US" sz="2000" dirty="0" smtClean="0"/>
              <a:t>The class </a:t>
            </a:r>
            <a:r>
              <a:rPr lang="en-CA" altLang="en-US" sz="2000" b="1" dirty="0" smtClean="0"/>
              <a:t>T</a:t>
            </a:r>
            <a:r>
              <a:rPr lang="en-US" altLang="en-US" sz="2000" b="1" dirty="0" err="1" smtClean="0"/>
              <a:t>arget</a:t>
            </a:r>
            <a:r>
              <a:rPr lang="en-US" altLang="en-US" sz="2000" b="1" dirty="0" smtClean="0"/>
              <a:t> </a:t>
            </a:r>
            <a:r>
              <a:rPr lang="en-US" altLang="en-US" sz="2000" dirty="0" smtClean="0"/>
              <a:t>  </a:t>
            </a:r>
          </a:p>
          <a:p>
            <a:pPr lvl="2" eaLnBrk="1" hangingPunct="1">
              <a:lnSpc>
                <a:spcPct val="80000"/>
              </a:lnSpc>
            </a:pPr>
            <a:r>
              <a:rPr lang="en-US" altLang="en-US" sz="1800" dirty="0" smtClean="0"/>
              <a:t>The class that defines the interface which the client code expects. It is the interface the client code invokes.</a:t>
            </a:r>
            <a:endParaRPr lang="el-GR" altLang="en-US" sz="1800" dirty="0" smtClean="0"/>
          </a:p>
          <a:p>
            <a:pPr lvl="1" eaLnBrk="1" hangingPunct="1">
              <a:lnSpc>
                <a:spcPct val="80000"/>
              </a:lnSpc>
            </a:pPr>
            <a:r>
              <a:rPr lang="en-US" altLang="en-US" sz="2000" dirty="0" smtClean="0"/>
              <a:t>The class </a:t>
            </a:r>
            <a:r>
              <a:rPr lang="en-US" altLang="en-US" sz="2000" b="1" dirty="0" err="1" smtClean="0"/>
              <a:t>Adaptee</a:t>
            </a:r>
            <a:r>
              <a:rPr lang="en-US" altLang="en-US" sz="2000" b="1" dirty="0" smtClean="0"/>
              <a:t> </a:t>
            </a:r>
            <a:r>
              <a:rPr lang="en-US" altLang="en-US" sz="2000" dirty="0" smtClean="0"/>
              <a:t>  </a:t>
            </a:r>
          </a:p>
          <a:p>
            <a:pPr lvl="2" eaLnBrk="1" hangingPunct="1">
              <a:lnSpc>
                <a:spcPct val="80000"/>
              </a:lnSpc>
            </a:pPr>
            <a:r>
              <a:rPr lang="en-US" altLang="en-US" sz="1800" dirty="0" smtClean="0"/>
              <a:t>The class which defines the interface which is actually used</a:t>
            </a:r>
            <a:endParaRPr lang="en-US" altLang="en-US" sz="1800" b="1" dirty="0" smtClean="0"/>
          </a:p>
          <a:p>
            <a:pPr lvl="1" eaLnBrk="1" hangingPunct="1">
              <a:lnSpc>
                <a:spcPct val="80000"/>
              </a:lnSpc>
            </a:pPr>
            <a:r>
              <a:rPr lang="en-US" altLang="en-US" sz="2000" dirty="0" smtClean="0"/>
              <a:t>The class </a:t>
            </a:r>
            <a:r>
              <a:rPr lang="en-US" altLang="en-US" sz="2000" b="1" dirty="0" smtClean="0"/>
              <a:t>Adapter </a:t>
            </a:r>
            <a:r>
              <a:rPr lang="en-US" altLang="en-US" sz="2000" dirty="0" smtClean="0"/>
              <a:t> </a:t>
            </a:r>
          </a:p>
          <a:p>
            <a:pPr lvl="2" eaLnBrk="1" hangingPunct="1">
              <a:lnSpc>
                <a:spcPct val="80000"/>
              </a:lnSpc>
            </a:pPr>
            <a:r>
              <a:rPr lang="en-US" altLang="en-US" sz="1800" dirty="0" smtClean="0"/>
              <a:t>The class that adapts the </a:t>
            </a:r>
            <a:r>
              <a:rPr lang="en-US" altLang="en-US" sz="1800" dirty="0" err="1" smtClean="0"/>
              <a:t>interace</a:t>
            </a:r>
            <a:r>
              <a:rPr lang="en-US" altLang="en-US" sz="1800" dirty="0" smtClean="0"/>
              <a:t> of the class </a:t>
            </a:r>
            <a:r>
              <a:rPr lang="en-US" altLang="en-US" sz="1800" dirty="0" err="1" smtClean="0"/>
              <a:t>Adaptee</a:t>
            </a:r>
            <a:r>
              <a:rPr lang="en-US" altLang="en-US" sz="1800" dirty="0" smtClean="0"/>
              <a:t> to the interface of the class Target </a:t>
            </a:r>
          </a:p>
          <a:p>
            <a:pPr lvl="1" eaLnBrk="1" hangingPunct="1">
              <a:lnSpc>
                <a:spcPct val="80000"/>
              </a:lnSpc>
            </a:pPr>
            <a:r>
              <a:rPr lang="en-US" altLang="en-US" sz="2000" dirty="0" smtClean="0"/>
              <a:t>The class </a:t>
            </a:r>
            <a:r>
              <a:rPr lang="en-US" altLang="en-US" sz="2000" b="1" dirty="0" smtClean="0"/>
              <a:t>Client </a:t>
            </a:r>
            <a:r>
              <a:rPr lang="en-US" altLang="en-US" sz="2000" dirty="0" smtClean="0"/>
              <a:t> </a:t>
            </a:r>
          </a:p>
          <a:p>
            <a:pPr lvl="2" eaLnBrk="1" hangingPunct="1">
              <a:lnSpc>
                <a:spcPct val="80000"/>
              </a:lnSpc>
            </a:pPr>
            <a:r>
              <a:rPr lang="en-US" altLang="en-US" sz="1800" dirty="0" smtClean="0"/>
              <a:t>The class that contains the client code that uses the Target class</a:t>
            </a:r>
          </a:p>
          <a:p>
            <a:pPr eaLnBrk="1" hangingPunct="1">
              <a:lnSpc>
                <a:spcPct val="80000"/>
              </a:lnSpc>
            </a:pPr>
            <a:endParaRPr lang="en-US" altLang="en-US" sz="2400" dirty="0" smtClean="0"/>
          </a:p>
        </p:txBody>
      </p:sp>
    </p:spTree>
    <p:extLst>
      <p:ext uri="{BB962C8B-B14F-4D97-AF65-F5344CB8AC3E}">
        <p14:creationId xmlns:p14="http://schemas.microsoft.com/office/powerpoint/2010/main" val="4508849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3868B7A-FB4A-45F2-A80A-12DD93E436E4}" type="slidenum">
              <a:rPr lang="en-CA" altLang="en-US"/>
              <a:pPr/>
              <a:t>30</a:t>
            </a:fld>
            <a:endParaRPr lang="en-CA" altLang="en-US"/>
          </a:p>
        </p:txBody>
      </p:sp>
      <p:sp>
        <p:nvSpPr>
          <p:cNvPr id="207874" name="Rectangle 2"/>
          <p:cNvSpPr>
            <a:spLocks noGrp="1" noChangeArrowheads="1"/>
          </p:cNvSpPr>
          <p:nvPr>
            <p:ph type="title"/>
          </p:nvPr>
        </p:nvSpPr>
        <p:spPr/>
        <p:txBody>
          <a:bodyPr/>
          <a:lstStyle/>
          <a:p>
            <a:r>
              <a:rPr lang="en-CA" altLang="en-US" dirty="0"/>
              <a:t>Decorator </a:t>
            </a:r>
            <a:r>
              <a:rPr lang="el-GR" altLang="en-US" dirty="0"/>
              <a:t>– </a:t>
            </a:r>
            <a:r>
              <a:rPr lang="en-CA" altLang="en-US" dirty="0" smtClean="0"/>
              <a:t>Comments</a:t>
            </a:r>
            <a:endParaRPr lang="en-CA" altLang="en-US" dirty="0"/>
          </a:p>
        </p:txBody>
      </p:sp>
      <p:sp>
        <p:nvSpPr>
          <p:cNvPr id="207875" name="Rectangle 3"/>
          <p:cNvSpPr>
            <a:spLocks noGrp="1" noChangeArrowheads="1"/>
          </p:cNvSpPr>
          <p:nvPr>
            <p:ph type="body" idx="1"/>
          </p:nvPr>
        </p:nvSpPr>
        <p:spPr/>
        <p:txBody>
          <a:bodyPr/>
          <a:lstStyle/>
          <a:p>
            <a:pPr>
              <a:lnSpc>
                <a:spcPct val="90000"/>
              </a:lnSpc>
            </a:pPr>
            <a:r>
              <a:rPr lang="en-CA" altLang="en-US" sz="2400" b="1" dirty="0" smtClean="0"/>
              <a:t>Consequences</a:t>
            </a:r>
            <a:endParaRPr lang="en-CA" altLang="en-US" sz="2400" b="1" dirty="0"/>
          </a:p>
          <a:p>
            <a:pPr lvl="1">
              <a:lnSpc>
                <a:spcPct val="90000"/>
              </a:lnSpc>
              <a:buFontTx/>
              <a:buChar char="+"/>
            </a:pPr>
            <a:r>
              <a:rPr lang="en-CA" altLang="en-US" sz="2000" dirty="0"/>
              <a:t>Functions </a:t>
            </a:r>
            <a:r>
              <a:rPr lang="en-CA" altLang="en-US" sz="2000" dirty="0" smtClean="0"/>
              <a:t>to a single object can </a:t>
            </a:r>
            <a:r>
              <a:rPr lang="en-CA" altLang="en-US" sz="2000" dirty="0"/>
              <a:t>be added / removed during system operation</a:t>
            </a:r>
          </a:p>
          <a:p>
            <a:pPr lvl="1">
              <a:lnSpc>
                <a:spcPct val="90000"/>
              </a:lnSpc>
              <a:buFontTx/>
              <a:buChar char="+"/>
            </a:pPr>
            <a:r>
              <a:rPr lang="en-CA" altLang="en-US" sz="2000" dirty="0"/>
              <a:t>Avoid using multiple sub-classes</a:t>
            </a:r>
            <a:endParaRPr lang="en-CA" altLang="en-US" sz="2000" dirty="0" smtClean="0"/>
          </a:p>
          <a:p>
            <a:pPr lvl="1">
              <a:lnSpc>
                <a:spcPct val="90000"/>
              </a:lnSpc>
              <a:buFontTx/>
              <a:buChar char="+"/>
            </a:pPr>
            <a:r>
              <a:rPr lang="en-CA" altLang="en-US" sz="2000" dirty="0" smtClean="0"/>
              <a:t>Recursive </a:t>
            </a:r>
            <a:r>
              <a:rPr lang="en-CA" altLang="en-US" sz="2000" dirty="0"/>
              <a:t>use and encapsulation allows the </a:t>
            </a:r>
            <a:r>
              <a:rPr lang="en-CA" altLang="en-US" sz="2000" dirty="0" smtClean="0"/>
              <a:t>functionality </a:t>
            </a:r>
            <a:r>
              <a:rPr lang="en-CA" altLang="en-US" sz="2000" dirty="0"/>
              <a:t>to be adjusted as we want</a:t>
            </a:r>
          </a:p>
          <a:p>
            <a:pPr lvl="1">
              <a:lnSpc>
                <a:spcPct val="90000"/>
              </a:lnSpc>
            </a:pPr>
            <a:r>
              <a:rPr lang="en-CA" altLang="en-US" sz="2000" dirty="0"/>
              <a:t>Restrictions on the definition of </a:t>
            </a:r>
            <a:r>
              <a:rPr lang="en-CA" altLang="en-US" sz="2000" dirty="0" smtClean="0"/>
              <a:t>interfaces</a:t>
            </a:r>
            <a:endParaRPr lang="en-CA" altLang="en-US" sz="2000" dirty="0"/>
          </a:p>
          <a:p>
            <a:pPr lvl="1">
              <a:lnSpc>
                <a:spcPct val="90000"/>
              </a:lnSpc>
            </a:pPr>
            <a:r>
              <a:rPr lang="en-CA" altLang="en-US" sz="2000" dirty="0" smtClean="0"/>
              <a:t>Identity crisis</a:t>
            </a:r>
            <a:r>
              <a:rPr lang="el-GR" altLang="en-US" sz="2000" dirty="0" smtClean="0"/>
              <a:t> (</a:t>
            </a:r>
            <a:r>
              <a:rPr lang="en-CA" altLang="en-US" sz="2000" dirty="0" smtClean="0"/>
              <a:t>what finally this object does</a:t>
            </a:r>
            <a:r>
              <a:rPr lang="el-GR" altLang="en-US" sz="2000" dirty="0" smtClean="0"/>
              <a:t>?)</a:t>
            </a:r>
            <a:endParaRPr lang="el-GR" altLang="en-US" sz="2000" dirty="0"/>
          </a:p>
          <a:p>
            <a:pPr lvl="1">
              <a:lnSpc>
                <a:spcPct val="90000"/>
              </a:lnSpc>
            </a:pPr>
            <a:endParaRPr lang="en-CA" altLang="en-US" sz="2000" dirty="0"/>
          </a:p>
          <a:p>
            <a:pPr>
              <a:lnSpc>
                <a:spcPct val="90000"/>
              </a:lnSpc>
            </a:pPr>
            <a:r>
              <a:rPr lang="en-CA" altLang="en-US" sz="2400" b="1" dirty="0" smtClean="0"/>
              <a:t>Implementation</a:t>
            </a:r>
            <a:endParaRPr lang="en-CA" altLang="en-US" sz="2400" b="1" dirty="0"/>
          </a:p>
          <a:p>
            <a:pPr lvl="1">
              <a:lnSpc>
                <a:spcPct val="90000"/>
              </a:lnSpc>
            </a:pPr>
            <a:r>
              <a:rPr lang="en-CA" altLang="en-US" sz="2000" dirty="0"/>
              <a:t>We need to support the same </a:t>
            </a:r>
            <a:r>
              <a:rPr lang="en-CA" altLang="en-US" sz="2000" dirty="0" smtClean="0"/>
              <a:t>interface</a:t>
            </a:r>
            <a:endParaRPr lang="en-CA" altLang="en-US" sz="2000" dirty="0"/>
          </a:p>
          <a:p>
            <a:pPr lvl="1">
              <a:lnSpc>
                <a:spcPct val="90000"/>
              </a:lnSpc>
            </a:pPr>
            <a:r>
              <a:rPr lang="en-CA" altLang="en-US" sz="2000" dirty="0"/>
              <a:t>Use abstract base class for the original Decorator class</a:t>
            </a:r>
          </a:p>
          <a:p>
            <a:pPr lvl="1">
              <a:lnSpc>
                <a:spcPct val="90000"/>
              </a:lnSpc>
            </a:pPr>
            <a:r>
              <a:rPr lang="en-CA" altLang="en-US" sz="2000" dirty="0"/>
              <a:t>When we have large base classes (with many methods), the use of the Strategy Pattern may be more appropriate</a:t>
            </a:r>
          </a:p>
        </p:txBody>
      </p:sp>
    </p:spTree>
    <p:extLst>
      <p:ext uri="{BB962C8B-B14F-4D97-AF65-F5344CB8AC3E}">
        <p14:creationId xmlns:p14="http://schemas.microsoft.com/office/powerpoint/2010/main" val="18756788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82EBB62-BCCD-4473-AF32-F327B4D65020}" type="slidenum">
              <a:rPr lang="en-CA" altLang="en-US"/>
              <a:pPr/>
              <a:t>31</a:t>
            </a:fld>
            <a:endParaRPr lang="en-CA" altLang="en-US"/>
          </a:p>
        </p:txBody>
      </p:sp>
      <p:sp>
        <p:nvSpPr>
          <p:cNvPr id="212994" name="Rectangle 2"/>
          <p:cNvSpPr>
            <a:spLocks noGrp="1" noChangeArrowheads="1"/>
          </p:cNvSpPr>
          <p:nvPr>
            <p:ph type="title"/>
          </p:nvPr>
        </p:nvSpPr>
        <p:spPr/>
        <p:txBody>
          <a:bodyPr/>
          <a:lstStyle/>
          <a:p>
            <a:r>
              <a:rPr lang="en-US" altLang="en-US" dirty="0"/>
              <a:t>Decorator </a:t>
            </a:r>
            <a:r>
              <a:rPr lang="en-CA" altLang="en-US" dirty="0" smtClean="0"/>
              <a:t>- Example</a:t>
            </a:r>
            <a:endParaRPr lang="en-US" altLang="en-US" dirty="0"/>
          </a:p>
        </p:txBody>
      </p:sp>
      <p:pic>
        <p:nvPicPr>
          <p:cNvPr id="212995" name="Picture 3" descr="decorator-lecture_img_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98663" y="1981200"/>
            <a:ext cx="5597525" cy="447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0376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BBDA0FC-BD50-43A0-AD11-C18DB8AF4534}" type="slidenum">
              <a:rPr lang="en-CA" altLang="en-US"/>
              <a:pPr/>
              <a:t>32</a:t>
            </a:fld>
            <a:endParaRPr lang="en-CA" altLang="en-US"/>
          </a:p>
        </p:txBody>
      </p:sp>
      <p:sp>
        <p:nvSpPr>
          <p:cNvPr id="214018" name="Rectangle 2"/>
          <p:cNvSpPr>
            <a:spLocks noGrp="1" noChangeArrowheads="1"/>
          </p:cNvSpPr>
          <p:nvPr>
            <p:ph type="title"/>
          </p:nvPr>
        </p:nvSpPr>
        <p:spPr/>
        <p:txBody>
          <a:bodyPr/>
          <a:lstStyle/>
          <a:p>
            <a:r>
              <a:rPr lang="en-US" altLang="en-US" dirty="0"/>
              <a:t>Decorator </a:t>
            </a:r>
            <a:r>
              <a:rPr lang="el-GR" altLang="en-US" dirty="0"/>
              <a:t>– </a:t>
            </a:r>
            <a:r>
              <a:rPr lang="en-CA" altLang="en-US" dirty="0" smtClean="0"/>
              <a:t>Example</a:t>
            </a:r>
            <a:r>
              <a:rPr lang="en-US" altLang="en-US" dirty="0" smtClean="0"/>
              <a:t> </a:t>
            </a:r>
            <a:endParaRPr lang="en-US" altLang="en-US" dirty="0"/>
          </a:p>
        </p:txBody>
      </p:sp>
      <p:sp>
        <p:nvSpPr>
          <p:cNvPr id="214019" name="Rectangle 3"/>
          <p:cNvSpPr>
            <a:spLocks noGrp="1" noChangeArrowheads="1"/>
          </p:cNvSpPr>
          <p:nvPr>
            <p:ph type="body" idx="1"/>
          </p:nvPr>
        </p:nvSpPr>
        <p:spPr>
          <a:xfrm>
            <a:off x="685800" y="1981200"/>
            <a:ext cx="3454400" cy="4114800"/>
          </a:xfrm>
        </p:spPr>
        <p:txBody>
          <a:bodyPr/>
          <a:lstStyle/>
          <a:p>
            <a:pPr>
              <a:lnSpc>
                <a:spcPct val="80000"/>
              </a:lnSpc>
              <a:buFontTx/>
              <a:buNone/>
            </a:pPr>
            <a:r>
              <a:rPr lang="en-US" altLang="en-US" sz="1600"/>
              <a:t>class Book extends LibItem{</a:t>
            </a:r>
          </a:p>
          <a:p>
            <a:pPr>
              <a:lnSpc>
                <a:spcPct val="80000"/>
              </a:lnSpc>
              <a:buFontTx/>
              <a:buNone/>
            </a:pPr>
            <a:r>
              <a:rPr lang="en-US" altLang="en-US" sz="1600"/>
              <a:t>    String author;</a:t>
            </a:r>
          </a:p>
          <a:p>
            <a:pPr>
              <a:lnSpc>
                <a:spcPct val="80000"/>
              </a:lnSpc>
              <a:buFontTx/>
              <a:buNone/>
            </a:pPr>
            <a:r>
              <a:rPr lang="en-US" altLang="en-US" sz="1600"/>
              <a:t>    int noCopies;</a:t>
            </a:r>
          </a:p>
          <a:p>
            <a:pPr>
              <a:lnSpc>
                <a:spcPct val="80000"/>
              </a:lnSpc>
              <a:buFontTx/>
              <a:buNone/>
            </a:pPr>
            <a:r>
              <a:rPr lang="en-US" altLang="en-US" sz="1600"/>
              <a:t>    int onShelf;</a:t>
            </a:r>
          </a:p>
          <a:p>
            <a:pPr>
              <a:lnSpc>
                <a:spcPct val="80000"/>
              </a:lnSpc>
              <a:buFontTx/>
              <a:buNone/>
            </a:pPr>
            <a:r>
              <a:rPr lang="en-US" altLang="en-US" sz="1600"/>
              <a:t>    String title;</a:t>
            </a:r>
          </a:p>
          <a:p>
            <a:pPr>
              <a:lnSpc>
                <a:spcPct val="80000"/>
              </a:lnSpc>
              <a:buFontTx/>
              <a:buNone/>
            </a:pPr>
            <a:r>
              <a:rPr lang="en-US" altLang="en-US" sz="1600"/>
              <a:t>    public Book(String t, String a, int c){</a:t>
            </a:r>
          </a:p>
          <a:p>
            <a:pPr>
              <a:lnSpc>
                <a:spcPct val="80000"/>
              </a:lnSpc>
              <a:buFontTx/>
              <a:buNone/>
            </a:pPr>
            <a:r>
              <a:rPr lang="en-US" altLang="en-US" sz="1600"/>
              <a:t>         title = t;</a:t>
            </a:r>
          </a:p>
          <a:p>
            <a:pPr>
              <a:lnSpc>
                <a:spcPct val="80000"/>
              </a:lnSpc>
              <a:buFontTx/>
              <a:buNone/>
            </a:pPr>
            <a:r>
              <a:rPr lang="en-US" altLang="en-US" sz="1600"/>
              <a:t>         noCopies= c;</a:t>
            </a:r>
          </a:p>
          <a:p>
            <a:pPr>
              <a:lnSpc>
                <a:spcPct val="80000"/>
              </a:lnSpc>
              <a:buFontTx/>
              <a:buNone/>
            </a:pPr>
            <a:r>
              <a:rPr lang="en-US" altLang="en-US" sz="1600"/>
              <a:t>        author = a;</a:t>
            </a:r>
          </a:p>
          <a:p>
            <a:pPr>
              <a:lnSpc>
                <a:spcPct val="80000"/>
              </a:lnSpc>
              <a:buFontTx/>
              <a:buNone/>
            </a:pPr>
            <a:r>
              <a:rPr lang="en-US" altLang="en-US" sz="1600"/>
              <a:t>        onShelf= c;</a:t>
            </a:r>
          </a:p>
          <a:p>
            <a:pPr>
              <a:lnSpc>
                <a:spcPct val="80000"/>
              </a:lnSpc>
              <a:buFontTx/>
              <a:buNone/>
            </a:pPr>
            <a:r>
              <a:rPr lang="en-US" altLang="en-US" sz="1600"/>
              <a:t>   }</a:t>
            </a:r>
          </a:p>
          <a:p>
            <a:pPr>
              <a:lnSpc>
                <a:spcPct val="80000"/>
              </a:lnSpc>
              <a:buFontTx/>
              <a:buNone/>
            </a:pPr>
            <a:r>
              <a:rPr lang="en-US" altLang="en-US" sz="1600"/>
              <a:t>   public String getTitle() {</a:t>
            </a:r>
          </a:p>
          <a:p>
            <a:pPr>
              <a:lnSpc>
                <a:spcPct val="80000"/>
              </a:lnSpc>
              <a:buFontTx/>
              <a:buNone/>
            </a:pPr>
            <a:r>
              <a:rPr lang="en-US" altLang="en-US" sz="1600"/>
              <a:t>      return title;</a:t>
            </a:r>
          </a:p>
          <a:p>
            <a:pPr>
              <a:lnSpc>
                <a:spcPct val="80000"/>
              </a:lnSpc>
              <a:buFontTx/>
              <a:buNone/>
            </a:pPr>
            <a:r>
              <a:rPr lang="en-US" altLang="en-US" sz="1600"/>
              <a:t>   }</a:t>
            </a:r>
          </a:p>
          <a:p>
            <a:pPr>
              <a:lnSpc>
                <a:spcPct val="80000"/>
              </a:lnSpc>
              <a:buFontTx/>
              <a:buNone/>
            </a:pPr>
            <a:r>
              <a:rPr lang="en-US" altLang="en-US" sz="1600"/>
              <a:t>   public int getCopies() { </a:t>
            </a:r>
          </a:p>
          <a:p>
            <a:pPr>
              <a:lnSpc>
                <a:spcPct val="80000"/>
              </a:lnSpc>
              <a:buFontTx/>
              <a:buNone/>
            </a:pPr>
            <a:r>
              <a:rPr lang="en-US" altLang="en-US" sz="1600"/>
              <a:t>     return noCopies;</a:t>
            </a:r>
          </a:p>
          <a:p>
            <a:pPr>
              <a:lnSpc>
                <a:spcPct val="80000"/>
              </a:lnSpc>
              <a:buFontTx/>
              <a:buNone/>
            </a:pPr>
            <a:r>
              <a:rPr lang="en-US" altLang="en-US" sz="1600"/>
              <a:t>   }</a:t>
            </a:r>
          </a:p>
        </p:txBody>
      </p:sp>
      <p:sp>
        <p:nvSpPr>
          <p:cNvPr id="214020" name="Text Box 4"/>
          <p:cNvSpPr txBox="1">
            <a:spLocks noChangeArrowheads="1"/>
          </p:cNvSpPr>
          <p:nvPr/>
        </p:nvSpPr>
        <p:spPr bwMode="auto">
          <a:xfrm>
            <a:off x="4695825" y="1890713"/>
            <a:ext cx="3902075"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    public int copiesOnShelf() {</a:t>
            </a:r>
          </a:p>
          <a:p>
            <a:r>
              <a:rPr lang="en-US" altLang="en-US" sz="1600"/>
              <a:t>        return onShelf;</a:t>
            </a:r>
          </a:p>
          <a:p>
            <a:r>
              <a:rPr lang="en-US" altLang="en-US" sz="1600"/>
              <a:t>    }</a:t>
            </a:r>
          </a:p>
          <a:p>
            <a:r>
              <a:rPr lang="en-US" altLang="en-US" sz="1600"/>
              <a:t>    public void decCopiesOnShelf() {</a:t>
            </a:r>
          </a:p>
          <a:p>
            <a:r>
              <a:rPr lang="en-US" altLang="en-US" sz="1600"/>
              <a:t>       onShelf--;</a:t>
            </a:r>
          </a:p>
          <a:p>
            <a:r>
              <a:rPr lang="en-US" altLang="en-US" sz="1600"/>
              <a:t>   }</a:t>
            </a:r>
          </a:p>
          <a:p>
            <a:r>
              <a:rPr lang="en-US" altLang="en-US" sz="1600"/>
              <a:t>    public void incCopiesOnShelf() {</a:t>
            </a:r>
          </a:p>
          <a:p>
            <a:r>
              <a:rPr lang="en-US" altLang="en-US" sz="1600"/>
              <a:t>       onShelf++;</a:t>
            </a:r>
          </a:p>
          <a:p>
            <a:r>
              <a:rPr lang="en-US" altLang="en-US" sz="1600"/>
              <a:t>   }</a:t>
            </a:r>
          </a:p>
          <a:p>
            <a:r>
              <a:rPr lang="en-US" altLang="en-US" sz="1600"/>
              <a:t>    public String getAuthor() {</a:t>
            </a:r>
          </a:p>
          <a:p>
            <a:r>
              <a:rPr lang="en-US" altLang="en-US" sz="1600"/>
              <a:t>        return author;</a:t>
            </a:r>
          </a:p>
          <a:p>
            <a:r>
              <a:rPr lang="en-US" altLang="en-US" sz="1600"/>
              <a:t>   }</a:t>
            </a:r>
          </a:p>
          <a:p>
            <a:r>
              <a:rPr lang="en-US" altLang="en-US" sz="1600"/>
              <a:t>    public void borrowItem(String borrower) {</a:t>
            </a:r>
          </a:p>
          <a:p>
            <a:r>
              <a:rPr lang="en-US" altLang="en-US" sz="1600"/>
              <a:t>         System.out.println("borrow–in Book");</a:t>
            </a:r>
          </a:p>
          <a:p>
            <a:r>
              <a:rPr lang="en-US" altLang="en-US" sz="1600"/>
              <a:t>   }</a:t>
            </a:r>
          </a:p>
          <a:p>
            <a:r>
              <a:rPr lang="en-US" altLang="en-US" sz="1600"/>
              <a:t>   public void returnItem(String borrower) { }</a:t>
            </a:r>
          </a:p>
          <a:p>
            <a:r>
              <a:rPr lang="en-US" altLang="en-US" sz="1600"/>
              <a:t>   public void reserve(String reserver) { }</a:t>
            </a:r>
          </a:p>
          <a:p>
            <a:r>
              <a:rPr lang="en-US" altLang="en-US" sz="1600"/>
              <a:t>} /* End class Book */</a:t>
            </a:r>
          </a:p>
        </p:txBody>
      </p:sp>
    </p:spTree>
    <p:extLst>
      <p:ext uri="{BB962C8B-B14F-4D97-AF65-F5344CB8AC3E}">
        <p14:creationId xmlns:p14="http://schemas.microsoft.com/office/powerpoint/2010/main" val="3817342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0179AE31-7740-4B50-A91D-020F54CBA057}" type="slidenum">
              <a:rPr lang="en-CA" altLang="en-US"/>
              <a:pPr/>
              <a:t>33</a:t>
            </a:fld>
            <a:endParaRPr lang="en-CA" altLang="en-US"/>
          </a:p>
        </p:txBody>
      </p:sp>
      <p:sp>
        <p:nvSpPr>
          <p:cNvPr id="215042" name="Rectangle 2"/>
          <p:cNvSpPr>
            <a:spLocks noGrp="1" noChangeArrowheads="1"/>
          </p:cNvSpPr>
          <p:nvPr>
            <p:ph type="title"/>
          </p:nvPr>
        </p:nvSpPr>
        <p:spPr/>
        <p:txBody>
          <a:bodyPr/>
          <a:lstStyle/>
          <a:p>
            <a:r>
              <a:rPr lang="en-US" altLang="en-US" dirty="0"/>
              <a:t>Decorator </a:t>
            </a:r>
            <a:r>
              <a:rPr lang="el-GR" altLang="en-US" dirty="0"/>
              <a:t>- </a:t>
            </a:r>
            <a:r>
              <a:rPr lang="en-CA" altLang="en-US" dirty="0" smtClean="0"/>
              <a:t>Example</a:t>
            </a:r>
            <a:endParaRPr lang="en-US" altLang="en-US" dirty="0"/>
          </a:p>
        </p:txBody>
      </p:sp>
      <p:sp>
        <p:nvSpPr>
          <p:cNvPr id="215043" name="Rectangle 3"/>
          <p:cNvSpPr>
            <a:spLocks noGrp="1" noChangeArrowheads="1"/>
          </p:cNvSpPr>
          <p:nvPr>
            <p:ph type="body" sz="half" idx="1"/>
          </p:nvPr>
        </p:nvSpPr>
        <p:spPr/>
        <p:txBody>
          <a:bodyPr/>
          <a:lstStyle/>
          <a:p>
            <a:pPr>
              <a:lnSpc>
                <a:spcPct val="80000"/>
              </a:lnSpc>
              <a:buFontTx/>
              <a:buNone/>
            </a:pPr>
            <a:r>
              <a:rPr lang="en-US" altLang="en-US" sz="1400"/>
              <a:t>abstract class Decorator extends LibItem{</a:t>
            </a:r>
          </a:p>
          <a:p>
            <a:pPr>
              <a:lnSpc>
                <a:spcPct val="80000"/>
              </a:lnSpc>
              <a:buFontTx/>
              <a:buNone/>
            </a:pPr>
            <a:r>
              <a:rPr lang="en-US" altLang="en-US" sz="1400"/>
              <a:t>     </a:t>
            </a:r>
            <a:r>
              <a:rPr lang="en-US" altLang="en-US" sz="1400">
                <a:solidFill>
                  <a:srgbClr val="0000FF"/>
                </a:solidFill>
              </a:rPr>
              <a:t>LibItem item;</a:t>
            </a:r>
          </a:p>
          <a:p>
            <a:pPr>
              <a:lnSpc>
                <a:spcPct val="80000"/>
              </a:lnSpc>
              <a:buFontTx/>
              <a:buNone/>
            </a:pPr>
            <a:r>
              <a:rPr lang="en-US" altLang="en-US" sz="1400"/>
              <a:t>     public Decorator(LibItem </a:t>
            </a:r>
            <a:r>
              <a:rPr lang="en-US" altLang="en-US" sz="1400">
                <a:solidFill>
                  <a:srgbClr val="0000FF"/>
                </a:solidFill>
              </a:rPr>
              <a:t>li</a:t>
            </a:r>
            <a:r>
              <a:rPr lang="en-US" altLang="en-US" sz="1400"/>
              <a:t>) {</a:t>
            </a:r>
          </a:p>
          <a:p>
            <a:pPr>
              <a:lnSpc>
                <a:spcPct val="80000"/>
              </a:lnSpc>
              <a:buFontTx/>
              <a:buNone/>
            </a:pPr>
            <a:r>
              <a:rPr lang="en-US" altLang="en-US" sz="1400"/>
              <a:t>        </a:t>
            </a:r>
            <a:r>
              <a:rPr lang="en-US" altLang="en-US" sz="1400">
                <a:solidFill>
                  <a:srgbClr val="0000FF"/>
                </a:solidFill>
              </a:rPr>
              <a:t>item = li;</a:t>
            </a:r>
          </a:p>
          <a:p>
            <a:pPr>
              <a:lnSpc>
                <a:spcPct val="80000"/>
              </a:lnSpc>
              <a:buFontTx/>
              <a:buNone/>
            </a:pPr>
            <a:r>
              <a:rPr lang="en-US" altLang="en-US" sz="1400"/>
              <a:t>    }</a:t>
            </a:r>
          </a:p>
          <a:p>
            <a:pPr>
              <a:lnSpc>
                <a:spcPct val="80000"/>
              </a:lnSpc>
              <a:buFontTx/>
              <a:buNone/>
            </a:pPr>
            <a:r>
              <a:rPr lang="en-US" altLang="en-US" sz="1400"/>
              <a:t>    public String getTitle() {</a:t>
            </a:r>
          </a:p>
          <a:p>
            <a:pPr>
              <a:lnSpc>
                <a:spcPct val="80000"/>
              </a:lnSpc>
              <a:buFontTx/>
              <a:buNone/>
            </a:pPr>
            <a:r>
              <a:rPr lang="en-US" altLang="en-US" sz="1400"/>
              <a:t>       return item.getTitle();</a:t>
            </a:r>
          </a:p>
          <a:p>
            <a:pPr>
              <a:lnSpc>
                <a:spcPct val="80000"/>
              </a:lnSpc>
              <a:buFontTx/>
              <a:buNone/>
            </a:pPr>
            <a:r>
              <a:rPr lang="en-US" altLang="en-US" sz="1400"/>
              <a:t>   }</a:t>
            </a:r>
          </a:p>
          <a:p>
            <a:pPr>
              <a:lnSpc>
                <a:spcPct val="80000"/>
              </a:lnSpc>
              <a:buFontTx/>
              <a:buNone/>
            </a:pPr>
            <a:r>
              <a:rPr lang="en-US" altLang="en-US" sz="1400"/>
              <a:t>// Following methods are </a:t>
            </a:r>
          </a:p>
          <a:p>
            <a:pPr>
              <a:lnSpc>
                <a:spcPct val="80000"/>
              </a:lnSpc>
              <a:buFontTx/>
              <a:buNone/>
            </a:pPr>
            <a:r>
              <a:rPr lang="en-US" altLang="en-US" sz="1400"/>
              <a:t>// similarly implemented</a:t>
            </a:r>
          </a:p>
          <a:p>
            <a:pPr>
              <a:lnSpc>
                <a:spcPct val="80000"/>
              </a:lnSpc>
              <a:buFontTx/>
              <a:buNone/>
            </a:pPr>
            <a:r>
              <a:rPr lang="en-US" altLang="en-US" sz="1400"/>
              <a:t>   public String getAuthor() {...</a:t>
            </a:r>
          </a:p>
          <a:p>
            <a:pPr>
              <a:lnSpc>
                <a:spcPct val="80000"/>
              </a:lnSpc>
              <a:buFontTx/>
              <a:buNone/>
            </a:pPr>
            <a:r>
              <a:rPr lang="en-US" altLang="en-US" sz="1400"/>
              <a:t>   public int getCopies() { ...</a:t>
            </a:r>
          </a:p>
          <a:p>
            <a:pPr>
              <a:lnSpc>
                <a:spcPct val="80000"/>
              </a:lnSpc>
              <a:buFontTx/>
              <a:buNone/>
            </a:pPr>
            <a:r>
              <a:rPr lang="en-US" altLang="en-US" sz="1400"/>
              <a:t>   public int copiesOnShelf() { ...</a:t>
            </a:r>
          </a:p>
          <a:p>
            <a:pPr>
              <a:lnSpc>
                <a:spcPct val="80000"/>
              </a:lnSpc>
              <a:buFontTx/>
              <a:buNone/>
            </a:pPr>
            <a:r>
              <a:rPr lang="en-US" altLang="en-US" sz="1400"/>
              <a:t>   public void decCopiesOnShelf() {</a:t>
            </a:r>
          </a:p>
          <a:p>
            <a:pPr>
              <a:lnSpc>
                <a:spcPct val="80000"/>
              </a:lnSpc>
              <a:buFontTx/>
              <a:buNone/>
            </a:pPr>
            <a:r>
              <a:rPr lang="en-US" altLang="en-US" sz="1400"/>
              <a:t>   item.decCopiesOnShelf();</a:t>
            </a:r>
          </a:p>
          <a:p>
            <a:pPr>
              <a:lnSpc>
                <a:spcPct val="80000"/>
              </a:lnSpc>
              <a:buFontTx/>
              <a:buNone/>
            </a:pPr>
            <a:r>
              <a:rPr lang="en-US" altLang="en-US" sz="1400"/>
              <a:t>   }</a:t>
            </a:r>
          </a:p>
          <a:p>
            <a:pPr>
              <a:lnSpc>
                <a:spcPct val="80000"/>
              </a:lnSpc>
              <a:buFontTx/>
              <a:buNone/>
            </a:pPr>
            <a:r>
              <a:rPr lang="en-US" altLang="en-US" sz="1400"/>
              <a:t>  // and similarly...</a:t>
            </a:r>
          </a:p>
          <a:p>
            <a:pPr>
              <a:lnSpc>
                <a:spcPct val="80000"/>
              </a:lnSpc>
              <a:buFontTx/>
              <a:buNone/>
            </a:pPr>
            <a:r>
              <a:rPr lang="en-US" altLang="en-US" sz="1400"/>
              <a:t>   public void incCopiesOnShelf() {...</a:t>
            </a:r>
          </a:p>
        </p:txBody>
      </p:sp>
      <p:pic>
        <p:nvPicPr>
          <p:cNvPr id="215044" name="Picture 4" descr="decorator-lecture_img_4"/>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5183188" y="1981200"/>
            <a:ext cx="2740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93838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659EDC7-74F8-4A48-891E-100C6522BBF8}" type="slidenum">
              <a:rPr lang="en-CA" altLang="en-US"/>
              <a:pPr/>
              <a:t>34</a:t>
            </a:fld>
            <a:endParaRPr lang="en-CA" altLang="en-US"/>
          </a:p>
        </p:txBody>
      </p:sp>
      <p:sp>
        <p:nvSpPr>
          <p:cNvPr id="216066" name="Rectangle 2"/>
          <p:cNvSpPr>
            <a:spLocks noGrp="1" noChangeArrowheads="1"/>
          </p:cNvSpPr>
          <p:nvPr>
            <p:ph type="title"/>
          </p:nvPr>
        </p:nvSpPr>
        <p:spPr>
          <a:xfrm>
            <a:off x="685800" y="188913"/>
            <a:ext cx="7772400" cy="1143000"/>
          </a:xfrm>
        </p:spPr>
        <p:txBody>
          <a:bodyPr/>
          <a:lstStyle/>
          <a:p>
            <a:r>
              <a:rPr lang="en-US" altLang="en-US" dirty="0"/>
              <a:t>Decorator </a:t>
            </a:r>
            <a:r>
              <a:rPr lang="el-GR" altLang="en-US" dirty="0"/>
              <a:t>– </a:t>
            </a:r>
            <a:r>
              <a:rPr lang="en-CA" altLang="en-US" dirty="0" smtClean="0"/>
              <a:t>Example</a:t>
            </a:r>
            <a:endParaRPr lang="en-US" altLang="en-US" dirty="0"/>
          </a:p>
        </p:txBody>
      </p:sp>
      <p:pic>
        <p:nvPicPr>
          <p:cNvPr id="216067" name="Picture 3" descr="decorator-lecture_img_5"/>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971550" y="1981200"/>
            <a:ext cx="6786563" cy="4702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897112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09D917B-10B5-4945-9E1A-4862BBD09F2B}" type="slidenum">
              <a:rPr lang="en-CA" altLang="en-US"/>
              <a:pPr/>
              <a:t>35</a:t>
            </a:fld>
            <a:endParaRPr lang="en-CA" altLang="en-US"/>
          </a:p>
        </p:txBody>
      </p:sp>
      <p:sp>
        <p:nvSpPr>
          <p:cNvPr id="217090" name="Rectangle 2"/>
          <p:cNvSpPr>
            <a:spLocks noGrp="1" noChangeArrowheads="1"/>
          </p:cNvSpPr>
          <p:nvPr>
            <p:ph type="title"/>
          </p:nvPr>
        </p:nvSpPr>
        <p:spPr>
          <a:xfrm>
            <a:off x="685800" y="304800"/>
            <a:ext cx="7772400" cy="1143000"/>
          </a:xfrm>
        </p:spPr>
        <p:txBody>
          <a:bodyPr/>
          <a:lstStyle/>
          <a:p>
            <a:r>
              <a:rPr lang="en-US" altLang="en-US" dirty="0"/>
              <a:t>Decorator </a:t>
            </a:r>
            <a:r>
              <a:rPr lang="el-GR" altLang="en-US" dirty="0"/>
              <a:t>– </a:t>
            </a:r>
            <a:r>
              <a:rPr lang="en-CA" altLang="en-US" dirty="0" smtClean="0"/>
              <a:t>Client Code</a:t>
            </a:r>
            <a:endParaRPr lang="en-US" altLang="en-US" dirty="0"/>
          </a:p>
        </p:txBody>
      </p:sp>
      <p:sp>
        <p:nvSpPr>
          <p:cNvPr id="217091" name="Rectangle 3"/>
          <p:cNvSpPr>
            <a:spLocks noGrp="1" noChangeArrowheads="1"/>
          </p:cNvSpPr>
          <p:nvPr>
            <p:ph type="body" idx="1"/>
          </p:nvPr>
        </p:nvSpPr>
        <p:spPr>
          <a:xfrm>
            <a:off x="179388" y="1125538"/>
            <a:ext cx="7772400" cy="5589587"/>
          </a:xfrm>
        </p:spPr>
        <p:txBody>
          <a:bodyPr/>
          <a:lstStyle/>
          <a:p>
            <a:pPr>
              <a:lnSpc>
                <a:spcPct val="80000"/>
              </a:lnSpc>
              <a:buFontTx/>
              <a:buNone/>
            </a:pPr>
            <a:r>
              <a:rPr lang="en-US" altLang="en-US" sz="1400"/>
              <a:t>// Non borrowable, non reservablebook</a:t>
            </a:r>
          </a:p>
          <a:p>
            <a:pPr>
              <a:lnSpc>
                <a:spcPct val="80000"/>
              </a:lnSpc>
              <a:buFontTx/>
              <a:buNone/>
            </a:pPr>
            <a:r>
              <a:rPr lang="en-US" altLang="en-US" sz="1400"/>
              <a:t>LibItem b1 = new Book("A", "B", 1);</a:t>
            </a:r>
          </a:p>
          <a:p>
            <a:pPr>
              <a:lnSpc>
                <a:spcPct val="80000"/>
              </a:lnSpc>
              <a:buFontTx/>
              <a:buNone/>
            </a:pPr>
            <a:r>
              <a:rPr lang="en-US" altLang="en-US" sz="1400"/>
              <a:t>// Borrowablevideo</a:t>
            </a:r>
          </a:p>
          <a:p>
            <a:pPr>
              <a:lnSpc>
                <a:spcPct val="80000"/>
              </a:lnSpc>
              <a:buFontTx/>
              <a:buNone/>
            </a:pPr>
            <a:r>
              <a:rPr lang="en-US" altLang="en-US" sz="1400"/>
              <a:t>LibItem v1 = new BorrowableDec(new Video("V", 3));</a:t>
            </a:r>
          </a:p>
          <a:p>
            <a:pPr>
              <a:lnSpc>
                <a:spcPct val="80000"/>
              </a:lnSpc>
              <a:buFontTx/>
              <a:buNone/>
            </a:pPr>
            <a:r>
              <a:rPr lang="en-US" altLang="en-US" sz="1400"/>
              <a:t>// borrow unborrowableitem -copies should stay 1</a:t>
            </a:r>
          </a:p>
          <a:p>
            <a:pPr>
              <a:lnSpc>
                <a:spcPct val="80000"/>
              </a:lnSpc>
              <a:buFontTx/>
              <a:buNone/>
            </a:pPr>
            <a:r>
              <a:rPr lang="en-US" altLang="en-US" sz="1400"/>
              <a:t>b1.borrowItem("Bob");</a:t>
            </a:r>
          </a:p>
          <a:p>
            <a:pPr>
              <a:lnSpc>
                <a:spcPct val="80000"/>
              </a:lnSpc>
              <a:buFontTx/>
              <a:buNone/>
            </a:pPr>
            <a:r>
              <a:rPr lang="en-US" altLang="en-US" sz="1400"/>
              <a:t>System.out.println("Copiesof book = " +b1.copiesOnShelf());</a:t>
            </a:r>
          </a:p>
          <a:p>
            <a:pPr>
              <a:lnSpc>
                <a:spcPct val="80000"/>
              </a:lnSpc>
              <a:buFontTx/>
              <a:buNone/>
            </a:pPr>
            <a:r>
              <a:rPr lang="en-US" altLang="en-US" sz="1400"/>
              <a:t>// borrow video -copies decremented to 2</a:t>
            </a:r>
          </a:p>
          <a:p>
            <a:pPr>
              <a:lnSpc>
                <a:spcPct val="80000"/>
              </a:lnSpc>
              <a:buFontTx/>
              <a:buNone/>
            </a:pPr>
            <a:r>
              <a:rPr lang="en-US" altLang="en-US" sz="1400"/>
              <a:t>v1.borrowItem("Fred");</a:t>
            </a:r>
          </a:p>
          <a:p>
            <a:pPr>
              <a:lnSpc>
                <a:spcPct val="80000"/>
              </a:lnSpc>
              <a:buFontTx/>
              <a:buNone/>
            </a:pPr>
            <a:r>
              <a:rPr lang="en-US" altLang="en-US" sz="1400"/>
              <a:t>System.out.println("Copiesof video = " +v1.copiesOnShelf());</a:t>
            </a:r>
          </a:p>
          <a:p>
            <a:pPr>
              <a:lnSpc>
                <a:spcPct val="80000"/>
              </a:lnSpc>
              <a:buFontTx/>
              <a:buNone/>
            </a:pPr>
            <a:r>
              <a:rPr lang="en-US" altLang="en-US" sz="1400"/>
              <a:t>//make book borrowable and borrow it -copies = 0</a:t>
            </a:r>
          </a:p>
          <a:p>
            <a:pPr>
              <a:lnSpc>
                <a:spcPct val="80000"/>
              </a:lnSpc>
              <a:buFontTx/>
              <a:buNone/>
            </a:pPr>
            <a:r>
              <a:rPr lang="en-US" altLang="en-US" sz="1400"/>
              <a:t>LibItem b2 = new BorrowableDec(b1);</a:t>
            </a:r>
          </a:p>
          <a:p>
            <a:pPr>
              <a:lnSpc>
                <a:spcPct val="80000"/>
              </a:lnSpc>
              <a:buFontTx/>
              <a:buNone/>
            </a:pPr>
            <a:r>
              <a:rPr lang="en-US" altLang="en-US" sz="1400"/>
              <a:t>b2.borrowItem("Bob");</a:t>
            </a:r>
          </a:p>
          <a:p>
            <a:pPr>
              <a:lnSpc>
                <a:spcPct val="80000"/>
              </a:lnSpc>
              <a:buFontTx/>
              <a:buNone/>
            </a:pPr>
            <a:r>
              <a:rPr lang="en-US" altLang="en-US" sz="1400"/>
              <a:t>System.out.println("Copiesof book = " +b2.copiesOnShelf());</a:t>
            </a:r>
          </a:p>
          <a:p>
            <a:pPr>
              <a:lnSpc>
                <a:spcPct val="80000"/>
              </a:lnSpc>
              <a:buFontTx/>
              <a:buNone/>
            </a:pPr>
            <a:r>
              <a:rPr lang="en-US" altLang="en-US" sz="1400"/>
              <a:t>// make book reservable</a:t>
            </a:r>
          </a:p>
          <a:p>
            <a:pPr>
              <a:lnSpc>
                <a:spcPct val="80000"/>
              </a:lnSpc>
              <a:buFontTx/>
              <a:buNone/>
            </a:pPr>
            <a:r>
              <a:rPr lang="en-US" altLang="en-US" sz="1400"/>
              <a:t>LibItem b3 = new ReservableDec(b2);</a:t>
            </a:r>
          </a:p>
          <a:p>
            <a:pPr>
              <a:lnSpc>
                <a:spcPct val="80000"/>
              </a:lnSpc>
              <a:buFontTx/>
              <a:buNone/>
            </a:pPr>
            <a:r>
              <a:rPr lang="en-US" altLang="en-US" sz="1400"/>
              <a:t>b3.reserve("Alice");</a:t>
            </a:r>
          </a:p>
          <a:p>
            <a:pPr>
              <a:lnSpc>
                <a:spcPct val="80000"/>
              </a:lnSpc>
              <a:buFontTx/>
              <a:buNone/>
            </a:pPr>
            <a:r>
              <a:rPr lang="en-US" altLang="en-US" sz="1400"/>
              <a:t>b3.returnItem("Bob");</a:t>
            </a:r>
          </a:p>
          <a:p>
            <a:pPr>
              <a:lnSpc>
                <a:spcPct val="80000"/>
              </a:lnSpc>
              <a:buFontTx/>
              <a:buNone/>
            </a:pPr>
            <a:r>
              <a:rPr lang="en-US" altLang="en-US" sz="1400"/>
              <a:t>// book returned -back to 1 copy</a:t>
            </a:r>
          </a:p>
          <a:p>
            <a:pPr>
              <a:lnSpc>
                <a:spcPct val="80000"/>
              </a:lnSpc>
              <a:buFontTx/>
              <a:buNone/>
            </a:pPr>
            <a:r>
              <a:rPr lang="en-US" altLang="en-US" sz="1400"/>
              <a:t>System.out.println("Copiesof book = " +b3.copiesOnShelf());</a:t>
            </a:r>
          </a:p>
          <a:p>
            <a:pPr>
              <a:lnSpc>
                <a:spcPct val="80000"/>
              </a:lnSpc>
              <a:buFontTx/>
              <a:buNone/>
            </a:pPr>
            <a:r>
              <a:rPr lang="en-US" altLang="en-US" sz="1400"/>
              <a:t>// Not reserved for Jane -still 1 copy</a:t>
            </a:r>
          </a:p>
          <a:p>
            <a:pPr>
              <a:lnSpc>
                <a:spcPct val="80000"/>
              </a:lnSpc>
              <a:buFontTx/>
              <a:buNone/>
            </a:pPr>
            <a:r>
              <a:rPr lang="en-US" altLang="en-US" sz="1400"/>
              <a:t>b3.borrowItem("Jane");</a:t>
            </a:r>
          </a:p>
          <a:p>
            <a:pPr>
              <a:lnSpc>
                <a:spcPct val="80000"/>
              </a:lnSpc>
              <a:buFontTx/>
              <a:buNone/>
            </a:pPr>
            <a:r>
              <a:rPr lang="en-US" altLang="en-US" sz="1400"/>
              <a:t>System.out.println("Copiesof book = " +b3.copiesOnShelf());</a:t>
            </a:r>
          </a:p>
          <a:p>
            <a:pPr>
              <a:lnSpc>
                <a:spcPct val="80000"/>
              </a:lnSpc>
              <a:buFontTx/>
              <a:buNone/>
            </a:pPr>
            <a:r>
              <a:rPr lang="en-US" altLang="en-US" sz="1400"/>
              <a:t>// Okay Alice can borrow -down to 0</a:t>
            </a:r>
          </a:p>
          <a:p>
            <a:pPr>
              <a:lnSpc>
                <a:spcPct val="80000"/>
              </a:lnSpc>
              <a:buFontTx/>
              <a:buNone/>
            </a:pPr>
            <a:r>
              <a:rPr lang="en-US" altLang="en-US" sz="1400"/>
              <a:t>b3.borrowItem("Alice");</a:t>
            </a:r>
          </a:p>
          <a:p>
            <a:pPr>
              <a:lnSpc>
                <a:spcPct val="80000"/>
              </a:lnSpc>
              <a:buFontTx/>
              <a:buNone/>
            </a:pPr>
            <a:r>
              <a:rPr lang="en-US" altLang="en-US" sz="1400"/>
              <a:t>System.out.println("Copiesof book = " +b3.copiesOnShelf());</a:t>
            </a:r>
          </a:p>
        </p:txBody>
      </p:sp>
    </p:spTree>
    <p:extLst>
      <p:ext uri="{BB962C8B-B14F-4D97-AF65-F5344CB8AC3E}">
        <p14:creationId xmlns:p14="http://schemas.microsoft.com/office/powerpoint/2010/main" val="1382330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Links to Supporting Material</a:t>
            </a:r>
            <a:endParaRPr lang="en-CA" dirty="0"/>
          </a:p>
        </p:txBody>
      </p:sp>
      <p:sp>
        <p:nvSpPr>
          <p:cNvPr id="3" name="Content Placeholder 2"/>
          <p:cNvSpPr>
            <a:spLocks noGrp="1"/>
          </p:cNvSpPr>
          <p:nvPr>
            <p:ph idx="1"/>
          </p:nvPr>
        </p:nvSpPr>
        <p:spPr/>
        <p:txBody>
          <a:bodyPr/>
          <a:lstStyle/>
          <a:p>
            <a:r>
              <a:rPr lang="en-CA" sz="2400" dirty="0">
                <a:hlinkClick r:id="rId2"/>
              </a:rPr>
              <a:t>https://</a:t>
            </a:r>
            <a:r>
              <a:rPr lang="en-CA" sz="2400" dirty="0" smtClean="0">
                <a:hlinkClick r:id="rId2"/>
              </a:rPr>
              <a:t>sourcemaking.com/design_patterns/</a:t>
            </a:r>
            <a:endParaRPr lang="en-CA" sz="2400" dirty="0" smtClean="0"/>
          </a:p>
          <a:p>
            <a:endParaRPr lang="en-CA" sz="2400" dirty="0"/>
          </a:p>
          <a:p>
            <a:r>
              <a:rPr lang="en-CA" sz="2400" dirty="0">
                <a:hlinkClick r:id="rId3"/>
              </a:rPr>
              <a:t>https://</a:t>
            </a:r>
            <a:r>
              <a:rPr lang="en-CA" sz="2400" dirty="0" smtClean="0">
                <a:hlinkClick r:id="rId3"/>
              </a:rPr>
              <a:t>www.youtube.com/playlist?list=PLF206E906175C7E07</a:t>
            </a:r>
            <a:endParaRPr lang="en-CA" sz="2400" dirty="0" smtClean="0"/>
          </a:p>
          <a:p>
            <a:endParaRPr lang="en-CA" sz="2400" dirty="0"/>
          </a:p>
          <a:p>
            <a:r>
              <a:rPr lang="en-CA" sz="2400" dirty="0">
                <a:hlinkClick r:id="rId4"/>
              </a:rPr>
              <a:t>http://</a:t>
            </a:r>
            <a:r>
              <a:rPr lang="en-CA" sz="2400" dirty="0" smtClean="0">
                <a:hlinkClick r:id="rId4"/>
              </a:rPr>
              <a:t>www.netobjectives.com/resources/books/design-patterns-explained/review-questions</a:t>
            </a:r>
            <a:endParaRPr lang="en-CA" sz="2400" dirty="0" smtClean="0"/>
          </a:p>
          <a:p>
            <a:endParaRPr lang="en-CA" sz="2400" dirty="0" smtClean="0"/>
          </a:p>
          <a:p>
            <a:endParaRPr lang="en-CA" dirty="0"/>
          </a:p>
        </p:txBody>
      </p:sp>
    </p:spTree>
    <p:extLst>
      <p:ext uri="{BB962C8B-B14F-4D97-AF65-F5344CB8AC3E}">
        <p14:creationId xmlns:p14="http://schemas.microsoft.com/office/powerpoint/2010/main" val="375383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B1B53231-3AFE-4D8D-9B73-8816D9051F03}" type="slidenum">
              <a:rPr lang="en-CA" altLang="en-US" sz="1400" smtClean="0"/>
              <a:pPr eaLnBrk="1" hangingPunct="1">
                <a:spcBef>
                  <a:spcPct val="0"/>
                </a:spcBef>
                <a:buFontTx/>
                <a:buNone/>
              </a:pPr>
              <a:t>4</a:t>
            </a:fld>
            <a:endParaRPr lang="en-CA" altLang="en-US" sz="1400" smtClean="0"/>
          </a:p>
        </p:txBody>
      </p:sp>
      <p:sp>
        <p:nvSpPr>
          <p:cNvPr id="16387" name="Rectangle 2"/>
          <p:cNvSpPr>
            <a:spLocks noGrp="1" noChangeArrowheads="1"/>
          </p:cNvSpPr>
          <p:nvPr>
            <p:ph type="title"/>
          </p:nvPr>
        </p:nvSpPr>
        <p:spPr/>
        <p:txBody>
          <a:bodyPr/>
          <a:lstStyle/>
          <a:p>
            <a:pPr eaLnBrk="1" hangingPunct="1"/>
            <a:r>
              <a:rPr lang="en-US" altLang="en-US" sz="4000" dirty="0" smtClean="0"/>
              <a:t>Adapter – Construction / Use</a:t>
            </a:r>
          </a:p>
        </p:txBody>
      </p:sp>
      <p:sp>
        <p:nvSpPr>
          <p:cNvPr id="16388" name="Rectangle 3"/>
          <p:cNvSpPr>
            <a:spLocks noGrp="1" noChangeArrowheads="1"/>
          </p:cNvSpPr>
          <p:nvPr>
            <p:ph type="body" idx="1"/>
          </p:nvPr>
        </p:nvSpPr>
        <p:spPr>
          <a:xfrm>
            <a:off x="685800" y="1981200"/>
            <a:ext cx="7772400" cy="4876800"/>
          </a:xfrm>
        </p:spPr>
        <p:txBody>
          <a:bodyPr/>
          <a:lstStyle/>
          <a:p>
            <a:pPr eaLnBrk="1" hangingPunct="1">
              <a:lnSpc>
                <a:spcPct val="80000"/>
              </a:lnSpc>
            </a:pPr>
            <a:r>
              <a:rPr lang="en-US" altLang="en-US" sz="1800" dirty="0" smtClean="0"/>
              <a:t>We first design and implement the class Target that defines the methods which implement the interface expected by the client code</a:t>
            </a:r>
          </a:p>
          <a:p>
            <a:pPr eaLnBrk="1" hangingPunct="1">
              <a:lnSpc>
                <a:spcPct val="80000"/>
              </a:lnSpc>
            </a:pPr>
            <a:endParaRPr lang="en-US" altLang="en-US" sz="1800" dirty="0" smtClean="0"/>
          </a:p>
          <a:p>
            <a:pPr eaLnBrk="1" hangingPunct="1">
              <a:lnSpc>
                <a:spcPct val="80000"/>
              </a:lnSpc>
            </a:pPr>
            <a:r>
              <a:rPr lang="en-US" altLang="en-US" sz="1800" dirty="0" smtClean="0"/>
              <a:t>Then, we design and implement the class Adapter which defines the interface that is required  to access the interface of the class </a:t>
            </a:r>
            <a:r>
              <a:rPr lang="en-US" altLang="en-US" sz="1800" dirty="0" err="1" smtClean="0"/>
              <a:t>Adaptee</a:t>
            </a:r>
            <a:r>
              <a:rPr lang="en-US" altLang="en-US" sz="1800" dirty="0" smtClean="0"/>
              <a:t>. The class Adapter inherits from the class Target and provides a transformation of the calls initiated from the client code to calls that are compatible with the interface of the class </a:t>
            </a:r>
            <a:r>
              <a:rPr lang="en-US" altLang="en-US" sz="1800" dirty="0" err="1" smtClean="0"/>
              <a:t>Adaptee</a:t>
            </a:r>
            <a:r>
              <a:rPr lang="en-US" altLang="en-US" sz="1800" dirty="0" smtClean="0"/>
              <a:t>. The class Adapter overrides the methods of the class Target and implements them in a way that are compatible with the </a:t>
            </a:r>
            <a:r>
              <a:rPr lang="en-US" altLang="en-US" sz="1800" dirty="0" err="1" smtClean="0"/>
              <a:t>Adaptee</a:t>
            </a:r>
            <a:r>
              <a:rPr lang="en-US" altLang="en-US" sz="1800" dirty="0" smtClean="0"/>
              <a:t> </a:t>
            </a:r>
            <a:r>
              <a:rPr lang="en-US" altLang="en-US" sz="1800" dirty="0" err="1" smtClean="0"/>
              <a:t>inerface</a:t>
            </a:r>
            <a:r>
              <a:rPr lang="en-US" altLang="en-US" sz="1800" dirty="0" smtClean="0"/>
              <a:t>. </a:t>
            </a:r>
          </a:p>
          <a:p>
            <a:pPr marL="0" indent="0" eaLnBrk="1" hangingPunct="1">
              <a:lnSpc>
                <a:spcPct val="80000"/>
              </a:lnSpc>
              <a:buNone/>
            </a:pPr>
            <a:endParaRPr lang="en-US" altLang="en-US" sz="1800" dirty="0" smtClean="0"/>
          </a:p>
          <a:p>
            <a:pPr eaLnBrk="1" hangingPunct="1">
              <a:lnSpc>
                <a:spcPct val="80000"/>
              </a:lnSpc>
            </a:pPr>
            <a:r>
              <a:rPr lang="en-CA" altLang="en-US" sz="1800" dirty="0" smtClean="0"/>
              <a:t>This design pattern is very useful as it allows for the client code to remain the same even though the classes that are actually used may change. This pattern is particularly useful during the design of very large systems where the interfaces of several modules may need to change. </a:t>
            </a:r>
            <a:endParaRPr lang="en-US" altLang="en-US" sz="1800" dirty="0" smtClean="0"/>
          </a:p>
        </p:txBody>
      </p:sp>
    </p:spTree>
    <p:extLst>
      <p:ext uri="{BB962C8B-B14F-4D97-AF65-F5344CB8AC3E}">
        <p14:creationId xmlns:p14="http://schemas.microsoft.com/office/powerpoint/2010/main" val="426995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E16DF46D-02BE-4712-BA0D-04218C12119A}" type="slidenum">
              <a:rPr lang="en-CA" altLang="en-US" sz="1400" smtClean="0"/>
              <a:pPr eaLnBrk="1" hangingPunct="1">
                <a:spcBef>
                  <a:spcPct val="0"/>
                </a:spcBef>
                <a:buFontTx/>
                <a:buNone/>
              </a:pPr>
              <a:t>5</a:t>
            </a:fld>
            <a:endParaRPr lang="en-CA" altLang="en-US" sz="1400" smtClean="0"/>
          </a:p>
        </p:txBody>
      </p:sp>
      <p:sp>
        <p:nvSpPr>
          <p:cNvPr id="17411" name="Rectangle 2"/>
          <p:cNvSpPr>
            <a:spLocks noGrp="1" noChangeArrowheads="1"/>
          </p:cNvSpPr>
          <p:nvPr>
            <p:ph type="title"/>
          </p:nvPr>
        </p:nvSpPr>
        <p:spPr/>
        <p:txBody>
          <a:bodyPr/>
          <a:lstStyle/>
          <a:p>
            <a:pPr eaLnBrk="1" hangingPunct="1"/>
            <a:r>
              <a:rPr lang="en-US" altLang="en-US" sz="3600" dirty="0" smtClean="0"/>
              <a:t>Adapter Design Pattern – Class Diagram</a:t>
            </a:r>
          </a:p>
        </p:txBody>
      </p:sp>
      <p:pic>
        <p:nvPicPr>
          <p:cNvPr id="17412" name="Picture 3" descr="adapt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8175" y="2463800"/>
            <a:ext cx="5494338" cy="319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18686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25FB45DB-157B-4B28-B067-50F7C51A01F4}" type="slidenum">
              <a:rPr lang="en-CA" altLang="en-US" sz="1400" smtClean="0"/>
              <a:pPr eaLnBrk="1" hangingPunct="1">
                <a:spcBef>
                  <a:spcPct val="0"/>
                </a:spcBef>
                <a:buFontTx/>
                <a:buNone/>
              </a:pPr>
              <a:t>6</a:t>
            </a:fld>
            <a:endParaRPr lang="en-CA" altLang="en-US" sz="1400" smtClean="0"/>
          </a:p>
        </p:txBody>
      </p:sp>
      <p:sp>
        <p:nvSpPr>
          <p:cNvPr id="18435" name="Rectangle 2"/>
          <p:cNvSpPr>
            <a:spLocks noGrp="1" noChangeArrowheads="1"/>
          </p:cNvSpPr>
          <p:nvPr>
            <p:ph type="title"/>
          </p:nvPr>
        </p:nvSpPr>
        <p:spPr/>
        <p:txBody>
          <a:bodyPr/>
          <a:lstStyle/>
          <a:p>
            <a:pPr eaLnBrk="1" hangingPunct="1"/>
            <a:r>
              <a:rPr lang="en-US" altLang="en-US" dirty="0" smtClean="0"/>
              <a:t>Adapter </a:t>
            </a:r>
            <a:r>
              <a:rPr lang="el-GR" altLang="en-US" dirty="0" smtClean="0"/>
              <a:t>- </a:t>
            </a:r>
            <a:r>
              <a:rPr lang="en-US" altLang="en-US" dirty="0" smtClean="0"/>
              <a:t>Example</a:t>
            </a:r>
          </a:p>
        </p:txBody>
      </p:sp>
      <p:sp>
        <p:nvSpPr>
          <p:cNvPr id="18436" name="Rectangle 3"/>
          <p:cNvSpPr>
            <a:spLocks noGrp="1" noChangeArrowheads="1"/>
          </p:cNvSpPr>
          <p:nvPr>
            <p:ph type="body" idx="1"/>
          </p:nvPr>
        </p:nvSpPr>
        <p:spPr>
          <a:xfrm>
            <a:off x="107950" y="1844675"/>
            <a:ext cx="4248150" cy="4608513"/>
          </a:xfrm>
        </p:spPr>
        <p:txBody>
          <a:bodyPr/>
          <a:lstStyle/>
          <a:p>
            <a:pPr eaLnBrk="1" hangingPunct="1">
              <a:lnSpc>
                <a:spcPct val="80000"/>
              </a:lnSpc>
              <a:buFontTx/>
              <a:buNone/>
            </a:pPr>
            <a:r>
              <a:rPr lang="en-US" altLang="en-US" sz="1400" smtClean="0"/>
              <a:t/>
            </a:r>
            <a:br>
              <a:rPr lang="en-US" altLang="en-US" sz="1400" smtClean="0"/>
            </a:br>
            <a:r>
              <a:rPr lang="en-US" altLang="en-US" sz="1400" smtClean="0"/>
              <a:t>  // "Target" </a:t>
            </a:r>
            <a:br>
              <a:rPr lang="en-US" altLang="en-US" sz="1400" smtClean="0"/>
            </a:br>
            <a:r>
              <a:rPr lang="en-US" altLang="en-US" sz="1400" smtClean="0"/>
              <a:t/>
            </a:r>
            <a:br>
              <a:rPr lang="en-US" altLang="en-US" sz="1400" smtClean="0"/>
            </a:br>
            <a:r>
              <a:rPr lang="en-US" altLang="en-US" sz="1400" smtClean="0"/>
              <a:t>  class Target</a:t>
            </a:r>
            <a:br>
              <a:rPr lang="en-US" altLang="en-US" sz="1400" smtClean="0"/>
            </a:br>
            <a:r>
              <a:rPr lang="en-US" altLang="en-US" sz="1400" smtClean="0"/>
              <a:t>  {</a:t>
            </a:r>
            <a:br>
              <a:rPr lang="en-US" altLang="en-US" sz="1400" smtClean="0"/>
            </a:br>
            <a:r>
              <a:rPr lang="en-US" altLang="en-US" sz="1400" smtClean="0"/>
              <a:t>    public virtual void Request()</a:t>
            </a:r>
            <a:br>
              <a:rPr lang="en-US" altLang="en-US" sz="1400" smtClean="0"/>
            </a:br>
            <a:r>
              <a:rPr lang="en-US" altLang="en-US" sz="1400" smtClean="0"/>
              <a:t>    {</a:t>
            </a:r>
            <a:br>
              <a:rPr lang="en-US" altLang="en-US" sz="1400" smtClean="0"/>
            </a:br>
            <a:r>
              <a:rPr lang="en-US" altLang="en-US" sz="1400" smtClean="0"/>
              <a:t>      Console.WriteLine("Called Target Request()");</a:t>
            </a:r>
            <a:br>
              <a:rPr lang="en-US" altLang="en-US" sz="1400" smtClean="0"/>
            </a:br>
            <a:r>
              <a:rPr lang="en-US" altLang="en-US" sz="1400" smtClean="0"/>
              <a:t>    }</a:t>
            </a:r>
            <a:br>
              <a:rPr lang="en-US" altLang="en-US" sz="1400" smtClean="0"/>
            </a:br>
            <a:r>
              <a:rPr lang="en-US" altLang="en-US" sz="1400" smtClean="0"/>
              <a:t>  }</a:t>
            </a:r>
            <a:r>
              <a:rPr lang="en-US" altLang="en-US" sz="1600" smtClean="0"/>
              <a:t/>
            </a:r>
            <a:br>
              <a:rPr lang="en-US" altLang="en-US" sz="1600" smtClean="0"/>
            </a:br>
            <a:endParaRPr lang="en-US" altLang="en-US" sz="1600" smtClean="0"/>
          </a:p>
          <a:p>
            <a:pPr eaLnBrk="1" hangingPunct="1">
              <a:lnSpc>
                <a:spcPct val="80000"/>
              </a:lnSpc>
              <a:buFontTx/>
              <a:buNone/>
            </a:pPr>
            <a:r>
              <a:rPr lang="en-US" altLang="en-US" sz="1400" smtClean="0"/>
              <a:t>          class Adapter : Target</a:t>
            </a:r>
            <a:br>
              <a:rPr lang="en-US" altLang="en-US" sz="1400" smtClean="0"/>
            </a:br>
            <a:r>
              <a:rPr lang="en-US" altLang="en-US" sz="1400" smtClean="0"/>
              <a:t>  {</a:t>
            </a:r>
            <a:br>
              <a:rPr lang="en-US" altLang="en-US" sz="1400" smtClean="0"/>
            </a:br>
            <a:r>
              <a:rPr lang="en-US" altLang="en-US" sz="1400" smtClean="0"/>
              <a:t>    </a:t>
            </a:r>
            <a:r>
              <a:rPr lang="en-US" altLang="en-US" sz="1400" b="1" smtClean="0"/>
              <a:t>private</a:t>
            </a:r>
            <a:r>
              <a:rPr lang="en-US" altLang="en-US" sz="1400" smtClean="0"/>
              <a:t> Adaptee adaptee = new Adaptee();</a:t>
            </a:r>
            <a:br>
              <a:rPr lang="en-US" altLang="en-US" sz="1400" smtClean="0"/>
            </a:br>
            <a:r>
              <a:rPr lang="en-US" altLang="en-US" sz="1400" smtClean="0"/>
              <a:t/>
            </a:r>
            <a:br>
              <a:rPr lang="en-US" altLang="en-US" sz="1400" smtClean="0"/>
            </a:br>
            <a:r>
              <a:rPr lang="en-US" altLang="en-US" sz="1400" smtClean="0"/>
              <a:t>    public override void Request()</a:t>
            </a:r>
            <a:br>
              <a:rPr lang="en-US" altLang="en-US" sz="1400" smtClean="0"/>
            </a:br>
            <a:r>
              <a:rPr lang="en-US" altLang="en-US" sz="1400" smtClean="0"/>
              <a:t>    {</a:t>
            </a:r>
            <a:br>
              <a:rPr lang="en-US" altLang="en-US" sz="1400" smtClean="0"/>
            </a:br>
            <a:r>
              <a:rPr lang="en-US" altLang="en-US" sz="1400" smtClean="0"/>
              <a:t>      // Possibly do some other work </a:t>
            </a:r>
            <a:br>
              <a:rPr lang="en-US" altLang="en-US" sz="1400" smtClean="0"/>
            </a:br>
            <a:r>
              <a:rPr lang="en-US" altLang="en-US" sz="1400" smtClean="0"/>
              <a:t>      // and then call SpecificRequest </a:t>
            </a:r>
            <a:br>
              <a:rPr lang="en-US" altLang="en-US" sz="1400" smtClean="0"/>
            </a:br>
            <a:r>
              <a:rPr lang="en-US" altLang="en-US" sz="1400" smtClean="0"/>
              <a:t>      adaptee.SpecificRequest();</a:t>
            </a:r>
            <a:br>
              <a:rPr lang="en-US" altLang="en-US" sz="1400" smtClean="0"/>
            </a:br>
            <a:r>
              <a:rPr lang="en-US" altLang="en-US" sz="1400" smtClean="0"/>
              <a:t>    }</a:t>
            </a:r>
            <a:br>
              <a:rPr lang="en-US" altLang="en-US" sz="1400" smtClean="0"/>
            </a:br>
            <a:r>
              <a:rPr lang="en-US" altLang="en-US" sz="1400" smtClean="0"/>
              <a:t>  }</a:t>
            </a:r>
            <a:br>
              <a:rPr lang="en-US" altLang="en-US" sz="1400" smtClean="0"/>
            </a:br>
            <a:r>
              <a:rPr lang="en-US" altLang="en-US" sz="1600" smtClean="0"/>
              <a:t/>
            </a:r>
            <a:br>
              <a:rPr lang="en-US" altLang="en-US" sz="1600" smtClean="0"/>
            </a:br>
            <a:r>
              <a:rPr lang="en-US" altLang="en-US" sz="1600" smtClean="0"/>
              <a:t> </a:t>
            </a:r>
            <a:r>
              <a:rPr lang="en-US" altLang="en-US" sz="800" smtClean="0"/>
              <a:t/>
            </a:r>
            <a:br>
              <a:rPr lang="en-US" altLang="en-US" sz="800" smtClean="0"/>
            </a:br>
            <a:r>
              <a:rPr lang="en-US" altLang="en-US" sz="800" smtClean="0"/>
              <a:t> </a:t>
            </a:r>
          </a:p>
        </p:txBody>
      </p:sp>
      <p:sp>
        <p:nvSpPr>
          <p:cNvPr id="18437" name="Text Box 4"/>
          <p:cNvSpPr txBox="1">
            <a:spLocks noChangeArrowheads="1"/>
          </p:cNvSpPr>
          <p:nvPr/>
        </p:nvSpPr>
        <p:spPr bwMode="auto">
          <a:xfrm>
            <a:off x="4986338" y="1773238"/>
            <a:ext cx="3906837"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80000"/>
              </a:lnSpc>
              <a:buFontTx/>
              <a:buNone/>
            </a:pPr>
            <a:r>
              <a:rPr lang="en-US" altLang="en-US" sz="1400"/>
              <a:t> </a:t>
            </a:r>
            <a:br>
              <a:rPr lang="en-US" altLang="en-US" sz="1400"/>
            </a:br>
            <a:r>
              <a:rPr lang="en-US" altLang="en-US" sz="1400"/>
              <a:t>  // "Adaptee" </a:t>
            </a:r>
            <a:br>
              <a:rPr lang="en-US" altLang="en-US" sz="1400"/>
            </a:br>
            <a:r>
              <a:rPr lang="en-US" altLang="en-US" sz="1400"/>
              <a:t/>
            </a:r>
            <a:br>
              <a:rPr lang="en-US" altLang="en-US" sz="1400"/>
            </a:br>
            <a:r>
              <a:rPr lang="en-US" altLang="en-US" sz="1400"/>
              <a:t>  class Adaptee</a:t>
            </a:r>
            <a:br>
              <a:rPr lang="en-US" altLang="en-US" sz="1400"/>
            </a:br>
            <a:r>
              <a:rPr lang="en-US" altLang="en-US" sz="1400"/>
              <a:t>  {</a:t>
            </a:r>
            <a:br>
              <a:rPr lang="en-US" altLang="en-US" sz="1400"/>
            </a:br>
            <a:r>
              <a:rPr lang="en-US" altLang="en-US" sz="1400"/>
              <a:t>    public void SpecificRequest()</a:t>
            </a:r>
            <a:br>
              <a:rPr lang="en-US" altLang="en-US" sz="1400"/>
            </a:br>
            <a:r>
              <a:rPr lang="en-US" altLang="en-US" sz="1400"/>
              <a:t>    {</a:t>
            </a:r>
            <a:br>
              <a:rPr lang="en-US" altLang="en-US" sz="1400"/>
            </a:br>
            <a:r>
              <a:rPr lang="en-US" altLang="en-US" sz="1400"/>
              <a:t>      Console.WriteLine("Called SpecificRequest()");</a:t>
            </a:r>
            <a:br>
              <a:rPr lang="en-US" altLang="en-US" sz="1400"/>
            </a:br>
            <a:r>
              <a:rPr lang="en-US" altLang="en-US" sz="1400"/>
              <a:t>    }</a:t>
            </a:r>
            <a:br>
              <a:rPr lang="en-US" altLang="en-US" sz="1400"/>
            </a:br>
            <a:r>
              <a:rPr lang="en-US" altLang="en-US" sz="1400"/>
              <a:t>  }</a:t>
            </a:r>
            <a:br>
              <a:rPr lang="en-US" altLang="en-US" sz="1400"/>
            </a:br>
            <a:r>
              <a:rPr lang="en-US" altLang="en-US" sz="1400"/>
              <a:t>}</a:t>
            </a:r>
          </a:p>
          <a:p>
            <a:pPr eaLnBrk="1" hangingPunct="1">
              <a:lnSpc>
                <a:spcPct val="80000"/>
              </a:lnSpc>
              <a:buFontTx/>
              <a:buNone/>
            </a:pPr>
            <a:endParaRPr lang="en-US" altLang="en-US" sz="1400"/>
          </a:p>
          <a:p>
            <a:pPr eaLnBrk="1" hangingPunct="1">
              <a:lnSpc>
                <a:spcPct val="80000"/>
              </a:lnSpc>
              <a:buFontTx/>
              <a:buNone/>
            </a:pPr>
            <a:endParaRPr lang="en-US" altLang="en-US" sz="1400"/>
          </a:p>
          <a:p>
            <a:pPr eaLnBrk="1" hangingPunct="1">
              <a:lnSpc>
                <a:spcPct val="80000"/>
              </a:lnSpc>
              <a:buFontTx/>
              <a:buNone/>
            </a:pPr>
            <a:r>
              <a:rPr lang="en-US" altLang="en-US" sz="1400"/>
              <a:t>// Client </a:t>
            </a:r>
          </a:p>
          <a:p>
            <a:pPr eaLnBrk="1" hangingPunct="1">
              <a:lnSpc>
                <a:spcPct val="80000"/>
              </a:lnSpc>
              <a:buFontTx/>
              <a:buNone/>
            </a:pPr>
            <a:r>
              <a:rPr lang="en-US" altLang="en-US" sz="1400"/>
              <a:t/>
            </a:r>
            <a:br>
              <a:rPr lang="en-US" altLang="en-US" sz="1400"/>
            </a:br>
            <a:r>
              <a:rPr lang="en-US" altLang="en-US" sz="1400"/>
              <a:t>  class MainApp</a:t>
            </a:r>
            <a:br>
              <a:rPr lang="en-US" altLang="en-US" sz="1400"/>
            </a:br>
            <a:r>
              <a:rPr lang="en-US" altLang="en-US" sz="1400"/>
              <a:t>  {</a:t>
            </a:r>
            <a:br>
              <a:rPr lang="en-US" altLang="en-US" sz="1400"/>
            </a:br>
            <a:r>
              <a:rPr lang="en-US" altLang="en-US" sz="1400"/>
              <a:t>    static void Main()</a:t>
            </a:r>
            <a:br>
              <a:rPr lang="en-US" altLang="en-US" sz="1400"/>
            </a:br>
            <a:r>
              <a:rPr lang="en-US" altLang="en-US" sz="1400"/>
              <a:t>    {</a:t>
            </a:r>
            <a:br>
              <a:rPr lang="en-US" altLang="en-US" sz="1400"/>
            </a:br>
            <a:r>
              <a:rPr lang="en-US" altLang="en-US" sz="1400"/>
              <a:t>      // Create adapter and place a request </a:t>
            </a:r>
            <a:br>
              <a:rPr lang="en-US" altLang="en-US" sz="1400"/>
            </a:br>
            <a:r>
              <a:rPr lang="en-US" altLang="en-US" sz="1400"/>
              <a:t>      Target target = new Adapter();</a:t>
            </a:r>
            <a:br>
              <a:rPr lang="en-US" altLang="en-US" sz="1400"/>
            </a:br>
            <a:r>
              <a:rPr lang="en-US" altLang="en-US" sz="1400"/>
              <a:t>      target.Request();</a:t>
            </a:r>
            <a:br>
              <a:rPr lang="en-US" altLang="en-US" sz="1400"/>
            </a:br>
            <a:r>
              <a:rPr lang="en-US" altLang="en-US" sz="1400"/>
              <a:t/>
            </a:r>
            <a:br>
              <a:rPr lang="en-US" altLang="en-US" sz="1400"/>
            </a:br>
            <a:r>
              <a:rPr lang="en-US" altLang="en-US" sz="1400"/>
              <a:t>      // Wait for user </a:t>
            </a:r>
            <a:br>
              <a:rPr lang="en-US" altLang="en-US" sz="1400"/>
            </a:br>
            <a:r>
              <a:rPr lang="en-US" altLang="en-US" sz="1400"/>
              <a:t>      Console.Read();</a:t>
            </a:r>
            <a:br>
              <a:rPr lang="en-US" altLang="en-US" sz="1400"/>
            </a:br>
            <a:r>
              <a:rPr lang="en-US" altLang="en-US" sz="1400"/>
              <a:t>    }</a:t>
            </a:r>
            <a:br>
              <a:rPr lang="en-US" altLang="en-US" sz="1400"/>
            </a:br>
            <a:r>
              <a:rPr lang="en-US" altLang="en-US" sz="1400"/>
              <a:t>  }</a:t>
            </a:r>
            <a:br>
              <a:rPr lang="en-US" altLang="en-US" sz="1400"/>
            </a:br>
            <a:endParaRPr lang="en-US" altLang="en-US" sz="1400"/>
          </a:p>
          <a:p>
            <a:pPr eaLnBrk="1" hangingPunct="1">
              <a:spcBef>
                <a:spcPct val="0"/>
              </a:spcBef>
              <a:buFontTx/>
              <a:buNone/>
            </a:pPr>
            <a:endParaRPr lang="en-US" altLang="en-US" sz="1400"/>
          </a:p>
        </p:txBody>
      </p:sp>
      <p:sp>
        <p:nvSpPr>
          <p:cNvPr id="18438" name="Text Box 5"/>
          <p:cNvSpPr txBox="1">
            <a:spLocks noChangeArrowheads="1"/>
          </p:cNvSpPr>
          <p:nvPr/>
        </p:nvSpPr>
        <p:spPr bwMode="auto">
          <a:xfrm>
            <a:off x="2051050" y="6237288"/>
            <a:ext cx="1978025" cy="527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1400"/>
              <a:t>Output </a:t>
            </a:r>
          </a:p>
          <a:p>
            <a:pPr eaLnBrk="1" hangingPunct="1">
              <a:spcBef>
                <a:spcPct val="0"/>
              </a:spcBef>
              <a:buFontTx/>
              <a:buNone/>
            </a:pPr>
            <a:r>
              <a:rPr lang="en-US" altLang="en-US" sz="1400"/>
              <a:t>Called SpecificRequest()</a:t>
            </a:r>
          </a:p>
        </p:txBody>
      </p:sp>
    </p:spTree>
    <p:extLst>
      <p:ext uri="{BB962C8B-B14F-4D97-AF65-F5344CB8AC3E}">
        <p14:creationId xmlns:p14="http://schemas.microsoft.com/office/powerpoint/2010/main" val="1675671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C3C64F3F-8BDE-4272-9775-711F0535E223}" type="slidenum">
              <a:rPr lang="en-CA" altLang="en-US" sz="1400" smtClean="0"/>
              <a:pPr eaLnBrk="1" hangingPunct="1">
                <a:spcBef>
                  <a:spcPct val="0"/>
                </a:spcBef>
                <a:buFontTx/>
                <a:buNone/>
              </a:pPr>
              <a:t>7</a:t>
            </a:fld>
            <a:endParaRPr lang="en-CA" altLang="en-US" sz="1400" smtClean="0"/>
          </a:p>
        </p:txBody>
      </p:sp>
      <p:sp>
        <p:nvSpPr>
          <p:cNvPr id="19459" name="Rectangle 2"/>
          <p:cNvSpPr>
            <a:spLocks noGrp="1" noChangeArrowheads="1"/>
          </p:cNvSpPr>
          <p:nvPr>
            <p:ph type="title"/>
          </p:nvPr>
        </p:nvSpPr>
        <p:spPr/>
        <p:txBody>
          <a:bodyPr/>
          <a:lstStyle/>
          <a:p>
            <a:pPr eaLnBrk="1" hangingPunct="1"/>
            <a:r>
              <a:rPr lang="en-US" altLang="en-US" dirty="0" smtClean="0"/>
              <a:t>Bridge Design Pattern</a:t>
            </a:r>
          </a:p>
        </p:txBody>
      </p:sp>
      <p:sp>
        <p:nvSpPr>
          <p:cNvPr id="19460" name="Rectangle 3"/>
          <p:cNvSpPr>
            <a:spLocks noGrp="1" noChangeArrowheads="1"/>
          </p:cNvSpPr>
          <p:nvPr>
            <p:ph type="body" idx="1"/>
          </p:nvPr>
        </p:nvSpPr>
        <p:spPr>
          <a:xfrm>
            <a:off x="685800" y="1981200"/>
            <a:ext cx="7772400" cy="4543425"/>
          </a:xfrm>
        </p:spPr>
        <p:txBody>
          <a:bodyPr/>
          <a:lstStyle/>
          <a:p>
            <a:pPr>
              <a:lnSpc>
                <a:spcPct val="80000"/>
              </a:lnSpc>
            </a:pPr>
            <a:r>
              <a:rPr lang="en-CA" altLang="en-US" sz="1600" dirty="0"/>
              <a:t>By using </a:t>
            </a:r>
            <a:r>
              <a:rPr lang="en-CA" altLang="en-US" sz="1600" dirty="0" err="1"/>
              <a:t>subclassing</a:t>
            </a:r>
            <a:r>
              <a:rPr lang="en-CA" altLang="en-US" sz="1600" dirty="0"/>
              <a:t> of an abstract base class to provide alternative implementations locks in compile-time binding between interface and implementation. The abstraction and implementation cannot be independently extended or composed.</a:t>
            </a:r>
          </a:p>
          <a:p>
            <a:pPr>
              <a:lnSpc>
                <a:spcPct val="80000"/>
              </a:lnSpc>
            </a:pPr>
            <a:endParaRPr lang="en-CA" altLang="en-US" sz="1600" dirty="0" smtClean="0"/>
          </a:p>
          <a:p>
            <a:pPr>
              <a:lnSpc>
                <a:spcPct val="80000"/>
              </a:lnSpc>
            </a:pPr>
            <a:r>
              <a:rPr lang="en-CA" altLang="en-US" sz="1600" dirty="0" smtClean="0"/>
              <a:t>Decouple </a:t>
            </a:r>
            <a:r>
              <a:rPr lang="en-CA" altLang="en-US" sz="1600" dirty="0"/>
              <a:t>an abstraction from its implementation so that the two can vary independently</a:t>
            </a:r>
            <a:r>
              <a:rPr lang="en-CA" altLang="en-US" sz="1600" dirty="0" smtClean="0"/>
              <a:t>.</a:t>
            </a:r>
          </a:p>
          <a:p>
            <a:pPr marL="0" indent="0">
              <a:lnSpc>
                <a:spcPct val="80000"/>
              </a:lnSpc>
              <a:buNone/>
            </a:pPr>
            <a:endParaRPr lang="en-CA" altLang="en-US" sz="1600" dirty="0"/>
          </a:p>
          <a:p>
            <a:pPr>
              <a:lnSpc>
                <a:spcPct val="80000"/>
              </a:lnSpc>
            </a:pPr>
            <a:r>
              <a:rPr lang="en-CA" altLang="en-US" sz="1600" dirty="0"/>
              <a:t>Publish interface in an inheritance hierarchy, and bury implementation in its own inheritance hierarchy</a:t>
            </a:r>
            <a:r>
              <a:rPr lang="en-CA" altLang="en-US" sz="1600" dirty="0" smtClean="0"/>
              <a:t>.</a:t>
            </a:r>
          </a:p>
          <a:p>
            <a:pPr marL="0" indent="0" eaLnBrk="1" hangingPunct="1">
              <a:lnSpc>
                <a:spcPct val="80000"/>
              </a:lnSpc>
              <a:buNone/>
            </a:pPr>
            <a:endParaRPr lang="el-GR" altLang="en-US" sz="1600" dirty="0" smtClean="0"/>
          </a:p>
          <a:p>
            <a:pPr eaLnBrk="1" hangingPunct="1">
              <a:lnSpc>
                <a:spcPct val="80000"/>
              </a:lnSpc>
            </a:pPr>
            <a:r>
              <a:rPr lang="en-CA" altLang="en-US" sz="1600" dirty="0" smtClean="0"/>
              <a:t>This design pattern can be used for implementing layered architectures. It can also be used in conjunction with the Abstract Factory Design pattern, where the Bridge pattern can use the Abstract Factory in order to decide which implementation to be used for which abstraction. </a:t>
            </a:r>
            <a:endParaRPr lang="en-US" altLang="en-US" sz="1600" dirty="0" smtClean="0"/>
          </a:p>
        </p:txBody>
      </p:sp>
    </p:spTree>
    <p:extLst>
      <p:ext uri="{BB962C8B-B14F-4D97-AF65-F5344CB8AC3E}">
        <p14:creationId xmlns:p14="http://schemas.microsoft.com/office/powerpoint/2010/main" val="589463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E2231CE-4577-429B-80F2-1D8C02415B45}" type="slidenum">
              <a:rPr lang="en-CA" altLang="en-US" sz="1400" smtClean="0"/>
              <a:pPr eaLnBrk="1" hangingPunct="1">
                <a:spcBef>
                  <a:spcPct val="0"/>
                </a:spcBef>
                <a:buFontTx/>
                <a:buNone/>
              </a:pPr>
              <a:t>8</a:t>
            </a:fld>
            <a:endParaRPr lang="en-CA" altLang="en-US" sz="1400" smtClean="0"/>
          </a:p>
        </p:txBody>
      </p:sp>
      <p:sp>
        <p:nvSpPr>
          <p:cNvPr id="20483" name="Rectangle 2"/>
          <p:cNvSpPr>
            <a:spLocks noGrp="1" noChangeArrowheads="1"/>
          </p:cNvSpPr>
          <p:nvPr>
            <p:ph type="title"/>
          </p:nvPr>
        </p:nvSpPr>
        <p:spPr/>
        <p:txBody>
          <a:bodyPr/>
          <a:lstStyle/>
          <a:p>
            <a:r>
              <a:rPr lang="en-CA" altLang="en-US" sz="3600" dirty="0"/>
              <a:t>Structural Elements of the </a:t>
            </a:r>
            <a:r>
              <a:rPr lang="en-CA" altLang="en-US" sz="3600" dirty="0" smtClean="0"/>
              <a:t>Bridge </a:t>
            </a:r>
            <a:r>
              <a:rPr lang="en-CA" altLang="en-US" sz="3600" dirty="0"/>
              <a:t>Design Pattern</a:t>
            </a:r>
            <a:endParaRPr lang="en-US" altLang="en-US" sz="3600" dirty="0" smtClean="0"/>
          </a:p>
        </p:txBody>
      </p:sp>
      <p:sp>
        <p:nvSpPr>
          <p:cNvPr id="20484" name="Rectangle 3"/>
          <p:cNvSpPr>
            <a:spLocks noGrp="1" noChangeArrowheads="1"/>
          </p:cNvSpPr>
          <p:nvPr>
            <p:ph type="body" idx="1"/>
          </p:nvPr>
        </p:nvSpPr>
        <p:spPr/>
        <p:txBody>
          <a:bodyPr/>
          <a:lstStyle/>
          <a:p>
            <a:pPr eaLnBrk="1" hangingPunct="1">
              <a:lnSpc>
                <a:spcPct val="80000"/>
              </a:lnSpc>
            </a:pPr>
            <a:r>
              <a:rPr lang="en-CA" altLang="en-US" sz="1800" dirty="0" smtClean="0"/>
              <a:t>The Class </a:t>
            </a:r>
            <a:r>
              <a:rPr lang="en-US" altLang="en-US" sz="1800" b="1" dirty="0" smtClean="0"/>
              <a:t>Abstraction </a:t>
            </a:r>
            <a:r>
              <a:rPr lang="en-US" altLang="en-US" sz="1800" dirty="0" smtClean="0"/>
              <a:t> </a:t>
            </a:r>
            <a:r>
              <a:rPr lang="el-GR" altLang="en-US" sz="1800" dirty="0" smtClean="0"/>
              <a:t>(</a:t>
            </a:r>
            <a:r>
              <a:rPr lang="en-US" altLang="en-US" sz="1800" dirty="0" smtClean="0"/>
              <a:t>Abstract class)</a:t>
            </a:r>
          </a:p>
          <a:p>
            <a:pPr lvl="1" eaLnBrk="1" hangingPunct="1">
              <a:lnSpc>
                <a:spcPct val="80000"/>
              </a:lnSpc>
            </a:pPr>
            <a:r>
              <a:rPr lang="en-CA" altLang="en-US" sz="1600" dirty="0" smtClean="0"/>
              <a:t>Defines the interface of the abstraction model</a:t>
            </a:r>
            <a:endParaRPr lang="en-US" altLang="en-US" sz="1600" dirty="0" smtClean="0"/>
          </a:p>
          <a:p>
            <a:pPr lvl="1" eaLnBrk="1" hangingPunct="1">
              <a:lnSpc>
                <a:spcPct val="80000"/>
              </a:lnSpc>
            </a:pPr>
            <a:r>
              <a:rPr lang="en-CA" altLang="en-US" sz="1600" dirty="0" smtClean="0"/>
              <a:t>Keeps a reference to an implementation object</a:t>
            </a:r>
            <a:endParaRPr lang="en-US" altLang="en-US" sz="1600" dirty="0" smtClean="0"/>
          </a:p>
          <a:p>
            <a:pPr lvl="1" eaLnBrk="1" hangingPunct="1">
              <a:lnSpc>
                <a:spcPct val="80000"/>
              </a:lnSpc>
            </a:pPr>
            <a:endParaRPr lang="en-US" altLang="en-US" sz="1600" dirty="0" smtClean="0"/>
          </a:p>
          <a:p>
            <a:pPr eaLnBrk="1" hangingPunct="1">
              <a:lnSpc>
                <a:spcPct val="80000"/>
              </a:lnSpc>
            </a:pPr>
            <a:r>
              <a:rPr lang="en-CA" altLang="en-US" sz="1800" dirty="0" smtClean="0"/>
              <a:t>The Class</a:t>
            </a:r>
            <a:r>
              <a:rPr lang="el-GR" altLang="en-US" sz="1800" b="1" dirty="0" smtClean="0"/>
              <a:t> </a:t>
            </a:r>
            <a:r>
              <a:rPr lang="en-US" altLang="en-US" sz="1800" b="1" dirty="0" err="1" smtClean="0"/>
              <a:t>RefinedAbstraction</a:t>
            </a:r>
            <a:r>
              <a:rPr lang="en-US" altLang="en-US" sz="1800" b="1" dirty="0" smtClean="0"/>
              <a:t> </a:t>
            </a:r>
            <a:r>
              <a:rPr lang="en-US" altLang="en-US" sz="1800" dirty="0" smtClean="0"/>
              <a:t>  </a:t>
            </a:r>
          </a:p>
          <a:p>
            <a:pPr lvl="1" eaLnBrk="1" hangingPunct="1">
              <a:lnSpc>
                <a:spcPct val="80000"/>
              </a:lnSpc>
            </a:pPr>
            <a:r>
              <a:rPr lang="en-CA" altLang="en-US" sz="1600" dirty="0" smtClean="0"/>
              <a:t>Extends the interface defined in the class </a:t>
            </a:r>
            <a:r>
              <a:rPr lang="en-US" altLang="en-US" sz="1600" dirty="0" smtClean="0"/>
              <a:t>Abstraction</a:t>
            </a:r>
          </a:p>
          <a:p>
            <a:pPr lvl="1" eaLnBrk="1" hangingPunct="1">
              <a:lnSpc>
                <a:spcPct val="80000"/>
              </a:lnSpc>
            </a:pPr>
            <a:endParaRPr lang="en-US" altLang="en-US" sz="1600" dirty="0" smtClean="0"/>
          </a:p>
          <a:p>
            <a:pPr eaLnBrk="1" hangingPunct="1">
              <a:lnSpc>
                <a:spcPct val="80000"/>
              </a:lnSpc>
            </a:pPr>
            <a:r>
              <a:rPr lang="en-CA" altLang="en-US" sz="1800" dirty="0" smtClean="0"/>
              <a:t>The Class</a:t>
            </a:r>
            <a:r>
              <a:rPr lang="el-GR" altLang="en-US" sz="1800" b="1" dirty="0" smtClean="0"/>
              <a:t> </a:t>
            </a:r>
            <a:r>
              <a:rPr lang="en-US" altLang="en-US" sz="1800" b="1" dirty="0" err="1" smtClean="0"/>
              <a:t>Implementor</a:t>
            </a:r>
            <a:r>
              <a:rPr lang="en-US" altLang="en-US" sz="1800" b="1" dirty="0" smtClean="0"/>
              <a:t> </a:t>
            </a:r>
            <a:r>
              <a:rPr lang="en-US" altLang="en-US" sz="1800" dirty="0" smtClean="0"/>
              <a:t> (Abstract Class)</a:t>
            </a:r>
          </a:p>
          <a:p>
            <a:pPr lvl="1" eaLnBrk="1" hangingPunct="1">
              <a:lnSpc>
                <a:spcPct val="80000"/>
              </a:lnSpc>
            </a:pPr>
            <a:r>
              <a:rPr lang="en-CA" altLang="en-US" sz="1600" dirty="0" smtClean="0"/>
              <a:t>Defines the interface for the implementation classes. This interface is not necessarily the same as in the one in the abstraction model. In fact the interface of the class </a:t>
            </a:r>
            <a:r>
              <a:rPr lang="en-CA" altLang="en-US" sz="1600" dirty="0" err="1" smtClean="0"/>
              <a:t>Implementor</a:t>
            </a:r>
            <a:r>
              <a:rPr lang="en-CA" altLang="en-US" sz="1600" dirty="0" smtClean="0"/>
              <a:t> defines specific detailed operations, while the interface of the class Abstraction defines high level operations that are implemented by the operations of the class </a:t>
            </a:r>
            <a:r>
              <a:rPr lang="en-CA" altLang="en-US" sz="1600" dirty="0" err="1" smtClean="0"/>
              <a:t>Implementor</a:t>
            </a:r>
            <a:r>
              <a:rPr lang="en-CA" altLang="en-US" sz="1600" dirty="0" smtClean="0"/>
              <a:t> </a:t>
            </a:r>
          </a:p>
          <a:p>
            <a:pPr lvl="1" eaLnBrk="1" hangingPunct="1">
              <a:lnSpc>
                <a:spcPct val="80000"/>
              </a:lnSpc>
            </a:pPr>
            <a:endParaRPr lang="en-US" altLang="en-US" sz="1600" dirty="0" smtClean="0"/>
          </a:p>
          <a:p>
            <a:pPr eaLnBrk="1" hangingPunct="1">
              <a:lnSpc>
                <a:spcPct val="80000"/>
              </a:lnSpc>
            </a:pPr>
            <a:r>
              <a:rPr lang="en-CA" altLang="en-US" sz="1800" dirty="0" smtClean="0"/>
              <a:t>The Class</a:t>
            </a:r>
            <a:r>
              <a:rPr lang="el-GR" altLang="en-US" sz="1800" b="1" dirty="0" smtClean="0"/>
              <a:t> </a:t>
            </a:r>
            <a:r>
              <a:rPr lang="en-US" altLang="en-US" sz="1800" b="1" dirty="0" err="1" smtClean="0"/>
              <a:t>ConcreteImplementor</a:t>
            </a:r>
            <a:r>
              <a:rPr lang="en-US" altLang="en-US" sz="1800" b="1" dirty="0" smtClean="0"/>
              <a:t> </a:t>
            </a:r>
            <a:r>
              <a:rPr lang="en-US" altLang="en-US" sz="1800" dirty="0" smtClean="0"/>
              <a:t> </a:t>
            </a:r>
          </a:p>
          <a:p>
            <a:pPr lvl="1" eaLnBrk="1" hangingPunct="1">
              <a:lnSpc>
                <a:spcPct val="80000"/>
              </a:lnSpc>
            </a:pPr>
            <a:r>
              <a:rPr lang="en-CA" altLang="en-US" sz="1600" dirty="0" smtClean="0"/>
              <a:t>Implements concrete operations of the class </a:t>
            </a:r>
            <a:r>
              <a:rPr lang="en-US" altLang="en-US" sz="1600" dirty="0" err="1" smtClean="0"/>
              <a:t>Implementor</a:t>
            </a:r>
            <a:endParaRPr lang="en-US" altLang="en-US" sz="1600" dirty="0" smtClean="0"/>
          </a:p>
        </p:txBody>
      </p:sp>
    </p:spTree>
    <p:extLst>
      <p:ext uri="{BB962C8B-B14F-4D97-AF65-F5344CB8AC3E}">
        <p14:creationId xmlns:p14="http://schemas.microsoft.com/office/powerpoint/2010/main" val="1108960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fld id="{ACEB41BD-1BC7-44F9-BA4B-1299EAF5896F}" type="slidenum">
              <a:rPr lang="en-CA" altLang="en-US" sz="1400" smtClean="0"/>
              <a:pPr eaLnBrk="1" hangingPunct="1">
                <a:spcBef>
                  <a:spcPct val="0"/>
                </a:spcBef>
                <a:buFontTx/>
                <a:buNone/>
              </a:pPr>
              <a:t>9</a:t>
            </a:fld>
            <a:endParaRPr lang="en-CA" altLang="en-US" sz="1400" smtClean="0"/>
          </a:p>
        </p:txBody>
      </p:sp>
      <p:sp>
        <p:nvSpPr>
          <p:cNvPr id="21507" name="Rectangle 2"/>
          <p:cNvSpPr>
            <a:spLocks noGrp="1" noChangeArrowheads="1"/>
          </p:cNvSpPr>
          <p:nvPr>
            <p:ph type="title"/>
          </p:nvPr>
        </p:nvSpPr>
        <p:spPr/>
        <p:txBody>
          <a:bodyPr/>
          <a:lstStyle/>
          <a:p>
            <a:pPr eaLnBrk="1" hangingPunct="1"/>
            <a:r>
              <a:rPr lang="en-US" altLang="en-US" sz="3600" dirty="0" smtClean="0"/>
              <a:t>Bridge </a:t>
            </a:r>
            <a:r>
              <a:rPr lang="en-CA" altLang="en-US" sz="3600" dirty="0" smtClean="0"/>
              <a:t>Design Pattern – Class Diagram</a:t>
            </a:r>
            <a:endParaRPr lang="en-US" altLang="en-US" sz="3600" dirty="0" smtClean="0"/>
          </a:p>
        </p:txBody>
      </p:sp>
      <p:pic>
        <p:nvPicPr>
          <p:cNvPr id="21508" name="Picture 3" descr="brid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79613" y="2314575"/>
            <a:ext cx="5229225" cy="3419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89963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rox 24-Hour Train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Wrox 24-Hour Trainer</Template>
  <TotalTime>2167</TotalTime>
  <Words>1815</Words>
  <Application>Microsoft Office PowerPoint</Application>
  <PresentationFormat>On-screen Show (4:3)</PresentationFormat>
  <Paragraphs>335</Paragraphs>
  <Slides>36</Slides>
  <Notes>34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Wrox 24-Hour Trainer</vt:lpstr>
      <vt:lpstr>Visio</vt:lpstr>
      <vt:lpstr>CS 2212B</vt:lpstr>
      <vt:lpstr>Adapter Design Pattern</vt:lpstr>
      <vt:lpstr>Structural Elements of the Adapter Design Pattern</vt:lpstr>
      <vt:lpstr>Adapter – Construction / Use</vt:lpstr>
      <vt:lpstr>Adapter Design Pattern – Class Diagram</vt:lpstr>
      <vt:lpstr>Adapter - Example</vt:lpstr>
      <vt:lpstr>Bridge Design Pattern</vt:lpstr>
      <vt:lpstr>Structural Elements of the Bridge Design Pattern</vt:lpstr>
      <vt:lpstr>Bridge Design Pattern – Class Diagram</vt:lpstr>
      <vt:lpstr>Bridge - Example</vt:lpstr>
      <vt:lpstr>Bridge - Example</vt:lpstr>
      <vt:lpstr>Bridge – Client Code</vt:lpstr>
      <vt:lpstr>Composite Design Pattern</vt:lpstr>
      <vt:lpstr>Composite Design Pattern – Class Diagram</vt:lpstr>
      <vt:lpstr>Composite Design Pattern – Comments</vt:lpstr>
      <vt:lpstr>Composite - Example</vt:lpstr>
      <vt:lpstr>Composite – Client Code</vt:lpstr>
      <vt:lpstr>Façade Design Pattern</vt:lpstr>
      <vt:lpstr>Façade</vt:lpstr>
      <vt:lpstr>Façade - Example</vt:lpstr>
      <vt:lpstr>Proxy Design Pattern</vt:lpstr>
      <vt:lpstr>Structural Elements of the Proxy Design Pattern</vt:lpstr>
      <vt:lpstr>Proxy Design Pattern – Class Diagram</vt:lpstr>
      <vt:lpstr>Proxy Design Pattern- Example</vt:lpstr>
      <vt:lpstr>Proxy Design Pattern – Client Code</vt:lpstr>
      <vt:lpstr>Decorator Design Pattern</vt:lpstr>
      <vt:lpstr>Decorator – Class Diagram</vt:lpstr>
      <vt:lpstr>Decorator – General Comments </vt:lpstr>
      <vt:lpstr>Decorator - Comments</vt:lpstr>
      <vt:lpstr>Decorator – Comments</vt:lpstr>
      <vt:lpstr>Decorator - Example</vt:lpstr>
      <vt:lpstr>Decorator – Example </vt:lpstr>
      <vt:lpstr>Decorator - Example</vt:lpstr>
      <vt:lpstr>Decorator – Example</vt:lpstr>
      <vt:lpstr>Decorator – Client Code</vt:lpstr>
      <vt:lpstr>Links to Supporting Material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dc:title>
  <dc:creator>Rod Stephens</dc:creator>
  <cp:lastModifiedBy>Kostas Kontogiannis</cp:lastModifiedBy>
  <cp:revision>267</cp:revision>
  <dcterms:created xsi:type="dcterms:W3CDTF">2015-03-16T16:55:38Z</dcterms:created>
  <dcterms:modified xsi:type="dcterms:W3CDTF">2019-01-31T23:25:00Z</dcterms:modified>
</cp:coreProperties>
</file>