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649" r:id="rId3"/>
    <p:sldId id="65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58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2" autoAdjust="0"/>
  </p:normalViewPr>
  <p:slideViewPr>
    <p:cSldViewPr>
      <p:cViewPr>
        <p:scale>
          <a:sx n="80" d="100"/>
          <a:sy n="80" d="100"/>
        </p:scale>
        <p:origin x="-151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EB8A3-D883-4B3D-A55A-615FC29B2774}" type="slidenum">
              <a:rPr lang="en-CA" altLang="en-US"/>
              <a:pPr/>
              <a:t>2</a:t>
            </a:fld>
            <a:endParaRPr lang="en-CA" alt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4E345EA9-3189-4930-A524-28BF7D862994}" type="slidenum">
              <a:rPr lang="en-CA" altLang="en-US" sz="1200"/>
              <a:pPr eaLnBrk="1" hangingPunct="1">
                <a:spcBef>
                  <a:spcPct val="0"/>
                </a:spcBef>
              </a:pPr>
              <a:t>11</a:t>
            </a:fld>
            <a:endParaRPr lang="en-CA"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08C597B6-5D7C-492B-BC12-645B06C086EF}" type="slidenum">
              <a:rPr lang="en-CA" altLang="en-US" sz="1200"/>
              <a:pPr eaLnBrk="1" hangingPunct="1">
                <a:spcBef>
                  <a:spcPct val="0"/>
                </a:spcBef>
              </a:pPr>
              <a:t>12</a:t>
            </a:fld>
            <a:endParaRPr lang="en-CA"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C10CD-15A5-40F5-874D-58F86670E5E0}" type="slidenum">
              <a:rPr lang="en-CA" altLang="en-US"/>
              <a:pPr/>
              <a:t>13</a:t>
            </a:fld>
            <a:endParaRPr lang="en-CA"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A966-0C9C-4711-8D21-5DF67DC78E1E}" type="slidenum">
              <a:rPr lang="en-CA" altLang="en-US"/>
              <a:pPr/>
              <a:t>14</a:t>
            </a:fld>
            <a:endParaRPr lang="en-CA"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FE2B1-0411-412F-9FA1-D3F8B289283B}" type="slidenum">
              <a:rPr lang="en-CA" altLang="en-US"/>
              <a:pPr/>
              <a:t>15</a:t>
            </a:fld>
            <a:endParaRPr lang="en-CA"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1662B-39A7-4E54-8854-C7055AB1A4C8}" type="slidenum">
              <a:rPr lang="en-CA" altLang="en-US"/>
              <a:pPr/>
              <a:t>16</a:t>
            </a:fld>
            <a:endParaRPr lang="en-CA"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289AC9-BBC2-41D1-86EA-218C65DB3AEF}" type="slidenum">
              <a:rPr lang="en-CA" altLang="en-US"/>
              <a:pPr/>
              <a:t>17</a:t>
            </a:fld>
            <a:endParaRPr lang="en-CA" alt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5A6A3-498D-4198-B5F1-7518A22A434F}" type="slidenum">
              <a:rPr lang="en-CA" altLang="en-US"/>
              <a:pPr/>
              <a:t>3</a:t>
            </a:fld>
            <a:endParaRPr lang="en-CA" alt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44B2F-CAC6-470A-920F-38D07CC33182}" type="slidenum">
              <a:rPr lang="en-CA" altLang="en-US"/>
              <a:pPr/>
              <a:t>4</a:t>
            </a:fld>
            <a:endParaRPr lang="en-CA" alt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B5554386-191A-4F26-81C6-1DFFC3ADB609}" type="slidenum">
              <a:rPr lang="en-CA" altLang="en-US" sz="1200"/>
              <a:pPr eaLnBrk="1" hangingPunct="1">
                <a:spcBef>
                  <a:spcPct val="0"/>
                </a:spcBef>
              </a:pPr>
              <a:t>5</a:t>
            </a:fld>
            <a:endParaRPr lang="en-CA"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A1099977-F3B0-437F-8EA0-795AFD206B64}" type="slidenum">
              <a:rPr lang="en-CA" altLang="en-US" sz="1200"/>
              <a:pPr eaLnBrk="1" hangingPunct="1">
                <a:spcBef>
                  <a:spcPct val="0"/>
                </a:spcBef>
              </a:pPr>
              <a:t>6</a:t>
            </a:fld>
            <a:endParaRPr lang="en-CA"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BF8FF-754A-4DA7-A4E4-73FCED59B4B2}" type="slidenum">
              <a:rPr lang="en-CA" altLang="en-US"/>
              <a:pPr/>
              <a:t>7</a:t>
            </a:fld>
            <a:endParaRPr lang="en-CA" alt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1B8FE95-E7F7-47DC-BC21-5EF98D0C2EC2}" type="slidenum">
              <a:rPr lang="en-CA" altLang="en-US" sz="1200"/>
              <a:pPr eaLnBrk="1" hangingPunct="1">
                <a:spcBef>
                  <a:spcPct val="0"/>
                </a:spcBef>
              </a:pPr>
              <a:t>8</a:t>
            </a:fld>
            <a:endParaRPr lang="en-CA"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4DD431BB-2C79-455A-B12A-37C897621AC3}" type="slidenum">
              <a:rPr lang="en-CA" altLang="en-US" sz="1200"/>
              <a:pPr eaLnBrk="1" hangingPunct="1">
                <a:spcBef>
                  <a:spcPct val="0"/>
                </a:spcBef>
              </a:pPr>
              <a:t>9</a:t>
            </a:fld>
            <a:endParaRPr lang="en-CA"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C2D8BEAD-E574-4CF0-8236-89861222F5D1}" type="slidenum">
              <a:rPr lang="en-CA" altLang="en-US" sz="1200"/>
              <a:pPr eaLnBrk="1" hangingPunct="1">
                <a:spcBef>
                  <a:spcPct val="0"/>
                </a:spcBef>
              </a:pPr>
              <a:t>10</a:t>
            </a:fld>
            <a:endParaRPr lang="en-CA"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playlist?list=PLF206E906175C7E07"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12.xml"/><Relationship Id="rId4" Type="http://schemas.openxmlformats.org/officeDocument/2006/relationships/hyperlink" Target="http://www.netobjectives.com/resources/books/design-patterns-explained/review-ques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smtClean="0"/>
              <a:t>Lecture 15: </a:t>
            </a:r>
            <a:r>
              <a:rPr lang="en-CA" sz="1800" dirty="0" smtClean="0"/>
              <a:t>Design Patterns </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C964714-9B6C-4356-8917-028B40184B9B}" type="slidenum">
              <a:rPr lang="en-CA" altLang="en-US" sz="1400" smtClean="0"/>
              <a:pPr eaLnBrk="1" hangingPunct="1">
                <a:spcBef>
                  <a:spcPct val="0"/>
                </a:spcBef>
                <a:buFontTx/>
                <a:buNone/>
              </a:pPr>
              <a:t>10</a:t>
            </a:fld>
            <a:endParaRPr lang="en-CA" altLang="en-US" sz="1400" smtClean="0"/>
          </a:p>
        </p:txBody>
      </p:sp>
      <p:sp>
        <p:nvSpPr>
          <p:cNvPr id="18435" name="Rectangle 2"/>
          <p:cNvSpPr>
            <a:spLocks noGrp="1" noChangeArrowheads="1"/>
          </p:cNvSpPr>
          <p:nvPr>
            <p:ph type="title"/>
          </p:nvPr>
        </p:nvSpPr>
        <p:spPr>
          <a:xfrm>
            <a:off x="685800" y="609600"/>
            <a:ext cx="7989888" cy="1143000"/>
          </a:xfrm>
        </p:spPr>
        <p:txBody>
          <a:bodyPr/>
          <a:lstStyle/>
          <a:p>
            <a:pPr eaLnBrk="1" hangingPunct="1"/>
            <a:r>
              <a:rPr lang="en-US" altLang="en-US" sz="4000" smtClean="0"/>
              <a:t>Factory Method</a:t>
            </a:r>
            <a:r>
              <a:rPr lang="el-GR" altLang="en-US" sz="4000" smtClean="0"/>
              <a:t> – </a:t>
            </a:r>
            <a:r>
              <a:rPr lang="en-CA" altLang="en-US" sz="4000" smtClean="0"/>
              <a:t>Class Diagram</a:t>
            </a:r>
            <a:endParaRPr lang="en-US" altLang="en-US" sz="4000" smtClean="0"/>
          </a:p>
        </p:txBody>
      </p:sp>
      <p:pic>
        <p:nvPicPr>
          <p:cNvPr id="18436" name="Picture 3" descr="factor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1913" y="2565400"/>
            <a:ext cx="6554787" cy="2586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TextBox 1"/>
          <p:cNvSpPr txBox="1">
            <a:spLocks noChangeArrowheads="1"/>
          </p:cNvSpPr>
          <p:nvPr/>
        </p:nvSpPr>
        <p:spPr bwMode="auto">
          <a:xfrm>
            <a:off x="5784850" y="1793875"/>
            <a:ext cx="2519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The top class for Creator(s)</a:t>
            </a:r>
          </a:p>
        </p:txBody>
      </p:sp>
      <p:cxnSp>
        <p:nvCxnSpPr>
          <p:cNvPr id="4" name="Straight Arrow Connector 3"/>
          <p:cNvCxnSpPr/>
          <p:nvPr/>
        </p:nvCxnSpPr>
        <p:spPr>
          <a:xfrm flipH="1">
            <a:off x="5076825" y="2132013"/>
            <a:ext cx="1511300" cy="4333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39" name="TextBox 8"/>
          <p:cNvSpPr txBox="1">
            <a:spLocks noChangeArrowheads="1"/>
          </p:cNvSpPr>
          <p:nvPr/>
        </p:nvSpPr>
        <p:spPr bwMode="auto">
          <a:xfrm>
            <a:off x="5003800" y="5538788"/>
            <a:ext cx="2520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Specific ConcreteCreator(s) e.g. ConcreteCreatorA, ConcreteCreatorB classes</a:t>
            </a:r>
          </a:p>
        </p:txBody>
      </p:sp>
      <p:cxnSp>
        <p:nvCxnSpPr>
          <p:cNvPr id="10" name="Straight Arrow Connector 9"/>
          <p:cNvCxnSpPr/>
          <p:nvPr/>
        </p:nvCxnSpPr>
        <p:spPr>
          <a:xfrm flipH="1" flipV="1">
            <a:off x="4859338" y="5013325"/>
            <a:ext cx="925512" cy="576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1" name="TextBox 12"/>
          <p:cNvSpPr txBox="1">
            <a:spLocks noChangeArrowheads="1"/>
          </p:cNvSpPr>
          <p:nvPr/>
        </p:nvSpPr>
        <p:spPr bwMode="auto">
          <a:xfrm>
            <a:off x="755650" y="5414963"/>
            <a:ext cx="3671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Specific ConcreteProduct(s) which can be created by the corresponding ConcreteCreator(s) using the FactoryMethod() method of the corresponding ConcreteCreator</a:t>
            </a:r>
          </a:p>
        </p:txBody>
      </p:sp>
      <p:cxnSp>
        <p:nvCxnSpPr>
          <p:cNvPr id="14" name="Straight Arrow Connector 13"/>
          <p:cNvCxnSpPr/>
          <p:nvPr/>
        </p:nvCxnSpPr>
        <p:spPr>
          <a:xfrm flipV="1">
            <a:off x="2051050" y="4962525"/>
            <a:ext cx="288925" cy="452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3" name="TextBox 15"/>
          <p:cNvSpPr txBox="1">
            <a:spLocks noChangeArrowheads="1"/>
          </p:cNvSpPr>
          <p:nvPr/>
        </p:nvSpPr>
        <p:spPr bwMode="auto">
          <a:xfrm>
            <a:off x="323850" y="1793875"/>
            <a:ext cx="2519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The top class for Product(s)</a:t>
            </a:r>
          </a:p>
        </p:txBody>
      </p:sp>
      <p:cxnSp>
        <p:nvCxnSpPr>
          <p:cNvPr id="17" name="Straight Arrow Connector 16"/>
          <p:cNvCxnSpPr/>
          <p:nvPr/>
        </p:nvCxnSpPr>
        <p:spPr>
          <a:xfrm>
            <a:off x="1763713" y="2132013"/>
            <a:ext cx="287337" cy="5048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70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0FB98E-10B3-4C8D-B595-B052E2C8CE3C}" type="slidenum">
              <a:rPr lang="en-CA" altLang="en-US" sz="1400" smtClean="0"/>
              <a:pPr eaLnBrk="1" hangingPunct="1">
                <a:spcBef>
                  <a:spcPct val="0"/>
                </a:spcBef>
                <a:buFontTx/>
                <a:buNone/>
              </a:pPr>
              <a:t>11</a:t>
            </a:fld>
            <a:endParaRPr lang="en-CA" altLang="en-US" sz="1400" smtClean="0"/>
          </a:p>
        </p:txBody>
      </p:sp>
      <p:sp>
        <p:nvSpPr>
          <p:cNvPr id="19459" name="Rectangle 2"/>
          <p:cNvSpPr>
            <a:spLocks noGrp="1" noChangeArrowheads="1"/>
          </p:cNvSpPr>
          <p:nvPr>
            <p:ph type="title"/>
          </p:nvPr>
        </p:nvSpPr>
        <p:spPr/>
        <p:txBody>
          <a:bodyPr/>
          <a:lstStyle/>
          <a:p>
            <a:pPr eaLnBrk="1" hangingPunct="1"/>
            <a:r>
              <a:rPr lang="en-US" altLang="en-US" smtClean="0"/>
              <a:t>Factory Method</a:t>
            </a:r>
            <a:r>
              <a:rPr lang="el-GR" altLang="en-US" smtClean="0"/>
              <a:t> - </a:t>
            </a:r>
            <a:r>
              <a:rPr lang="en-CA" altLang="en-US" smtClean="0"/>
              <a:t>Example</a:t>
            </a:r>
            <a:endParaRPr lang="en-US" altLang="en-US" smtClean="0"/>
          </a:p>
        </p:txBody>
      </p:sp>
      <p:sp>
        <p:nvSpPr>
          <p:cNvPr id="19460" name="Rectangle 3"/>
          <p:cNvSpPr>
            <a:spLocks noGrp="1" noChangeArrowheads="1"/>
          </p:cNvSpPr>
          <p:nvPr>
            <p:ph type="body" idx="1"/>
          </p:nvPr>
        </p:nvSpPr>
        <p:spPr>
          <a:xfrm>
            <a:off x="685800" y="1981200"/>
            <a:ext cx="3741738" cy="4114800"/>
          </a:xfrm>
        </p:spPr>
        <p:txBody>
          <a:bodyPr/>
          <a:lstStyle/>
          <a:p>
            <a:pPr eaLnBrk="1" hangingPunct="1">
              <a:lnSpc>
                <a:spcPct val="80000"/>
              </a:lnSpc>
              <a:buFontTx/>
              <a:buNone/>
            </a:pPr>
            <a:r>
              <a:rPr lang="en-US" altLang="en-US" sz="1400" smtClean="0"/>
              <a:t>  abstract class Product</a:t>
            </a:r>
            <a:br>
              <a:rPr lang="en-US" altLang="en-US" sz="1400" smtClean="0"/>
            </a:br>
            <a:r>
              <a:rPr lang="en-US" altLang="en-US" sz="1400" smtClean="0"/>
              <a:t>  {</a:t>
            </a:r>
            <a:br>
              <a:rPr lang="en-US" altLang="en-US" sz="1400" smtClean="0"/>
            </a:br>
            <a:r>
              <a:rPr lang="en-US" altLang="en-US" sz="1400" smtClean="0"/>
              <a:t>  }</a:t>
            </a:r>
            <a:br>
              <a:rPr lang="en-US" altLang="en-US" sz="1400" smtClean="0"/>
            </a:br>
            <a:r>
              <a:rPr lang="en-US" altLang="en-US" sz="1400" smtClean="0"/>
              <a:t/>
            </a:r>
            <a:br>
              <a:rPr lang="en-US" altLang="en-US" sz="1400" smtClean="0"/>
            </a:br>
            <a:endParaRPr lang="el-GR" altLang="en-US" sz="1400" smtClean="0"/>
          </a:p>
          <a:p>
            <a:pPr eaLnBrk="1" hangingPunct="1">
              <a:lnSpc>
                <a:spcPct val="80000"/>
              </a:lnSpc>
              <a:buFontTx/>
              <a:buNone/>
            </a:pPr>
            <a:r>
              <a:rPr lang="en-US" altLang="en-US" sz="1400" smtClean="0"/>
              <a:t>// "ConcreteProductA" </a:t>
            </a:r>
            <a:endParaRPr lang="el-GR" altLang="en-US" sz="1400" b="1" smtClean="0"/>
          </a:p>
          <a:p>
            <a:pPr eaLnBrk="1" hangingPunct="1">
              <a:lnSpc>
                <a:spcPct val="80000"/>
              </a:lnSpc>
              <a:buFontTx/>
              <a:buNone/>
            </a:pPr>
            <a:r>
              <a:rPr lang="en-US" altLang="en-US" sz="1400" b="1" smtClean="0"/>
              <a:t>class ConcreteProductA : Product</a:t>
            </a:r>
            <a:br>
              <a:rPr lang="en-US" altLang="en-US" sz="1400" b="1" smtClean="0"/>
            </a:br>
            <a:r>
              <a:rPr lang="en-US" altLang="en-US" sz="1400" smtClean="0"/>
              <a:t>  {</a:t>
            </a:r>
            <a:br>
              <a:rPr lang="en-US" altLang="en-US" sz="1400" smtClean="0"/>
            </a:br>
            <a:r>
              <a:rPr lang="en-US" altLang="en-US" sz="1400" smtClean="0"/>
              <a:t>  }</a:t>
            </a:r>
            <a:endParaRPr lang="el-GR" altLang="en-US" sz="1400" smtClean="0"/>
          </a:p>
          <a:p>
            <a:pPr eaLnBrk="1" hangingPunct="1">
              <a:lnSpc>
                <a:spcPct val="80000"/>
              </a:lnSpc>
              <a:buFontTx/>
              <a:buNone/>
            </a:pPr>
            <a:endParaRPr lang="el-GR" altLang="en-US" sz="1400" smtClean="0"/>
          </a:p>
          <a:p>
            <a:pPr eaLnBrk="1" hangingPunct="1">
              <a:lnSpc>
                <a:spcPct val="80000"/>
              </a:lnSpc>
              <a:buFontTx/>
              <a:buNone/>
            </a:pPr>
            <a:r>
              <a:rPr lang="en-US" altLang="en-US" sz="1400" smtClean="0"/>
              <a:t> // "ConcreteProductB" </a:t>
            </a:r>
            <a:endParaRPr lang="el-GR" altLang="en-US" sz="1400" smtClean="0"/>
          </a:p>
          <a:p>
            <a:pPr eaLnBrk="1" hangingPunct="1">
              <a:lnSpc>
                <a:spcPct val="80000"/>
              </a:lnSpc>
              <a:buFontTx/>
              <a:buNone/>
            </a:pPr>
            <a:r>
              <a:rPr lang="en-US" altLang="en-US" sz="1400" smtClean="0"/>
              <a:t> </a:t>
            </a:r>
            <a:r>
              <a:rPr lang="en-US" altLang="en-US" sz="1400" b="1" smtClean="0"/>
              <a:t>class ConcreteProductB : Product</a:t>
            </a:r>
            <a:r>
              <a:rPr lang="en-US" altLang="en-US" sz="1400" smtClean="0"/>
              <a:t/>
            </a:r>
            <a:br>
              <a:rPr lang="en-US" altLang="en-US" sz="1400" smtClean="0"/>
            </a:br>
            <a:r>
              <a:rPr lang="en-US" altLang="en-US" sz="1400" smtClean="0"/>
              <a:t>  {</a:t>
            </a:r>
            <a:br>
              <a:rPr lang="en-US" altLang="en-US" sz="1400" smtClean="0"/>
            </a:br>
            <a:r>
              <a:rPr lang="en-US" altLang="en-US" sz="1400" smtClean="0"/>
              <a:t>  }</a:t>
            </a:r>
            <a:br>
              <a:rPr lang="en-US" altLang="en-US" sz="1400" smtClean="0"/>
            </a:br>
            <a:r>
              <a:rPr lang="en-US" altLang="en-US" sz="1400" smtClean="0"/>
              <a:t/>
            </a:r>
            <a:br>
              <a:rPr lang="en-US" altLang="en-US" sz="1400" smtClean="0"/>
            </a:br>
            <a:endParaRPr lang="el-GR" altLang="en-US" sz="1400" smtClean="0"/>
          </a:p>
          <a:p>
            <a:pPr eaLnBrk="1" hangingPunct="1">
              <a:lnSpc>
                <a:spcPct val="80000"/>
              </a:lnSpc>
              <a:buFontTx/>
              <a:buNone/>
            </a:pPr>
            <a:r>
              <a:rPr lang="en-US" altLang="en-US" sz="1400" smtClean="0"/>
              <a:t>// "Creator" </a:t>
            </a:r>
            <a:endParaRPr lang="el-GR" altLang="en-US" sz="1400" smtClean="0"/>
          </a:p>
          <a:p>
            <a:pPr eaLnBrk="1" hangingPunct="1">
              <a:lnSpc>
                <a:spcPct val="80000"/>
              </a:lnSpc>
              <a:buFontTx/>
              <a:buNone/>
            </a:pPr>
            <a:r>
              <a:rPr lang="en-US" altLang="en-US" sz="1400" smtClean="0"/>
              <a:t>abstract class Creator</a:t>
            </a:r>
            <a:br>
              <a:rPr lang="en-US" altLang="en-US" sz="1400" smtClean="0"/>
            </a:br>
            <a:r>
              <a:rPr lang="en-US" altLang="en-US" sz="1400" smtClean="0"/>
              <a:t>  {</a:t>
            </a:r>
            <a:br>
              <a:rPr lang="en-US" altLang="en-US" sz="1400" smtClean="0"/>
            </a:br>
            <a:r>
              <a:rPr lang="en-US" altLang="en-US" sz="1400" smtClean="0"/>
              <a:t>    public abstract Product FactoryMethod();</a:t>
            </a:r>
            <a:br>
              <a:rPr lang="en-US" altLang="en-US" sz="1400" smtClean="0"/>
            </a:br>
            <a:r>
              <a:rPr lang="en-US" altLang="en-US" sz="1400" smtClean="0"/>
              <a:t>  } </a:t>
            </a:r>
          </a:p>
        </p:txBody>
      </p:sp>
      <p:sp>
        <p:nvSpPr>
          <p:cNvPr id="19461" name="Text Box 4"/>
          <p:cNvSpPr txBox="1">
            <a:spLocks noChangeArrowheads="1"/>
          </p:cNvSpPr>
          <p:nvPr/>
        </p:nvSpPr>
        <p:spPr bwMode="auto">
          <a:xfrm>
            <a:off x="4840288" y="1916113"/>
            <a:ext cx="3417887"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t>// "ConcreteCreator" </a:t>
            </a:r>
            <a:br>
              <a:rPr lang="en-US" altLang="en-US" sz="1400"/>
            </a:br>
            <a:r>
              <a:rPr lang="en-US" altLang="en-US" sz="1400"/>
              <a:t/>
            </a:r>
            <a:br>
              <a:rPr lang="en-US" altLang="en-US" sz="1400"/>
            </a:br>
            <a:r>
              <a:rPr lang="en-US" altLang="en-US" sz="1400"/>
              <a:t>  </a:t>
            </a:r>
            <a:r>
              <a:rPr lang="en-US" altLang="en-US" sz="1400" b="1"/>
              <a:t>class ConcreteCreatorA : Creator</a:t>
            </a:r>
            <a:r>
              <a:rPr lang="en-US" altLang="en-US" sz="1400"/>
              <a:t/>
            </a:r>
            <a:br>
              <a:rPr lang="en-US" altLang="en-US" sz="1400"/>
            </a:br>
            <a:r>
              <a:rPr lang="en-US" altLang="en-US" sz="1400"/>
              <a:t>  {</a:t>
            </a:r>
            <a:br>
              <a:rPr lang="en-US" altLang="en-US" sz="1400"/>
            </a:br>
            <a:r>
              <a:rPr lang="en-US" altLang="en-US" sz="1400"/>
              <a:t>    public override Product </a:t>
            </a:r>
            <a:r>
              <a:rPr lang="en-US" altLang="en-US" sz="1400" b="1"/>
              <a:t>FactoryMethod()</a:t>
            </a:r>
            <a:r>
              <a:rPr lang="en-US" altLang="en-US" sz="1400"/>
              <a:t/>
            </a:r>
            <a:br>
              <a:rPr lang="en-US" altLang="en-US" sz="1400"/>
            </a:br>
            <a:r>
              <a:rPr lang="en-US" altLang="en-US" sz="1400"/>
              <a:t>    {</a:t>
            </a:r>
            <a:br>
              <a:rPr lang="en-US" altLang="en-US" sz="1400"/>
            </a:br>
            <a:r>
              <a:rPr lang="en-US" altLang="en-US" sz="1400"/>
              <a:t>      </a:t>
            </a:r>
            <a:r>
              <a:rPr lang="en-US" altLang="en-US" sz="1400" b="1">
                <a:solidFill>
                  <a:srgbClr val="FF0000"/>
                </a:solidFill>
              </a:rPr>
              <a:t>return new ConcreteProductA();</a:t>
            </a:r>
            <a:r>
              <a:rPr lang="en-US" altLang="en-US" sz="1400"/>
              <a:t/>
            </a:r>
            <a:br>
              <a:rPr lang="en-US" altLang="en-US" sz="1400"/>
            </a:br>
            <a:r>
              <a:rPr lang="en-US" altLang="en-US" sz="1400"/>
              <a:t>    }</a:t>
            </a:r>
            <a:br>
              <a:rPr lang="en-US" altLang="en-US" sz="1400"/>
            </a:br>
            <a:r>
              <a:rPr lang="en-US" altLang="en-US" sz="1400"/>
              <a:t>  }</a:t>
            </a:r>
            <a:br>
              <a:rPr lang="en-US" altLang="en-US" sz="1400"/>
            </a:br>
            <a:r>
              <a:rPr lang="en-US" altLang="en-US" sz="1400"/>
              <a:t/>
            </a:r>
            <a:br>
              <a:rPr lang="en-US" altLang="en-US" sz="1400"/>
            </a:br>
            <a:r>
              <a:rPr lang="en-US" altLang="en-US" sz="1400"/>
              <a:t>  // "ConcreteCreator" </a:t>
            </a:r>
            <a:br>
              <a:rPr lang="en-US" altLang="en-US" sz="1400"/>
            </a:br>
            <a:r>
              <a:rPr lang="en-US" altLang="en-US" sz="1400"/>
              <a:t/>
            </a:r>
            <a:br>
              <a:rPr lang="en-US" altLang="en-US" sz="1400"/>
            </a:br>
            <a:r>
              <a:rPr lang="en-US" altLang="en-US" sz="1400"/>
              <a:t>  </a:t>
            </a:r>
            <a:r>
              <a:rPr lang="en-US" altLang="en-US" sz="1400" b="1"/>
              <a:t>class ConcreteCreatorB : Creator</a:t>
            </a:r>
            <a:r>
              <a:rPr lang="en-US" altLang="en-US" sz="1400"/>
              <a:t/>
            </a:r>
            <a:br>
              <a:rPr lang="en-US" altLang="en-US" sz="1400"/>
            </a:br>
            <a:r>
              <a:rPr lang="en-US" altLang="en-US" sz="1400"/>
              <a:t>  {</a:t>
            </a:r>
            <a:br>
              <a:rPr lang="en-US" altLang="en-US" sz="1400"/>
            </a:br>
            <a:r>
              <a:rPr lang="en-US" altLang="en-US" sz="1400"/>
              <a:t>    public override Product </a:t>
            </a:r>
            <a:r>
              <a:rPr lang="en-US" altLang="en-US" sz="1400" b="1"/>
              <a:t>FactoryMethod()</a:t>
            </a:r>
            <a:r>
              <a:rPr lang="en-US" altLang="en-US" sz="1400"/>
              <a:t/>
            </a:r>
            <a:br>
              <a:rPr lang="en-US" altLang="en-US" sz="1400"/>
            </a:br>
            <a:r>
              <a:rPr lang="en-US" altLang="en-US" sz="1400"/>
              <a:t>    {</a:t>
            </a:r>
            <a:br>
              <a:rPr lang="en-US" altLang="en-US" sz="1400"/>
            </a:br>
            <a:r>
              <a:rPr lang="en-US" altLang="en-US" sz="1400"/>
              <a:t>      </a:t>
            </a:r>
            <a:r>
              <a:rPr lang="en-US" altLang="en-US" sz="1400" b="1">
                <a:solidFill>
                  <a:srgbClr val="FF0000"/>
                </a:solidFill>
              </a:rPr>
              <a:t>return new ConcreteProductB();</a:t>
            </a:r>
            <a:br>
              <a:rPr lang="en-US" altLang="en-US" sz="1400" b="1">
                <a:solidFill>
                  <a:srgbClr val="FF0000"/>
                </a:solidFill>
              </a:rPr>
            </a:br>
            <a:r>
              <a:rPr lang="en-US" altLang="en-US" sz="1400"/>
              <a:t>    }</a:t>
            </a:r>
            <a:br>
              <a:rPr lang="en-US" altLang="en-US" sz="1400"/>
            </a:br>
            <a:r>
              <a:rPr lang="en-US" altLang="en-US" sz="1400"/>
              <a:t>  }</a:t>
            </a:r>
            <a:br>
              <a:rPr lang="en-US" altLang="en-US" sz="1400"/>
            </a:br>
            <a:r>
              <a:rPr lang="en-US" altLang="en-US" sz="1400"/>
              <a:t>}</a:t>
            </a:r>
            <a:br>
              <a:rPr lang="en-US" altLang="en-US" sz="1400"/>
            </a:br>
            <a:endParaRPr lang="en-US" altLang="en-US" sz="1400"/>
          </a:p>
        </p:txBody>
      </p:sp>
      <p:sp>
        <p:nvSpPr>
          <p:cNvPr id="19462" name="TextBox 5"/>
          <p:cNvSpPr txBox="1">
            <a:spLocks noChangeArrowheads="1"/>
          </p:cNvSpPr>
          <p:nvPr/>
        </p:nvSpPr>
        <p:spPr bwMode="auto">
          <a:xfrm>
            <a:off x="6767513" y="1592263"/>
            <a:ext cx="2376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200"/>
              <a:t>ConcreteCreatorA which creates a ConcreteProductA through its </a:t>
            </a:r>
            <a:r>
              <a:rPr lang="en-CA" altLang="en-US" sz="1200" b="1"/>
              <a:t>FactoryMethod() </a:t>
            </a:r>
            <a:r>
              <a:rPr lang="en-CA" altLang="en-US" sz="1200"/>
              <a:t>method</a:t>
            </a:r>
          </a:p>
        </p:txBody>
      </p:sp>
      <p:cxnSp>
        <p:nvCxnSpPr>
          <p:cNvPr id="3" name="Straight Arrow Connector 2"/>
          <p:cNvCxnSpPr/>
          <p:nvPr/>
        </p:nvCxnSpPr>
        <p:spPr>
          <a:xfrm flipH="1">
            <a:off x="6489700" y="1844675"/>
            <a:ext cx="314325" cy="576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451725" y="2239963"/>
            <a:ext cx="296863" cy="541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512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44F39C-59AE-4C4D-8B26-C74F584AA0D9}" type="slidenum">
              <a:rPr lang="en-CA" altLang="en-US" sz="1400" smtClean="0"/>
              <a:pPr eaLnBrk="1" hangingPunct="1">
                <a:spcBef>
                  <a:spcPct val="0"/>
                </a:spcBef>
                <a:buFontTx/>
                <a:buNone/>
              </a:pPr>
              <a:t>12</a:t>
            </a:fld>
            <a:endParaRPr lang="en-CA" altLang="en-US" sz="1400" smtClean="0"/>
          </a:p>
        </p:txBody>
      </p:sp>
      <p:sp>
        <p:nvSpPr>
          <p:cNvPr id="20483" name="Rectangle 2"/>
          <p:cNvSpPr>
            <a:spLocks noGrp="1" noChangeArrowheads="1"/>
          </p:cNvSpPr>
          <p:nvPr>
            <p:ph type="title"/>
          </p:nvPr>
        </p:nvSpPr>
        <p:spPr/>
        <p:txBody>
          <a:bodyPr/>
          <a:lstStyle/>
          <a:p>
            <a:pPr eaLnBrk="1" hangingPunct="1"/>
            <a:r>
              <a:rPr lang="en-US" altLang="en-US" sz="4000" smtClean="0"/>
              <a:t>Factory Method – Example Client</a:t>
            </a:r>
          </a:p>
        </p:txBody>
      </p:sp>
      <p:sp>
        <p:nvSpPr>
          <p:cNvPr id="20484" name="Rectangle 3"/>
          <p:cNvSpPr>
            <a:spLocks noGrp="1" noChangeArrowheads="1"/>
          </p:cNvSpPr>
          <p:nvPr>
            <p:ph type="body" idx="1"/>
          </p:nvPr>
        </p:nvSpPr>
        <p:spPr>
          <a:xfrm>
            <a:off x="539750" y="1981200"/>
            <a:ext cx="4392613" cy="4327525"/>
          </a:xfrm>
        </p:spPr>
        <p:txBody>
          <a:bodyPr/>
          <a:lstStyle/>
          <a:p>
            <a:pPr eaLnBrk="1" hangingPunct="1">
              <a:lnSpc>
                <a:spcPct val="80000"/>
              </a:lnSpc>
              <a:buFontTx/>
              <a:buNone/>
            </a:pPr>
            <a:r>
              <a:rPr lang="en-US" altLang="en-US" sz="1400" smtClean="0"/>
              <a:t>  class MainApp</a:t>
            </a:r>
            <a:br>
              <a:rPr lang="en-US" altLang="en-US" sz="1400" smtClean="0"/>
            </a:br>
            <a:r>
              <a:rPr lang="en-US" altLang="en-US" sz="1400" smtClean="0"/>
              <a:t>  {</a:t>
            </a:r>
            <a:br>
              <a:rPr lang="en-US" altLang="en-US" sz="1400" smtClean="0"/>
            </a:br>
            <a:r>
              <a:rPr lang="en-US" altLang="en-US" sz="1400" smtClean="0"/>
              <a:t>    static void Main()</a:t>
            </a:r>
            <a:br>
              <a:rPr lang="en-US" altLang="en-US" sz="1400" smtClean="0"/>
            </a:br>
            <a:r>
              <a:rPr lang="en-US" altLang="en-US" sz="1400" smtClean="0"/>
              <a:t>    {</a:t>
            </a:r>
            <a:br>
              <a:rPr lang="en-US" altLang="en-US" sz="1400" smtClean="0"/>
            </a:br>
            <a:r>
              <a:rPr lang="en-US" altLang="en-US" sz="1400" smtClean="0"/>
              <a:t>      // An array of creators </a:t>
            </a:r>
            <a:br>
              <a:rPr lang="en-US" altLang="en-US" sz="1400" smtClean="0"/>
            </a:br>
            <a:r>
              <a:rPr lang="en-US" altLang="en-US" sz="1400" smtClean="0"/>
              <a:t>      Creator[] creators = new Creator[2];</a:t>
            </a:r>
            <a:br>
              <a:rPr lang="en-US" altLang="en-US" sz="1400" smtClean="0"/>
            </a:br>
            <a:r>
              <a:rPr lang="en-US" altLang="en-US" sz="1400" smtClean="0"/>
              <a:t>      creators[0] = new ConcreteCreatorA();</a:t>
            </a:r>
            <a:br>
              <a:rPr lang="en-US" altLang="en-US" sz="1400" smtClean="0"/>
            </a:br>
            <a:r>
              <a:rPr lang="en-US" altLang="en-US" sz="1400" smtClean="0"/>
              <a:t>      creators[1] = new ConcreteCreatorB();</a:t>
            </a:r>
            <a:br>
              <a:rPr lang="en-US" altLang="en-US" sz="1400" smtClean="0"/>
            </a:br>
            <a:r>
              <a:rPr lang="en-US" altLang="en-US" sz="1400" smtClean="0"/>
              <a:t/>
            </a:r>
            <a:br>
              <a:rPr lang="en-US" altLang="en-US" sz="1400" smtClean="0"/>
            </a:br>
            <a:r>
              <a:rPr lang="en-US" altLang="en-US" sz="1400" smtClean="0"/>
              <a:t>      // Iterate over creators and create products </a:t>
            </a:r>
            <a:br>
              <a:rPr lang="en-US" altLang="en-US" sz="1400" smtClean="0"/>
            </a:br>
            <a:endParaRPr lang="en-US" altLang="en-US" sz="1400" smtClean="0"/>
          </a:p>
          <a:p>
            <a:pPr eaLnBrk="1" hangingPunct="1">
              <a:lnSpc>
                <a:spcPct val="80000"/>
              </a:lnSpc>
              <a:buFontTx/>
              <a:buNone/>
            </a:pPr>
            <a:r>
              <a:rPr lang="en-US" altLang="en-US" sz="1400" smtClean="0"/>
              <a:t>              foreach(Creator creator in creators)</a:t>
            </a:r>
            <a:br>
              <a:rPr lang="en-US" altLang="en-US" sz="1400" smtClean="0"/>
            </a:br>
            <a:r>
              <a:rPr lang="en-US" altLang="en-US" sz="1400" smtClean="0"/>
              <a:t>      {</a:t>
            </a:r>
            <a:br>
              <a:rPr lang="en-US" altLang="en-US" sz="1400" smtClean="0"/>
            </a:br>
            <a:r>
              <a:rPr lang="en-US" altLang="en-US" sz="1400" smtClean="0"/>
              <a:t>          </a:t>
            </a:r>
            <a:r>
              <a:rPr lang="en-US" altLang="en-US" sz="1400" b="1" smtClean="0"/>
              <a:t>Product</a:t>
            </a:r>
            <a:r>
              <a:rPr lang="en-US" altLang="en-US" sz="1400" smtClean="0"/>
              <a:t> </a:t>
            </a:r>
            <a:r>
              <a:rPr lang="en-US" altLang="en-US" sz="1400" b="1" smtClean="0">
                <a:solidFill>
                  <a:srgbClr val="FF0000"/>
                </a:solidFill>
              </a:rPr>
              <a:t>product</a:t>
            </a:r>
            <a:r>
              <a:rPr lang="en-US" altLang="en-US" sz="1400" smtClean="0"/>
              <a:t> = </a:t>
            </a:r>
            <a:r>
              <a:rPr lang="en-US" altLang="en-US" sz="1400" b="1" smtClean="0"/>
              <a:t>creator</a:t>
            </a:r>
            <a:r>
              <a:rPr lang="en-US" altLang="en-US" sz="1400" smtClean="0"/>
              <a:t>.FactoryMethod();</a:t>
            </a:r>
            <a:br>
              <a:rPr lang="en-US" altLang="en-US" sz="1400" smtClean="0"/>
            </a:br>
            <a:r>
              <a:rPr lang="en-US" altLang="en-US" sz="1400" smtClean="0"/>
              <a:t>          Console.WriteLine("Created {0}", </a:t>
            </a:r>
            <a:br>
              <a:rPr lang="en-US" altLang="en-US" sz="1400" smtClean="0"/>
            </a:br>
            <a:r>
              <a:rPr lang="en-US" altLang="en-US" sz="1400" smtClean="0"/>
              <a:t>         </a:t>
            </a:r>
            <a:r>
              <a:rPr lang="en-US" altLang="en-US" sz="1400" b="1" smtClean="0">
                <a:solidFill>
                  <a:srgbClr val="FF0000"/>
                </a:solidFill>
              </a:rPr>
              <a:t> produc</a:t>
            </a:r>
            <a:r>
              <a:rPr lang="en-US" altLang="en-US" sz="1400" b="1" smtClean="0"/>
              <a:t>t</a:t>
            </a:r>
            <a:r>
              <a:rPr lang="en-US" altLang="en-US" sz="1400" smtClean="0"/>
              <a:t>.GetType().Name);</a:t>
            </a:r>
            <a:br>
              <a:rPr lang="en-US" altLang="en-US" sz="1400" smtClean="0"/>
            </a:br>
            <a:r>
              <a:rPr lang="en-US" altLang="en-US" sz="1400" smtClean="0"/>
              <a:t>      }</a:t>
            </a:r>
            <a:br>
              <a:rPr lang="en-US" altLang="en-US" sz="1400" smtClean="0"/>
            </a:br>
            <a:r>
              <a:rPr lang="en-US" altLang="en-US" sz="1400" smtClean="0"/>
              <a:t/>
            </a:r>
            <a:br>
              <a:rPr lang="en-US" altLang="en-US" sz="1400" smtClean="0"/>
            </a:br>
            <a:r>
              <a:rPr lang="en-US" altLang="en-US" sz="1400" smtClean="0"/>
              <a:t>      // Wait for user </a:t>
            </a:r>
            <a:br>
              <a:rPr lang="en-US" altLang="en-US" sz="1400" smtClean="0"/>
            </a:br>
            <a:r>
              <a:rPr lang="en-US" altLang="en-US" sz="1400" smtClean="0"/>
              <a:t>        Console.Read();</a:t>
            </a:r>
            <a:br>
              <a:rPr lang="en-US" altLang="en-US" sz="1400" smtClean="0"/>
            </a:br>
            <a:r>
              <a:rPr lang="en-US" altLang="en-US" sz="1400" smtClean="0"/>
              <a:t>    }</a:t>
            </a:r>
            <a:br>
              <a:rPr lang="en-US" altLang="en-US" sz="1400" smtClean="0"/>
            </a:br>
            <a:r>
              <a:rPr lang="en-US" altLang="en-US" sz="1400" smtClean="0"/>
              <a:t>  }</a:t>
            </a:r>
            <a:r>
              <a:rPr lang="en-US" altLang="en-US" sz="1200" smtClean="0"/>
              <a:t> </a:t>
            </a:r>
          </a:p>
        </p:txBody>
      </p:sp>
      <p:sp>
        <p:nvSpPr>
          <p:cNvPr id="20485" name="Text Box 4"/>
          <p:cNvSpPr txBox="1">
            <a:spLocks noChangeArrowheads="1"/>
          </p:cNvSpPr>
          <p:nvPr/>
        </p:nvSpPr>
        <p:spPr bwMode="auto">
          <a:xfrm>
            <a:off x="5076825" y="5876925"/>
            <a:ext cx="2392363"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600"/>
              <a:t>Output</a:t>
            </a:r>
            <a:r>
              <a:rPr lang="en-US" altLang="en-US" sz="1600"/>
              <a:t>: </a:t>
            </a:r>
          </a:p>
          <a:p>
            <a:pPr eaLnBrk="1" hangingPunct="1">
              <a:spcBef>
                <a:spcPct val="0"/>
              </a:spcBef>
              <a:buFontTx/>
              <a:buNone/>
            </a:pPr>
            <a:r>
              <a:rPr lang="en-US" altLang="en-US" sz="1600"/>
              <a:t>Created ConcreteProductA</a:t>
            </a:r>
            <a:br>
              <a:rPr lang="en-US" altLang="en-US" sz="1600"/>
            </a:br>
            <a:r>
              <a:rPr lang="en-US" altLang="en-US" sz="1600"/>
              <a:t>Created ConcreteProductB</a:t>
            </a:r>
          </a:p>
        </p:txBody>
      </p:sp>
      <p:sp>
        <p:nvSpPr>
          <p:cNvPr id="20486" name="Text Box 4"/>
          <p:cNvSpPr txBox="1">
            <a:spLocks noChangeArrowheads="1"/>
          </p:cNvSpPr>
          <p:nvPr/>
        </p:nvSpPr>
        <p:spPr bwMode="auto">
          <a:xfrm>
            <a:off x="5272088" y="1989138"/>
            <a:ext cx="2443162" cy="646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200"/>
              <a:t>Instantiate an array called “creators”</a:t>
            </a:r>
            <a:endParaRPr lang="en-US" altLang="en-US" sz="1200"/>
          </a:p>
          <a:p>
            <a:pPr eaLnBrk="1" hangingPunct="1">
              <a:spcBef>
                <a:spcPct val="0"/>
              </a:spcBef>
              <a:buFontTx/>
              <a:buNone/>
            </a:pPr>
            <a:r>
              <a:rPr lang="en-US" altLang="en-US" sz="1200"/>
              <a:t>Created ConcreteProductA</a:t>
            </a:r>
            <a:br>
              <a:rPr lang="en-US" altLang="en-US" sz="1200"/>
            </a:br>
            <a:r>
              <a:rPr lang="en-US" altLang="en-US" sz="1200"/>
              <a:t>Created ConcreteProductB</a:t>
            </a:r>
          </a:p>
        </p:txBody>
      </p:sp>
      <p:sp>
        <p:nvSpPr>
          <p:cNvPr id="20487" name="Text Box 4"/>
          <p:cNvSpPr txBox="1">
            <a:spLocks noChangeArrowheads="1"/>
          </p:cNvSpPr>
          <p:nvPr/>
        </p:nvSpPr>
        <p:spPr bwMode="auto">
          <a:xfrm>
            <a:off x="5272088" y="2781300"/>
            <a:ext cx="3108325" cy="646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200"/>
              <a:t>Add to the “creators” array two creator objects </a:t>
            </a:r>
            <a:endParaRPr lang="en-US" altLang="en-US" sz="1200"/>
          </a:p>
          <a:p>
            <a:pPr eaLnBrk="1" hangingPunct="1">
              <a:spcBef>
                <a:spcPct val="0"/>
              </a:spcBef>
              <a:buFontTx/>
              <a:buNone/>
            </a:pPr>
            <a:r>
              <a:rPr lang="en-US" altLang="en-US" sz="1200"/>
              <a:t>Created ConcreteProductA</a:t>
            </a:r>
            <a:br>
              <a:rPr lang="en-US" altLang="en-US" sz="1200"/>
            </a:br>
            <a:r>
              <a:rPr lang="en-US" altLang="en-US" sz="1200"/>
              <a:t>Created ConcreteProductB</a:t>
            </a:r>
          </a:p>
        </p:txBody>
      </p:sp>
      <p:sp>
        <p:nvSpPr>
          <p:cNvPr id="20488" name="Text Box 4"/>
          <p:cNvSpPr txBox="1">
            <a:spLocks noChangeArrowheads="1"/>
          </p:cNvSpPr>
          <p:nvPr/>
        </p:nvSpPr>
        <p:spPr bwMode="auto">
          <a:xfrm>
            <a:off x="5272088" y="3573463"/>
            <a:ext cx="381952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200"/>
              <a:t>Call the FactoryMethod() methid on each creator </a:t>
            </a:r>
          </a:p>
          <a:p>
            <a:pPr eaLnBrk="1" hangingPunct="1">
              <a:spcBef>
                <a:spcPct val="0"/>
              </a:spcBef>
              <a:buFontTx/>
              <a:buNone/>
            </a:pPr>
            <a:r>
              <a:rPr lang="en-CA" altLang="en-US" sz="1200"/>
              <a:t>in the array. The FactoryMethod() of ConcreteCreatorA </a:t>
            </a:r>
          </a:p>
          <a:p>
            <a:pPr eaLnBrk="1" hangingPunct="1">
              <a:spcBef>
                <a:spcPct val="0"/>
              </a:spcBef>
              <a:buFontTx/>
              <a:buNone/>
            </a:pPr>
            <a:r>
              <a:rPr lang="en-CA" altLang="en-US" sz="1200"/>
              <a:t>returns a ConcreteProductA type of obbject. Note that the</a:t>
            </a:r>
          </a:p>
          <a:p>
            <a:pPr eaLnBrk="1" hangingPunct="1">
              <a:spcBef>
                <a:spcPct val="0"/>
              </a:spcBef>
              <a:buFontTx/>
              <a:buNone/>
            </a:pPr>
            <a:r>
              <a:rPr lang="en-CA" altLang="en-US" sz="1200"/>
              <a:t>Variable “product” is defined as ‘Product”, i.e. the </a:t>
            </a:r>
          </a:p>
          <a:p>
            <a:pPr eaLnBrk="1" hangingPunct="1">
              <a:spcBef>
                <a:spcPct val="0"/>
              </a:spcBef>
              <a:buFontTx/>
              <a:buNone/>
            </a:pPr>
            <a:r>
              <a:rPr lang="en-CA" altLang="en-US" sz="1200"/>
              <a:t>Superclass. What type of object is returned is hidden in the</a:t>
            </a:r>
          </a:p>
          <a:p>
            <a:pPr eaLnBrk="1" hangingPunct="1">
              <a:spcBef>
                <a:spcPct val="0"/>
              </a:spcBef>
              <a:buFontTx/>
              <a:buNone/>
            </a:pPr>
            <a:r>
              <a:rPr lang="en-CA" altLang="en-US" sz="1200"/>
              <a:t>FactoryMethod() method and the corresponding Creator. </a:t>
            </a:r>
            <a:endParaRPr lang="en-US" altLang="en-US" sz="1200"/>
          </a:p>
        </p:txBody>
      </p:sp>
      <p:cxnSp>
        <p:nvCxnSpPr>
          <p:cNvPr id="3" name="Straight Arrow Connector 2"/>
          <p:cNvCxnSpPr/>
          <p:nvPr/>
        </p:nvCxnSpPr>
        <p:spPr>
          <a:xfrm flipH="1">
            <a:off x="3203575" y="2311400"/>
            <a:ext cx="2016125" cy="541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200525" y="2886075"/>
            <a:ext cx="1008063" cy="217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067175" y="4071938"/>
            <a:ext cx="1152525" cy="209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200525" y="3090863"/>
            <a:ext cx="1008063" cy="2174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771775" y="3860800"/>
            <a:ext cx="2436813" cy="4206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492500" y="4773613"/>
            <a:ext cx="1779588" cy="1031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10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A917EA-24E5-4523-B6D3-49CB40CA779A}" type="slidenum">
              <a:rPr lang="en-CA" altLang="en-US"/>
              <a:pPr/>
              <a:t>13</a:t>
            </a:fld>
            <a:endParaRPr lang="en-CA" altLang="en-US"/>
          </a:p>
        </p:txBody>
      </p:sp>
      <p:sp>
        <p:nvSpPr>
          <p:cNvPr id="202754" name="Rectangle 2"/>
          <p:cNvSpPr>
            <a:spLocks noGrp="1" noChangeArrowheads="1"/>
          </p:cNvSpPr>
          <p:nvPr>
            <p:ph type="title"/>
          </p:nvPr>
        </p:nvSpPr>
        <p:spPr/>
        <p:txBody>
          <a:bodyPr/>
          <a:lstStyle/>
          <a:p>
            <a:r>
              <a:rPr lang="en-CA" altLang="en-US" sz="4000" dirty="0" smtClean="0"/>
              <a:t>Abstract Factory Design Pattern</a:t>
            </a:r>
            <a:endParaRPr lang="en-CA" altLang="en-US" sz="4000" dirty="0"/>
          </a:p>
        </p:txBody>
      </p:sp>
      <p:sp>
        <p:nvSpPr>
          <p:cNvPr id="202755" name="Rectangle 3"/>
          <p:cNvSpPr>
            <a:spLocks noGrp="1" noChangeArrowheads="1"/>
          </p:cNvSpPr>
          <p:nvPr>
            <p:ph type="body" idx="1"/>
          </p:nvPr>
        </p:nvSpPr>
        <p:spPr>
          <a:xfrm>
            <a:off x="685800" y="2482850"/>
            <a:ext cx="7772400" cy="4114800"/>
          </a:xfrm>
        </p:spPr>
        <p:txBody>
          <a:bodyPr/>
          <a:lstStyle/>
          <a:p>
            <a:pPr>
              <a:lnSpc>
                <a:spcPct val="80000"/>
              </a:lnSpc>
            </a:pPr>
            <a:r>
              <a:rPr lang="en-CA" altLang="en-US" sz="1800" b="1" dirty="0" smtClean="0"/>
              <a:t>Intent</a:t>
            </a:r>
            <a:endParaRPr lang="en-CA" altLang="en-US" sz="1800" b="1" dirty="0"/>
          </a:p>
          <a:p>
            <a:pPr lvl="1">
              <a:lnSpc>
                <a:spcPct val="80000"/>
              </a:lnSpc>
            </a:pPr>
            <a:r>
              <a:rPr lang="en-CA" altLang="en-US" sz="1600" dirty="0"/>
              <a:t>The purpose of this design pattern is to allow us to construct families of related objects without having to identify the names of the respective classes of these objects when constructing them</a:t>
            </a:r>
            <a:r>
              <a:rPr lang="en-CA" altLang="en-US" sz="1600" dirty="0" smtClean="0"/>
              <a:t>.</a:t>
            </a:r>
          </a:p>
          <a:p>
            <a:pPr lvl="1">
              <a:lnSpc>
                <a:spcPct val="80000"/>
              </a:lnSpc>
            </a:pPr>
            <a:r>
              <a:rPr lang="en-CA" altLang="en-US" sz="1600" dirty="0"/>
              <a:t>The basic idea is to use a </a:t>
            </a:r>
            <a:r>
              <a:rPr lang="en-CA" altLang="en-US" sz="1600" dirty="0" smtClean="0"/>
              <a:t>“workshop" </a:t>
            </a:r>
            <a:r>
              <a:rPr lang="en-CA" altLang="en-US" sz="1600" dirty="0"/>
              <a:t>to construct objects. The "workshop" we select at </a:t>
            </a:r>
            <a:r>
              <a:rPr lang="en-CA" altLang="en-US" sz="1600" dirty="0" smtClean="0"/>
              <a:t>any given case or </a:t>
            </a:r>
            <a:r>
              <a:rPr lang="en-CA" altLang="en-US" sz="1600" dirty="0"/>
              <a:t>time determines the type of objects to be constructed. So the client code does not need to know the details and names of the classes being constructed. The advantage is that we can evolve the "workshops" of building objects without having to change the client </a:t>
            </a:r>
            <a:r>
              <a:rPr lang="en-CA" altLang="en-US" sz="1600" dirty="0" smtClean="0"/>
              <a:t>code.</a:t>
            </a:r>
            <a:endParaRPr lang="el-GR" altLang="en-US" sz="1600" dirty="0"/>
          </a:p>
          <a:p>
            <a:pPr lvl="1">
              <a:lnSpc>
                <a:spcPct val="80000"/>
              </a:lnSpc>
            </a:pPr>
            <a:endParaRPr lang="en-CA" altLang="en-US" sz="1600" dirty="0"/>
          </a:p>
          <a:p>
            <a:pPr>
              <a:lnSpc>
                <a:spcPct val="80000"/>
              </a:lnSpc>
            </a:pPr>
            <a:r>
              <a:rPr lang="en-CA" altLang="en-US" sz="1800" b="1" smtClean="0"/>
              <a:t>Application</a:t>
            </a:r>
            <a:endParaRPr lang="en-CA" altLang="en-US" sz="1800" b="1" dirty="0"/>
          </a:p>
          <a:p>
            <a:pPr lvl="1">
              <a:lnSpc>
                <a:spcPct val="80000"/>
              </a:lnSpc>
            </a:pPr>
            <a:r>
              <a:rPr lang="en-CA" altLang="en-US" sz="1600" dirty="0"/>
              <a:t>We use this design pattern when we do not know in the client code for which classes we should build objects. "Hiding" the logic of building these objects in a suitable "workshop", and we simply use </a:t>
            </a:r>
            <a:r>
              <a:rPr lang="en-CA" altLang="en-US" sz="1600" dirty="0" smtClean="0"/>
              <a:t>this </a:t>
            </a:r>
            <a:r>
              <a:rPr lang="en-CA" altLang="en-US" sz="1600" dirty="0"/>
              <a:t>"workshop" according to the conditions and requirements of our </a:t>
            </a:r>
            <a:r>
              <a:rPr lang="en-CA" altLang="en-US" sz="1600" dirty="0" smtClean="0"/>
              <a:t>application.</a:t>
            </a:r>
            <a:endParaRPr lang="en-CA" altLang="en-US" sz="1600" dirty="0"/>
          </a:p>
        </p:txBody>
      </p:sp>
    </p:spTree>
    <p:extLst>
      <p:ext uri="{BB962C8B-B14F-4D97-AF65-F5344CB8AC3E}">
        <p14:creationId xmlns:p14="http://schemas.microsoft.com/office/powerpoint/2010/main" val="1036086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FFC60A42-6181-4EEE-8DEF-C5A74D43CB38}" type="slidenum">
              <a:rPr lang="en-CA" altLang="en-US"/>
              <a:pPr/>
              <a:t>14</a:t>
            </a:fld>
            <a:endParaRPr lang="en-CA" altLang="en-US"/>
          </a:p>
        </p:txBody>
      </p:sp>
      <p:sp>
        <p:nvSpPr>
          <p:cNvPr id="203778" name="Rectangle 2"/>
          <p:cNvSpPr>
            <a:spLocks noGrp="1" noChangeArrowheads="1"/>
          </p:cNvSpPr>
          <p:nvPr>
            <p:ph type="title"/>
          </p:nvPr>
        </p:nvSpPr>
        <p:spPr/>
        <p:txBody>
          <a:bodyPr/>
          <a:lstStyle/>
          <a:p>
            <a:r>
              <a:rPr lang="en-CA" altLang="en-US" sz="3600" dirty="0"/>
              <a:t>Abstract Factory</a:t>
            </a:r>
            <a:r>
              <a:rPr lang="el-GR" altLang="en-US" sz="3600" dirty="0"/>
              <a:t> </a:t>
            </a:r>
            <a:r>
              <a:rPr lang="en-CA" altLang="en-US" sz="3600" dirty="0" smtClean="0"/>
              <a:t>Design Pattern – Class Diagram</a:t>
            </a:r>
            <a:endParaRPr lang="en-CA" altLang="en-US" sz="3600" dirty="0"/>
          </a:p>
        </p:txBody>
      </p:sp>
      <p:graphicFrame>
        <p:nvGraphicFramePr>
          <p:cNvPr id="203780" name="Object 4"/>
          <p:cNvGraphicFramePr>
            <a:graphicFrameLocks noChangeAspect="1"/>
          </p:cNvGraphicFramePr>
          <p:nvPr>
            <p:extLst>
              <p:ext uri="{D42A27DB-BD31-4B8C-83A1-F6EECF244321}">
                <p14:modId xmlns:p14="http://schemas.microsoft.com/office/powerpoint/2010/main" val="1422907184"/>
              </p:ext>
            </p:extLst>
          </p:nvPr>
        </p:nvGraphicFramePr>
        <p:xfrm>
          <a:off x="1600200" y="1981200"/>
          <a:ext cx="7315200" cy="4770438"/>
        </p:xfrm>
        <a:graphic>
          <a:graphicData uri="http://schemas.openxmlformats.org/presentationml/2006/ole">
            <mc:AlternateContent xmlns:mc="http://schemas.openxmlformats.org/markup-compatibility/2006">
              <mc:Choice xmlns:v="urn:schemas-microsoft-com:vml" Requires="v">
                <p:oleObj spid="_x0000_s13315" name="Visio" r:id="rId4" imgW="5973120" imgH="3897720" progId="Visio.Drawing.6">
                  <p:embed/>
                </p:oleObj>
              </mc:Choice>
              <mc:Fallback>
                <p:oleObj name="Visio" r:id="rId4" imgW="5973120" imgH="38977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81200"/>
                        <a:ext cx="73152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781" name="Text Box 5"/>
          <p:cNvSpPr txBox="1">
            <a:spLocks noChangeArrowheads="1"/>
          </p:cNvSpPr>
          <p:nvPr/>
        </p:nvSpPr>
        <p:spPr bwMode="auto">
          <a:xfrm>
            <a:off x="3581400" y="5562600"/>
            <a:ext cx="976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100">
                <a:latin typeface="Arial" charset="0"/>
                <a:cs typeface="Arial" charset="0"/>
              </a:rPr>
              <a:t>«</a:t>
            </a:r>
            <a:r>
              <a:rPr lang="en-CA" altLang="en-US" sz="1100">
                <a:latin typeface="Arial" charset="0"/>
              </a:rPr>
              <a:t>instantiate</a:t>
            </a:r>
            <a:r>
              <a:rPr lang="en-CA" altLang="en-US" sz="1100">
                <a:latin typeface="Arial" charset="0"/>
                <a:cs typeface="Arial" charset="0"/>
              </a:rPr>
              <a:t>»</a:t>
            </a:r>
          </a:p>
        </p:txBody>
      </p:sp>
      <p:sp>
        <p:nvSpPr>
          <p:cNvPr id="203782" name="Text Box 6"/>
          <p:cNvSpPr txBox="1">
            <a:spLocks noChangeArrowheads="1"/>
          </p:cNvSpPr>
          <p:nvPr/>
        </p:nvSpPr>
        <p:spPr bwMode="auto">
          <a:xfrm>
            <a:off x="1143000" y="5562600"/>
            <a:ext cx="976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100">
                <a:latin typeface="Arial" charset="0"/>
                <a:cs typeface="Arial" charset="0"/>
              </a:rPr>
              <a:t>«</a:t>
            </a:r>
            <a:r>
              <a:rPr lang="en-CA" altLang="en-US" sz="1100">
                <a:latin typeface="Arial" charset="0"/>
              </a:rPr>
              <a:t>instantiate</a:t>
            </a:r>
            <a:r>
              <a:rPr lang="en-CA" altLang="en-US" sz="1100">
                <a:latin typeface="Arial" charset="0"/>
                <a:cs typeface="Arial" charset="0"/>
              </a:rPr>
              <a:t>»</a:t>
            </a:r>
          </a:p>
        </p:txBody>
      </p:sp>
      <p:sp>
        <p:nvSpPr>
          <p:cNvPr id="203783" name="Text Box 7"/>
          <p:cNvSpPr txBox="1">
            <a:spLocks noChangeArrowheads="1"/>
          </p:cNvSpPr>
          <p:nvPr/>
        </p:nvSpPr>
        <p:spPr bwMode="auto">
          <a:xfrm>
            <a:off x="3733800" y="3810000"/>
            <a:ext cx="976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100">
                <a:latin typeface="Arial" charset="0"/>
                <a:cs typeface="Arial" charset="0"/>
              </a:rPr>
              <a:t>«</a:t>
            </a:r>
            <a:r>
              <a:rPr lang="en-CA" altLang="en-US" sz="1100">
                <a:latin typeface="Arial" charset="0"/>
              </a:rPr>
              <a:t>instantiate</a:t>
            </a:r>
            <a:r>
              <a:rPr lang="en-CA" altLang="en-US" sz="1100">
                <a:latin typeface="Arial" charset="0"/>
                <a:cs typeface="Arial" charset="0"/>
              </a:rPr>
              <a:t>»</a:t>
            </a:r>
          </a:p>
        </p:txBody>
      </p:sp>
      <p:sp>
        <p:nvSpPr>
          <p:cNvPr id="203784" name="Text Box 8"/>
          <p:cNvSpPr txBox="1">
            <a:spLocks noChangeArrowheads="1"/>
          </p:cNvSpPr>
          <p:nvPr/>
        </p:nvSpPr>
        <p:spPr bwMode="auto">
          <a:xfrm>
            <a:off x="4191000" y="4724400"/>
            <a:ext cx="976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100">
                <a:latin typeface="Arial" charset="0"/>
                <a:cs typeface="Arial" charset="0"/>
              </a:rPr>
              <a:t>«</a:t>
            </a:r>
            <a:r>
              <a:rPr lang="en-CA" altLang="en-US" sz="1100">
                <a:latin typeface="Arial" charset="0"/>
              </a:rPr>
              <a:t>instantiate</a:t>
            </a:r>
            <a:r>
              <a:rPr lang="en-CA" altLang="en-US" sz="1100">
                <a:latin typeface="Arial" charset="0"/>
                <a:cs typeface="Arial" charset="0"/>
              </a:rPr>
              <a:t>»</a:t>
            </a:r>
          </a:p>
        </p:txBody>
      </p:sp>
    </p:spTree>
    <p:extLst>
      <p:ext uri="{BB962C8B-B14F-4D97-AF65-F5344CB8AC3E}">
        <p14:creationId xmlns:p14="http://schemas.microsoft.com/office/powerpoint/2010/main" val="130316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0AA212-01AA-4C6F-8490-3CE5164E4381}" type="slidenum">
              <a:rPr lang="en-CA" altLang="en-US"/>
              <a:pPr/>
              <a:t>15</a:t>
            </a:fld>
            <a:endParaRPr lang="en-CA" altLang="en-US"/>
          </a:p>
        </p:txBody>
      </p:sp>
      <p:sp>
        <p:nvSpPr>
          <p:cNvPr id="204802" name="Rectangle 2"/>
          <p:cNvSpPr>
            <a:spLocks noGrp="1" noChangeArrowheads="1"/>
          </p:cNvSpPr>
          <p:nvPr>
            <p:ph type="title"/>
          </p:nvPr>
        </p:nvSpPr>
        <p:spPr>
          <a:xfrm>
            <a:off x="685800" y="381000"/>
            <a:ext cx="7772400" cy="1143000"/>
          </a:xfrm>
        </p:spPr>
        <p:txBody>
          <a:bodyPr/>
          <a:lstStyle/>
          <a:p>
            <a:r>
              <a:rPr lang="en-US" altLang="en-US" dirty="0"/>
              <a:t>Abstract Factory - </a:t>
            </a:r>
            <a:r>
              <a:rPr lang="en-CA" altLang="en-US" dirty="0" smtClean="0"/>
              <a:t>Example</a:t>
            </a:r>
            <a:endParaRPr lang="en-US" altLang="en-US" dirty="0"/>
          </a:p>
        </p:txBody>
      </p:sp>
      <p:sp>
        <p:nvSpPr>
          <p:cNvPr id="204803" name="Rectangle 3"/>
          <p:cNvSpPr>
            <a:spLocks noGrp="1" noChangeArrowheads="1"/>
          </p:cNvSpPr>
          <p:nvPr>
            <p:ph type="body" idx="1"/>
          </p:nvPr>
        </p:nvSpPr>
        <p:spPr>
          <a:xfrm>
            <a:off x="107950" y="1981200"/>
            <a:ext cx="4030663" cy="4114800"/>
          </a:xfrm>
        </p:spPr>
        <p:txBody>
          <a:bodyPr/>
          <a:lstStyle/>
          <a:p>
            <a:pPr>
              <a:lnSpc>
                <a:spcPct val="80000"/>
              </a:lnSpc>
              <a:buFontTx/>
              <a:buNone/>
            </a:pPr>
            <a:r>
              <a:rPr lang="en-US" altLang="en-US" sz="1600" dirty="0">
                <a:cs typeface="Arial" panose="020B0604020202020204" pitchFamily="34" charset="0"/>
              </a:rPr>
              <a:t>public class </a:t>
            </a:r>
            <a:r>
              <a:rPr lang="en-US" altLang="en-US" sz="1600" dirty="0" err="1">
                <a:cs typeface="Arial" panose="020B0604020202020204" pitchFamily="34" charset="0"/>
              </a:rPr>
              <a:t>MazeFactory</a:t>
            </a:r>
            <a:r>
              <a:rPr lang="en-US" altLang="en-US" sz="1600" dirty="0">
                <a:cs typeface="Arial" panose="020B0604020202020204" pitchFamily="34" charset="0"/>
              </a:rPr>
              <a:t> {</a:t>
            </a:r>
          </a:p>
          <a:p>
            <a:pPr>
              <a:lnSpc>
                <a:spcPct val="80000"/>
              </a:lnSpc>
              <a:buFontTx/>
              <a:buNone/>
            </a:pPr>
            <a:r>
              <a:rPr lang="en-US" altLang="en-US" sz="1600" dirty="0">
                <a:cs typeface="Arial" panose="020B0604020202020204" pitchFamily="34" charset="0"/>
              </a:rPr>
              <a:t>   public </a:t>
            </a:r>
            <a:r>
              <a:rPr lang="en-US" altLang="en-US" sz="1600" dirty="0" err="1">
                <a:cs typeface="Arial" panose="020B0604020202020204" pitchFamily="34" charset="0"/>
              </a:rPr>
              <a:t>MazeFactory</a:t>
            </a:r>
            <a:r>
              <a:rPr lang="en-US" altLang="en-US" sz="1600" dirty="0">
                <a:cs typeface="Arial" panose="020B0604020202020204" pitchFamily="34" charset="0"/>
              </a:rPr>
              <a:t>() {...} </a:t>
            </a:r>
          </a:p>
          <a:p>
            <a:pPr>
              <a:lnSpc>
                <a:spcPct val="80000"/>
              </a:lnSpc>
              <a:buFontTx/>
              <a:buNone/>
            </a:pPr>
            <a:r>
              <a:rPr lang="en-US" altLang="en-US" sz="1600" dirty="0">
                <a:cs typeface="Arial" panose="020B0604020202020204" pitchFamily="34" charset="0"/>
              </a:rPr>
              <a:t>   public Maze </a:t>
            </a:r>
            <a:r>
              <a:rPr lang="en-US" altLang="en-US" sz="1600" dirty="0" err="1">
                <a:cs typeface="Arial" panose="020B0604020202020204" pitchFamily="34" charset="0"/>
              </a:rPr>
              <a:t>makeMaze</a:t>
            </a:r>
            <a:r>
              <a:rPr lang="en-US" altLang="en-US" sz="1600" dirty="0">
                <a:cs typeface="Arial" panose="020B0604020202020204" pitchFamily="34" charset="0"/>
              </a:rPr>
              <a:t>(){ </a:t>
            </a:r>
          </a:p>
          <a:p>
            <a:pPr>
              <a:lnSpc>
                <a:spcPct val="80000"/>
              </a:lnSpc>
              <a:buFontTx/>
              <a:buNone/>
            </a:pPr>
            <a:r>
              <a:rPr lang="en-US" altLang="en-US" sz="1600" dirty="0">
                <a:cs typeface="Arial" panose="020B0604020202020204" pitchFamily="34" charset="0"/>
              </a:rPr>
              <a:t>      return new Maze(); </a:t>
            </a:r>
          </a:p>
          <a:p>
            <a:pPr>
              <a:lnSpc>
                <a:spcPct val="80000"/>
              </a:lnSpc>
              <a:buFontTx/>
              <a:buNone/>
            </a:pPr>
            <a:r>
              <a:rPr lang="en-US" altLang="en-US" sz="1600" dirty="0">
                <a:cs typeface="Arial" panose="020B0604020202020204" pitchFamily="34" charset="0"/>
              </a:rPr>
              <a:t>  }</a:t>
            </a:r>
          </a:p>
          <a:p>
            <a:pPr>
              <a:lnSpc>
                <a:spcPct val="80000"/>
              </a:lnSpc>
              <a:buFontTx/>
              <a:buNone/>
            </a:pPr>
            <a:r>
              <a:rPr lang="en-US" altLang="en-US" sz="1600" dirty="0">
                <a:cs typeface="Arial" panose="020B0604020202020204" pitchFamily="34" charset="0"/>
              </a:rPr>
              <a:t>  public Room </a:t>
            </a:r>
            <a:r>
              <a:rPr lang="en-US" altLang="en-US" sz="1600" dirty="0" err="1">
                <a:cs typeface="Arial" panose="020B0604020202020204" pitchFamily="34" charset="0"/>
              </a:rPr>
              <a:t>makeRoom</a:t>
            </a:r>
            <a:r>
              <a:rPr lang="en-US" altLang="en-US" sz="1600" dirty="0">
                <a:cs typeface="Arial" panose="020B0604020202020204" pitchFamily="34" charset="0"/>
              </a:rPr>
              <a:t>(</a:t>
            </a:r>
            <a:r>
              <a:rPr lang="en-US" altLang="en-US" sz="1600" dirty="0" err="1">
                <a:cs typeface="Arial" panose="020B0604020202020204" pitchFamily="34" charset="0"/>
              </a:rPr>
              <a:t>int</a:t>
            </a:r>
            <a:r>
              <a:rPr lang="en-US" altLang="en-US" sz="1600" dirty="0">
                <a:cs typeface="Arial" panose="020B0604020202020204" pitchFamily="34" charset="0"/>
              </a:rPr>
              <a:t> n) { </a:t>
            </a:r>
          </a:p>
          <a:p>
            <a:pPr>
              <a:lnSpc>
                <a:spcPct val="80000"/>
              </a:lnSpc>
              <a:buFontTx/>
              <a:buNone/>
            </a:pPr>
            <a:r>
              <a:rPr lang="en-US" altLang="en-US" sz="1600" dirty="0">
                <a:cs typeface="Arial" panose="020B0604020202020204" pitchFamily="34" charset="0"/>
              </a:rPr>
              <a:t>       return new Room(n); </a:t>
            </a:r>
          </a:p>
          <a:p>
            <a:pPr>
              <a:lnSpc>
                <a:spcPct val="80000"/>
              </a:lnSpc>
              <a:buFontTx/>
              <a:buNone/>
            </a:pPr>
            <a:r>
              <a:rPr lang="en-US" altLang="en-US" sz="1600" dirty="0">
                <a:cs typeface="Arial" panose="020B0604020202020204" pitchFamily="34" charset="0"/>
              </a:rPr>
              <a:t>  }</a:t>
            </a:r>
          </a:p>
          <a:p>
            <a:pPr>
              <a:lnSpc>
                <a:spcPct val="80000"/>
              </a:lnSpc>
              <a:buFontTx/>
              <a:buNone/>
            </a:pPr>
            <a:r>
              <a:rPr lang="en-US" altLang="en-US" sz="1600" dirty="0">
                <a:cs typeface="Arial" panose="020B0604020202020204" pitchFamily="34" charset="0"/>
              </a:rPr>
              <a:t>  public Wall </a:t>
            </a:r>
            <a:r>
              <a:rPr lang="en-US" altLang="en-US" sz="1600" dirty="0" err="1">
                <a:cs typeface="Arial" panose="020B0604020202020204" pitchFamily="34" charset="0"/>
              </a:rPr>
              <a:t>makeWall</a:t>
            </a:r>
            <a:r>
              <a:rPr lang="en-US" altLang="en-US" sz="1600" dirty="0">
                <a:cs typeface="Arial" panose="020B0604020202020204" pitchFamily="34" charset="0"/>
              </a:rPr>
              <a:t>() { </a:t>
            </a:r>
          </a:p>
          <a:p>
            <a:pPr>
              <a:lnSpc>
                <a:spcPct val="80000"/>
              </a:lnSpc>
              <a:buFontTx/>
              <a:buNone/>
            </a:pPr>
            <a:r>
              <a:rPr lang="en-US" altLang="en-US" sz="1600" dirty="0">
                <a:cs typeface="Arial" panose="020B0604020202020204" pitchFamily="34" charset="0"/>
              </a:rPr>
              <a:t>       return new Wall(); </a:t>
            </a:r>
          </a:p>
          <a:p>
            <a:pPr>
              <a:lnSpc>
                <a:spcPct val="80000"/>
              </a:lnSpc>
              <a:buFontTx/>
              <a:buNone/>
            </a:pPr>
            <a:r>
              <a:rPr lang="en-US" altLang="en-US" sz="1600" dirty="0">
                <a:cs typeface="Arial" panose="020B0604020202020204" pitchFamily="34" charset="0"/>
              </a:rPr>
              <a:t>  }</a:t>
            </a:r>
          </a:p>
          <a:p>
            <a:pPr>
              <a:lnSpc>
                <a:spcPct val="80000"/>
              </a:lnSpc>
              <a:buFontTx/>
              <a:buNone/>
            </a:pPr>
            <a:r>
              <a:rPr lang="en-US" altLang="en-US" sz="1600" dirty="0">
                <a:cs typeface="Arial" panose="020B0604020202020204" pitchFamily="34" charset="0"/>
              </a:rPr>
              <a:t>  public Door </a:t>
            </a:r>
            <a:r>
              <a:rPr lang="en-US" altLang="en-US" sz="1600" dirty="0" err="1">
                <a:cs typeface="Arial" panose="020B0604020202020204" pitchFamily="34" charset="0"/>
              </a:rPr>
              <a:t>makeDoor</a:t>
            </a:r>
            <a:r>
              <a:rPr lang="en-US" altLang="en-US" sz="1600" dirty="0">
                <a:cs typeface="Arial" panose="020B0604020202020204" pitchFamily="34" charset="0"/>
              </a:rPr>
              <a:t>(Room r1, Room r2) { </a:t>
            </a:r>
          </a:p>
          <a:p>
            <a:pPr>
              <a:lnSpc>
                <a:spcPct val="80000"/>
              </a:lnSpc>
              <a:buFontTx/>
              <a:buNone/>
            </a:pPr>
            <a:r>
              <a:rPr lang="en-US" altLang="en-US" sz="1600" dirty="0">
                <a:cs typeface="Arial" panose="020B0604020202020204" pitchFamily="34" charset="0"/>
              </a:rPr>
              <a:t>      return new Door(r1, r2); </a:t>
            </a:r>
          </a:p>
          <a:p>
            <a:pPr>
              <a:lnSpc>
                <a:spcPct val="80000"/>
              </a:lnSpc>
              <a:buFontTx/>
              <a:buNone/>
            </a:pPr>
            <a:r>
              <a:rPr lang="en-US" altLang="en-US" sz="1600" dirty="0">
                <a:cs typeface="Arial" panose="020B0604020202020204" pitchFamily="34" charset="0"/>
              </a:rPr>
              <a:t>  }</a:t>
            </a:r>
          </a:p>
          <a:p>
            <a:pPr>
              <a:lnSpc>
                <a:spcPct val="80000"/>
              </a:lnSpc>
              <a:buFontTx/>
              <a:buNone/>
            </a:pPr>
            <a:r>
              <a:rPr lang="en-US" altLang="en-US" sz="1600" dirty="0"/>
              <a:t>}; </a:t>
            </a:r>
          </a:p>
        </p:txBody>
      </p:sp>
      <p:sp>
        <p:nvSpPr>
          <p:cNvPr id="204804" name="Text Box 4"/>
          <p:cNvSpPr txBox="1">
            <a:spLocks noChangeArrowheads="1"/>
          </p:cNvSpPr>
          <p:nvPr/>
        </p:nvSpPr>
        <p:spPr bwMode="auto">
          <a:xfrm>
            <a:off x="4356100" y="1196400"/>
            <a:ext cx="46529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latin typeface="+mn-lt"/>
              </a:rPr>
              <a:t>public class </a:t>
            </a:r>
            <a:r>
              <a:rPr lang="en-US" altLang="en-US" sz="1600" dirty="0" err="1">
                <a:latin typeface="+mn-lt"/>
              </a:rPr>
              <a:t>MazeGame</a:t>
            </a:r>
            <a:r>
              <a:rPr lang="en-US" altLang="en-US" sz="1600" dirty="0">
                <a:latin typeface="+mn-lt"/>
              </a:rPr>
              <a:t> {</a:t>
            </a:r>
            <a:br>
              <a:rPr lang="en-US" altLang="en-US" sz="1600" dirty="0">
                <a:latin typeface="+mn-lt"/>
              </a:rPr>
            </a:br>
            <a:r>
              <a:rPr lang="en-US" altLang="en-US" sz="1600" dirty="0">
                <a:latin typeface="+mn-lt"/>
              </a:rPr>
              <a:t>// ... </a:t>
            </a:r>
          </a:p>
          <a:p>
            <a:r>
              <a:rPr lang="en-US" altLang="en-US" sz="1600" dirty="0">
                <a:latin typeface="+mn-lt"/>
              </a:rPr>
              <a:t> public Maze </a:t>
            </a:r>
            <a:r>
              <a:rPr lang="en-US" altLang="en-US" sz="1600" b="1" dirty="0" err="1">
                <a:solidFill>
                  <a:srgbClr val="0070C0"/>
                </a:solidFill>
                <a:latin typeface="+mn-lt"/>
              </a:rPr>
              <a:t>createMaze</a:t>
            </a:r>
            <a:r>
              <a:rPr lang="en-US" altLang="en-US" sz="1600" dirty="0">
                <a:latin typeface="+mn-lt"/>
              </a:rPr>
              <a:t> (</a:t>
            </a:r>
            <a:r>
              <a:rPr lang="en-US" altLang="en-US" sz="1600" dirty="0" err="1">
                <a:latin typeface="+mn-lt"/>
              </a:rPr>
              <a:t>MazeFactory</a:t>
            </a:r>
            <a:r>
              <a:rPr lang="en-US" altLang="en-US" sz="1600" dirty="0">
                <a:latin typeface="+mn-lt"/>
              </a:rPr>
              <a:t> </a:t>
            </a:r>
            <a:r>
              <a:rPr lang="en-US" altLang="en-US" sz="1600" b="1" dirty="0">
                <a:solidFill>
                  <a:srgbClr val="FF3300"/>
                </a:solidFill>
                <a:latin typeface="+mn-lt"/>
              </a:rPr>
              <a:t>factor</a:t>
            </a:r>
            <a:r>
              <a:rPr lang="en-US" altLang="en-US" sz="1600" dirty="0">
                <a:solidFill>
                  <a:srgbClr val="FF3300"/>
                </a:solidFill>
                <a:latin typeface="+mn-lt"/>
              </a:rPr>
              <a:t>y</a:t>
            </a:r>
            <a:r>
              <a:rPr lang="en-US" altLang="en-US" sz="1600" dirty="0">
                <a:latin typeface="+mn-lt"/>
              </a:rPr>
              <a:t>) {</a:t>
            </a:r>
            <a:br>
              <a:rPr lang="en-US" altLang="en-US" sz="1600" dirty="0">
                <a:latin typeface="+mn-lt"/>
              </a:rPr>
            </a:br>
            <a:r>
              <a:rPr lang="en-US" altLang="en-US" sz="1600" dirty="0">
                <a:latin typeface="+mn-lt"/>
              </a:rPr>
              <a:t>   Maze </a:t>
            </a:r>
            <a:r>
              <a:rPr lang="en-US" altLang="en-US" sz="1600" dirty="0" err="1">
                <a:latin typeface="+mn-lt"/>
              </a:rPr>
              <a:t>aMaze</a:t>
            </a:r>
            <a:r>
              <a:rPr lang="en-US" altLang="en-US" sz="1600" dirty="0">
                <a:latin typeface="+mn-lt"/>
              </a:rPr>
              <a:t> = </a:t>
            </a:r>
            <a:r>
              <a:rPr lang="en-US" altLang="en-US" sz="1600" b="1" dirty="0" err="1">
                <a:solidFill>
                  <a:srgbClr val="FF3300"/>
                </a:solidFill>
                <a:latin typeface="+mn-lt"/>
              </a:rPr>
              <a:t>factory</a:t>
            </a:r>
            <a:r>
              <a:rPr lang="en-US" altLang="en-US" sz="1600" dirty="0" err="1">
                <a:latin typeface="+mn-lt"/>
              </a:rPr>
              <a:t>.makeMaze</a:t>
            </a:r>
            <a:r>
              <a:rPr lang="en-US" altLang="en-US" sz="1600" dirty="0" smtClean="0">
                <a:latin typeface="+mn-lt"/>
              </a:rPr>
              <a:t>();</a:t>
            </a:r>
          </a:p>
          <a:p>
            <a:r>
              <a:rPr lang="en-US" altLang="en-US" sz="1600" dirty="0">
                <a:latin typeface="+mn-lt"/>
              </a:rPr>
              <a:t/>
            </a:r>
            <a:br>
              <a:rPr lang="en-US" altLang="en-US" sz="1600" dirty="0">
                <a:latin typeface="+mn-lt"/>
              </a:rPr>
            </a:br>
            <a:r>
              <a:rPr lang="en-US" altLang="en-US" sz="1600" dirty="0">
                <a:latin typeface="+mn-lt"/>
              </a:rPr>
              <a:t>   Room r1 = </a:t>
            </a:r>
            <a:r>
              <a:rPr lang="en-US" altLang="en-US" sz="1600" b="1" dirty="0" err="1">
                <a:solidFill>
                  <a:srgbClr val="FF3300"/>
                </a:solidFill>
                <a:latin typeface="+mn-lt"/>
              </a:rPr>
              <a:t>factory</a:t>
            </a:r>
            <a:r>
              <a:rPr lang="en-US" altLang="en-US" sz="1600" dirty="0" err="1">
                <a:latin typeface="+mn-lt"/>
              </a:rPr>
              <a:t>.makeRoom</a:t>
            </a:r>
            <a:r>
              <a:rPr lang="en-US" altLang="en-US" sz="1600" dirty="0">
                <a:latin typeface="+mn-lt"/>
              </a:rPr>
              <a:t>(1);</a:t>
            </a:r>
            <a:br>
              <a:rPr lang="en-US" altLang="en-US" sz="1600" dirty="0">
                <a:latin typeface="+mn-lt"/>
              </a:rPr>
            </a:br>
            <a:r>
              <a:rPr lang="en-US" altLang="en-US" sz="1600" dirty="0">
                <a:latin typeface="+mn-lt"/>
              </a:rPr>
              <a:t>   Room r2 = </a:t>
            </a:r>
            <a:r>
              <a:rPr lang="en-US" altLang="en-US" sz="1600" b="1" dirty="0" err="1">
                <a:solidFill>
                  <a:srgbClr val="FF3300"/>
                </a:solidFill>
                <a:latin typeface="+mn-lt"/>
              </a:rPr>
              <a:t>factory</a:t>
            </a:r>
            <a:r>
              <a:rPr lang="en-US" altLang="en-US" sz="1600" dirty="0" err="1">
                <a:latin typeface="+mn-lt"/>
              </a:rPr>
              <a:t>.makeRoom</a:t>
            </a:r>
            <a:r>
              <a:rPr lang="en-US" altLang="en-US" sz="1600" dirty="0">
                <a:latin typeface="+mn-lt"/>
              </a:rPr>
              <a:t>(2</a:t>
            </a:r>
            <a:r>
              <a:rPr lang="en-US" altLang="en-US" sz="1600" dirty="0" smtClean="0">
                <a:latin typeface="+mn-lt"/>
              </a:rPr>
              <a:t>);</a:t>
            </a:r>
          </a:p>
          <a:p>
            <a:r>
              <a:rPr lang="en-US" altLang="en-US" sz="1600" dirty="0">
                <a:latin typeface="+mn-lt"/>
              </a:rPr>
              <a:t/>
            </a:r>
            <a:br>
              <a:rPr lang="en-US" altLang="en-US" sz="1600" dirty="0">
                <a:latin typeface="+mn-lt"/>
              </a:rPr>
            </a:br>
            <a:r>
              <a:rPr lang="en-US" altLang="en-US" sz="1600" dirty="0">
                <a:latin typeface="+mn-lt"/>
              </a:rPr>
              <a:t>   Door </a:t>
            </a:r>
            <a:r>
              <a:rPr lang="en-US" altLang="en-US" sz="1600" dirty="0" err="1">
                <a:latin typeface="+mn-lt"/>
              </a:rPr>
              <a:t>theDoor</a:t>
            </a:r>
            <a:r>
              <a:rPr lang="en-US" altLang="en-US" sz="1600" dirty="0">
                <a:latin typeface="+mn-lt"/>
              </a:rPr>
              <a:t> = </a:t>
            </a:r>
            <a:r>
              <a:rPr lang="en-US" altLang="en-US" sz="1600" dirty="0" err="1">
                <a:latin typeface="+mn-lt"/>
              </a:rPr>
              <a:t>factory.makeDoor</a:t>
            </a:r>
            <a:r>
              <a:rPr lang="en-US" altLang="en-US" sz="1600" dirty="0">
                <a:latin typeface="+mn-lt"/>
              </a:rPr>
              <a:t>(r1, r2); </a:t>
            </a:r>
          </a:p>
          <a:p>
            <a:r>
              <a:rPr lang="en-US" altLang="en-US" sz="1600" dirty="0">
                <a:latin typeface="+mn-lt"/>
              </a:rPr>
              <a:t>   </a:t>
            </a:r>
            <a:r>
              <a:rPr lang="en-US" altLang="en-US" sz="1600" dirty="0" err="1">
                <a:latin typeface="+mn-lt"/>
              </a:rPr>
              <a:t>aMaze.addRoom</a:t>
            </a:r>
            <a:r>
              <a:rPr lang="en-US" altLang="en-US" sz="1600" dirty="0">
                <a:latin typeface="+mn-lt"/>
              </a:rPr>
              <a:t>(r1);</a:t>
            </a:r>
            <a:br>
              <a:rPr lang="en-US" altLang="en-US" sz="1600" dirty="0">
                <a:latin typeface="+mn-lt"/>
              </a:rPr>
            </a:br>
            <a:r>
              <a:rPr lang="en-US" altLang="en-US" sz="1600" dirty="0">
                <a:latin typeface="+mn-lt"/>
              </a:rPr>
              <a:t>   </a:t>
            </a:r>
            <a:r>
              <a:rPr lang="en-US" altLang="en-US" sz="1600" dirty="0" err="1">
                <a:latin typeface="+mn-lt"/>
              </a:rPr>
              <a:t>aMaze.addRoom</a:t>
            </a:r>
            <a:r>
              <a:rPr lang="en-US" altLang="en-US" sz="1600" dirty="0">
                <a:latin typeface="+mn-lt"/>
              </a:rPr>
              <a:t>(r2); </a:t>
            </a:r>
            <a:endParaRPr lang="en-US" altLang="en-US" sz="1600" dirty="0" smtClean="0">
              <a:latin typeface="+mn-lt"/>
            </a:endParaRPr>
          </a:p>
          <a:p>
            <a:endParaRPr lang="en-US" altLang="en-US" sz="1600" dirty="0">
              <a:latin typeface="+mn-lt"/>
            </a:endParaRPr>
          </a:p>
          <a:p>
            <a:r>
              <a:rPr lang="en-US" altLang="en-US" sz="1600" dirty="0">
                <a:latin typeface="+mn-lt"/>
              </a:rPr>
              <a:t>   r1.setSide(</a:t>
            </a:r>
            <a:r>
              <a:rPr lang="en-US" altLang="en-US" sz="1600" dirty="0" err="1">
                <a:latin typeface="+mn-lt"/>
              </a:rPr>
              <a:t>MapSite.NORTH</a:t>
            </a:r>
            <a:r>
              <a:rPr lang="en-US" altLang="en-US" sz="1600" dirty="0">
                <a:latin typeface="+mn-lt"/>
              </a:rPr>
              <a:t>, </a:t>
            </a:r>
            <a:r>
              <a:rPr lang="en-US" altLang="en-US" sz="1600" dirty="0" err="1">
                <a:latin typeface="+mn-lt"/>
              </a:rPr>
              <a:t>factory.makeWall</a:t>
            </a:r>
            <a:r>
              <a:rPr lang="en-US" altLang="en-US" sz="1600" dirty="0">
                <a:latin typeface="+mn-lt"/>
              </a:rPr>
              <a:t>());</a:t>
            </a:r>
            <a:br>
              <a:rPr lang="en-US" altLang="en-US" sz="1600" dirty="0">
                <a:latin typeface="+mn-lt"/>
              </a:rPr>
            </a:br>
            <a:r>
              <a:rPr lang="en-US" altLang="en-US" sz="1600" dirty="0">
                <a:latin typeface="+mn-lt"/>
              </a:rPr>
              <a:t>   r1.setSide(</a:t>
            </a:r>
            <a:r>
              <a:rPr lang="en-US" altLang="en-US" sz="1600" dirty="0" err="1">
                <a:latin typeface="+mn-lt"/>
              </a:rPr>
              <a:t>MapSite.EAST</a:t>
            </a:r>
            <a:r>
              <a:rPr lang="en-US" altLang="en-US" sz="1600" dirty="0">
                <a:latin typeface="+mn-lt"/>
              </a:rPr>
              <a:t>, </a:t>
            </a:r>
            <a:r>
              <a:rPr lang="en-US" altLang="en-US" sz="1600" dirty="0" err="1">
                <a:latin typeface="+mn-lt"/>
              </a:rPr>
              <a:t>theDoor</a:t>
            </a:r>
            <a:r>
              <a:rPr lang="en-US" altLang="en-US" sz="1600" dirty="0">
                <a:latin typeface="+mn-lt"/>
              </a:rPr>
              <a:t>);</a:t>
            </a:r>
            <a:br>
              <a:rPr lang="en-US" altLang="en-US" sz="1600" dirty="0">
                <a:latin typeface="+mn-lt"/>
              </a:rPr>
            </a:br>
            <a:r>
              <a:rPr lang="en-US" altLang="en-US" sz="1600" dirty="0">
                <a:latin typeface="+mn-lt"/>
              </a:rPr>
              <a:t>   r1.setSide(</a:t>
            </a:r>
            <a:r>
              <a:rPr lang="en-US" altLang="en-US" sz="1600" dirty="0" err="1">
                <a:latin typeface="+mn-lt"/>
              </a:rPr>
              <a:t>MapSite.SOUTH</a:t>
            </a:r>
            <a:r>
              <a:rPr lang="en-US" altLang="en-US" sz="1600" dirty="0">
                <a:latin typeface="+mn-lt"/>
              </a:rPr>
              <a:t>, </a:t>
            </a:r>
            <a:r>
              <a:rPr lang="en-US" altLang="en-US" sz="1600" dirty="0" err="1">
                <a:latin typeface="+mn-lt"/>
              </a:rPr>
              <a:t>factory.makeWall</a:t>
            </a:r>
            <a:r>
              <a:rPr lang="en-US" altLang="en-US" sz="1600" dirty="0">
                <a:latin typeface="+mn-lt"/>
              </a:rPr>
              <a:t>());</a:t>
            </a:r>
            <a:br>
              <a:rPr lang="en-US" altLang="en-US" sz="1600" dirty="0">
                <a:latin typeface="+mn-lt"/>
              </a:rPr>
            </a:br>
            <a:r>
              <a:rPr lang="en-US" altLang="en-US" sz="1600" dirty="0">
                <a:latin typeface="+mn-lt"/>
              </a:rPr>
              <a:t>   r1.setSide(</a:t>
            </a:r>
            <a:r>
              <a:rPr lang="en-US" altLang="en-US" sz="1600" dirty="0" err="1">
                <a:latin typeface="+mn-lt"/>
              </a:rPr>
              <a:t>MapSite.WEST</a:t>
            </a:r>
            <a:r>
              <a:rPr lang="en-US" altLang="en-US" sz="1600" dirty="0">
                <a:latin typeface="+mn-lt"/>
              </a:rPr>
              <a:t>, </a:t>
            </a:r>
            <a:r>
              <a:rPr lang="en-US" altLang="en-US" sz="1600" dirty="0" err="1">
                <a:latin typeface="+mn-lt"/>
              </a:rPr>
              <a:t>factory.makeWall</a:t>
            </a:r>
            <a:r>
              <a:rPr lang="en-US" altLang="en-US" sz="1600" dirty="0">
                <a:latin typeface="+mn-lt"/>
              </a:rPr>
              <a:t>()); </a:t>
            </a:r>
          </a:p>
          <a:p>
            <a:r>
              <a:rPr lang="en-US" altLang="en-US" sz="1600" dirty="0">
                <a:latin typeface="+mn-lt"/>
              </a:rPr>
              <a:t>   r2.setSide(</a:t>
            </a:r>
            <a:r>
              <a:rPr lang="en-US" altLang="en-US" sz="1600" dirty="0" err="1">
                <a:latin typeface="+mn-lt"/>
              </a:rPr>
              <a:t>MapSite.NORTH</a:t>
            </a:r>
            <a:r>
              <a:rPr lang="en-US" altLang="en-US" sz="1600" dirty="0">
                <a:latin typeface="+mn-lt"/>
              </a:rPr>
              <a:t>, </a:t>
            </a:r>
            <a:r>
              <a:rPr lang="en-US" altLang="en-US" sz="1600" dirty="0" err="1">
                <a:latin typeface="+mn-lt"/>
              </a:rPr>
              <a:t>factory.makeWall</a:t>
            </a:r>
            <a:r>
              <a:rPr lang="en-US" altLang="en-US" sz="1600" dirty="0">
                <a:latin typeface="+mn-lt"/>
              </a:rPr>
              <a:t>());</a:t>
            </a:r>
            <a:br>
              <a:rPr lang="en-US" altLang="en-US" sz="1600" dirty="0">
                <a:latin typeface="+mn-lt"/>
              </a:rPr>
            </a:br>
            <a:r>
              <a:rPr lang="en-US" altLang="en-US" sz="1600" dirty="0">
                <a:latin typeface="+mn-lt"/>
              </a:rPr>
              <a:t>   r2.setSide(</a:t>
            </a:r>
            <a:r>
              <a:rPr lang="en-US" altLang="en-US" sz="1600" dirty="0" err="1">
                <a:latin typeface="+mn-lt"/>
              </a:rPr>
              <a:t>MapSite.EAST</a:t>
            </a:r>
            <a:r>
              <a:rPr lang="en-US" altLang="en-US" sz="1600" dirty="0">
                <a:latin typeface="+mn-lt"/>
              </a:rPr>
              <a:t>, </a:t>
            </a:r>
            <a:r>
              <a:rPr lang="en-US" altLang="en-US" sz="1600" dirty="0" err="1">
                <a:latin typeface="+mn-lt"/>
              </a:rPr>
              <a:t>factory.makeWall</a:t>
            </a:r>
            <a:r>
              <a:rPr lang="en-US" altLang="en-US" sz="1600" dirty="0">
                <a:latin typeface="+mn-lt"/>
              </a:rPr>
              <a:t>());</a:t>
            </a:r>
            <a:br>
              <a:rPr lang="en-US" altLang="en-US" sz="1600" dirty="0">
                <a:latin typeface="+mn-lt"/>
              </a:rPr>
            </a:br>
            <a:r>
              <a:rPr lang="en-US" altLang="en-US" sz="1600" dirty="0">
                <a:latin typeface="+mn-lt"/>
              </a:rPr>
              <a:t>   r2.setSide(</a:t>
            </a:r>
            <a:r>
              <a:rPr lang="en-US" altLang="en-US" sz="1600" dirty="0" err="1">
                <a:latin typeface="+mn-lt"/>
              </a:rPr>
              <a:t>MapSite.SOUTH</a:t>
            </a:r>
            <a:r>
              <a:rPr lang="en-US" altLang="en-US" sz="1600" dirty="0">
                <a:latin typeface="+mn-lt"/>
              </a:rPr>
              <a:t>, </a:t>
            </a:r>
            <a:r>
              <a:rPr lang="en-US" altLang="en-US" sz="1600" dirty="0" err="1">
                <a:latin typeface="+mn-lt"/>
              </a:rPr>
              <a:t>factory.makeWall</a:t>
            </a:r>
            <a:r>
              <a:rPr lang="en-US" altLang="en-US" sz="1600" dirty="0">
                <a:latin typeface="+mn-lt"/>
              </a:rPr>
              <a:t>();</a:t>
            </a:r>
            <a:br>
              <a:rPr lang="en-US" altLang="en-US" sz="1600" dirty="0">
                <a:latin typeface="+mn-lt"/>
              </a:rPr>
            </a:br>
            <a:r>
              <a:rPr lang="en-US" altLang="en-US" sz="1600" dirty="0">
                <a:latin typeface="+mn-lt"/>
              </a:rPr>
              <a:t>   r2.setSide(</a:t>
            </a:r>
            <a:r>
              <a:rPr lang="en-US" altLang="en-US" sz="1600" dirty="0" err="1">
                <a:latin typeface="+mn-lt"/>
              </a:rPr>
              <a:t>MapSite.WEST</a:t>
            </a:r>
            <a:r>
              <a:rPr lang="en-US" altLang="en-US" sz="1600" dirty="0">
                <a:latin typeface="+mn-lt"/>
              </a:rPr>
              <a:t>, </a:t>
            </a:r>
            <a:r>
              <a:rPr lang="en-US" altLang="en-US" sz="1600" dirty="0" err="1">
                <a:latin typeface="+mn-lt"/>
              </a:rPr>
              <a:t>theDoor</a:t>
            </a:r>
            <a:r>
              <a:rPr lang="en-US" altLang="en-US" sz="1600" dirty="0">
                <a:latin typeface="+mn-lt"/>
              </a:rPr>
              <a:t>); return </a:t>
            </a:r>
            <a:r>
              <a:rPr lang="en-US" altLang="en-US" sz="1600" dirty="0" err="1">
                <a:latin typeface="+mn-lt"/>
              </a:rPr>
              <a:t>aMaze</a:t>
            </a:r>
            <a:r>
              <a:rPr lang="en-US" altLang="en-US" sz="1600" dirty="0">
                <a:latin typeface="+mn-lt"/>
              </a:rPr>
              <a:t>;</a:t>
            </a:r>
            <a:br>
              <a:rPr lang="en-US" altLang="en-US" sz="1600" dirty="0">
                <a:latin typeface="+mn-lt"/>
              </a:rPr>
            </a:br>
            <a:r>
              <a:rPr lang="en-US" altLang="en-US" sz="1600" dirty="0">
                <a:latin typeface="+mn-lt"/>
              </a:rPr>
              <a:t> }</a:t>
            </a:r>
            <a:br>
              <a:rPr lang="en-US" altLang="en-US" sz="1600" dirty="0">
                <a:latin typeface="+mn-lt"/>
              </a:rPr>
            </a:br>
            <a:r>
              <a:rPr lang="en-US" altLang="en-US" sz="1600" dirty="0">
                <a:latin typeface="+mn-lt"/>
              </a:rPr>
              <a:t>} </a:t>
            </a:r>
          </a:p>
        </p:txBody>
      </p:sp>
    </p:spTree>
    <p:extLst>
      <p:ext uri="{BB962C8B-B14F-4D97-AF65-F5344CB8AC3E}">
        <p14:creationId xmlns:p14="http://schemas.microsoft.com/office/powerpoint/2010/main" val="4003299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E8411C4-4DB6-4136-B3FF-F2B36262195B}" type="slidenum">
              <a:rPr lang="en-CA" altLang="en-US"/>
              <a:pPr/>
              <a:t>16</a:t>
            </a:fld>
            <a:endParaRPr lang="en-CA" altLang="en-US"/>
          </a:p>
        </p:txBody>
      </p:sp>
      <p:sp>
        <p:nvSpPr>
          <p:cNvPr id="205826" name="Rectangle 2"/>
          <p:cNvSpPr>
            <a:spLocks noGrp="1" noChangeArrowheads="1"/>
          </p:cNvSpPr>
          <p:nvPr>
            <p:ph type="title"/>
          </p:nvPr>
        </p:nvSpPr>
        <p:spPr>
          <a:xfrm>
            <a:off x="685800" y="304800"/>
            <a:ext cx="7772400" cy="1143000"/>
          </a:xfrm>
        </p:spPr>
        <p:txBody>
          <a:bodyPr/>
          <a:lstStyle/>
          <a:p>
            <a:r>
              <a:rPr lang="en-US" altLang="en-US" dirty="0"/>
              <a:t>Abstract Factory - </a:t>
            </a:r>
            <a:r>
              <a:rPr lang="en-CA" altLang="en-US" dirty="0" smtClean="0"/>
              <a:t>Example</a:t>
            </a:r>
            <a:endParaRPr lang="en-US" altLang="en-US" dirty="0"/>
          </a:p>
        </p:txBody>
      </p:sp>
      <p:sp>
        <p:nvSpPr>
          <p:cNvPr id="205827" name="Rectangle 3"/>
          <p:cNvSpPr>
            <a:spLocks noGrp="1" noChangeArrowheads="1"/>
          </p:cNvSpPr>
          <p:nvPr>
            <p:ph type="body" idx="1"/>
          </p:nvPr>
        </p:nvSpPr>
        <p:spPr>
          <a:xfrm>
            <a:off x="685800" y="1522413"/>
            <a:ext cx="7772400" cy="5183187"/>
          </a:xfrm>
        </p:spPr>
        <p:txBody>
          <a:bodyPr/>
          <a:lstStyle/>
          <a:p>
            <a:pPr>
              <a:lnSpc>
                <a:spcPct val="90000"/>
              </a:lnSpc>
              <a:buFontTx/>
              <a:buNone/>
            </a:pPr>
            <a:r>
              <a:rPr lang="en-US" altLang="en-US" sz="1600" dirty="0"/>
              <a:t>public class </a:t>
            </a:r>
            <a:r>
              <a:rPr lang="en-US" altLang="en-US" sz="1600" b="1" dirty="0" err="1"/>
              <a:t>EnchantedMazeFactory</a:t>
            </a:r>
            <a:r>
              <a:rPr lang="en-US" altLang="en-US" sz="1600" dirty="0"/>
              <a:t> extends </a:t>
            </a:r>
            <a:r>
              <a:rPr lang="en-US" altLang="en-US" sz="1600" dirty="0" err="1"/>
              <a:t>MazeFactory</a:t>
            </a:r>
            <a:r>
              <a:rPr lang="en-US" altLang="en-US" sz="1600" dirty="0"/>
              <a:t> {</a:t>
            </a:r>
            <a:br>
              <a:rPr lang="en-US" altLang="en-US" sz="1600" dirty="0"/>
            </a:br>
            <a:r>
              <a:rPr lang="en-US" altLang="en-US" sz="1600" dirty="0"/>
              <a:t>public </a:t>
            </a:r>
            <a:r>
              <a:rPr lang="en-US" altLang="en-US" sz="1600" dirty="0" err="1"/>
              <a:t>EnchantedMazeFactory</a:t>
            </a:r>
            <a:r>
              <a:rPr lang="en-US" altLang="en-US" sz="1600" dirty="0"/>
              <a:t>() {...} </a:t>
            </a:r>
          </a:p>
          <a:p>
            <a:pPr>
              <a:lnSpc>
                <a:spcPct val="90000"/>
              </a:lnSpc>
              <a:buFontTx/>
              <a:buNone/>
            </a:pPr>
            <a:r>
              <a:rPr lang="en-US" altLang="en-US" sz="1600" dirty="0"/>
              <a:t>       public Room </a:t>
            </a:r>
            <a:r>
              <a:rPr lang="en-US" altLang="en-US" sz="1600" b="1" dirty="0" err="1"/>
              <a:t>makeRoom</a:t>
            </a:r>
            <a:r>
              <a:rPr lang="en-US" altLang="en-US" sz="1600" dirty="0"/>
              <a:t>(</a:t>
            </a:r>
            <a:r>
              <a:rPr lang="en-US" altLang="en-US" sz="1600" dirty="0" err="1"/>
              <a:t>int</a:t>
            </a:r>
            <a:r>
              <a:rPr lang="en-US" altLang="en-US" sz="1600" dirty="0"/>
              <a:t> n) { </a:t>
            </a:r>
          </a:p>
          <a:p>
            <a:pPr>
              <a:lnSpc>
                <a:spcPct val="90000"/>
              </a:lnSpc>
              <a:buFontTx/>
              <a:buNone/>
            </a:pPr>
            <a:r>
              <a:rPr lang="en-US" altLang="en-US" sz="1600" dirty="0"/>
              <a:t>           return new </a:t>
            </a:r>
            <a:r>
              <a:rPr lang="en-US" altLang="en-US" sz="1600" b="1" dirty="0" err="1"/>
              <a:t>EnchantedRoom</a:t>
            </a:r>
            <a:r>
              <a:rPr lang="en-US" altLang="en-US" sz="1600" dirty="0"/>
              <a:t>(n, new Spell()); </a:t>
            </a:r>
          </a:p>
          <a:p>
            <a:pPr>
              <a:lnSpc>
                <a:spcPct val="90000"/>
              </a:lnSpc>
              <a:buFontTx/>
              <a:buNone/>
            </a:pPr>
            <a:r>
              <a:rPr lang="en-US" altLang="en-US" sz="1600" dirty="0"/>
              <a:t>      } </a:t>
            </a:r>
          </a:p>
          <a:p>
            <a:pPr>
              <a:lnSpc>
                <a:spcPct val="90000"/>
              </a:lnSpc>
              <a:buFontTx/>
              <a:buNone/>
            </a:pPr>
            <a:r>
              <a:rPr lang="en-US" altLang="en-US" sz="1600" dirty="0"/>
              <a:t>      public Door </a:t>
            </a:r>
            <a:r>
              <a:rPr lang="en-US" altLang="en-US" sz="1600" dirty="0" err="1"/>
              <a:t>makeDoor</a:t>
            </a:r>
            <a:r>
              <a:rPr lang="en-US" altLang="en-US" sz="1600" dirty="0"/>
              <a:t>(Room r1, Room r2) { </a:t>
            </a:r>
          </a:p>
          <a:p>
            <a:pPr>
              <a:lnSpc>
                <a:spcPct val="90000"/>
              </a:lnSpc>
              <a:buFontTx/>
              <a:buNone/>
            </a:pPr>
            <a:r>
              <a:rPr lang="en-US" altLang="en-US" sz="1600" dirty="0"/>
              <a:t>          return new </a:t>
            </a:r>
            <a:r>
              <a:rPr lang="en-US" altLang="en-US" sz="1600" dirty="0" err="1"/>
              <a:t>DoorNeedingSpell</a:t>
            </a:r>
            <a:r>
              <a:rPr lang="en-US" altLang="en-US" sz="1600" dirty="0"/>
              <a:t>(r1, r2); </a:t>
            </a:r>
          </a:p>
          <a:p>
            <a:pPr>
              <a:lnSpc>
                <a:spcPct val="90000"/>
              </a:lnSpc>
              <a:buFontTx/>
              <a:buNone/>
            </a:pPr>
            <a:r>
              <a:rPr lang="en-US" altLang="en-US" sz="1600" dirty="0"/>
              <a:t>      } </a:t>
            </a:r>
          </a:p>
          <a:p>
            <a:pPr>
              <a:lnSpc>
                <a:spcPct val="90000"/>
              </a:lnSpc>
              <a:buFontTx/>
              <a:buNone/>
            </a:pPr>
            <a:r>
              <a:rPr lang="en-US" altLang="en-US" sz="1600" dirty="0"/>
              <a:t>} </a:t>
            </a:r>
          </a:p>
          <a:p>
            <a:pPr>
              <a:lnSpc>
                <a:spcPct val="90000"/>
              </a:lnSpc>
              <a:buFontTx/>
              <a:buNone/>
            </a:pPr>
            <a:endParaRPr lang="en-US" altLang="en-US" sz="1600" dirty="0"/>
          </a:p>
          <a:p>
            <a:pPr>
              <a:lnSpc>
                <a:spcPct val="90000"/>
              </a:lnSpc>
              <a:buFontTx/>
              <a:buNone/>
            </a:pPr>
            <a:r>
              <a:rPr lang="en-US" altLang="en-US" sz="1600" dirty="0"/>
              <a:t>public class </a:t>
            </a:r>
            <a:r>
              <a:rPr lang="en-US" altLang="en-US" sz="1600" b="1" dirty="0" err="1"/>
              <a:t>BombedMazeFactory</a:t>
            </a:r>
            <a:r>
              <a:rPr lang="en-US" altLang="en-US" sz="1600" dirty="0"/>
              <a:t> extends </a:t>
            </a:r>
            <a:r>
              <a:rPr lang="en-US" altLang="en-US" sz="1600" dirty="0" err="1"/>
              <a:t>MazeFactory</a:t>
            </a:r>
            <a:r>
              <a:rPr lang="en-US" altLang="en-US" sz="1600" dirty="0"/>
              <a:t> {</a:t>
            </a:r>
            <a:br>
              <a:rPr lang="en-US" altLang="en-US" sz="1600" dirty="0"/>
            </a:br>
            <a:r>
              <a:rPr lang="en-US" altLang="en-US" sz="1600" dirty="0"/>
              <a:t>public </a:t>
            </a:r>
            <a:r>
              <a:rPr lang="en-US" altLang="en-US" sz="1600" dirty="0" err="1"/>
              <a:t>BombedMazeFactory</a:t>
            </a:r>
            <a:r>
              <a:rPr lang="en-US" altLang="en-US" sz="1600" dirty="0"/>
              <a:t>() {...} </a:t>
            </a:r>
          </a:p>
          <a:p>
            <a:pPr>
              <a:lnSpc>
                <a:spcPct val="90000"/>
              </a:lnSpc>
              <a:buFontTx/>
              <a:buNone/>
            </a:pPr>
            <a:r>
              <a:rPr lang="en-US" altLang="en-US" sz="1600" dirty="0"/>
              <a:t>     public Wall </a:t>
            </a:r>
            <a:r>
              <a:rPr lang="en-US" altLang="en-US" sz="1600" dirty="0" err="1"/>
              <a:t>makeWall</a:t>
            </a:r>
            <a:r>
              <a:rPr lang="en-US" altLang="en-US" sz="1600" dirty="0"/>
              <a:t>(){ </a:t>
            </a:r>
          </a:p>
          <a:p>
            <a:pPr>
              <a:lnSpc>
                <a:spcPct val="90000"/>
              </a:lnSpc>
              <a:buFontTx/>
              <a:buNone/>
            </a:pPr>
            <a:r>
              <a:rPr lang="en-US" altLang="en-US" sz="1600" dirty="0"/>
              <a:t>         return new </a:t>
            </a:r>
            <a:r>
              <a:rPr lang="en-US" altLang="en-US" sz="1600" dirty="0" err="1"/>
              <a:t>BombedWall</a:t>
            </a:r>
            <a:r>
              <a:rPr lang="en-US" altLang="en-US" sz="1600" dirty="0"/>
              <a:t>(); </a:t>
            </a:r>
          </a:p>
          <a:p>
            <a:pPr>
              <a:lnSpc>
                <a:spcPct val="90000"/>
              </a:lnSpc>
              <a:buFontTx/>
              <a:buNone/>
            </a:pPr>
            <a:r>
              <a:rPr lang="en-US" altLang="en-US" sz="1600" dirty="0"/>
              <a:t>     } </a:t>
            </a:r>
          </a:p>
          <a:p>
            <a:pPr>
              <a:lnSpc>
                <a:spcPct val="90000"/>
              </a:lnSpc>
              <a:buFontTx/>
              <a:buNone/>
            </a:pPr>
            <a:r>
              <a:rPr lang="en-US" altLang="en-US" sz="1600" dirty="0"/>
              <a:t>     public Room </a:t>
            </a:r>
            <a:r>
              <a:rPr lang="en-US" altLang="en-US" sz="1600" b="1" dirty="0" err="1"/>
              <a:t>makeRoom</a:t>
            </a:r>
            <a:r>
              <a:rPr lang="en-US" altLang="en-US" sz="1600" dirty="0"/>
              <a:t>(</a:t>
            </a:r>
            <a:r>
              <a:rPr lang="en-US" altLang="en-US" sz="1600" dirty="0" err="1"/>
              <a:t>int</a:t>
            </a:r>
            <a:r>
              <a:rPr lang="en-US" altLang="en-US" sz="1600" dirty="0"/>
              <a:t> n){ </a:t>
            </a:r>
          </a:p>
          <a:p>
            <a:pPr>
              <a:lnSpc>
                <a:spcPct val="90000"/>
              </a:lnSpc>
              <a:buFontTx/>
              <a:buNone/>
            </a:pPr>
            <a:r>
              <a:rPr lang="en-US" altLang="en-US" sz="1600" dirty="0"/>
              <a:t>        return new </a:t>
            </a:r>
            <a:r>
              <a:rPr lang="en-US" altLang="en-US" sz="1600" b="1" dirty="0" err="1"/>
              <a:t>RoomWithABomb</a:t>
            </a:r>
            <a:r>
              <a:rPr lang="en-US" altLang="en-US" sz="1600" dirty="0"/>
              <a:t>(n); </a:t>
            </a:r>
          </a:p>
          <a:p>
            <a:pPr>
              <a:lnSpc>
                <a:spcPct val="90000"/>
              </a:lnSpc>
              <a:buFontTx/>
              <a:buNone/>
            </a:pPr>
            <a:r>
              <a:rPr lang="en-US" altLang="en-US" sz="1600" dirty="0"/>
              <a:t>     }</a:t>
            </a:r>
          </a:p>
          <a:p>
            <a:pPr>
              <a:lnSpc>
                <a:spcPct val="90000"/>
              </a:lnSpc>
              <a:buFontTx/>
              <a:buNone/>
            </a:pPr>
            <a:r>
              <a:rPr lang="en-US" altLang="en-US" sz="1600" dirty="0"/>
              <a:t>} </a:t>
            </a:r>
          </a:p>
        </p:txBody>
      </p:sp>
    </p:spTree>
    <p:extLst>
      <p:ext uri="{BB962C8B-B14F-4D97-AF65-F5344CB8AC3E}">
        <p14:creationId xmlns:p14="http://schemas.microsoft.com/office/powerpoint/2010/main" val="116535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2B94F6-71EC-4F64-8861-F4E053B0EB34}" type="slidenum">
              <a:rPr lang="en-CA" altLang="en-US"/>
              <a:pPr/>
              <a:t>17</a:t>
            </a:fld>
            <a:endParaRPr lang="en-CA" altLang="en-US"/>
          </a:p>
        </p:txBody>
      </p:sp>
      <p:sp>
        <p:nvSpPr>
          <p:cNvPr id="206850" name="Rectangle 2"/>
          <p:cNvSpPr>
            <a:spLocks noGrp="1" noChangeArrowheads="1"/>
          </p:cNvSpPr>
          <p:nvPr>
            <p:ph type="title"/>
          </p:nvPr>
        </p:nvSpPr>
        <p:spPr>
          <a:xfrm>
            <a:off x="323850" y="333375"/>
            <a:ext cx="8424863" cy="1143000"/>
          </a:xfrm>
        </p:spPr>
        <p:txBody>
          <a:bodyPr/>
          <a:lstStyle/>
          <a:p>
            <a:r>
              <a:rPr lang="en-US" altLang="en-US" sz="4000" dirty="0"/>
              <a:t>Abstract Factory – </a:t>
            </a:r>
            <a:r>
              <a:rPr lang="en-CA" altLang="en-US" sz="4000" dirty="0" smtClean="0"/>
              <a:t>Client Code</a:t>
            </a:r>
            <a:endParaRPr lang="en-US" altLang="en-US" sz="4000" dirty="0"/>
          </a:p>
        </p:txBody>
      </p:sp>
      <p:sp>
        <p:nvSpPr>
          <p:cNvPr id="206851" name="Rectangle 3"/>
          <p:cNvSpPr>
            <a:spLocks noGrp="1" noChangeArrowheads="1"/>
          </p:cNvSpPr>
          <p:nvPr>
            <p:ph type="body" idx="1"/>
          </p:nvPr>
        </p:nvSpPr>
        <p:spPr/>
        <p:txBody>
          <a:bodyPr/>
          <a:lstStyle/>
          <a:p>
            <a:pPr>
              <a:lnSpc>
                <a:spcPct val="80000"/>
              </a:lnSpc>
              <a:buFontTx/>
              <a:buNone/>
            </a:pPr>
            <a:r>
              <a:rPr lang="en-US" altLang="en-US" sz="2000" dirty="0" err="1"/>
              <a:t>MazeGame</a:t>
            </a:r>
            <a:r>
              <a:rPr lang="en-US" altLang="en-US" sz="2000" dirty="0"/>
              <a:t> </a:t>
            </a:r>
            <a:r>
              <a:rPr lang="en-US" altLang="en-US" sz="2000" dirty="0">
                <a:solidFill>
                  <a:schemeClr val="accent2"/>
                </a:solidFill>
              </a:rPr>
              <a:t>game</a:t>
            </a:r>
            <a:r>
              <a:rPr lang="en-US" altLang="en-US" sz="2000" dirty="0"/>
              <a:t>; // The instance of a game.</a:t>
            </a:r>
          </a:p>
          <a:p>
            <a:pPr>
              <a:lnSpc>
                <a:spcPct val="80000"/>
              </a:lnSpc>
              <a:buFontTx/>
              <a:buNone/>
            </a:pPr>
            <a:r>
              <a:rPr lang="en-US" altLang="en-US" sz="2000" dirty="0"/>
              <a:t>……….</a:t>
            </a:r>
          </a:p>
          <a:p>
            <a:pPr>
              <a:lnSpc>
                <a:spcPct val="80000"/>
              </a:lnSpc>
              <a:buFontTx/>
              <a:buNone/>
            </a:pPr>
            <a:r>
              <a:rPr lang="en-US" altLang="en-US" sz="2000" dirty="0"/>
              <a:t>Maze </a:t>
            </a:r>
            <a:r>
              <a:rPr lang="en-US" altLang="en-US" sz="2000" dirty="0" err="1">
                <a:solidFill>
                  <a:schemeClr val="accent2"/>
                </a:solidFill>
              </a:rPr>
              <a:t>aMaze</a:t>
            </a:r>
            <a:r>
              <a:rPr lang="en-US" altLang="en-US" sz="2000" dirty="0"/>
              <a:t>; // A reference to a maze. </a:t>
            </a:r>
          </a:p>
          <a:p>
            <a:pPr>
              <a:lnSpc>
                <a:spcPct val="80000"/>
              </a:lnSpc>
              <a:buFontTx/>
              <a:buNone/>
            </a:pPr>
            <a:r>
              <a:rPr lang="en-US" altLang="en-US" sz="2000" dirty="0"/>
              <a:t>switch(choice) {</a:t>
            </a:r>
            <a:br>
              <a:rPr lang="en-US" altLang="en-US" sz="2000" dirty="0"/>
            </a:br>
            <a:r>
              <a:rPr lang="en-US" altLang="en-US" sz="2000" dirty="0"/>
              <a:t>case ENCHANTED: {</a:t>
            </a:r>
            <a:br>
              <a:rPr lang="en-US" altLang="en-US" sz="2000" dirty="0"/>
            </a:br>
            <a:r>
              <a:rPr lang="en-US" altLang="en-US" sz="2000" dirty="0"/>
              <a:t>    </a:t>
            </a:r>
            <a:r>
              <a:rPr lang="en-US" altLang="en-US" sz="2000" dirty="0" err="1"/>
              <a:t>EnchantedMazeFactory</a:t>
            </a:r>
            <a:r>
              <a:rPr lang="en-US" altLang="en-US" sz="2000" dirty="0"/>
              <a:t> </a:t>
            </a:r>
            <a:r>
              <a:rPr lang="en-US" altLang="en-US" sz="2000" dirty="0">
                <a:solidFill>
                  <a:srgbClr val="FF0000"/>
                </a:solidFill>
              </a:rPr>
              <a:t>factory</a:t>
            </a:r>
            <a:r>
              <a:rPr lang="en-US" altLang="en-US" sz="2000" dirty="0"/>
              <a:t> = new </a:t>
            </a:r>
            <a:r>
              <a:rPr lang="en-US" altLang="en-US" sz="2000" dirty="0" err="1">
                <a:solidFill>
                  <a:srgbClr val="FF0000"/>
                </a:solidFill>
              </a:rPr>
              <a:t>EnchantedMazeFactory</a:t>
            </a:r>
            <a:r>
              <a:rPr lang="en-US" altLang="en-US" sz="2000" dirty="0">
                <a:solidFill>
                  <a:srgbClr val="FF0000"/>
                </a:solidFill>
              </a:rPr>
              <a:t>()</a:t>
            </a:r>
            <a:r>
              <a:rPr lang="en-US" altLang="en-US" sz="2000" dirty="0"/>
              <a:t>;</a:t>
            </a:r>
            <a:br>
              <a:rPr lang="en-US" altLang="en-US" sz="2000" dirty="0"/>
            </a:br>
            <a:r>
              <a:rPr lang="en-US" altLang="en-US" sz="2000" dirty="0"/>
              <a:t>    </a:t>
            </a:r>
            <a:r>
              <a:rPr lang="en-US" altLang="en-US" sz="2000" dirty="0" err="1"/>
              <a:t>aMaze</a:t>
            </a:r>
            <a:r>
              <a:rPr lang="en-US" altLang="en-US" sz="2000" dirty="0"/>
              <a:t> = </a:t>
            </a:r>
            <a:r>
              <a:rPr lang="en-US" altLang="en-US" sz="2000" dirty="0" err="1"/>
              <a:t>game.createMaze</a:t>
            </a:r>
            <a:r>
              <a:rPr lang="en-US" altLang="en-US" sz="2000" dirty="0"/>
              <a:t>(</a:t>
            </a:r>
            <a:r>
              <a:rPr lang="en-US" altLang="en-US" sz="2000" dirty="0">
                <a:solidFill>
                  <a:srgbClr val="FF0000"/>
                </a:solidFill>
              </a:rPr>
              <a:t>factory</a:t>
            </a:r>
            <a:r>
              <a:rPr lang="en-US" altLang="en-US" sz="2000" dirty="0"/>
              <a:t>);</a:t>
            </a:r>
            <a:br>
              <a:rPr lang="en-US" altLang="en-US" sz="2000" dirty="0"/>
            </a:br>
            <a:r>
              <a:rPr lang="en-US" altLang="en-US" sz="2000" dirty="0"/>
              <a:t>    break;</a:t>
            </a:r>
          </a:p>
          <a:p>
            <a:pPr>
              <a:lnSpc>
                <a:spcPct val="80000"/>
              </a:lnSpc>
              <a:buFontTx/>
              <a:buNone/>
            </a:pPr>
            <a:r>
              <a:rPr lang="en-US" altLang="en-US" sz="2000" dirty="0"/>
              <a:t>     }</a:t>
            </a:r>
            <a:br>
              <a:rPr lang="en-US" altLang="en-US" sz="2000" dirty="0"/>
            </a:br>
            <a:r>
              <a:rPr lang="en-US" altLang="en-US" sz="2000" dirty="0"/>
              <a:t>case BOMBED: {</a:t>
            </a:r>
            <a:br>
              <a:rPr lang="en-US" altLang="en-US" sz="2000" dirty="0"/>
            </a:br>
            <a:r>
              <a:rPr lang="en-US" altLang="en-US" sz="2000" dirty="0"/>
              <a:t>    </a:t>
            </a:r>
            <a:r>
              <a:rPr lang="en-US" altLang="en-US" sz="2000" dirty="0" err="1"/>
              <a:t>BombedMazeFactory</a:t>
            </a:r>
            <a:r>
              <a:rPr lang="en-US" altLang="en-US" sz="2000" dirty="0"/>
              <a:t> </a:t>
            </a:r>
            <a:r>
              <a:rPr lang="en-US" altLang="en-US" sz="2000" dirty="0">
                <a:solidFill>
                  <a:srgbClr val="0070C0"/>
                </a:solidFill>
              </a:rPr>
              <a:t>factory</a:t>
            </a:r>
            <a:r>
              <a:rPr lang="en-US" altLang="en-US" sz="2000" dirty="0"/>
              <a:t> = new </a:t>
            </a:r>
            <a:r>
              <a:rPr lang="en-US" altLang="en-US" sz="2000" dirty="0" err="1">
                <a:solidFill>
                  <a:srgbClr val="0070C0"/>
                </a:solidFill>
              </a:rPr>
              <a:t>BombedMazeFactory</a:t>
            </a:r>
            <a:r>
              <a:rPr lang="en-US" altLang="en-US" sz="2000" dirty="0">
                <a:solidFill>
                  <a:srgbClr val="0070C0"/>
                </a:solidFill>
              </a:rPr>
              <a:t>()</a:t>
            </a:r>
            <a:r>
              <a:rPr lang="en-US" altLang="en-US" sz="2000" dirty="0"/>
              <a:t>;</a:t>
            </a:r>
            <a:br>
              <a:rPr lang="en-US" altLang="en-US" sz="2000" dirty="0"/>
            </a:br>
            <a:r>
              <a:rPr lang="en-US" altLang="en-US" sz="2000" dirty="0"/>
              <a:t>    </a:t>
            </a:r>
            <a:r>
              <a:rPr lang="en-US" altLang="en-US" sz="2000" dirty="0" err="1"/>
              <a:t>aMaze</a:t>
            </a:r>
            <a:r>
              <a:rPr lang="en-US" altLang="en-US" sz="2000" dirty="0"/>
              <a:t> = </a:t>
            </a:r>
            <a:r>
              <a:rPr lang="en-US" altLang="en-US" sz="2000" dirty="0" err="1"/>
              <a:t>game.createMaze</a:t>
            </a:r>
            <a:r>
              <a:rPr lang="en-US" altLang="en-US" sz="2000" dirty="0"/>
              <a:t>(</a:t>
            </a:r>
            <a:r>
              <a:rPr lang="en-US" altLang="en-US" sz="2000" dirty="0">
                <a:solidFill>
                  <a:srgbClr val="0070C0"/>
                </a:solidFill>
              </a:rPr>
              <a:t>factory</a:t>
            </a:r>
            <a:r>
              <a:rPr lang="en-US" altLang="en-US" sz="2000" dirty="0"/>
              <a:t>);</a:t>
            </a:r>
            <a:br>
              <a:rPr lang="en-US" altLang="en-US" sz="2000" dirty="0"/>
            </a:br>
            <a:r>
              <a:rPr lang="en-US" altLang="en-US" sz="2000" dirty="0"/>
              <a:t>    break;</a:t>
            </a:r>
            <a:br>
              <a:rPr lang="en-US" altLang="en-US" sz="2000" dirty="0"/>
            </a:br>
            <a:r>
              <a:rPr lang="en-US" altLang="en-US" sz="2000" dirty="0"/>
              <a:t>}</a:t>
            </a:r>
          </a:p>
          <a:p>
            <a:pPr>
              <a:lnSpc>
                <a:spcPct val="80000"/>
              </a:lnSpc>
              <a:buFontTx/>
              <a:buNone/>
            </a:pPr>
            <a:r>
              <a:rPr lang="en-US" altLang="en-US" sz="2000" dirty="0"/>
              <a:t>} </a:t>
            </a:r>
          </a:p>
        </p:txBody>
      </p:sp>
    </p:spTree>
    <p:extLst>
      <p:ext uri="{BB962C8B-B14F-4D97-AF65-F5344CB8AC3E}">
        <p14:creationId xmlns:p14="http://schemas.microsoft.com/office/powerpoint/2010/main" val="2422406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p:txBody>
          <a:bodyPr/>
          <a:lstStyle/>
          <a:p>
            <a:r>
              <a:rPr lang="en-CA" sz="2400" dirty="0">
                <a:hlinkClick r:id="rId2"/>
              </a:rPr>
              <a:t>https://</a:t>
            </a:r>
            <a:r>
              <a:rPr lang="en-CA" sz="2400" dirty="0" smtClean="0">
                <a:hlinkClick r:id="rId2"/>
              </a:rPr>
              <a:t>sourcemaking.com/design_patterns/</a:t>
            </a:r>
            <a:endParaRPr lang="en-CA" sz="2400" dirty="0" smtClean="0"/>
          </a:p>
          <a:p>
            <a:endParaRPr lang="en-CA" sz="2400" dirty="0"/>
          </a:p>
          <a:p>
            <a:r>
              <a:rPr lang="en-CA" sz="2400" dirty="0">
                <a:hlinkClick r:id="rId3"/>
              </a:rPr>
              <a:t>https://</a:t>
            </a:r>
            <a:r>
              <a:rPr lang="en-CA" sz="2400" dirty="0" smtClean="0">
                <a:hlinkClick r:id="rId3"/>
              </a:rPr>
              <a:t>www.youtube.com/playlist?list=PLF206E906175C7E07</a:t>
            </a:r>
            <a:endParaRPr lang="en-CA" sz="2400" dirty="0" smtClean="0"/>
          </a:p>
          <a:p>
            <a:endParaRPr lang="en-CA" sz="2400" dirty="0"/>
          </a:p>
          <a:p>
            <a:r>
              <a:rPr lang="en-CA" sz="2400" dirty="0">
                <a:hlinkClick r:id="rId4"/>
              </a:rPr>
              <a:t>http://</a:t>
            </a:r>
            <a:r>
              <a:rPr lang="en-CA" sz="2400" dirty="0" smtClean="0">
                <a:hlinkClick r:id="rId4"/>
              </a:rPr>
              <a:t>www.netobjectives.com/resources/books/design-patterns-explained/review-questions</a:t>
            </a:r>
            <a:endParaRPr lang="en-CA" sz="2400" dirty="0" smtClean="0"/>
          </a:p>
          <a:p>
            <a:endParaRPr lang="en-CA" sz="2400" dirty="0" smtClean="0"/>
          </a:p>
          <a:p>
            <a:endParaRPr lang="en-CA" dirty="0"/>
          </a:p>
        </p:txBody>
      </p:sp>
    </p:spTree>
    <p:extLst>
      <p:ext uri="{BB962C8B-B14F-4D97-AF65-F5344CB8AC3E}">
        <p14:creationId xmlns:p14="http://schemas.microsoft.com/office/powerpoint/2010/main" val="3753830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2022D1-66B0-48DF-8373-13303624DD4F}" type="slidenum">
              <a:rPr lang="en-CA" altLang="en-US"/>
              <a:pPr/>
              <a:t>2</a:t>
            </a:fld>
            <a:endParaRPr lang="en-CA" altLang="en-US"/>
          </a:p>
        </p:txBody>
      </p:sp>
      <p:sp>
        <p:nvSpPr>
          <p:cNvPr id="241666" name="Rectangle 2"/>
          <p:cNvSpPr>
            <a:spLocks noGrp="1" noChangeArrowheads="1"/>
          </p:cNvSpPr>
          <p:nvPr>
            <p:ph type="title"/>
          </p:nvPr>
        </p:nvSpPr>
        <p:spPr/>
        <p:txBody>
          <a:bodyPr/>
          <a:lstStyle/>
          <a:p>
            <a:r>
              <a:rPr lang="en-CA" altLang="en-US" dirty="0" smtClean="0"/>
              <a:t>Singleton Design Pattern</a:t>
            </a:r>
            <a:endParaRPr lang="en-CA" altLang="en-US" dirty="0"/>
          </a:p>
        </p:txBody>
      </p:sp>
      <p:sp>
        <p:nvSpPr>
          <p:cNvPr id="241667" name="Rectangle 3"/>
          <p:cNvSpPr>
            <a:spLocks noGrp="1" noChangeArrowheads="1"/>
          </p:cNvSpPr>
          <p:nvPr>
            <p:ph type="body" idx="1"/>
          </p:nvPr>
        </p:nvSpPr>
        <p:spPr>
          <a:xfrm>
            <a:off x="684213" y="1989138"/>
            <a:ext cx="7772400" cy="4868862"/>
          </a:xfrm>
        </p:spPr>
        <p:txBody>
          <a:bodyPr/>
          <a:lstStyle/>
          <a:p>
            <a:pPr>
              <a:lnSpc>
                <a:spcPct val="80000"/>
              </a:lnSpc>
            </a:pPr>
            <a:r>
              <a:rPr lang="en-CA" altLang="en-US" sz="1800" b="1" dirty="0" smtClean="0"/>
              <a:t>Intent</a:t>
            </a:r>
            <a:endParaRPr lang="en-CA" altLang="en-US" sz="1800" b="1" dirty="0"/>
          </a:p>
          <a:p>
            <a:pPr lvl="1">
              <a:lnSpc>
                <a:spcPct val="80000"/>
              </a:lnSpc>
            </a:pPr>
            <a:r>
              <a:rPr lang="en-CA" altLang="en-US" sz="1600" dirty="0"/>
              <a:t>The purpose of this design pattern is to ensure that in a software application, from a class we can construct up to a limited number of objects (usually only one object) and that this class provides a reference point to that unique object (or objects) . Although this pattern is used to ensure that only one object can be constructed from the class, the pattern is flexible enough to be converted to allow the creation of up to a certain number of objects from a class (two, three etc. objects</a:t>
            </a:r>
            <a:r>
              <a:rPr lang="en-CA" altLang="en-US" sz="1600" dirty="0" smtClean="0"/>
              <a:t>).</a:t>
            </a:r>
            <a:endParaRPr lang="en-CA" altLang="en-US" sz="1600" dirty="0"/>
          </a:p>
          <a:p>
            <a:pPr lvl="1">
              <a:lnSpc>
                <a:spcPct val="80000"/>
              </a:lnSpc>
            </a:pPr>
            <a:endParaRPr lang="en-CA" altLang="en-US" sz="1600" dirty="0"/>
          </a:p>
          <a:p>
            <a:pPr>
              <a:lnSpc>
                <a:spcPct val="80000"/>
              </a:lnSpc>
            </a:pPr>
            <a:r>
              <a:rPr lang="en-CA" altLang="en-US" sz="1800" b="1" dirty="0" smtClean="0"/>
              <a:t>Application</a:t>
            </a:r>
            <a:endParaRPr lang="en-CA" altLang="en-US" sz="1800" b="1" dirty="0"/>
          </a:p>
          <a:p>
            <a:pPr lvl="1">
              <a:lnSpc>
                <a:spcPct val="80000"/>
              </a:lnSpc>
            </a:pPr>
            <a:r>
              <a:rPr lang="en-CA" altLang="en-US" sz="1600" dirty="0"/>
              <a:t>We use this design pattern when we want to guarantee that a class produces only one object no matter how many times we call the constructor of this class, and we want to have through this class a unique and global reference point for this unique </a:t>
            </a:r>
            <a:r>
              <a:rPr lang="en-CA" altLang="en-US" sz="1600" dirty="0" smtClean="0"/>
              <a:t>object</a:t>
            </a:r>
          </a:p>
          <a:p>
            <a:pPr lvl="1">
              <a:lnSpc>
                <a:spcPct val="80000"/>
              </a:lnSpc>
            </a:pPr>
            <a:r>
              <a:rPr lang="en-CA" altLang="en-US" sz="1600" dirty="0"/>
              <a:t>In addition, this pattern allows this unique object to be expanded using </a:t>
            </a:r>
            <a:r>
              <a:rPr lang="en-CA" altLang="en-US" sz="1600" dirty="0" err="1"/>
              <a:t>subclassing</a:t>
            </a:r>
            <a:r>
              <a:rPr lang="en-CA" altLang="en-US" sz="1600" dirty="0"/>
              <a:t> without having to change the client program that uses this (unique) object</a:t>
            </a:r>
          </a:p>
        </p:txBody>
      </p:sp>
    </p:spTree>
    <p:extLst>
      <p:ext uri="{BB962C8B-B14F-4D97-AF65-F5344CB8AC3E}">
        <p14:creationId xmlns:p14="http://schemas.microsoft.com/office/powerpoint/2010/main" val="532934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2227BC-CE54-4A8E-A595-A66814F11085}" type="slidenum">
              <a:rPr lang="en-CA" altLang="en-US"/>
              <a:pPr/>
              <a:t>3</a:t>
            </a:fld>
            <a:endParaRPr lang="en-CA" altLang="en-US"/>
          </a:p>
        </p:txBody>
      </p:sp>
      <p:sp>
        <p:nvSpPr>
          <p:cNvPr id="243714" name="Rectangle 2"/>
          <p:cNvSpPr>
            <a:spLocks noGrp="1" noChangeArrowheads="1"/>
          </p:cNvSpPr>
          <p:nvPr>
            <p:ph type="title"/>
          </p:nvPr>
        </p:nvSpPr>
        <p:spPr/>
        <p:txBody>
          <a:bodyPr/>
          <a:lstStyle/>
          <a:p>
            <a:r>
              <a:rPr lang="en-CA" altLang="en-US" sz="3600" dirty="0"/>
              <a:t>Singleton</a:t>
            </a:r>
            <a:r>
              <a:rPr lang="el-GR" altLang="en-US" sz="3600" dirty="0"/>
              <a:t> </a:t>
            </a:r>
            <a:r>
              <a:rPr lang="en-CA" altLang="en-US" sz="3600" dirty="0" smtClean="0"/>
              <a:t>Design Pattern – Class Diagram </a:t>
            </a:r>
            <a:endParaRPr lang="en-CA" altLang="en-US" sz="3600" dirty="0"/>
          </a:p>
        </p:txBody>
      </p:sp>
      <p:graphicFrame>
        <p:nvGraphicFramePr>
          <p:cNvPr id="243716" name="Object 4"/>
          <p:cNvGraphicFramePr>
            <a:graphicFrameLocks noChangeAspect="1"/>
          </p:cNvGraphicFramePr>
          <p:nvPr/>
        </p:nvGraphicFramePr>
        <p:xfrm>
          <a:off x="1524000" y="3352800"/>
          <a:ext cx="6324600" cy="1812925"/>
        </p:xfrm>
        <a:graphic>
          <a:graphicData uri="http://schemas.openxmlformats.org/presentationml/2006/ole">
            <mc:AlternateContent xmlns:mc="http://schemas.openxmlformats.org/markup-compatibility/2006">
              <mc:Choice xmlns:v="urn:schemas-microsoft-com:vml" Requires="v">
                <p:oleObj spid="_x0000_s12291" name="Visio" r:id="rId4" imgW="3074760" imgH="881640" progId="Visio.Drawing.6">
                  <p:embed/>
                </p:oleObj>
              </mc:Choice>
              <mc:Fallback>
                <p:oleObj name="Visio" r:id="rId4" imgW="3074760" imgH="8816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63246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3312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BD2AAB3-A18F-4798-8B01-6F14CCFD36C6}" type="slidenum">
              <a:rPr lang="en-CA" altLang="en-US"/>
              <a:pPr/>
              <a:t>4</a:t>
            </a:fld>
            <a:endParaRPr lang="en-CA" altLang="en-US"/>
          </a:p>
        </p:txBody>
      </p:sp>
      <p:sp>
        <p:nvSpPr>
          <p:cNvPr id="249858" name="Rectangle 2"/>
          <p:cNvSpPr>
            <a:spLocks noGrp="1" noChangeArrowheads="1"/>
          </p:cNvSpPr>
          <p:nvPr>
            <p:ph type="title"/>
          </p:nvPr>
        </p:nvSpPr>
        <p:spPr>
          <a:xfrm>
            <a:off x="685800" y="260350"/>
            <a:ext cx="7772400" cy="1143000"/>
          </a:xfrm>
        </p:spPr>
        <p:txBody>
          <a:bodyPr/>
          <a:lstStyle/>
          <a:p>
            <a:r>
              <a:rPr lang="en-US" altLang="en-US" dirty="0"/>
              <a:t>Singleton - </a:t>
            </a:r>
            <a:r>
              <a:rPr lang="en-CA" altLang="en-US" dirty="0" smtClean="0"/>
              <a:t>Example</a:t>
            </a:r>
            <a:endParaRPr lang="en-US" altLang="en-US" dirty="0"/>
          </a:p>
        </p:txBody>
      </p:sp>
      <p:sp>
        <p:nvSpPr>
          <p:cNvPr id="249859" name="Rectangle 3"/>
          <p:cNvSpPr>
            <a:spLocks noGrp="1" noChangeArrowheads="1"/>
          </p:cNvSpPr>
          <p:nvPr>
            <p:ph type="body" idx="1"/>
          </p:nvPr>
        </p:nvSpPr>
        <p:spPr>
          <a:xfrm>
            <a:off x="539750" y="1484313"/>
            <a:ext cx="4679950" cy="4114800"/>
          </a:xfrm>
        </p:spPr>
        <p:txBody>
          <a:bodyPr/>
          <a:lstStyle/>
          <a:p>
            <a:pPr>
              <a:buFontTx/>
              <a:buNone/>
            </a:pPr>
            <a:r>
              <a:rPr lang="en-US" altLang="en-US" sz="1600" dirty="0"/>
              <a:t>class Singleton { </a:t>
            </a:r>
          </a:p>
          <a:p>
            <a:pPr>
              <a:buFontTx/>
              <a:buNone/>
            </a:pPr>
            <a:r>
              <a:rPr lang="en-US" altLang="en-US" sz="1600" dirty="0"/>
              <a:t>      public: </a:t>
            </a:r>
          </a:p>
          <a:p>
            <a:pPr>
              <a:buFontTx/>
              <a:buNone/>
            </a:pPr>
            <a:r>
              <a:rPr lang="en-US" altLang="en-US" sz="1600" dirty="0"/>
              <a:t>          static Singleton* Instance(); </a:t>
            </a:r>
          </a:p>
          <a:p>
            <a:pPr>
              <a:buFontTx/>
              <a:buNone/>
            </a:pPr>
            <a:r>
              <a:rPr lang="en-US" altLang="en-US" sz="1600" dirty="0">
                <a:solidFill>
                  <a:schemeClr val="accent2"/>
                </a:solidFill>
              </a:rPr>
              <a:t>     protected</a:t>
            </a:r>
            <a:r>
              <a:rPr lang="en-US" altLang="en-US" sz="1600" dirty="0"/>
              <a:t>: </a:t>
            </a:r>
          </a:p>
          <a:p>
            <a:pPr>
              <a:buFontTx/>
              <a:buNone/>
            </a:pPr>
            <a:r>
              <a:rPr lang="en-US" altLang="en-US" sz="1600" dirty="0"/>
              <a:t>          Singleton(); </a:t>
            </a:r>
          </a:p>
          <a:p>
            <a:pPr>
              <a:buFontTx/>
              <a:buNone/>
            </a:pPr>
            <a:r>
              <a:rPr lang="en-US" altLang="en-US" sz="1600" dirty="0"/>
              <a:t>          Singleton(</a:t>
            </a:r>
            <a:r>
              <a:rPr lang="en-US" altLang="en-US" sz="1600" dirty="0" err="1"/>
              <a:t>const</a:t>
            </a:r>
            <a:r>
              <a:rPr lang="en-US" altLang="en-US" sz="1600" dirty="0"/>
              <a:t> Singleton&amp;); </a:t>
            </a:r>
          </a:p>
          <a:p>
            <a:pPr>
              <a:buFontTx/>
              <a:buNone/>
            </a:pPr>
            <a:r>
              <a:rPr lang="en-US" altLang="en-US" sz="1600" dirty="0"/>
              <a:t>          Singleton&amp; operator= (</a:t>
            </a:r>
            <a:r>
              <a:rPr lang="en-US" altLang="en-US" sz="1600" dirty="0" err="1"/>
              <a:t>const</a:t>
            </a:r>
            <a:r>
              <a:rPr lang="en-US" altLang="en-US" sz="1600" dirty="0"/>
              <a:t> Singleton&amp;)</a:t>
            </a:r>
          </a:p>
          <a:p>
            <a:pPr>
              <a:buFontTx/>
              <a:buNone/>
            </a:pPr>
            <a:r>
              <a:rPr lang="en-US" altLang="en-US" sz="1600" dirty="0"/>
              <a:t>     </a:t>
            </a:r>
            <a:r>
              <a:rPr lang="en-US" altLang="en-US" sz="1600" dirty="0">
                <a:solidFill>
                  <a:schemeClr val="accent2"/>
                </a:solidFill>
              </a:rPr>
              <a:t>private: </a:t>
            </a:r>
          </a:p>
          <a:p>
            <a:pPr>
              <a:buFontTx/>
              <a:buNone/>
            </a:pPr>
            <a:r>
              <a:rPr lang="en-US" altLang="en-US" sz="1600" dirty="0"/>
              <a:t>          static Singleton* </a:t>
            </a:r>
            <a:r>
              <a:rPr lang="en-US" altLang="en-US" sz="1600" dirty="0" err="1"/>
              <a:t>pinstance</a:t>
            </a:r>
            <a:r>
              <a:rPr lang="en-US" altLang="en-US" sz="1600" dirty="0"/>
              <a:t>; </a:t>
            </a:r>
          </a:p>
          <a:p>
            <a:pPr>
              <a:buFontTx/>
              <a:buNone/>
            </a:pPr>
            <a:r>
              <a:rPr lang="en-US" altLang="en-US" sz="1600" dirty="0"/>
              <a:t>};</a:t>
            </a:r>
            <a:r>
              <a:rPr lang="en-US" altLang="en-US" dirty="0"/>
              <a:t> </a:t>
            </a:r>
          </a:p>
        </p:txBody>
      </p:sp>
      <p:sp>
        <p:nvSpPr>
          <p:cNvPr id="249860" name="Text Box 4"/>
          <p:cNvSpPr txBox="1">
            <a:spLocks noChangeArrowheads="1"/>
          </p:cNvSpPr>
          <p:nvPr/>
        </p:nvSpPr>
        <p:spPr bwMode="auto">
          <a:xfrm>
            <a:off x="4800600" y="1484313"/>
            <a:ext cx="42076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mn-lt"/>
              </a:rPr>
              <a:t>Singleton* Singleton::</a:t>
            </a:r>
            <a:r>
              <a:rPr lang="en-US" altLang="en-US" sz="1600" dirty="0" err="1">
                <a:latin typeface="+mn-lt"/>
              </a:rPr>
              <a:t>pinstance</a:t>
            </a:r>
            <a:r>
              <a:rPr lang="en-US" altLang="en-US" sz="1600" dirty="0">
                <a:latin typeface="+mn-lt"/>
              </a:rPr>
              <a:t> = 0;</a:t>
            </a:r>
          </a:p>
          <a:p>
            <a:r>
              <a:rPr lang="en-US" altLang="en-US" sz="1600" dirty="0">
                <a:latin typeface="+mn-lt"/>
              </a:rPr>
              <a:t> // initialize pointer </a:t>
            </a:r>
          </a:p>
          <a:p>
            <a:endParaRPr lang="en-US" altLang="en-US" sz="1600" dirty="0">
              <a:latin typeface="+mn-lt"/>
            </a:endParaRPr>
          </a:p>
          <a:p>
            <a:r>
              <a:rPr lang="en-US" altLang="en-US" sz="1600" dirty="0">
                <a:latin typeface="+mn-lt"/>
              </a:rPr>
              <a:t>Singleton* Singleton::Instance () { </a:t>
            </a:r>
          </a:p>
          <a:p>
            <a:r>
              <a:rPr lang="en-US" altLang="en-US" sz="1600" dirty="0">
                <a:latin typeface="+mn-lt"/>
              </a:rPr>
              <a:t>    if (</a:t>
            </a:r>
            <a:r>
              <a:rPr lang="en-US" altLang="en-US" sz="1600" dirty="0" err="1">
                <a:latin typeface="+mn-lt"/>
              </a:rPr>
              <a:t>pinstance</a:t>
            </a:r>
            <a:r>
              <a:rPr lang="en-US" altLang="en-US" sz="1600" dirty="0">
                <a:latin typeface="+mn-lt"/>
              </a:rPr>
              <a:t> == 0) // is it the first call? { </a:t>
            </a:r>
          </a:p>
          <a:p>
            <a:r>
              <a:rPr lang="en-US" altLang="en-US" sz="1600" dirty="0">
                <a:latin typeface="+mn-lt"/>
              </a:rPr>
              <a:t>          </a:t>
            </a:r>
            <a:r>
              <a:rPr lang="en-US" altLang="en-US" sz="1600" dirty="0" err="1">
                <a:latin typeface="+mn-lt"/>
              </a:rPr>
              <a:t>pinstance</a:t>
            </a:r>
            <a:r>
              <a:rPr lang="en-US" altLang="en-US" sz="1600" dirty="0">
                <a:latin typeface="+mn-lt"/>
              </a:rPr>
              <a:t> = new Singleton; </a:t>
            </a:r>
          </a:p>
          <a:p>
            <a:r>
              <a:rPr lang="en-US" altLang="en-US" sz="1600" dirty="0">
                <a:latin typeface="+mn-lt"/>
              </a:rPr>
              <a:t>             // create sole instance </a:t>
            </a:r>
          </a:p>
          <a:p>
            <a:r>
              <a:rPr lang="en-US" altLang="en-US" sz="1600" dirty="0">
                <a:latin typeface="+mn-lt"/>
              </a:rPr>
              <a:t>    } </a:t>
            </a:r>
          </a:p>
          <a:p>
            <a:r>
              <a:rPr lang="en-US" altLang="en-US" sz="1600" dirty="0">
                <a:latin typeface="+mn-lt"/>
              </a:rPr>
              <a:t>    return </a:t>
            </a:r>
            <a:r>
              <a:rPr lang="en-US" altLang="en-US" sz="1600" dirty="0" err="1">
                <a:latin typeface="+mn-lt"/>
              </a:rPr>
              <a:t>pinstance</a:t>
            </a:r>
            <a:r>
              <a:rPr lang="en-US" altLang="en-US" sz="1600" dirty="0">
                <a:latin typeface="+mn-lt"/>
              </a:rPr>
              <a:t>; </a:t>
            </a:r>
          </a:p>
          <a:p>
            <a:r>
              <a:rPr lang="en-US" altLang="en-US" sz="1600" dirty="0">
                <a:latin typeface="+mn-lt"/>
              </a:rPr>
              <a:t>        // address of sole instance </a:t>
            </a:r>
          </a:p>
          <a:p>
            <a:r>
              <a:rPr lang="en-US" altLang="en-US" sz="1600" dirty="0">
                <a:latin typeface="+mn-lt"/>
              </a:rPr>
              <a:t>} </a:t>
            </a:r>
          </a:p>
          <a:p>
            <a:endParaRPr lang="en-US" altLang="en-US" sz="1600" dirty="0">
              <a:latin typeface="+mn-lt"/>
            </a:endParaRPr>
          </a:p>
          <a:p>
            <a:r>
              <a:rPr lang="en-US" altLang="en-US" sz="1600" dirty="0">
                <a:latin typeface="+mn-lt"/>
              </a:rPr>
              <a:t>Singleton::Singleton() { </a:t>
            </a:r>
          </a:p>
          <a:p>
            <a:r>
              <a:rPr lang="en-US" altLang="en-US" sz="1600" dirty="0">
                <a:latin typeface="+mn-lt"/>
              </a:rPr>
              <a:t>    //... perform necessary instance initializations </a:t>
            </a:r>
          </a:p>
          <a:p>
            <a:r>
              <a:rPr lang="en-US" altLang="en-US" sz="1600" dirty="0">
                <a:latin typeface="+mn-lt"/>
              </a:rPr>
              <a:t>} </a:t>
            </a:r>
          </a:p>
        </p:txBody>
      </p:sp>
      <p:sp>
        <p:nvSpPr>
          <p:cNvPr id="249861" name="Text Box 5"/>
          <p:cNvSpPr txBox="1">
            <a:spLocks noChangeArrowheads="1"/>
          </p:cNvSpPr>
          <p:nvPr/>
        </p:nvSpPr>
        <p:spPr bwMode="auto">
          <a:xfrm>
            <a:off x="553850" y="5629275"/>
            <a:ext cx="7209025"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Although the example above allows the construction of only one object, we can </a:t>
            </a:r>
            <a:r>
              <a:rPr lang="en-CA" altLang="en-US" sz="1400" dirty="0" smtClean="0"/>
              <a:t>change</a:t>
            </a:r>
            <a:endParaRPr lang="en-CA" altLang="en-US" sz="1400" dirty="0"/>
          </a:p>
          <a:p>
            <a:r>
              <a:rPr lang="en-CA" altLang="en-US" sz="1400" dirty="0"/>
              <a:t>the </a:t>
            </a:r>
            <a:r>
              <a:rPr lang="en-CA" altLang="en-US" sz="1400" i="1" dirty="0"/>
              <a:t>Instance () </a:t>
            </a:r>
            <a:r>
              <a:rPr lang="en-CA" altLang="en-US" sz="1400" dirty="0"/>
              <a:t>method and construct a certain number of objects. For example, we can</a:t>
            </a:r>
          </a:p>
          <a:p>
            <a:r>
              <a:rPr lang="en-CA" altLang="en-US" sz="1400" dirty="0"/>
              <a:t>to change the </a:t>
            </a:r>
            <a:r>
              <a:rPr lang="en-CA" altLang="en-US" sz="1400" i="1" dirty="0"/>
              <a:t>Instance () </a:t>
            </a:r>
            <a:r>
              <a:rPr lang="en-CA" altLang="en-US" sz="1400" dirty="0"/>
              <a:t>method and construct up to two, three or more objects. In this</a:t>
            </a:r>
          </a:p>
          <a:p>
            <a:r>
              <a:rPr lang="en-CA" altLang="en-US" sz="1400" dirty="0"/>
              <a:t>case the </a:t>
            </a:r>
            <a:r>
              <a:rPr lang="en-CA" altLang="en-US" sz="1400" i="1" dirty="0" err="1"/>
              <a:t>pinstance</a:t>
            </a:r>
            <a:r>
              <a:rPr lang="en-CA" altLang="en-US" sz="1400" dirty="0"/>
              <a:t> field should define an object structure (</a:t>
            </a:r>
            <a:r>
              <a:rPr lang="en-CA" altLang="en-US" sz="1400" dirty="0" smtClean="0"/>
              <a:t>e.g. </a:t>
            </a:r>
            <a:r>
              <a:rPr lang="en-CA" altLang="en-US" sz="1400" dirty="0"/>
              <a:t>a vector of objects)</a:t>
            </a:r>
            <a:endParaRPr lang="en-US" altLang="en-US" sz="1400" dirty="0"/>
          </a:p>
        </p:txBody>
      </p:sp>
    </p:spTree>
    <p:extLst>
      <p:ext uri="{BB962C8B-B14F-4D97-AF65-F5344CB8AC3E}">
        <p14:creationId xmlns:p14="http://schemas.microsoft.com/office/powerpoint/2010/main" val="682001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8A18874-81DE-46E2-BF61-E934EEF17589}" type="slidenum">
              <a:rPr lang="en-CA" altLang="en-US" sz="1400" smtClean="0"/>
              <a:pPr eaLnBrk="1" hangingPunct="1">
                <a:spcBef>
                  <a:spcPct val="0"/>
                </a:spcBef>
                <a:buFontTx/>
                <a:buNone/>
              </a:pPr>
              <a:t>5</a:t>
            </a:fld>
            <a:endParaRPr lang="en-CA" altLang="en-US" sz="1400" smtClean="0"/>
          </a:p>
        </p:txBody>
      </p:sp>
      <p:sp>
        <p:nvSpPr>
          <p:cNvPr id="7171" name="Rectangle 2"/>
          <p:cNvSpPr>
            <a:spLocks noGrp="1" noChangeArrowheads="1"/>
          </p:cNvSpPr>
          <p:nvPr>
            <p:ph type="title"/>
          </p:nvPr>
        </p:nvSpPr>
        <p:spPr>
          <a:xfrm>
            <a:off x="685800" y="260350"/>
            <a:ext cx="7772400" cy="1143000"/>
          </a:xfrm>
        </p:spPr>
        <p:txBody>
          <a:bodyPr/>
          <a:lstStyle/>
          <a:p>
            <a:pPr eaLnBrk="1" hangingPunct="1"/>
            <a:r>
              <a:rPr lang="en-US" altLang="en-US" dirty="0" smtClean="0"/>
              <a:t>Singleton - </a:t>
            </a:r>
            <a:r>
              <a:rPr lang="en-CA" altLang="en-US" dirty="0" smtClean="0"/>
              <a:t>Example</a:t>
            </a:r>
            <a:endParaRPr lang="en-US" altLang="en-US" dirty="0" smtClean="0"/>
          </a:p>
        </p:txBody>
      </p:sp>
      <p:sp>
        <p:nvSpPr>
          <p:cNvPr id="7172" name="Rectangle 3"/>
          <p:cNvSpPr>
            <a:spLocks noGrp="1" noChangeArrowheads="1"/>
          </p:cNvSpPr>
          <p:nvPr>
            <p:ph type="body" idx="1"/>
          </p:nvPr>
        </p:nvSpPr>
        <p:spPr>
          <a:xfrm>
            <a:off x="539750" y="1484313"/>
            <a:ext cx="4679950" cy="4114800"/>
          </a:xfrm>
        </p:spPr>
        <p:txBody>
          <a:bodyPr/>
          <a:lstStyle/>
          <a:p>
            <a:pPr eaLnBrk="1" hangingPunct="1">
              <a:buFontTx/>
              <a:buNone/>
            </a:pPr>
            <a:r>
              <a:rPr lang="en-US" altLang="en-US" sz="1600" smtClean="0"/>
              <a:t>class Singleton { </a:t>
            </a:r>
          </a:p>
          <a:p>
            <a:pPr eaLnBrk="1" hangingPunct="1">
              <a:buFontTx/>
              <a:buNone/>
            </a:pPr>
            <a:r>
              <a:rPr lang="en-US" altLang="en-US" sz="1600" smtClean="0"/>
              <a:t>      public: </a:t>
            </a:r>
          </a:p>
          <a:p>
            <a:pPr eaLnBrk="1" hangingPunct="1">
              <a:buFontTx/>
              <a:buNone/>
            </a:pPr>
            <a:r>
              <a:rPr lang="en-US" altLang="en-US" sz="1600" smtClean="0"/>
              <a:t>          static Singleton* Instance(); </a:t>
            </a:r>
          </a:p>
          <a:p>
            <a:pPr eaLnBrk="1" hangingPunct="1">
              <a:buFontTx/>
              <a:buNone/>
            </a:pPr>
            <a:r>
              <a:rPr lang="en-US" altLang="en-US" sz="1600" smtClean="0">
                <a:solidFill>
                  <a:schemeClr val="accent2"/>
                </a:solidFill>
              </a:rPr>
              <a:t>     protected</a:t>
            </a:r>
            <a:r>
              <a:rPr lang="en-US" altLang="en-US" sz="1600" smtClean="0"/>
              <a:t>: </a:t>
            </a:r>
          </a:p>
          <a:p>
            <a:pPr eaLnBrk="1" hangingPunct="1">
              <a:buFontTx/>
              <a:buNone/>
            </a:pPr>
            <a:r>
              <a:rPr lang="en-US" altLang="en-US" sz="1600" smtClean="0"/>
              <a:t>          Singleton(); </a:t>
            </a:r>
          </a:p>
          <a:p>
            <a:pPr eaLnBrk="1" hangingPunct="1">
              <a:buFontTx/>
              <a:buNone/>
            </a:pPr>
            <a:r>
              <a:rPr lang="en-US" altLang="en-US" sz="1600" smtClean="0"/>
              <a:t>          Singleton(const Singleton&amp;); </a:t>
            </a:r>
          </a:p>
          <a:p>
            <a:pPr eaLnBrk="1" hangingPunct="1">
              <a:buFontTx/>
              <a:buNone/>
            </a:pPr>
            <a:r>
              <a:rPr lang="en-US" altLang="en-US" sz="1600" smtClean="0"/>
              <a:t>          Singleton&amp; operator= (const Singleton&amp;)</a:t>
            </a:r>
          </a:p>
          <a:p>
            <a:pPr eaLnBrk="1" hangingPunct="1">
              <a:buFontTx/>
              <a:buNone/>
            </a:pPr>
            <a:r>
              <a:rPr lang="en-US" altLang="en-US" sz="1600" smtClean="0"/>
              <a:t>     </a:t>
            </a:r>
            <a:r>
              <a:rPr lang="en-US" altLang="en-US" sz="1600" smtClean="0">
                <a:solidFill>
                  <a:schemeClr val="accent2"/>
                </a:solidFill>
              </a:rPr>
              <a:t>private: </a:t>
            </a:r>
          </a:p>
          <a:p>
            <a:pPr eaLnBrk="1" hangingPunct="1">
              <a:buFontTx/>
              <a:buNone/>
            </a:pPr>
            <a:r>
              <a:rPr lang="en-US" altLang="en-US" sz="1600" smtClean="0"/>
              <a:t>          static Singleton* pinstance; </a:t>
            </a:r>
          </a:p>
          <a:p>
            <a:pPr eaLnBrk="1" hangingPunct="1">
              <a:buFontTx/>
              <a:buNone/>
            </a:pPr>
            <a:r>
              <a:rPr lang="en-US" altLang="en-US" sz="1600" smtClean="0"/>
              <a:t>};</a:t>
            </a:r>
            <a:r>
              <a:rPr lang="en-US" altLang="en-US" smtClean="0"/>
              <a:t> </a:t>
            </a:r>
          </a:p>
        </p:txBody>
      </p:sp>
      <p:sp>
        <p:nvSpPr>
          <p:cNvPr id="7173" name="Text Box 4"/>
          <p:cNvSpPr txBox="1">
            <a:spLocks noChangeArrowheads="1"/>
          </p:cNvSpPr>
          <p:nvPr/>
        </p:nvSpPr>
        <p:spPr bwMode="auto">
          <a:xfrm>
            <a:off x="5003800" y="1484313"/>
            <a:ext cx="4138613"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Singleton* Singleton::pinstance = 0;</a:t>
            </a:r>
          </a:p>
          <a:p>
            <a:pPr eaLnBrk="1" hangingPunct="1">
              <a:spcBef>
                <a:spcPct val="0"/>
              </a:spcBef>
              <a:buFontTx/>
              <a:buNone/>
            </a:pPr>
            <a:r>
              <a:rPr lang="en-US" altLang="en-US" sz="1600"/>
              <a:t> // initialize pointer </a:t>
            </a:r>
          </a:p>
          <a:p>
            <a:pPr eaLnBrk="1" hangingPunct="1">
              <a:spcBef>
                <a:spcPct val="0"/>
              </a:spcBef>
              <a:buFontTx/>
              <a:buNone/>
            </a:pPr>
            <a:endParaRPr lang="en-US" altLang="en-US" sz="1600"/>
          </a:p>
          <a:p>
            <a:pPr eaLnBrk="1" hangingPunct="1">
              <a:spcBef>
                <a:spcPct val="0"/>
              </a:spcBef>
              <a:buFontTx/>
              <a:buNone/>
            </a:pPr>
            <a:r>
              <a:rPr lang="en-US" altLang="en-US" sz="1600"/>
              <a:t>Singleton* Singleton::Instance () { </a:t>
            </a:r>
          </a:p>
          <a:p>
            <a:pPr eaLnBrk="1" hangingPunct="1">
              <a:spcBef>
                <a:spcPct val="0"/>
              </a:spcBef>
              <a:buFontTx/>
              <a:buNone/>
            </a:pPr>
            <a:r>
              <a:rPr lang="en-US" altLang="en-US" sz="1600"/>
              <a:t>    if (pinstance == 0) // is it the first call? { </a:t>
            </a:r>
          </a:p>
          <a:p>
            <a:pPr eaLnBrk="1" hangingPunct="1">
              <a:spcBef>
                <a:spcPct val="0"/>
              </a:spcBef>
              <a:buFontTx/>
              <a:buNone/>
            </a:pPr>
            <a:r>
              <a:rPr lang="en-US" altLang="en-US" sz="1600"/>
              <a:t>          pinstance = new Singleton; </a:t>
            </a:r>
          </a:p>
          <a:p>
            <a:pPr eaLnBrk="1" hangingPunct="1">
              <a:spcBef>
                <a:spcPct val="0"/>
              </a:spcBef>
              <a:buFontTx/>
              <a:buNone/>
            </a:pPr>
            <a:r>
              <a:rPr lang="en-US" altLang="en-US" sz="1600"/>
              <a:t>             // create sole instance </a:t>
            </a:r>
          </a:p>
          <a:p>
            <a:pPr eaLnBrk="1" hangingPunct="1">
              <a:spcBef>
                <a:spcPct val="0"/>
              </a:spcBef>
              <a:buFontTx/>
              <a:buNone/>
            </a:pPr>
            <a:r>
              <a:rPr lang="en-US" altLang="en-US" sz="1600"/>
              <a:t>    } </a:t>
            </a:r>
          </a:p>
          <a:p>
            <a:pPr eaLnBrk="1" hangingPunct="1">
              <a:spcBef>
                <a:spcPct val="0"/>
              </a:spcBef>
              <a:buFontTx/>
              <a:buNone/>
            </a:pPr>
            <a:r>
              <a:rPr lang="en-US" altLang="en-US" sz="1600"/>
              <a:t>    return pinstance; </a:t>
            </a:r>
          </a:p>
          <a:p>
            <a:pPr eaLnBrk="1" hangingPunct="1">
              <a:spcBef>
                <a:spcPct val="0"/>
              </a:spcBef>
              <a:buFontTx/>
              <a:buNone/>
            </a:pPr>
            <a:r>
              <a:rPr lang="en-US" altLang="en-US" sz="1600"/>
              <a:t>        // address of sole instance </a:t>
            </a:r>
          </a:p>
          <a:p>
            <a:pPr eaLnBrk="1" hangingPunct="1">
              <a:spcBef>
                <a:spcPct val="0"/>
              </a:spcBef>
              <a:buFontTx/>
              <a:buNone/>
            </a:pPr>
            <a:r>
              <a:rPr lang="en-US" altLang="en-US" sz="1600"/>
              <a:t>} </a:t>
            </a:r>
          </a:p>
          <a:p>
            <a:pPr eaLnBrk="1" hangingPunct="1">
              <a:spcBef>
                <a:spcPct val="0"/>
              </a:spcBef>
              <a:buFontTx/>
              <a:buNone/>
            </a:pPr>
            <a:endParaRPr lang="en-US" altLang="en-US" sz="1600"/>
          </a:p>
          <a:p>
            <a:pPr eaLnBrk="1" hangingPunct="1">
              <a:spcBef>
                <a:spcPct val="0"/>
              </a:spcBef>
              <a:buFontTx/>
              <a:buNone/>
            </a:pPr>
            <a:r>
              <a:rPr lang="en-US" altLang="en-US" sz="1600"/>
              <a:t>Singleton::Singleton() { </a:t>
            </a:r>
          </a:p>
          <a:p>
            <a:pPr eaLnBrk="1" hangingPunct="1">
              <a:spcBef>
                <a:spcPct val="0"/>
              </a:spcBef>
              <a:buFontTx/>
              <a:buNone/>
            </a:pPr>
            <a:r>
              <a:rPr lang="en-US" altLang="en-US" sz="1600"/>
              <a:t>    //... perform necessary instance initializations </a:t>
            </a:r>
          </a:p>
          <a:p>
            <a:pPr eaLnBrk="1" hangingPunct="1">
              <a:spcBef>
                <a:spcPct val="0"/>
              </a:spcBef>
              <a:buFontTx/>
              <a:buNone/>
            </a:pPr>
            <a:r>
              <a:rPr lang="en-US" altLang="en-US" sz="1600"/>
              <a:t>} </a:t>
            </a:r>
          </a:p>
        </p:txBody>
      </p:sp>
    </p:spTree>
    <p:extLst>
      <p:ext uri="{BB962C8B-B14F-4D97-AF65-F5344CB8AC3E}">
        <p14:creationId xmlns:p14="http://schemas.microsoft.com/office/powerpoint/2010/main" val="3254022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EE9BF72-09C6-492C-86B4-D72EC3C59830}" type="slidenum">
              <a:rPr lang="en-CA" altLang="en-US" sz="1400" smtClean="0"/>
              <a:pPr eaLnBrk="1" hangingPunct="1">
                <a:spcBef>
                  <a:spcPct val="0"/>
                </a:spcBef>
                <a:buFontTx/>
                <a:buNone/>
              </a:pPr>
              <a:t>6</a:t>
            </a:fld>
            <a:endParaRPr lang="en-CA" altLang="en-US" sz="1400" smtClean="0"/>
          </a:p>
        </p:txBody>
      </p:sp>
      <p:sp>
        <p:nvSpPr>
          <p:cNvPr id="8195" name="Rectangle 2"/>
          <p:cNvSpPr>
            <a:spLocks noGrp="1" noChangeArrowheads="1"/>
          </p:cNvSpPr>
          <p:nvPr>
            <p:ph type="title"/>
          </p:nvPr>
        </p:nvSpPr>
        <p:spPr/>
        <p:txBody>
          <a:bodyPr/>
          <a:lstStyle/>
          <a:p>
            <a:pPr eaLnBrk="1" hangingPunct="1"/>
            <a:r>
              <a:rPr lang="en-US" altLang="en-US" dirty="0" smtClean="0"/>
              <a:t>Singleton – </a:t>
            </a:r>
            <a:r>
              <a:rPr lang="en-CA" altLang="en-US" dirty="0" smtClean="0"/>
              <a:t>Client Code</a:t>
            </a:r>
            <a:endParaRPr lang="en-US" altLang="en-US" dirty="0" smtClean="0"/>
          </a:p>
        </p:txBody>
      </p:sp>
      <p:sp>
        <p:nvSpPr>
          <p:cNvPr id="8196" name="Rectangle 3"/>
          <p:cNvSpPr>
            <a:spLocks noGrp="1" noChangeArrowheads="1"/>
          </p:cNvSpPr>
          <p:nvPr>
            <p:ph type="body" idx="1"/>
          </p:nvPr>
        </p:nvSpPr>
        <p:spPr>
          <a:xfrm>
            <a:off x="685800" y="1981200"/>
            <a:ext cx="7772400" cy="4616450"/>
          </a:xfrm>
        </p:spPr>
        <p:txBody>
          <a:bodyPr/>
          <a:lstStyle/>
          <a:p>
            <a:pPr eaLnBrk="1" hangingPunct="1">
              <a:lnSpc>
                <a:spcPct val="90000"/>
              </a:lnSpc>
              <a:buFontTx/>
              <a:buNone/>
            </a:pPr>
            <a:r>
              <a:rPr lang="en-US" altLang="en-US" sz="1800" smtClean="0"/>
              <a:t>// Client code</a:t>
            </a:r>
          </a:p>
          <a:p>
            <a:pPr eaLnBrk="1" hangingPunct="1">
              <a:lnSpc>
                <a:spcPct val="90000"/>
              </a:lnSpc>
              <a:buFontTx/>
              <a:buNone/>
            </a:pPr>
            <a:r>
              <a:rPr lang="en-US" altLang="en-US" sz="1800" smtClean="0"/>
              <a:t>Singleton *p1 = Singleton::Instance();</a:t>
            </a:r>
          </a:p>
          <a:p>
            <a:pPr eaLnBrk="1" hangingPunct="1">
              <a:lnSpc>
                <a:spcPct val="90000"/>
              </a:lnSpc>
              <a:buFontTx/>
              <a:buNone/>
            </a:pPr>
            <a:r>
              <a:rPr lang="en-US" altLang="en-US" sz="1800" smtClean="0"/>
              <a:t>Singleton *p2 = p1-&gt;Instance();</a:t>
            </a:r>
          </a:p>
          <a:p>
            <a:pPr eaLnBrk="1" hangingPunct="1">
              <a:lnSpc>
                <a:spcPct val="90000"/>
              </a:lnSpc>
              <a:buFontTx/>
              <a:buNone/>
            </a:pPr>
            <a:r>
              <a:rPr lang="en-US" altLang="en-US" sz="1800" smtClean="0"/>
              <a:t>Singleton &amp; ref = * Singleton::Instance();</a:t>
            </a:r>
          </a:p>
          <a:p>
            <a:pPr eaLnBrk="1" hangingPunct="1">
              <a:lnSpc>
                <a:spcPct val="90000"/>
              </a:lnSpc>
              <a:buFontTx/>
              <a:buNone/>
            </a:pPr>
            <a:endParaRPr lang="en-US" altLang="en-US" sz="2800" smtClean="0"/>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buFontTx/>
              <a:buNone/>
            </a:pPr>
            <a:r>
              <a:rPr lang="en-US" altLang="en-US" sz="4400" smtClean="0"/>
              <a:t> </a:t>
            </a:r>
          </a:p>
          <a:p>
            <a:pPr eaLnBrk="1" hangingPunct="1">
              <a:lnSpc>
                <a:spcPct val="90000"/>
              </a:lnSpc>
              <a:buFontTx/>
              <a:buNone/>
            </a:pPr>
            <a:r>
              <a:rPr lang="en-US" altLang="en-US" sz="4400" smtClean="0"/>
              <a:t> </a:t>
            </a:r>
          </a:p>
        </p:txBody>
      </p:sp>
    </p:spTree>
    <p:extLst>
      <p:ext uri="{BB962C8B-B14F-4D97-AF65-F5344CB8AC3E}">
        <p14:creationId xmlns:p14="http://schemas.microsoft.com/office/powerpoint/2010/main" val="2028040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BD69F3-0AC8-481B-A535-84B5306C51B7}" type="slidenum">
              <a:rPr lang="en-CA" altLang="en-US"/>
              <a:pPr/>
              <a:t>7</a:t>
            </a:fld>
            <a:endParaRPr lang="en-CA" altLang="en-US"/>
          </a:p>
        </p:txBody>
      </p:sp>
      <p:sp>
        <p:nvSpPr>
          <p:cNvPr id="245762" name="Rectangle 2"/>
          <p:cNvSpPr>
            <a:spLocks noGrp="1" noChangeArrowheads="1"/>
          </p:cNvSpPr>
          <p:nvPr>
            <p:ph type="title"/>
          </p:nvPr>
        </p:nvSpPr>
        <p:spPr/>
        <p:txBody>
          <a:bodyPr/>
          <a:lstStyle/>
          <a:p>
            <a:r>
              <a:rPr lang="en-CA" altLang="en-US" dirty="0"/>
              <a:t>Singleton </a:t>
            </a:r>
            <a:r>
              <a:rPr lang="el-GR" altLang="en-US" dirty="0"/>
              <a:t>- </a:t>
            </a:r>
            <a:r>
              <a:rPr lang="en-CA" altLang="en-US" dirty="0" smtClean="0"/>
              <a:t>Comments</a:t>
            </a:r>
            <a:endParaRPr lang="en-CA" altLang="en-US" dirty="0"/>
          </a:p>
        </p:txBody>
      </p:sp>
      <p:sp>
        <p:nvSpPr>
          <p:cNvPr id="245763" name="Rectangle 3"/>
          <p:cNvSpPr>
            <a:spLocks noGrp="1" noChangeArrowheads="1"/>
          </p:cNvSpPr>
          <p:nvPr>
            <p:ph type="body" idx="1"/>
          </p:nvPr>
        </p:nvSpPr>
        <p:spPr/>
        <p:txBody>
          <a:bodyPr/>
          <a:lstStyle/>
          <a:p>
            <a:pPr>
              <a:lnSpc>
                <a:spcPct val="90000"/>
              </a:lnSpc>
            </a:pPr>
            <a:r>
              <a:rPr lang="en-CA" altLang="en-US" sz="1800" b="1" dirty="0" smtClean="0"/>
              <a:t>Consequences</a:t>
            </a:r>
            <a:endParaRPr lang="en-CA" altLang="en-US" sz="1800" b="1" dirty="0"/>
          </a:p>
          <a:p>
            <a:pPr lvl="1">
              <a:lnSpc>
                <a:spcPct val="90000"/>
              </a:lnSpc>
              <a:buFontTx/>
              <a:buChar char="+"/>
            </a:pPr>
            <a:r>
              <a:rPr lang="en-CA" altLang="en-US" sz="1600" dirty="0"/>
              <a:t>Simplifies the structure of the program because it reduces the use of namespaces</a:t>
            </a:r>
          </a:p>
          <a:p>
            <a:pPr lvl="1">
              <a:lnSpc>
                <a:spcPct val="90000"/>
              </a:lnSpc>
              <a:buFontTx/>
              <a:buChar char="+"/>
            </a:pPr>
            <a:r>
              <a:rPr lang="en-CA" altLang="en-US" sz="1600" dirty="0"/>
              <a:t>Allows the creation of a specific number of objects, other than one, if necessary</a:t>
            </a:r>
          </a:p>
          <a:p>
            <a:pPr lvl="1">
              <a:lnSpc>
                <a:spcPct val="90000"/>
              </a:lnSpc>
              <a:buFontTx/>
              <a:buChar char="+"/>
            </a:pPr>
            <a:r>
              <a:rPr lang="en-CA" altLang="en-US" sz="1600" dirty="0"/>
              <a:t>Allows extension of </a:t>
            </a:r>
            <a:r>
              <a:rPr lang="en-CA" altLang="en-US" sz="1600" dirty="0" smtClean="0"/>
              <a:t>the singleton object </a:t>
            </a:r>
            <a:r>
              <a:rPr lang="en-CA" altLang="en-US" sz="1600" dirty="0"/>
              <a:t>using specialization</a:t>
            </a:r>
          </a:p>
          <a:p>
            <a:pPr lvl="1">
              <a:lnSpc>
                <a:spcPct val="90000"/>
              </a:lnSpc>
            </a:pPr>
            <a:r>
              <a:rPr lang="en-CA" altLang="en-US" sz="1600" dirty="0"/>
              <a:t>If it is not used properly, behaves the object behaves like a global variable</a:t>
            </a:r>
          </a:p>
          <a:p>
            <a:pPr lvl="1">
              <a:lnSpc>
                <a:spcPct val="90000"/>
              </a:lnSpc>
            </a:pPr>
            <a:r>
              <a:rPr lang="en-CA" altLang="en-US" sz="1600" dirty="0"/>
              <a:t>Implementing the pattern has more operational cost than using a general-purpose variable (but the implementation is more secure</a:t>
            </a:r>
            <a:r>
              <a:rPr lang="en-CA" altLang="en-US" sz="1600" dirty="0" smtClean="0"/>
              <a:t>)</a:t>
            </a:r>
          </a:p>
          <a:p>
            <a:pPr lvl="1">
              <a:lnSpc>
                <a:spcPct val="90000"/>
              </a:lnSpc>
            </a:pPr>
            <a:r>
              <a:rPr lang="en-CA" altLang="en-US" sz="1600" dirty="0"/>
              <a:t>Caution is needed when we have parallel processes that use the object (we must be careful that different processes use the object</a:t>
            </a:r>
            <a:r>
              <a:rPr lang="en-CA" altLang="en-US" sz="1600" dirty="0" smtClean="0"/>
              <a:t>)</a:t>
            </a:r>
            <a:endParaRPr lang="en-CA" altLang="en-US" sz="1600" dirty="0"/>
          </a:p>
          <a:p>
            <a:pPr>
              <a:lnSpc>
                <a:spcPct val="90000"/>
              </a:lnSpc>
            </a:pPr>
            <a:r>
              <a:rPr lang="en-CA" altLang="en-US" sz="1800" dirty="0" smtClean="0"/>
              <a:t>Implementation comments</a:t>
            </a:r>
            <a:endParaRPr lang="en-CA" altLang="en-US" sz="1800" dirty="0"/>
          </a:p>
          <a:p>
            <a:pPr lvl="1">
              <a:lnSpc>
                <a:spcPct val="90000"/>
              </a:lnSpc>
            </a:pPr>
            <a:r>
              <a:rPr lang="en-CA" altLang="en-US" sz="1600" dirty="0" smtClean="0"/>
              <a:t>Use of the construct </a:t>
            </a:r>
            <a:r>
              <a:rPr lang="en-CA" altLang="en-US" sz="1600" b="1" dirty="0" smtClean="0"/>
              <a:t>Static</a:t>
            </a:r>
            <a:endParaRPr lang="en-CA" altLang="en-US" sz="1600" b="1" dirty="0"/>
          </a:p>
          <a:p>
            <a:pPr lvl="1">
              <a:lnSpc>
                <a:spcPct val="90000"/>
              </a:lnSpc>
            </a:pPr>
            <a:r>
              <a:rPr lang="en-CA" altLang="en-US" sz="1600" dirty="0" smtClean="0"/>
              <a:t>How and where we reference the singleton object(s)</a:t>
            </a:r>
            <a:endParaRPr lang="en-CA" altLang="en-US" sz="1600" dirty="0"/>
          </a:p>
        </p:txBody>
      </p:sp>
    </p:spTree>
    <p:extLst>
      <p:ext uri="{BB962C8B-B14F-4D97-AF65-F5344CB8AC3E}">
        <p14:creationId xmlns:p14="http://schemas.microsoft.com/office/powerpoint/2010/main" val="396996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67A14E-BE71-498C-91AA-A5FACDA7DDA1}" type="slidenum">
              <a:rPr lang="en-CA" altLang="en-US" sz="1400" smtClean="0"/>
              <a:pPr eaLnBrk="1" hangingPunct="1">
                <a:spcBef>
                  <a:spcPct val="0"/>
                </a:spcBef>
                <a:buFontTx/>
                <a:buNone/>
              </a:pPr>
              <a:t>8</a:t>
            </a:fld>
            <a:endParaRPr lang="en-CA" altLang="en-US" sz="1400" smtClean="0"/>
          </a:p>
        </p:txBody>
      </p:sp>
      <p:sp>
        <p:nvSpPr>
          <p:cNvPr id="16387" name="Rectangle 2"/>
          <p:cNvSpPr>
            <a:spLocks noGrp="1" noChangeArrowheads="1"/>
          </p:cNvSpPr>
          <p:nvPr>
            <p:ph type="title"/>
          </p:nvPr>
        </p:nvSpPr>
        <p:spPr/>
        <p:txBody>
          <a:bodyPr/>
          <a:lstStyle/>
          <a:p>
            <a:pPr eaLnBrk="1" hangingPunct="1"/>
            <a:r>
              <a:rPr lang="en-US" altLang="en-US" sz="4000" dirty="0" smtClean="0"/>
              <a:t>Factory Method Design Pattern</a:t>
            </a:r>
          </a:p>
        </p:txBody>
      </p:sp>
      <p:sp>
        <p:nvSpPr>
          <p:cNvPr id="16388" name="Rectangle 3"/>
          <p:cNvSpPr>
            <a:spLocks noGrp="1" noChangeArrowheads="1"/>
          </p:cNvSpPr>
          <p:nvPr>
            <p:ph type="body" idx="1"/>
          </p:nvPr>
        </p:nvSpPr>
        <p:spPr/>
        <p:txBody>
          <a:bodyPr/>
          <a:lstStyle/>
          <a:p>
            <a:pPr eaLnBrk="1" hangingPunct="1">
              <a:lnSpc>
                <a:spcPct val="80000"/>
              </a:lnSpc>
              <a:buFontTx/>
              <a:buNone/>
            </a:pPr>
            <a:endParaRPr lang="en-US" altLang="en-US" sz="1600" dirty="0" smtClean="0"/>
          </a:p>
          <a:p>
            <a:pPr>
              <a:lnSpc>
                <a:spcPct val="80000"/>
              </a:lnSpc>
            </a:pPr>
            <a:r>
              <a:rPr lang="en-CA" altLang="en-US" sz="1600" dirty="0"/>
              <a:t>When constructing objects from classes, we use the </a:t>
            </a:r>
            <a:r>
              <a:rPr lang="en-CA" altLang="en-US" sz="1600" dirty="0" smtClean="0"/>
              <a:t>“constructor" </a:t>
            </a:r>
            <a:r>
              <a:rPr lang="en-CA" altLang="en-US" sz="1600" dirty="0"/>
              <a:t>of the corresponding class. However, there are cases where we do not want the client code to know what kind of objects will be built</a:t>
            </a:r>
            <a:r>
              <a:rPr lang="en-CA" altLang="en-US" sz="1600" dirty="0" smtClean="0"/>
              <a:t>.</a:t>
            </a:r>
          </a:p>
          <a:p>
            <a:pPr>
              <a:lnSpc>
                <a:spcPct val="80000"/>
              </a:lnSpc>
            </a:pPr>
            <a:endParaRPr lang="en-US" altLang="en-US" sz="1600" dirty="0" smtClean="0"/>
          </a:p>
          <a:p>
            <a:pPr>
              <a:lnSpc>
                <a:spcPct val="80000"/>
              </a:lnSpc>
            </a:pPr>
            <a:r>
              <a:rPr lang="en-CA" altLang="en-US" sz="1600" dirty="0"/>
              <a:t>The design pattern is designed to allow us to define an </a:t>
            </a:r>
            <a:r>
              <a:rPr lang="en-CA" altLang="en-US" sz="1600" dirty="0" smtClean="0"/>
              <a:t>interface </a:t>
            </a:r>
            <a:r>
              <a:rPr lang="en-CA" altLang="en-US" sz="1600" dirty="0"/>
              <a:t>(in this example the </a:t>
            </a:r>
            <a:r>
              <a:rPr lang="en-CA" altLang="en-US" sz="1600" dirty="0" smtClean="0"/>
              <a:t>interface </a:t>
            </a:r>
            <a:r>
              <a:rPr lang="en-CA" altLang="en-US" sz="1600" dirty="0"/>
              <a:t>is the </a:t>
            </a:r>
            <a:r>
              <a:rPr lang="en-CA" altLang="en-US" sz="1600" dirty="0" err="1"/>
              <a:t>FactoryMethod</a:t>
            </a:r>
            <a:r>
              <a:rPr lang="en-CA" altLang="en-US" sz="1600" dirty="0"/>
              <a:t> method), in a class (in the example is the </a:t>
            </a:r>
            <a:r>
              <a:rPr lang="en-CA" altLang="en-US" sz="1600" dirty="0" smtClean="0"/>
              <a:t>Creator </a:t>
            </a:r>
            <a:r>
              <a:rPr lang="en-CA" altLang="en-US" sz="1600" dirty="0"/>
              <a:t>class) that can be used to construct objects. However, what kind of objects will ultimately be constructed is defined by the type of classes that will be applied to the </a:t>
            </a:r>
            <a:r>
              <a:rPr lang="en-CA" altLang="en-US" sz="1600" dirty="0" err="1"/>
              <a:t>FactoryMethod</a:t>
            </a:r>
            <a:r>
              <a:rPr lang="en-CA" altLang="en-US" sz="1600" dirty="0"/>
              <a:t> Interface. This option can be done in a transparent way in the client code, so the client code does not need to know </a:t>
            </a:r>
            <a:r>
              <a:rPr lang="en-CA" altLang="en-US" sz="1600" dirty="0" smtClean="0"/>
              <a:t>in advance </a:t>
            </a:r>
            <a:r>
              <a:rPr lang="en-CA" altLang="en-US" sz="1600" dirty="0"/>
              <a:t>the names of the classes (</a:t>
            </a:r>
            <a:r>
              <a:rPr lang="en-CA" altLang="en-US" sz="1600" dirty="0" smtClean="0"/>
              <a:t>e.g. of a </a:t>
            </a:r>
            <a:r>
              <a:rPr lang="en-CA" altLang="en-US" sz="1600" dirty="0"/>
              <a:t>library that we do not want to reveal its details). For example, the client code may know a particular </a:t>
            </a:r>
            <a:r>
              <a:rPr lang="en-CA" altLang="en-US" sz="1600" dirty="0" smtClean="0"/>
              <a:t>Creator </a:t>
            </a:r>
            <a:r>
              <a:rPr lang="en-CA" altLang="en-US" sz="1600" dirty="0"/>
              <a:t>class (</a:t>
            </a:r>
            <a:r>
              <a:rPr lang="en-CA" altLang="en-US" sz="1600" dirty="0" smtClean="0"/>
              <a:t>e.g. </a:t>
            </a:r>
            <a:r>
              <a:rPr lang="en-CA" altLang="en-US" sz="1600" dirty="0" err="1"/>
              <a:t>ConcreteCtreatorX</a:t>
            </a:r>
            <a:r>
              <a:rPr lang="en-CA" altLang="en-US" sz="1600" dirty="0"/>
              <a:t> that is sub-class of the abstract class </a:t>
            </a:r>
            <a:r>
              <a:rPr lang="en-CA" altLang="en-US" sz="1600" dirty="0" smtClean="0"/>
              <a:t>Creator</a:t>
            </a:r>
            <a:r>
              <a:rPr lang="en-CA" altLang="en-US" sz="1600" dirty="0"/>
              <a:t>), but the </a:t>
            </a:r>
            <a:r>
              <a:rPr lang="en-CA" altLang="en-US" sz="1600" dirty="0" err="1"/>
              <a:t>FactoryMethod</a:t>
            </a:r>
            <a:r>
              <a:rPr lang="en-CA" altLang="en-US" sz="1600" dirty="0"/>
              <a:t> method in this particular class can construct objects that the client code does not need to know their type. Essentially, the pattern leaves sub-classes of the </a:t>
            </a:r>
            <a:r>
              <a:rPr lang="en-CA" altLang="en-US" sz="1600" dirty="0" smtClean="0"/>
              <a:t>Creator </a:t>
            </a:r>
            <a:r>
              <a:rPr lang="en-CA" altLang="en-US" sz="1600" dirty="0"/>
              <a:t>class to decide what objects will eventually be made</a:t>
            </a:r>
            <a:endParaRPr lang="en-US" altLang="en-US" sz="1600" dirty="0" smtClean="0"/>
          </a:p>
          <a:p>
            <a:pPr eaLnBrk="1" hangingPunct="1">
              <a:lnSpc>
                <a:spcPct val="80000"/>
              </a:lnSpc>
            </a:pPr>
            <a:endParaRPr lang="en-US" altLang="en-US" sz="1600" dirty="0" smtClean="0"/>
          </a:p>
          <a:p>
            <a:pPr eaLnBrk="1" hangingPunct="1">
              <a:lnSpc>
                <a:spcPct val="80000"/>
              </a:lnSpc>
            </a:pPr>
            <a:endParaRPr lang="en-US" altLang="en-US" sz="1600" dirty="0" smtClean="0"/>
          </a:p>
        </p:txBody>
      </p:sp>
    </p:spTree>
    <p:extLst>
      <p:ext uri="{BB962C8B-B14F-4D97-AF65-F5344CB8AC3E}">
        <p14:creationId xmlns:p14="http://schemas.microsoft.com/office/powerpoint/2010/main" val="3576052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80FA2AB-50FA-44ED-8417-452592566ACD}" type="slidenum">
              <a:rPr lang="en-CA" altLang="en-US" sz="1400" smtClean="0"/>
              <a:pPr eaLnBrk="1" hangingPunct="1">
                <a:spcBef>
                  <a:spcPct val="0"/>
                </a:spcBef>
                <a:buFontTx/>
                <a:buNone/>
              </a:pPr>
              <a:t>9</a:t>
            </a:fld>
            <a:endParaRPr lang="en-CA" altLang="en-US" sz="1400" smtClean="0"/>
          </a:p>
        </p:txBody>
      </p:sp>
      <p:sp>
        <p:nvSpPr>
          <p:cNvPr id="17411" name="Rectangle 2"/>
          <p:cNvSpPr>
            <a:spLocks noGrp="1" noChangeArrowheads="1"/>
          </p:cNvSpPr>
          <p:nvPr>
            <p:ph type="title"/>
          </p:nvPr>
        </p:nvSpPr>
        <p:spPr/>
        <p:txBody>
          <a:bodyPr/>
          <a:lstStyle/>
          <a:p>
            <a:pPr eaLnBrk="1" hangingPunct="1"/>
            <a:r>
              <a:rPr lang="en-CA" altLang="en-US" sz="4000" dirty="0" smtClean="0"/>
              <a:t>Structural Elements of the Factory Method Design Pattern</a:t>
            </a:r>
            <a:endParaRPr lang="en-US" altLang="en-US" sz="4000" dirty="0" smtClean="0"/>
          </a:p>
        </p:txBody>
      </p:sp>
      <p:sp>
        <p:nvSpPr>
          <p:cNvPr id="17412" name="Rectangle 3"/>
          <p:cNvSpPr>
            <a:spLocks noGrp="1" noChangeArrowheads="1"/>
          </p:cNvSpPr>
          <p:nvPr>
            <p:ph type="body" idx="1"/>
          </p:nvPr>
        </p:nvSpPr>
        <p:spPr/>
        <p:txBody>
          <a:bodyPr/>
          <a:lstStyle/>
          <a:p>
            <a:pPr eaLnBrk="1" hangingPunct="1">
              <a:lnSpc>
                <a:spcPct val="80000"/>
              </a:lnSpc>
            </a:pPr>
            <a:r>
              <a:rPr lang="en-CA" altLang="en-US" sz="1600" dirty="0" smtClean="0"/>
              <a:t>The classes that are used in this Design Pattern are</a:t>
            </a:r>
            <a:r>
              <a:rPr lang="en-US" altLang="en-US" sz="1600" dirty="0" smtClean="0"/>
              <a:t>: </a:t>
            </a:r>
          </a:p>
          <a:p>
            <a:pPr eaLnBrk="1" hangingPunct="1">
              <a:lnSpc>
                <a:spcPct val="80000"/>
              </a:lnSpc>
            </a:pPr>
            <a:endParaRPr lang="en-US" altLang="en-US" sz="1600" dirty="0" smtClean="0"/>
          </a:p>
          <a:p>
            <a:pPr eaLnBrk="1" hangingPunct="1">
              <a:lnSpc>
                <a:spcPct val="80000"/>
              </a:lnSpc>
            </a:pPr>
            <a:r>
              <a:rPr lang="en-CA" altLang="en-US" sz="1600" dirty="0" smtClean="0"/>
              <a:t>The Class </a:t>
            </a:r>
            <a:r>
              <a:rPr lang="en-US" altLang="en-US" sz="1600" b="1" dirty="0" smtClean="0"/>
              <a:t>Product</a:t>
            </a:r>
          </a:p>
          <a:p>
            <a:pPr lvl="1">
              <a:lnSpc>
                <a:spcPct val="80000"/>
              </a:lnSpc>
            </a:pPr>
            <a:r>
              <a:rPr lang="en-CA" altLang="en-US" sz="1400" dirty="0"/>
              <a:t>Specifies the abstract class or the interface of the objects that can be manufactured by </a:t>
            </a:r>
            <a:r>
              <a:rPr lang="en-CA" altLang="en-US" sz="1400" dirty="0" err="1"/>
              <a:t>FactoryMethod</a:t>
            </a:r>
            <a:endParaRPr lang="en-US" altLang="en-US" sz="1400" dirty="0" smtClean="0"/>
          </a:p>
          <a:p>
            <a:pPr eaLnBrk="1" hangingPunct="1">
              <a:lnSpc>
                <a:spcPct val="80000"/>
              </a:lnSpc>
            </a:pPr>
            <a:r>
              <a:rPr lang="en-CA" altLang="en-US" sz="1600" dirty="0" smtClean="0"/>
              <a:t>The Class </a:t>
            </a:r>
            <a:r>
              <a:rPr lang="en-US" altLang="en-US" sz="1600" b="1" dirty="0" err="1" smtClean="0"/>
              <a:t>ConcreteProduct</a:t>
            </a:r>
            <a:endParaRPr lang="en-US" altLang="en-US" sz="1600" dirty="0" smtClean="0"/>
          </a:p>
          <a:p>
            <a:pPr lvl="1" eaLnBrk="1" hangingPunct="1">
              <a:lnSpc>
                <a:spcPct val="80000"/>
              </a:lnSpc>
            </a:pPr>
            <a:r>
              <a:rPr lang="en-CA" altLang="en-US" sz="1400" dirty="0" smtClean="0"/>
              <a:t>Implements the interface defined by the class </a:t>
            </a:r>
            <a:r>
              <a:rPr lang="en-US" altLang="en-US" sz="1400" dirty="0" smtClean="0"/>
              <a:t>Product </a:t>
            </a:r>
          </a:p>
          <a:p>
            <a:pPr eaLnBrk="1" hangingPunct="1">
              <a:lnSpc>
                <a:spcPct val="80000"/>
              </a:lnSpc>
            </a:pPr>
            <a:r>
              <a:rPr lang="en-CA" altLang="en-US" sz="1600" dirty="0" smtClean="0"/>
              <a:t>The Class </a:t>
            </a:r>
            <a:r>
              <a:rPr lang="en-US" altLang="en-US" sz="1600" b="1" dirty="0" smtClean="0"/>
              <a:t>Creator</a:t>
            </a:r>
            <a:r>
              <a:rPr lang="en-US" altLang="en-US" sz="1600" dirty="0" smtClean="0"/>
              <a:t> </a:t>
            </a:r>
          </a:p>
          <a:p>
            <a:pPr lvl="1">
              <a:lnSpc>
                <a:spcPct val="80000"/>
              </a:lnSpc>
            </a:pPr>
            <a:r>
              <a:rPr lang="en-CA" altLang="en-US" sz="1400" dirty="0"/>
              <a:t>Defines the </a:t>
            </a:r>
            <a:r>
              <a:rPr lang="en-CA" altLang="en-US" sz="1400" dirty="0" err="1"/>
              <a:t>FactoryMethod</a:t>
            </a:r>
            <a:r>
              <a:rPr lang="en-CA" altLang="en-US" sz="1400" dirty="0"/>
              <a:t> Interface, which </a:t>
            </a:r>
            <a:r>
              <a:rPr lang="en-CA" altLang="en-US" sz="1400" dirty="0" smtClean="0"/>
              <a:t>constructs </a:t>
            </a:r>
            <a:r>
              <a:rPr lang="en-CA" altLang="en-US" sz="1400" dirty="0"/>
              <a:t>and returns a Product item. The Creator class can define a default implementation that returns a particular object type (</a:t>
            </a:r>
            <a:r>
              <a:rPr lang="en-CA" altLang="en-US" sz="1400" dirty="0" err="1"/>
              <a:t>eg</a:t>
            </a:r>
            <a:r>
              <a:rPr lang="en-CA" altLang="en-US" sz="1400" dirty="0"/>
              <a:t> </a:t>
            </a:r>
            <a:r>
              <a:rPr lang="en-CA" altLang="en-US" sz="1400" dirty="0" err="1"/>
              <a:t>ConcreteProduct</a:t>
            </a:r>
            <a:r>
              <a:rPr lang="en-CA" altLang="en-US" sz="1400" dirty="0"/>
              <a:t>), and invokes this default implementation of the </a:t>
            </a:r>
            <a:r>
              <a:rPr lang="en-CA" altLang="en-US" sz="1400" dirty="0" err="1"/>
              <a:t>FactoryMethod</a:t>
            </a:r>
            <a:endParaRPr lang="en-CA" altLang="en-US" sz="1400" dirty="0"/>
          </a:p>
          <a:p>
            <a:pPr eaLnBrk="1" hangingPunct="1">
              <a:lnSpc>
                <a:spcPct val="80000"/>
              </a:lnSpc>
            </a:pPr>
            <a:r>
              <a:rPr lang="en-CA" altLang="en-US" sz="1600" dirty="0" smtClean="0"/>
              <a:t>The Class </a:t>
            </a:r>
            <a:r>
              <a:rPr lang="en-US" altLang="en-US" sz="1600" b="1" dirty="0" err="1" smtClean="0"/>
              <a:t>ConcreteCreator</a:t>
            </a:r>
            <a:r>
              <a:rPr lang="en-US" altLang="en-US" sz="1600" dirty="0" smtClean="0"/>
              <a:t> </a:t>
            </a:r>
          </a:p>
          <a:p>
            <a:pPr lvl="1">
              <a:lnSpc>
                <a:spcPct val="80000"/>
              </a:lnSpc>
            </a:pPr>
            <a:r>
              <a:rPr lang="en-CA" altLang="en-US" sz="1400" dirty="0"/>
              <a:t>It is a sub-class of the Creator class and overrides the </a:t>
            </a:r>
            <a:r>
              <a:rPr lang="en-CA" altLang="en-US" sz="1400" dirty="0" err="1"/>
              <a:t>FactoryMethod</a:t>
            </a:r>
            <a:r>
              <a:rPr lang="en-CA" altLang="en-US" sz="1400" dirty="0"/>
              <a:t> method in order for </a:t>
            </a:r>
            <a:r>
              <a:rPr lang="en-CA" altLang="en-US" sz="1400" dirty="0" err="1"/>
              <a:t>FactoryMethod</a:t>
            </a:r>
            <a:r>
              <a:rPr lang="en-CA" altLang="en-US" sz="1400" dirty="0"/>
              <a:t> to construct and return an object (</a:t>
            </a:r>
            <a:r>
              <a:rPr lang="en-CA" altLang="en-US" sz="1400" dirty="0" err="1"/>
              <a:t>eg</a:t>
            </a:r>
            <a:r>
              <a:rPr lang="en-CA" altLang="en-US" sz="1400" dirty="0"/>
              <a:t>, </a:t>
            </a:r>
            <a:r>
              <a:rPr lang="en-CA" altLang="en-US" sz="1400" dirty="0" err="1"/>
              <a:t>ConcreteProduct</a:t>
            </a:r>
            <a:r>
              <a:rPr lang="en-CA" altLang="en-US" sz="1400" dirty="0"/>
              <a:t>) for which the client code does not know its type (simply knows that the object which was manufactured is Product type)</a:t>
            </a:r>
          </a:p>
          <a:p>
            <a:pPr eaLnBrk="1" hangingPunct="1">
              <a:lnSpc>
                <a:spcPct val="80000"/>
              </a:lnSpc>
            </a:pPr>
            <a:endParaRPr lang="en-US" altLang="en-US" sz="1600" dirty="0" smtClean="0"/>
          </a:p>
        </p:txBody>
      </p:sp>
    </p:spTree>
    <p:extLst>
      <p:ext uri="{BB962C8B-B14F-4D97-AF65-F5344CB8AC3E}">
        <p14:creationId xmlns:p14="http://schemas.microsoft.com/office/powerpoint/2010/main" val="997692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2304</TotalTime>
  <Words>1428</Words>
  <Application>Microsoft Office PowerPoint</Application>
  <PresentationFormat>On-screen Show (4:3)</PresentationFormat>
  <Paragraphs>235</Paragraphs>
  <Slides>18</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Wrox 24-Hour Trainer</vt:lpstr>
      <vt:lpstr>Visio</vt:lpstr>
      <vt:lpstr>CS 2212B</vt:lpstr>
      <vt:lpstr>Singleton Design Pattern</vt:lpstr>
      <vt:lpstr>Singleton Design Pattern – Class Diagram </vt:lpstr>
      <vt:lpstr>Singleton - Example</vt:lpstr>
      <vt:lpstr>Singleton - Example</vt:lpstr>
      <vt:lpstr>Singleton – Client Code</vt:lpstr>
      <vt:lpstr>Singleton - Comments</vt:lpstr>
      <vt:lpstr>Factory Method Design Pattern</vt:lpstr>
      <vt:lpstr>Structural Elements of the Factory Method Design Pattern</vt:lpstr>
      <vt:lpstr>Factory Method – Class Diagram</vt:lpstr>
      <vt:lpstr>Factory Method - Example</vt:lpstr>
      <vt:lpstr>Factory Method – Example Client</vt:lpstr>
      <vt:lpstr>Abstract Factory Design Pattern</vt:lpstr>
      <vt:lpstr>Abstract Factory Design Pattern – Class Diagram</vt:lpstr>
      <vt:lpstr>Abstract Factory - Example</vt:lpstr>
      <vt:lpstr>Abstract Factory - Example</vt:lpstr>
      <vt:lpstr>Abstract Factory – Client Code</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278</cp:revision>
  <dcterms:created xsi:type="dcterms:W3CDTF">2015-03-16T16:55:38Z</dcterms:created>
  <dcterms:modified xsi:type="dcterms:W3CDTF">2019-01-31T23:26:52Z</dcterms:modified>
</cp:coreProperties>
</file>