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68" r:id="rId2"/>
    <p:sldId id="545" r:id="rId3"/>
    <p:sldId id="546" r:id="rId4"/>
    <p:sldId id="553" r:id="rId5"/>
    <p:sldId id="554" r:id="rId6"/>
    <p:sldId id="555" r:id="rId7"/>
    <p:sldId id="584" r:id="rId8"/>
    <p:sldId id="585" r:id="rId9"/>
    <p:sldId id="586" r:id="rId10"/>
    <p:sldId id="556" r:id="rId11"/>
    <p:sldId id="587" r:id="rId12"/>
    <p:sldId id="548" r:id="rId13"/>
    <p:sldId id="549" r:id="rId14"/>
    <p:sldId id="588" r:id="rId15"/>
    <p:sldId id="589" r:id="rId16"/>
    <p:sldId id="590" r:id="rId17"/>
    <p:sldId id="591" r:id="rId18"/>
    <p:sldId id="592" r:id="rId19"/>
    <p:sldId id="550" r:id="rId20"/>
    <p:sldId id="551" r:id="rId21"/>
    <p:sldId id="570" r:id="rId22"/>
    <p:sldId id="571" r:id="rId23"/>
    <p:sldId id="572" r:id="rId24"/>
    <p:sldId id="573" r:id="rId25"/>
    <p:sldId id="574" r:id="rId26"/>
    <p:sldId id="575" r:id="rId27"/>
    <p:sldId id="576" r:id="rId28"/>
    <p:sldId id="577" r:id="rId29"/>
    <p:sldId id="569" r:id="rId30"/>
    <p:sldId id="580" r:id="rId31"/>
    <p:sldId id="581" r:id="rId32"/>
    <p:sldId id="582" r:id="rId33"/>
    <p:sldId id="583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352" autoAdjust="0"/>
  </p:normalViewPr>
  <p:slideViewPr>
    <p:cSldViewPr>
      <p:cViewPr>
        <p:scale>
          <a:sx n="80" d="100"/>
          <a:sy n="80" d="100"/>
        </p:scale>
        <p:origin x="-1512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17.wmf"/><Relationship Id="rId1" Type="http://schemas.openxmlformats.org/officeDocument/2006/relationships/image" Target="../media/image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2.wmf"/><Relationship Id="rId4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2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12" Type="http://schemas.openxmlformats.org/officeDocument/2006/relationships/image" Target="../media/image29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11" Type="http://schemas.openxmlformats.org/officeDocument/2006/relationships/image" Target="../media/image28.wmf"/><Relationship Id="rId5" Type="http://schemas.openxmlformats.org/officeDocument/2006/relationships/image" Target="../media/image22.wmf"/><Relationship Id="rId10" Type="http://schemas.openxmlformats.org/officeDocument/2006/relationships/image" Target="../media/image27.wmf"/><Relationship Id="rId4" Type="http://schemas.openxmlformats.org/officeDocument/2006/relationships/image" Target="../media/image21.wmf"/><Relationship Id="rId9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EEA18FB-1C0E-4530-8CC5-3EADB913B705}" type="datetimeFigureOut">
              <a:rPr lang="en-US"/>
              <a:pPr>
                <a:defRPr/>
              </a:pPr>
              <a:t>3/28/2019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7D173CC-E796-4683-BC3D-9729E0EAFA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BF9C26A-537B-4D7B-8527-813D8D843700}" type="slidenum">
              <a:rPr lang="en-CA" altLang="en-US" sz="1200"/>
              <a:pPr eaLnBrk="1" hangingPunct="1"/>
              <a:t>4</a:t>
            </a:fld>
            <a:endParaRPr lang="en-CA" altLang="en-U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55A149-4155-4C78-8E45-CD8B0430953C}" type="slidenum">
              <a:rPr lang="en-CA" altLang="en-US"/>
              <a:pPr/>
              <a:t>24</a:t>
            </a:fld>
            <a:endParaRPr lang="en-CA" alt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0648E4-AF8F-4428-B5CB-2FC007403D6D}" type="slidenum">
              <a:rPr lang="en-CA" altLang="en-US"/>
              <a:pPr/>
              <a:t>25</a:t>
            </a:fld>
            <a:endParaRPr lang="en-CA" alt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8B7F47-6EF8-4991-AB22-73FFF3DCCF7F}" type="slidenum">
              <a:rPr lang="en-CA" altLang="en-US"/>
              <a:pPr/>
              <a:t>26</a:t>
            </a:fld>
            <a:endParaRPr lang="en-CA" alt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AA83F0-2B97-4B88-95AA-A349B78116F9}" type="slidenum">
              <a:rPr lang="en-CA" altLang="en-US"/>
              <a:pPr/>
              <a:t>27</a:t>
            </a:fld>
            <a:endParaRPr lang="en-CA" altLang="en-US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251C70-AB0A-4C6A-9F1A-FF4DE1066E85}" type="slidenum">
              <a:rPr lang="en-CA" altLang="en-US"/>
              <a:pPr/>
              <a:t>28</a:t>
            </a:fld>
            <a:endParaRPr lang="en-CA" altLang="en-US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DB30743-450D-431D-B21C-C735F1468346}" type="slidenum">
              <a:rPr lang="en-CA" altLang="en-US" sz="1200"/>
              <a:pPr eaLnBrk="1" hangingPunct="1"/>
              <a:t>29</a:t>
            </a:fld>
            <a:endParaRPr lang="en-CA" altLang="en-US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8FE952-2273-4CC1-9F10-6AC981F6BFBC}" type="slidenum">
              <a:rPr lang="en-CA" altLang="en-US"/>
              <a:pPr/>
              <a:t>30</a:t>
            </a:fld>
            <a:endParaRPr lang="en-CA" altLang="en-US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17E3C7-5B3A-42C6-ADAF-46738C4BAE66}" type="slidenum">
              <a:rPr lang="en-CA" altLang="en-US"/>
              <a:pPr/>
              <a:t>31</a:t>
            </a:fld>
            <a:endParaRPr lang="en-CA" altLang="en-US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05EDB9-6EDE-455C-A4F4-1E1C1BF799BC}" type="slidenum">
              <a:rPr lang="en-CA" altLang="en-US"/>
              <a:pPr/>
              <a:t>32</a:t>
            </a:fld>
            <a:endParaRPr lang="en-CA" altLang="en-US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1E4C47-FD1B-4FC3-8E9A-967732D5B894}" type="slidenum">
              <a:rPr lang="en-CA" altLang="en-US"/>
              <a:pPr/>
              <a:t>33</a:t>
            </a:fld>
            <a:endParaRPr lang="en-CA" alt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6EAA9DB-B603-4C32-A7F5-86243D4DAD1F}" type="slidenum">
              <a:rPr lang="en-CA" altLang="en-US" sz="1200"/>
              <a:pPr eaLnBrk="1" hangingPunct="1"/>
              <a:t>5</a:t>
            </a:fld>
            <a:endParaRPr lang="en-CA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6A11D4A-003F-487F-9686-DF4989D51103}" type="slidenum">
              <a:rPr lang="en-CA" altLang="en-US" sz="1200"/>
              <a:pPr eaLnBrk="1" hangingPunct="1"/>
              <a:t>6</a:t>
            </a:fld>
            <a:endParaRPr lang="en-CA" altLang="en-US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6874423-DCAE-4A6C-B534-4C78FC0EBB1A}" type="slidenum">
              <a:rPr lang="en-CA" altLang="en-US" sz="1200" smtClean="0"/>
              <a:pPr eaLnBrk="1" hangingPunct="1"/>
              <a:t>7</a:t>
            </a:fld>
            <a:endParaRPr lang="en-CA" altLang="en-US" sz="120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601AB19-94AD-4565-8580-DE2DEC5D816F}" type="slidenum">
              <a:rPr lang="en-CA" altLang="en-US" sz="1200" smtClean="0"/>
              <a:pPr eaLnBrk="1" hangingPunct="1"/>
              <a:t>8</a:t>
            </a:fld>
            <a:endParaRPr lang="en-CA" altLang="en-US" sz="1200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FDF7E9F-AC05-4129-807A-1A1FF8B5CD4C}" type="slidenum">
              <a:rPr lang="en-CA" altLang="en-US" sz="1200"/>
              <a:pPr eaLnBrk="1" hangingPunct="1"/>
              <a:t>10</a:t>
            </a:fld>
            <a:endParaRPr lang="en-CA" alt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B3DCB03-6F49-4450-ACC6-25EC1A31E321}" type="slidenum">
              <a:rPr lang="en-CA" altLang="en-US" sz="1200" smtClean="0"/>
              <a:pPr eaLnBrk="1" hangingPunct="1"/>
              <a:t>18</a:t>
            </a:fld>
            <a:endParaRPr lang="en-CA" altLang="en-US" sz="1200" smtClean="0"/>
          </a:p>
        </p:txBody>
      </p:sp>
      <p:sp>
        <p:nvSpPr>
          <p:cNvPr id="6041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567F5B-BD2E-4E01-A571-C001D69AF297}" type="slidenum">
              <a:rPr lang="en-CA" altLang="en-US"/>
              <a:pPr/>
              <a:t>22</a:t>
            </a:fld>
            <a:endParaRPr lang="en-CA" alt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8546C9-FF0C-425C-9677-00EABA5083CA}" type="slidenum">
              <a:rPr lang="en-CA" altLang="en-US"/>
              <a:pPr/>
              <a:t>23</a:t>
            </a:fld>
            <a:endParaRPr lang="en-CA" altLang="en-US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D04A1-3AF4-40D0-A278-B798474CC9F4}" type="datetimeFigureOut">
              <a:rPr lang="en-US"/>
              <a:pPr>
                <a:defRPr/>
              </a:pPr>
              <a:t>3/28/2019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22A2B1-C851-45BA-9B90-CF18442A13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35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BAE5E9-0783-472E-BA6E-3C49E24626FB}" type="datetimeFigureOut">
              <a:rPr lang="en-US"/>
              <a:pPr>
                <a:defRPr/>
              </a:pPr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16E0FD-127E-4CCB-BB04-515C98654D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11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A67E29-1932-4CCE-9A53-47CAB86FFE2A}" type="datetimeFigureOut">
              <a:rPr lang="en-US"/>
              <a:pPr>
                <a:defRPr/>
              </a:pPr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41AF4-E102-49BC-A850-271A47F922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82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452438-700B-47C7-B66F-B9FD0D8792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0974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CA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CA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DC3E511-6351-498B-BA79-C3136F47E3E7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01883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3152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D51259-A3D5-4284-8B16-27621D968E02}" type="datetimeFigureOut">
              <a:rPr lang="en-US"/>
              <a:pPr>
                <a:defRPr/>
              </a:pPr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9DB33-55D3-4713-B728-07F189041F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67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1449F5-0AF4-4D87-8900-0BBF62F1A151}" type="datetimeFigureOut">
              <a:rPr lang="en-US"/>
              <a:pPr>
                <a:defRPr/>
              </a:pPr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9706DB-4B8F-436C-A405-2CF749C1AE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981201"/>
            <a:ext cx="7772400" cy="762000"/>
          </a:xfrm>
          <a:prstGeom prst="rect">
            <a:avLst/>
          </a:prstGeom>
        </p:spPr>
        <p:txBody>
          <a:bodyPr/>
          <a:lstStyle>
            <a:lvl1pPr algn="l">
              <a:defRPr b="1" cap="small" baseline="0"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85800" y="2819400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 sz="240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8122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D12D8-DA29-4F3F-B804-F7322D9BB90E}" type="datetimeFigureOut">
              <a:rPr lang="en-US"/>
              <a:pPr>
                <a:defRPr/>
              </a:pPr>
              <a:t>3/28/2019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45A77-BA55-4C03-99EA-F3AE68D734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6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62327-661E-4F29-9334-E72557A2986D}" type="datetimeFigureOut">
              <a:rPr lang="en-US"/>
              <a:pPr>
                <a:defRPr/>
              </a:pPr>
              <a:t>3/28/2019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379140-09B2-4A1F-82D1-8932F6B8B1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83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0DF41-25F8-4AF5-817B-336DDFED29B0}" type="datetimeFigureOut">
              <a:rPr lang="en-US"/>
              <a:pPr>
                <a:defRPr/>
              </a:pPr>
              <a:t>3/28/2019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833B0-D7CE-4DA2-9BCD-99D454B2F0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1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4BACC-2316-4404-B45B-56A46FD87DB1}" type="datetimeFigureOut">
              <a:rPr lang="en-US"/>
              <a:pPr>
                <a:defRPr/>
              </a:pPr>
              <a:t>3/28/2019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A2B76-065C-4643-9415-BCEF3F3F52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0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0138B-92EA-46FB-8F47-B333F923F12C}" type="datetimeFigureOut">
              <a:rPr lang="en-US"/>
              <a:pPr>
                <a:defRPr/>
              </a:pPr>
              <a:t>3/28/2019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1C1E0-4351-4FCA-9574-2E7354AD3B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30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6E93C-AA0A-4A46-BCDF-67703AA396C0}" type="datetimeFigureOut">
              <a:rPr lang="en-US"/>
              <a:pPr>
                <a:defRPr/>
              </a:pPr>
              <a:t>3/28/2019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42D40-930D-4F71-9DD1-4EF0E09B8F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70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3E15B8A-FF29-464D-BE39-860BA0CC4514}" type="datetimeFigureOut">
              <a:rPr lang="en-US"/>
              <a:pPr>
                <a:defRPr/>
              </a:pPr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7ECB4D6-C3C5-449D-89FE-4DAAFB2C62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6" descr="TotleBar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9144000" cy="381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419600" y="0"/>
            <a:ext cx="4724400" cy="495300"/>
          </a:xfrm>
          <a:prstGeom prst="rect">
            <a:avLst/>
          </a:prstGeom>
        </p:spPr>
        <p:txBody>
          <a:bodyPr/>
          <a:lstStyle/>
          <a:p>
            <a:pPr algn="l" fontAlgn="auto">
              <a:spcAft>
                <a:spcPts val="0"/>
              </a:spcAft>
              <a:defRPr/>
            </a:pPr>
            <a:r>
              <a:rPr lang="en-US" sz="1600" b="1" dirty="0" smtClean="0">
                <a:solidFill>
                  <a:schemeClr val="bg1"/>
                </a:solidFill>
              </a:rPr>
              <a:t>CS2212B Introduction to Software Engineering </a:t>
            </a:r>
            <a:endParaRPr lang="en-US" sz="1600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20" r:id="rId12"/>
    <p:sldLayoutId id="2147483721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15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11" Type="http://schemas.openxmlformats.org/officeDocument/2006/relationships/oleObject" Target="../embeddings/oleObject15.bin"/><Relationship Id="rId5" Type="http://schemas.openxmlformats.org/officeDocument/2006/relationships/image" Target="../media/image2.wmf"/><Relationship Id="rId10" Type="http://schemas.openxmlformats.org/officeDocument/2006/relationships/image" Target="../media/image14.wmf"/><Relationship Id="rId4" Type="http://schemas.openxmlformats.org/officeDocument/2006/relationships/oleObject" Target="../embeddings/oleObject11.bin"/><Relationship Id="rId9" Type="http://schemas.openxmlformats.org/officeDocument/2006/relationships/oleObject" Target="../embeddings/oleObject14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7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9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22.wmf"/><Relationship Id="rId18" Type="http://schemas.openxmlformats.org/officeDocument/2006/relationships/oleObject" Target="../embeddings/oleObject28.bin"/><Relationship Id="rId26" Type="http://schemas.openxmlformats.org/officeDocument/2006/relationships/oleObject" Target="../embeddings/oleObject32.bin"/><Relationship Id="rId3" Type="http://schemas.openxmlformats.org/officeDocument/2006/relationships/notesSlide" Target="../notesSlides/notesSlide12.xml"/><Relationship Id="rId21" Type="http://schemas.openxmlformats.org/officeDocument/2006/relationships/image" Target="../media/image26.wmf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25.bin"/><Relationship Id="rId17" Type="http://schemas.openxmlformats.org/officeDocument/2006/relationships/image" Target="../media/image24.wmf"/><Relationship Id="rId25" Type="http://schemas.openxmlformats.org/officeDocument/2006/relationships/image" Target="../media/image2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7.bin"/><Relationship Id="rId20" Type="http://schemas.openxmlformats.org/officeDocument/2006/relationships/oleObject" Target="../embeddings/oleObject29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1.wmf"/><Relationship Id="rId24" Type="http://schemas.openxmlformats.org/officeDocument/2006/relationships/oleObject" Target="../embeddings/oleObject31.bin"/><Relationship Id="rId5" Type="http://schemas.openxmlformats.org/officeDocument/2006/relationships/image" Target="../media/image18.wmf"/><Relationship Id="rId15" Type="http://schemas.openxmlformats.org/officeDocument/2006/relationships/image" Target="../media/image23.wmf"/><Relationship Id="rId23" Type="http://schemas.openxmlformats.org/officeDocument/2006/relationships/image" Target="../media/image27.wmf"/><Relationship Id="rId10" Type="http://schemas.openxmlformats.org/officeDocument/2006/relationships/oleObject" Target="../embeddings/oleObject24.bin"/><Relationship Id="rId19" Type="http://schemas.openxmlformats.org/officeDocument/2006/relationships/image" Target="../media/image25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26.bin"/><Relationship Id="rId22" Type="http://schemas.openxmlformats.org/officeDocument/2006/relationships/oleObject" Target="../embeddings/oleObject30.bin"/><Relationship Id="rId27" Type="http://schemas.openxmlformats.org/officeDocument/2006/relationships/image" Target="../media/image29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2.wmf"/><Relationship Id="rId10" Type="http://schemas.openxmlformats.org/officeDocument/2006/relationships/image" Target="../media/image30.wmf"/><Relationship Id="rId4" Type="http://schemas.openxmlformats.org/officeDocument/2006/relationships/oleObject" Target="../embeddings/oleObject33.bin"/><Relationship Id="rId9" Type="http://schemas.openxmlformats.org/officeDocument/2006/relationships/oleObject" Target="../embeddings/oleObject36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37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39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41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4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ece.cmu.edu/~koopman/des_s99/sw_reliability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ece.cmu.edu/~koopman/des_s99/sw_reliability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CS 2212B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819401"/>
            <a:ext cx="7772400" cy="990600"/>
          </a:xfrm>
        </p:spPr>
        <p:txBody>
          <a:bodyPr/>
          <a:lstStyle/>
          <a:p>
            <a:r>
              <a:rPr lang="en-CA" dirty="0" smtClean="0"/>
              <a:t>Introduction to Software Engineering</a:t>
            </a:r>
            <a:endParaRPr lang="en-CA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09600" y="3886200"/>
            <a:ext cx="7772400" cy="990600"/>
          </a:xfrm>
          <a:prstGeom prst="rect">
            <a:avLst/>
          </a:prstGeom>
        </p:spPr>
        <p:txBody>
          <a:bodyPr anchor="t" anchorCtr="0"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/>
              <a:t>Kostas Kontogiannis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85800" y="5848350"/>
            <a:ext cx="7772400" cy="990600"/>
          </a:xfrm>
          <a:prstGeom prst="rect">
            <a:avLst/>
          </a:prstGeom>
        </p:spPr>
        <p:txBody>
          <a:bodyPr anchor="t" anchorCtr="0"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800" dirty="0" smtClean="0"/>
              <a:t>Lecture 17: Software Reliability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12157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685800" y="1828800"/>
            <a:ext cx="7391400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i="1" u="sng" dirty="0">
                <a:latin typeface="Times" pitchFamily="18" charset="0"/>
                <a:cs typeface="Times New Roman" pitchFamily="18" charset="0"/>
              </a:rPr>
              <a:t> </a:t>
            </a:r>
            <a:r>
              <a:rPr lang="en-CA" altLang="en-US" i="1" u="sng" dirty="0" smtClean="0">
                <a:latin typeface="Arial" charset="0"/>
                <a:cs typeface="Times New Roman" pitchFamily="18" charset="0"/>
              </a:rPr>
              <a:t>Reliability Growth Models</a:t>
            </a:r>
            <a:r>
              <a:rPr lang="en-US" altLang="en-US" dirty="0" smtClean="0">
                <a:latin typeface="Times" pitchFamily="18" charset="0"/>
                <a:cs typeface="Times New Roman" pitchFamily="18" charset="0"/>
              </a:rPr>
              <a:t>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endParaRPr lang="en-US" altLang="en-US" sz="2000" dirty="0">
              <a:latin typeface="Times" pitchFamily="18" charset="0"/>
              <a:cs typeface="Times New Roman" pitchFamily="18" charset="0"/>
            </a:endParaRPr>
          </a:p>
          <a:p>
            <a:pPr lvl="1" eaLnBrk="1" hangingPunct="1">
              <a:spcBef>
                <a:spcPct val="50000"/>
              </a:spcBef>
            </a:pPr>
            <a:r>
              <a:rPr lang="en-CA" altLang="en-US" sz="2000" dirty="0" smtClean="0">
                <a:latin typeface="+mn-lt"/>
                <a:cs typeface="Times New Roman" pitchFamily="18" charset="0"/>
              </a:rPr>
              <a:t>These </a:t>
            </a:r>
            <a:r>
              <a:rPr lang="en-CA" altLang="en-US" sz="2000" dirty="0">
                <a:latin typeface="+mn-lt"/>
                <a:cs typeface="Times New Roman" pitchFamily="18" charset="0"/>
              </a:rPr>
              <a:t>models calculate the improvement of a system's </a:t>
            </a:r>
            <a:r>
              <a:rPr lang="en-CA" altLang="en-US" sz="2000" dirty="0" smtClean="0">
                <a:latin typeface="+mn-lt"/>
                <a:cs typeface="Times New Roman" pitchFamily="18" charset="0"/>
              </a:rPr>
              <a:t>reliability, </a:t>
            </a:r>
            <a:r>
              <a:rPr lang="en-CA" altLang="en-US" sz="2000" dirty="0">
                <a:latin typeface="+mn-lt"/>
                <a:cs typeface="Times New Roman" pitchFamily="18" charset="0"/>
              </a:rPr>
              <a:t>as defects are discovered and corrected as a result of the testing </a:t>
            </a:r>
            <a:r>
              <a:rPr lang="en-CA" altLang="en-US" sz="2000" dirty="0" smtClean="0">
                <a:latin typeface="+mn-lt"/>
                <a:cs typeface="Times New Roman" pitchFamily="18" charset="0"/>
              </a:rPr>
              <a:t>process, </a:t>
            </a:r>
            <a:r>
              <a:rPr lang="en-CA" altLang="en-US" sz="2000" dirty="0">
                <a:latin typeface="+mn-lt"/>
                <a:cs typeface="Times New Roman" pitchFamily="18" charset="0"/>
              </a:rPr>
              <a:t>using a growth function.</a:t>
            </a:r>
            <a:endParaRPr lang="el-GR" altLang="en-US" sz="2000" dirty="0">
              <a:latin typeface="+mn-lt"/>
              <a:cs typeface="Times New Roman" pitchFamily="18" charset="0"/>
            </a:endParaRP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endParaRPr lang="en-US" altLang="en-US" sz="2000" dirty="0">
              <a:latin typeface="Times" pitchFamily="18" charset="0"/>
              <a:cs typeface="Times New Roman" pitchFamily="18" charset="0"/>
            </a:endParaRPr>
          </a:p>
          <a:p>
            <a:pPr lvl="1" eaLnBrk="1" hangingPunct="1">
              <a:spcBef>
                <a:spcPct val="50000"/>
              </a:spcBef>
            </a:pPr>
            <a:r>
              <a:rPr lang="en-CA" altLang="en-US" sz="2000" dirty="0">
                <a:latin typeface="+mn-lt"/>
                <a:cs typeface="Times New Roman" pitchFamily="18" charset="0"/>
              </a:rPr>
              <a:t>The free </a:t>
            </a:r>
            <a:r>
              <a:rPr lang="en-CA" altLang="en-US" sz="2000" dirty="0" smtClean="0">
                <a:latin typeface="+mn-lt"/>
                <a:cs typeface="Times New Roman" pitchFamily="18" charset="0"/>
              </a:rPr>
              <a:t>variable </a:t>
            </a:r>
            <a:r>
              <a:rPr lang="en-CA" altLang="en-US" sz="2000" dirty="0">
                <a:latin typeface="+mn-lt"/>
                <a:cs typeface="Times New Roman" pitchFamily="18" charset="0"/>
              </a:rPr>
              <a:t>(input variables) </a:t>
            </a:r>
            <a:r>
              <a:rPr lang="en-CA" altLang="en-US" sz="2000" dirty="0" smtClean="0">
                <a:latin typeface="+mn-lt"/>
                <a:cs typeface="Times New Roman" pitchFamily="18" charset="0"/>
              </a:rPr>
              <a:t>is </a:t>
            </a:r>
            <a:r>
              <a:rPr lang="en-CA" altLang="en-US" sz="2000" dirty="0">
                <a:latin typeface="+mn-lt"/>
                <a:cs typeface="Times New Roman" pitchFamily="18" charset="0"/>
              </a:rPr>
              <a:t>time and the </a:t>
            </a:r>
            <a:r>
              <a:rPr lang="en-CA" altLang="en-US" sz="2000" dirty="0" smtClean="0">
                <a:latin typeface="+mn-lt"/>
                <a:cs typeface="Times New Roman" pitchFamily="18" charset="0"/>
              </a:rPr>
              <a:t>bound </a:t>
            </a:r>
            <a:r>
              <a:rPr lang="en-CA" altLang="en-US" sz="2000" dirty="0">
                <a:latin typeface="+mn-lt"/>
                <a:cs typeface="Times New Roman" pitchFamily="18" charset="0"/>
              </a:rPr>
              <a:t>variables (result) are reliability, the system failure rate, or the cumulative number of defects that have been detected up to a point in time</a:t>
            </a:r>
            <a:r>
              <a:rPr lang="en-US" altLang="en-US" sz="2000" dirty="0" smtClean="0">
                <a:latin typeface="+mn-lt"/>
                <a:cs typeface="Times New Roman" pitchFamily="18" charset="0"/>
              </a:rPr>
              <a:t> 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CA" altLang="en-US" sz="4000" dirty="0" smtClean="0"/>
              <a:t>Reliability Growth Models</a:t>
            </a:r>
            <a:r>
              <a:rPr lang="en-CA" altLang="en-US" sz="3600" dirty="0" smtClean="0">
                <a:solidFill>
                  <a:schemeClr val="tx2"/>
                </a:solidFill>
                <a:latin typeface="Times" pitchFamily="18" charset="0"/>
              </a:rPr>
              <a:t> </a:t>
            </a:r>
            <a:endParaRPr lang="en-CA" altLang="en-US" sz="3600" dirty="0">
              <a:solidFill>
                <a:schemeClr val="tx2"/>
              </a:solidFill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723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/>
              <a:t>Reliability Measurements in </a:t>
            </a:r>
            <a:r>
              <a:rPr lang="en-US" altLang="en-US" sz="4000" dirty="0" smtClean="0"/>
              <a:t>Reliability </a:t>
            </a:r>
            <a:r>
              <a:rPr lang="en-CA" altLang="en-US" sz="4000" dirty="0" smtClean="0"/>
              <a:t>Growth </a:t>
            </a:r>
            <a:r>
              <a:rPr lang="en-CA" altLang="en-US" sz="4000" dirty="0"/>
              <a:t>Models</a:t>
            </a:r>
            <a:endParaRPr lang="en-CA" altLang="en-US" sz="4000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50000"/>
              </a:spcBef>
              <a:buNone/>
            </a:pPr>
            <a:r>
              <a:rPr lang="en-CA" altLang="en-US" sz="2800" dirty="0"/>
              <a:t>A typical measurement to calculate the reliability of a system (number of failures in the time unit) is the rate of failure defined </a:t>
            </a:r>
            <a:r>
              <a:rPr lang="en-CA" altLang="en-US" sz="2800" dirty="0" smtClean="0"/>
              <a:t>by: </a:t>
            </a:r>
            <a:endParaRPr lang="en-CA" altLang="en-US" sz="2800" dirty="0"/>
          </a:p>
          <a:p>
            <a:pPr marL="0" indent="0">
              <a:lnSpc>
                <a:spcPct val="90000"/>
              </a:lnSpc>
              <a:spcBef>
                <a:spcPct val="50000"/>
              </a:spcBef>
              <a:buNone/>
            </a:pPr>
            <a:endParaRPr lang="en-US" altLang="en-US" dirty="0" smtClean="0"/>
          </a:p>
          <a:p>
            <a:pPr marL="0" indent="0">
              <a:lnSpc>
                <a:spcPct val="90000"/>
              </a:lnSpc>
              <a:spcBef>
                <a:spcPct val="50000"/>
              </a:spcBef>
              <a:buNone/>
            </a:pPr>
            <a:endParaRPr lang="en-US" altLang="en-US" dirty="0"/>
          </a:p>
          <a:p>
            <a:pPr marL="0" indent="0">
              <a:lnSpc>
                <a:spcPct val="90000"/>
              </a:lnSpc>
              <a:spcBef>
                <a:spcPct val="50000"/>
              </a:spcBef>
              <a:buNone/>
            </a:pPr>
            <a:r>
              <a:rPr lang="en-CA" altLang="en-US" sz="2800" dirty="0"/>
              <a:t>where </a:t>
            </a:r>
            <a:r>
              <a:rPr lang="el-GR" altLang="en-US" sz="2800" i="1" dirty="0" smtClean="0"/>
              <a:t>τ</a:t>
            </a:r>
            <a:r>
              <a:rPr lang="en-CA" altLang="en-US" sz="2800" dirty="0" smtClean="0"/>
              <a:t> </a:t>
            </a:r>
            <a:r>
              <a:rPr lang="en-CA" altLang="en-US" sz="2800" dirty="0"/>
              <a:t>= CPU time (in a multitasking machine</a:t>
            </a:r>
            <a:r>
              <a:rPr lang="en-CA" altLang="en-US" sz="2800" dirty="0" smtClean="0"/>
              <a:t>)</a:t>
            </a:r>
            <a:r>
              <a:rPr lang="el-GR" altLang="en-US" sz="2800" dirty="0" smtClean="0"/>
              <a:t>,</a:t>
            </a:r>
            <a:r>
              <a:rPr lang="en-CA" altLang="en-US" sz="2800" dirty="0" smtClean="0"/>
              <a:t> </a:t>
            </a:r>
            <a:r>
              <a:rPr lang="en-CA" altLang="en-US" sz="2800" dirty="0"/>
              <a:t>or real time in an embedded system).</a:t>
            </a:r>
            <a:endParaRPr lang="en-CA" altLang="en-US" sz="28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1815656"/>
              </p:ext>
            </p:extLst>
          </p:nvPr>
        </p:nvGraphicFramePr>
        <p:xfrm>
          <a:off x="2681288" y="3657600"/>
          <a:ext cx="3924300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3" imgW="1942920" imgH="393480" progId="Equation.3">
                  <p:embed/>
                </p:oleObj>
              </mc:Choice>
              <mc:Fallback>
                <p:oleObj name="Equation" r:id="rId3" imgW="194292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1288" y="3657600"/>
                        <a:ext cx="3924300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0444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Reliability Models</a:t>
            </a:r>
            <a:br>
              <a:rPr lang="en-US" altLang="en-US" sz="4000"/>
            </a:br>
            <a:r>
              <a:rPr lang="en-US" altLang="en-US" sz="4000"/>
              <a:t>(of Musa)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Assumptions</a:t>
            </a:r>
          </a:p>
          <a:p>
            <a:pPr>
              <a:lnSpc>
                <a:spcPct val="90000"/>
              </a:lnSpc>
            </a:pPr>
            <a:r>
              <a:rPr lang="en-US" altLang="en-US"/>
              <a:t>Two models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Basic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Logarithmic</a:t>
            </a:r>
          </a:p>
          <a:p>
            <a:pPr>
              <a:lnSpc>
                <a:spcPct val="90000"/>
              </a:lnSpc>
            </a:pPr>
            <a:r>
              <a:rPr lang="en-US" altLang="en-US"/>
              <a:t>Diff: Change in failure intensity per failure seen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Basic: decrement is </a:t>
            </a:r>
            <a:r>
              <a:rPr lang="en-US" altLang="en-US" u="sng"/>
              <a:t>constant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Logarithmic: decrement </a:t>
            </a:r>
            <a:r>
              <a:rPr lang="en-US" altLang="en-US" u="sng"/>
              <a:t>reduces</a:t>
            </a:r>
          </a:p>
        </p:txBody>
      </p:sp>
    </p:spTree>
    <p:extLst>
      <p:ext uri="{BB962C8B-B14F-4D97-AF65-F5344CB8AC3E}">
        <p14:creationId xmlns:p14="http://schemas.microsoft.com/office/powerpoint/2010/main" val="312846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Assumptions</a:t>
            </a:r>
            <a:endParaRPr lang="en-CA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en-US" sz="2400">
                <a:latin typeface="Times" pitchFamily="18" charset="0"/>
                <a:cs typeface="Times New Roman" pitchFamily="18" charset="0"/>
              </a:rPr>
              <a:t>Faults are independent. </a:t>
            </a:r>
          </a:p>
          <a:p>
            <a:pPr marL="609600" indent="-609600">
              <a:lnSpc>
                <a:spcPct val="9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en-US" sz="2400">
                <a:latin typeface="Times" pitchFamily="18" charset="0"/>
                <a:cs typeface="Times New Roman" pitchFamily="18" charset="0"/>
              </a:rPr>
              <a:t>Execution time between failures is large with respect to instruction execution time.</a:t>
            </a:r>
            <a:r>
              <a:rPr lang="en-CA" altLang="en-US" sz="2400">
                <a:latin typeface="Times" pitchFamily="18" charset="0"/>
              </a:rPr>
              <a:t> </a:t>
            </a:r>
            <a:endParaRPr lang="en-US" altLang="en-US" sz="2400">
              <a:latin typeface="Times" pitchFamily="18" charset="0"/>
            </a:endParaRPr>
          </a:p>
          <a:p>
            <a:pPr marL="609600" indent="-609600">
              <a:lnSpc>
                <a:spcPct val="9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en-US" sz="2400">
                <a:latin typeface="Times" pitchFamily="18" charset="0"/>
                <a:cs typeface="Times New Roman" pitchFamily="18" charset="0"/>
              </a:rPr>
              <a:t>Potential ‘test space’ covers its ‘use space’.</a:t>
            </a:r>
            <a:r>
              <a:rPr lang="en-CA" altLang="en-US" sz="2400">
                <a:latin typeface="Times" pitchFamily="18" charset="0"/>
              </a:rPr>
              <a:t> </a:t>
            </a:r>
            <a:endParaRPr lang="en-US" altLang="en-US" sz="2400">
              <a:latin typeface="Times" pitchFamily="18" charset="0"/>
            </a:endParaRPr>
          </a:p>
          <a:p>
            <a:pPr marL="609600" indent="-609600">
              <a:lnSpc>
                <a:spcPct val="9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en-US" sz="2400">
                <a:latin typeface="Times" pitchFamily="18" charset="0"/>
                <a:cs typeface="Times New Roman" pitchFamily="18" charset="0"/>
              </a:rPr>
              <a:t>Inputs per test run (test or operational) are randomly selected.</a:t>
            </a:r>
            <a:r>
              <a:rPr lang="en-CA" altLang="en-US" sz="2400">
                <a:latin typeface="Times" pitchFamily="18" charset="0"/>
              </a:rPr>
              <a:t> </a:t>
            </a:r>
            <a:endParaRPr lang="en-US" altLang="en-US" sz="2400">
              <a:latin typeface="Times" pitchFamily="18" charset="0"/>
            </a:endParaRPr>
          </a:p>
          <a:p>
            <a:pPr marL="609600" indent="-609600">
              <a:lnSpc>
                <a:spcPct val="9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en-US" sz="2400">
                <a:latin typeface="Times" pitchFamily="18" charset="0"/>
                <a:cs typeface="Times New Roman" pitchFamily="18" charset="0"/>
              </a:rPr>
              <a:t>All failures are observed.</a:t>
            </a:r>
            <a:r>
              <a:rPr lang="en-CA" altLang="en-US" sz="2400">
                <a:latin typeface="Times" pitchFamily="18" charset="0"/>
              </a:rPr>
              <a:t> </a:t>
            </a:r>
            <a:endParaRPr lang="en-US" altLang="en-US" sz="2400">
              <a:latin typeface="Times" pitchFamily="18" charset="0"/>
            </a:endParaRPr>
          </a:p>
          <a:p>
            <a:pPr marL="609600" indent="-609600">
              <a:lnSpc>
                <a:spcPct val="9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en-US" sz="2400">
                <a:latin typeface="Times" pitchFamily="18" charset="0"/>
                <a:cs typeface="Times New Roman" pitchFamily="18" charset="0"/>
              </a:rPr>
              <a:t>The error causing the failure is immediately fixed or else its re-occurrence is not counted again.</a:t>
            </a:r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769460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Musa’s Basic Model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/>
              <a:t>Failure Intensity - (FI) is defined as the number of failures in the unit of time</a:t>
            </a:r>
            <a:r>
              <a:rPr lang="en-CA" sz="2400" dirty="0" smtClean="0"/>
              <a:t>.</a:t>
            </a:r>
          </a:p>
          <a:p>
            <a:endParaRPr lang="en-CA" sz="2400" dirty="0"/>
          </a:p>
          <a:p>
            <a:r>
              <a:rPr lang="en-CA" sz="2400" dirty="0"/>
              <a:t> </a:t>
            </a:r>
            <a:r>
              <a:rPr lang="en-CA" sz="2400" dirty="0" smtClean="0"/>
              <a:t>The Musa’s </a:t>
            </a:r>
            <a:r>
              <a:rPr lang="en-CA" sz="2400" dirty="0"/>
              <a:t>Basic Model considers that the </a:t>
            </a:r>
            <a:r>
              <a:rPr lang="en-CA" sz="2400" dirty="0" smtClean="0"/>
              <a:t>rate of reduction </a:t>
            </a:r>
            <a:r>
              <a:rPr lang="en-CA" sz="2400" dirty="0"/>
              <a:t>of the Fault </a:t>
            </a:r>
            <a:r>
              <a:rPr lang="en-CA" sz="2400" dirty="0" smtClean="0"/>
              <a:t>Intensity </a:t>
            </a:r>
            <a:r>
              <a:rPr lang="en-CA" sz="2400" dirty="0"/>
              <a:t>(derivative in relation to the total number of faults μ</a:t>
            </a:r>
            <a:r>
              <a:rPr lang="en-CA" sz="2400" dirty="0" smtClean="0"/>
              <a:t>), </a:t>
            </a:r>
            <a:r>
              <a:rPr lang="en-CA" sz="2400" dirty="0"/>
              <a:t>is constant</a:t>
            </a:r>
            <a:r>
              <a:rPr lang="en-CA" sz="2400" dirty="0" smtClean="0"/>
              <a:t>.</a:t>
            </a:r>
          </a:p>
          <a:p>
            <a:endParaRPr lang="en-CA" sz="2400" dirty="0"/>
          </a:p>
          <a:p>
            <a:r>
              <a:rPr lang="en-CA" sz="2400" dirty="0"/>
              <a:t> </a:t>
            </a:r>
            <a:r>
              <a:rPr lang="en-CA" sz="2400" dirty="0" smtClean="0"/>
              <a:t>This </a:t>
            </a:r>
            <a:r>
              <a:rPr lang="en-CA" sz="2400" dirty="0"/>
              <a:t>means that Fault Intensity is a linear function of the average total number of failures we have observed up to a certain time (CPU time or calendar time).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457200" y="6135861"/>
            <a:ext cx="7620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i="1" dirty="0" smtClean="0">
                <a:latin typeface="Times" pitchFamily="18" charset="0"/>
                <a:cs typeface="Times New Roman" pitchFamily="18" charset="0"/>
              </a:rPr>
              <a:t>Referenc</a:t>
            </a:r>
            <a:r>
              <a:rPr lang="en-US" altLang="en-US" sz="1200" dirty="0" smtClean="0">
                <a:latin typeface="Times" pitchFamily="18" charset="0"/>
                <a:cs typeface="Times New Roman" pitchFamily="18" charset="0"/>
              </a:rPr>
              <a:t>e: Musa</a:t>
            </a:r>
            <a:r>
              <a:rPr lang="en-US" altLang="en-US" sz="1200" dirty="0">
                <a:latin typeface="Times" pitchFamily="18" charset="0"/>
                <a:cs typeface="Times New Roman" pitchFamily="18" charset="0"/>
              </a:rPr>
              <a:t>, </a:t>
            </a:r>
            <a:r>
              <a:rPr lang="en-US" altLang="en-US" sz="1200" dirty="0" err="1">
                <a:latin typeface="Times" pitchFamily="18" charset="0"/>
                <a:cs typeface="Times New Roman" pitchFamily="18" charset="0"/>
              </a:rPr>
              <a:t>Iannino</a:t>
            </a:r>
            <a:r>
              <a:rPr lang="en-US" altLang="en-US" sz="1200" dirty="0">
                <a:latin typeface="Times" pitchFamily="18" charset="0"/>
                <a:cs typeface="Times New Roman" pitchFamily="18" charset="0"/>
              </a:rPr>
              <a:t>, </a:t>
            </a:r>
            <a:r>
              <a:rPr lang="en-US" altLang="en-US" sz="1200" dirty="0" err="1">
                <a:latin typeface="Times" pitchFamily="18" charset="0"/>
                <a:cs typeface="Times New Roman" pitchFamily="18" charset="0"/>
              </a:rPr>
              <a:t>Okumoto</a:t>
            </a:r>
            <a:r>
              <a:rPr lang="en-US" altLang="en-US" sz="1200" dirty="0">
                <a:latin typeface="Times" pitchFamily="18" charset="0"/>
                <a:cs typeface="Times New Roman" pitchFamily="18" charset="0"/>
              </a:rPr>
              <a:t>, “Software Reliability: Measurement, Prediction, Application”, McGraw-Hill, 1987.</a:t>
            </a:r>
            <a:r>
              <a:rPr lang="en-CA" altLang="en-US" sz="1800" dirty="0">
                <a:latin typeface="Times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2101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Musa’s Basic Model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r>
              <a:rPr lang="en-US" sz="2800" dirty="0" smtClean="0"/>
              <a:t>In the Basic model failure intensity is defined as: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CA" sz="2400" dirty="0"/>
              <a:t>Where </a:t>
            </a:r>
            <a:r>
              <a:rPr lang="el-GR" sz="2400" i="1" dirty="0" smtClean="0"/>
              <a:t>λ</a:t>
            </a:r>
            <a:r>
              <a:rPr lang="el-GR" sz="2400" i="1" baseline="-25000" dirty="0" smtClean="0"/>
              <a:t>0</a:t>
            </a:r>
            <a:r>
              <a:rPr lang="en-CA" sz="2400" i="1" baseline="-25000" dirty="0" smtClean="0"/>
              <a:t> </a:t>
            </a:r>
            <a:r>
              <a:rPr lang="en-CA" sz="2400" dirty="0"/>
              <a:t>is the </a:t>
            </a:r>
            <a:r>
              <a:rPr lang="en-CA" sz="2400" dirty="0" smtClean="0"/>
              <a:t>Failure intensity at the initial at </a:t>
            </a:r>
            <a:r>
              <a:rPr lang="en-CA" sz="2400" dirty="0"/>
              <a:t>the start of the system (before any defect correction is made</a:t>
            </a:r>
            <a:r>
              <a:rPr lang="en-CA" sz="2400" dirty="0" smtClean="0"/>
              <a:t>)</a:t>
            </a:r>
            <a:endParaRPr lang="en-CA" sz="2400" dirty="0"/>
          </a:p>
          <a:p>
            <a:r>
              <a:rPr lang="el-GR" sz="2400" i="1" dirty="0" smtClean="0"/>
              <a:t>μ</a:t>
            </a:r>
            <a:r>
              <a:rPr lang="el-GR" sz="2400" dirty="0" smtClean="0"/>
              <a:t> </a:t>
            </a:r>
            <a:r>
              <a:rPr lang="en-CA" sz="2400" dirty="0" smtClean="0"/>
              <a:t>is </a:t>
            </a:r>
            <a:r>
              <a:rPr lang="en-CA" sz="2400" dirty="0"/>
              <a:t>the (average) total number of failures up to a certain </a:t>
            </a:r>
            <a:r>
              <a:rPr lang="en-CA" sz="2400" dirty="0" smtClean="0"/>
              <a:t>time</a:t>
            </a:r>
            <a:endParaRPr lang="en-CA" sz="2400" dirty="0"/>
          </a:p>
          <a:p>
            <a:r>
              <a:rPr lang="en-CA" sz="2400" i="1" dirty="0" smtClean="0"/>
              <a:t>v</a:t>
            </a:r>
            <a:r>
              <a:rPr lang="en-CA" sz="2400" i="1" baseline="-25000" dirty="0" smtClean="0"/>
              <a:t>0</a:t>
            </a:r>
            <a:r>
              <a:rPr lang="en-CA" sz="2400" dirty="0" smtClean="0"/>
              <a:t> </a:t>
            </a:r>
            <a:r>
              <a:rPr lang="en-CA" sz="2400" dirty="0"/>
              <a:t>is the total number of failures we expect to have in the unlimited run time of the </a:t>
            </a:r>
            <a:r>
              <a:rPr lang="en-CA" sz="2400" dirty="0" smtClean="0"/>
              <a:t>program. Also:</a:t>
            </a:r>
          </a:p>
          <a:p>
            <a:pPr marL="0" indent="0">
              <a:buNone/>
            </a:pPr>
            <a:endParaRPr lang="en-CA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724341"/>
              </p:ext>
            </p:extLst>
          </p:nvPr>
        </p:nvGraphicFramePr>
        <p:xfrm>
          <a:off x="3352800" y="2590800"/>
          <a:ext cx="2087562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Equation" r:id="rId3" imgW="1104900" imgH="482600" progId="Equation.3">
                  <p:embed/>
                </p:oleObj>
              </mc:Choice>
              <mc:Fallback>
                <p:oleObj name="Equation" r:id="rId3" imgW="1104900" imgH="482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590800"/>
                        <a:ext cx="2087562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9872868"/>
              </p:ext>
            </p:extLst>
          </p:nvPr>
        </p:nvGraphicFramePr>
        <p:xfrm>
          <a:off x="3048000" y="5943600"/>
          <a:ext cx="2713038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Equation" r:id="rId5" imgW="2717800" imgH="762000" progId="Equation.3">
                  <p:embed/>
                </p:oleObj>
              </mc:Choice>
              <mc:Fallback>
                <p:oleObj name="Equation" r:id="rId5" imgW="2717800" imgH="762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943600"/>
                        <a:ext cx="2713038" cy="75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265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r>
              <a:rPr lang="en-CA" sz="2000" dirty="0"/>
              <a:t>Let's assume that a program will have 100 failures throughout its lifetime </a:t>
            </a:r>
            <a:r>
              <a:rPr lang="en-CA" sz="2000" dirty="0" smtClean="0"/>
              <a:t>(</a:t>
            </a:r>
            <a:r>
              <a:rPr lang="en-US" sz="2000" dirty="0"/>
              <a:t>v</a:t>
            </a:r>
            <a:r>
              <a:rPr lang="en-CA" sz="2000" baseline="-25000" dirty="0" smtClean="0"/>
              <a:t>0</a:t>
            </a:r>
            <a:r>
              <a:rPr lang="en-CA" sz="2000" dirty="0"/>
              <a:t>), and that so far we have noticed 50 failures </a:t>
            </a:r>
            <a:r>
              <a:rPr lang="en-CA" sz="2000" dirty="0" smtClean="0"/>
              <a:t>(</a:t>
            </a:r>
            <a:r>
              <a:rPr lang="el-GR" sz="2000" dirty="0" smtClean="0"/>
              <a:t>μ</a:t>
            </a:r>
            <a:r>
              <a:rPr lang="en-CA" sz="2000" dirty="0" smtClean="0"/>
              <a:t>), </a:t>
            </a:r>
            <a:r>
              <a:rPr lang="en-CA" sz="2000" dirty="0"/>
              <a:t>and that the initial failure rate is 10 failures per CPU hour </a:t>
            </a:r>
            <a:r>
              <a:rPr lang="en-CA" sz="2000" dirty="0" smtClean="0"/>
              <a:t>(</a:t>
            </a:r>
            <a:r>
              <a:rPr lang="el-GR" sz="2000" dirty="0" smtClean="0"/>
              <a:t>λ</a:t>
            </a:r>
            <a:r>
              <a:rPr lang="en-CA" sz="2000" baseline="-25000" dirty="0" smtClean="0"/>
              <a:t>0</a:t>
            </a:r>
            <a:r>
              <a:rPr lang="en-CA" sz="2000" dirty="0" smtClean="0"/>
              <a:t>).</a:t>
            </a:r>
            <a:endParaRPr lang="el-GR" sz="2000" dirty="0" smtClean="0"/>
          </a:p>
          <a:p>
            <a:endParaRPr lang="en-CA" sz="2000" dirty="0"/>
          </a:p>
          <a:p>
            <a:r>
              <a:rPr lang="en-CA" sz="2000" dirty="0"/>
              <a:t>Then the estimated present failure intensity is</a:t>
            </a:r>
            <a:r>
              <a:rPr lang="en-CA" sz="2000" dirty="0" smtClean="0"/>
              <a:t>:</a:t>
            </a:r>
            <a:endParaRPr lang="el-GR" sz="2000" dirty="0" smtClean="0"/>
          </a:p>
          <a:p>
            <a:endParaRPr lang="el-GR" sz="2000" dirty="0" smtClean="0"/>
          </a:p>
          <a:p>
            <a:endParaRPr lang="el-GR" sz="2000" dirty="0" smtClean="0"/>
          </a:p>
          <a:p>
            <a:endParaRPr lang="en-CA" sz="2000" dirty="0" smtClean="0"/>
          </a:p>
          <a:p>
            <a:r>
              <a:rPr lang="en-CA" sz="2000" dirty="0" smtClean="0"/>
              <a:t>The (</a:t>
            </a:r>
            <a:r>
              <a:rPr lang="en-US" sz="2000" dirty="0" smtClean="0"/>
              <a:t>average</a:t>
            </a:r>
            <a:r>
              <a:rPr lang="en-CA" sz="2000" dirty="0" smtClean="0"/>
              <a:t>) </a:t>
            </a:r>
            <a:r>
              <a:rPr lang="en-CA" sz="2000" dirty="0"/>
              <a:t>total number of failures after 10 </a:t>
            </a:r>
            <a:r>
              <a:rPr lang="en-CA" sz="2000" dirty="0" err="1"/>
              <a:t>cpu</a:t>
            </a:r>
            <a:r>
              <a:rPr lang="en-CA" sz="2000" dirty="0"/>
              <a:t> hours will be</a:t>
            </a:r>
            <a:r>
              <a:rPr lang="en-CA" sz="2000" dirty="0" smtClean="0"/>
              <a:t>:</a:t>
            </a:r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And for 100 CPU hours of operation</a:t>
            </a:r>
          </a:p>
          <a:p>
            <a:endParaRPr lang="en-CA" sz="20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819444"/>
              </p:ext>
            </p:extLst>
          </p:nvPr>
        </p:nvGraphicFramePr>
        <p:xfrm>
          <a:off x="1828800" y="3200400"/>
          <a:ext cx="533717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Equation" r:id="rId3" imgW="5346700" imgH="736600" progId="Equation.3">
                  <p:embed/>
                </p:oleObj>
              </mc:Choice>
              <mc:Fallback>
                <p:oleObj name="Equation" r:id="rId3" imgW="5346700" imgH="736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200400"/>
                        <a:ext cx="5337175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3365130"/>
              </p:ext>
            </p:extLst>
          </p:nvPr>
        </p:nvGraphicFramePr>
        <p:xfrm>
          <a:off x="1447800" y="4572000"/>
          <a:ext cx="63992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Equation" r:id="rId5" imgW="6388100" imgH="685800" progId="Equation.3">
                  <p:embed/>
                </p:oleObj>
              </mc:Choice>
              <mc:Fallback>
                <p:oleObj name="Equation" r:id="rId5" imgW="6388100" imgH="685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572000"/>
                        <a:ext cx="639921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584491"/>
              </p:ext>
            </p:extLst>
          </p:nvPr>
        </p:nvGraphicFramePr>
        <p:xfrm>
          <a:off x="1447800" y="5867400"/>
          <a:ext cx="6781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Equation" r:id="rId7" imgW="6781800" imgH="685800" progId="Equation.3">
                  <p:embed/>
                </p:oleObj>
              </mc:Choice>
              <mc:Fallback>
                <p:oleObj name="Equation" r:id="rId7" imgW="6781800" imgH="685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867400"/>
                        <a:ext cx="6781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4462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Musa’s Logarithmic Model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The rate by which the failure intensity drops is getting lower, as defects in the code are discovered and corrected</a:t>
            </a:r>
          </a:p>
          <a:p>
            <a:endParaRPr lang="en-US" sz="2000" dirty="0" smtClean="0"/>
          </a:p>
          <a:p>
            <a:r>
              <a:rPr lang="en-US" sz="2000" dirty="0" smtClean="0"/>
              <a:t>In this model </a:t>
            </a:r>
          </a:p>
          <a:p>
            <a:pPr marL="0" indent="0">
              <a:buNone/>
            </a:pPr>
            <a:r>
              <a:rPr lang="en-US" altLang="en-US" sz="2000" dirty="0" smtClean="0">
                <a:cs typeface="Times New Roman" pitchFamily="18" charset="0"/>
                <a:sym typeface="Symbol" pitchFamily="18" charset="2"/>
              </a:rPr>
              <a:t>                                      </a:t>
            </a:r>
            <a:r>
              <a:rPr lang="en-US" altLang="en-US" sz="2000" dirty="0">
                <a:cs typeface="Times New Roman" pitchFamily="18" charset="0"/>
              </a:rPr>
              <a:t>(</a:t>
            </a:r>
            <a:r>
              <a:rPr lang="en-US" altLang="en-US" sz="2000" dirty="0">
                <a:cs typeface="Times New Roman" pitchFamily="18" charset="0"/>
                <a:sym typeface="Symbol" pitchFamily="18" charset="2"/>
              </a:rPr>
              <a:t></a:t>
            </a:r>
            <a:r>
              <a:rPr lang="en-US" altLang="en-US" sz="2000" dirty="0">
                <a:cs typeface="Times New Roman" pitchFamily="18" charset="0"/>
              </a:rPr>
              <a:t>) = </a:t>
            </a:r>
            <a:r>
              <a:rPr lang="en-US" altLang="en-US" sz="2000" dirty="0">
                <a:cs typeface="Times New Roman" pitchFamily="18" charset="0"/>
                <a:sym typeface="Symbol" pitchFamily="18" charset="2"/>
              </a:rPr>
              <a:t></a:t>
            </a:r>
            <a:r>
              <a:rPr lang="en-US" altLang="en-US" sz="2000" baseline="-30000" dirty="0">
                <a:cs typeface="Times New Roman" pitchFamily="18" charset="0"/>
              </a:rPr>
              <a:t>0</a:t>
            </a:r>
            <a:r>
              <a:rPr lang="en-US" altLang="en-US" sz="2000" dirty="0">
                <a:cs typeface="Times New Roman" pitchFamily="18" charset="0"/>
              </a:rPr>
              <a:t> </a:t>
            </a:r>
            <a:r>
              <a:rPr lang="en-US" altLang="en-US" sz="2000" dirty="0" smtClean="0">
                <a:cs typeface="Times New Roman" pitchFamily="18" charset="0"/>
              </a:rPr>
              <a:t>e</a:t>
            </a:r>
            <a:r>
              <a:rPr lang="en-US" altLang="en-US" sz="2000" baseline="30000" dirty="0" smtClean="0">
                <a:cs typeface="Times New Roman" pitchFamily="18" charset="0"/>
              </a:rPr>
              <a:t>(-</a:t>
            </a:r>
            <a:r>
              <a:rPr lang="en-US" altLang="en-US" sz="2000" baseline="30000" dirty="0" smtClean="0">
                <a:cs typeface="Times New Roman" pitchFamily="18" charset="0"/>
                <a:sym typeface="Symbol" pitchFamily="18" charset="2"/>
              </a:rPr>
              <a:t></a:t>
            </a:r>
            <a:r>
              <a:rPr lang="en-US" altLang="en-US" sz="2000" baseline="30000" dirty="0" smtClean="0">
                <a:cs typeface="Times New Roman" pitchFamily="18" charset="0"/>
              </a:rPr>
              <a:t>)</a:t>
            </a:r>
            <a:r>
              <a:rPr lang="en-CA" altLang="en-US" sz="2000" baseline="30000" dirty="0" smtClean="0"/>
              <a:t> </a:t>
            </a:r>
          </a:p>
          <a:p>
            <a:pPr marL="0" indent="0">
              <a:buNone/>
            </a:pPr>
            <a:r>
              <a:rPr lang="en-CA" altLang="en-US" sz="2000" dirty="0"/>
              <a:t>where </a:t>
            </a:r>
            <a:r>
              <a:rPr lang="el-GR" altLang="en-US" sz="2000" dirty="0" smtClean="0"/>
              <a:t>θ </a:t>
            </a:r>
            <a:r>
              <a:rPr lang="en-CA" altLang="en-US" sz="2000" dirty="0" smtClean="0"/>
              <a:t>is </a:t>
            </a:r>
            <a:r>
              <a:rPr lang="en-CA" altLang="en-US" sz="2000" dirty="0"/>
              <a:t>a </a:t>
            </a:r>
            <a:r>
              <a:rPr lang="en-CA" altLang="en-US" sz="2000" dirty="0" smtClean="0"/>
              <a:t> Fa</a:t>
            </a:r>
            <a:r>
              <a:rPr lang="el-GR" altLang="en-US" sz="2000" dirty="0" smtClean="0"/>
              <a:t>ι</a:t>
            </a:r>
            <a:r>
              <a:rPr lang="en-CA" altLang="en-US" sz="2000" dirty="0" smtClean="0"/>
              <a:t>lure Intensity reduction parameters </a:t>
            </a:r>
          </a:p>
          <a:p>
            <a:pPr marL="0" indent="0">
              <a:buNone/>
            </a:pPr>
            <a:endParaRPr lang="en-CA" altLang="en-US" sz="2000" dirty="0"/>
          </a:p>
          <a:p>
            <a:r>
              <a:rPr lang="en-CA" altLang="en-US" sz="2000" dirty="0"/>
              <a:t>Accordingly, the (average) total number of failures at a time t is:</a:t>
            </a:r>
            <a:endParaRPr lang="en-US" altLang="en-US" sz="2000" dirty="0"/>
          </a:p>
          <a:p>
            <a:pPr marL="0" indent="0">
              <a:buNone/>
            </a:pPr>
            <a:endParaRPr lang="en-CA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597741"/>
              </p:ext>
            </p:extLst>
          </p:nvPr>
        </p:nvGraphicFramePr>
        <p:xfrm>
          <a:off x="3124200" y="5257800"/>
          <a:ext cx="2124075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Equation" r:id="rId3" imgW="2120900" imgH="609600" progId="Equation.3">
                  <p:embed/>
                </p:oleObj>
              </mc:Choice>
              <mc:Fallback>
                <p:oleObj name="Equation" r:id="rId3" imgW="2120900" imgH="609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257800"/>
                        <a:ext cx="2124075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9136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Text Box 2"/>
          <p:cNvSpPr txBox="1">
            <a:spLocks noChangeArrowheads="1"/>
          </p:cNvSpPr>
          <p:nvPr/>
        </p:nvSpPr>
        <p:spPr bwMode="auto">
          <a:xfrm>
            <a:off x="381000" y="1192649"/>
            <a:ext cx="83820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 sz="2000" b="1" dirty="0" smtClean="0">
                <a:latin typeface="+mn-lt"/>
              </a:rPr>
              <a:t>Example</a:t>
            </a:r>
            <a:r>
              <a:rPr lang="en-US" altLang="en-US" sz="2000" b="1" dirty="0" smtClean="0">
                <a:latin typeface="+mn-lt"/>
              </a:rPr>
              <a:t>: </a:t>
            </a:r>
            <a:r>
              <a:rPr lang="en-CA" altLang="en-US" sz="2000" dirty="0" smtClean="0">
                <a:latin typeface="+mn-lt"/>
                <a:cs typeface="Times New Roman" pitchFamily="18" charset="0"/>
              </a:rPr>
              <a:t>Let us assume</a:t>
            </a:r>
            <a:r>
              <a:rPr lang="en-US" altLang="en-US" sz="2000" dirty="0" smtClean="0">
                <a:latin typeface="+mn-lt"/>
                <a:cs typeface="Times New Roman" pitchFamily="18" charset="0"/>
              </a:rPr>
              <a:t> </a:t>
            </a:r>
            <a:r>
              <a:rPr lang="en-US" altLang="en-US" sz="2000" dirty="0">
                <a:latin typeface="+mn-lt"/>
                <a:cs typeface="Times New Roman" pitchFamily="18" charset="0"/>
                <a:sym typeface="Symbol" pitchFamily="18" charset="2"/>
              </a:rPr>
              <a:t></a:t>
            </a:r>
            <a:r>
              <a:rPr lang="en-US" altLang="en-US" sz="2000" baseline="-30000" dirty="0">
                <a:latin typeface="+mn-lt"/>
                <a:cs typeface="Times New Roman" pitchFamily="18" charset="0"/>
              </a:rPr>
              <a:t>0</a:t>
            </a:r>
            <a:r>
              <a:rPr lang="en-US" altLang="en-US" sz="2000" dirty="0">
                <a:latin typeface="+mn-lt"/>
                <a:cs typeface="Times New Roman" pitchFamily="18" charset="0"/>
              </a:rPr>
              <a:t> = 10 failures/</a:t>
            </a:r>
            <a:r>
              <a:rPr lang="en-US" altLang="en-US" sz="2000" dirty="0" err="1">
                <a:latin typeface="+mn-lt"/>
                <a:cs typeface="Times New Roman" pitchFamily="18" charset="0"/>
              </a:rPr>
              <a:t>cpu</a:t>
            </a:r>
            <a:r>
              <a:rPr lang="en-US" altLang="en-US" sz="2000" dirty="0">
                <a:latin typeface="+mn-lt"/>
                <a:cs typeface="Times New Roman" pitchFamily="18" charset="0"/>
              </a:rPr>
              <a:t> hour, </a:t>
            </a:r>
            <a:r>
              <a:rPr lang="en-US" altLang="en-US" sz="2000" dirty="0">
                <a:latin typeface="+mn-lt"/>
                <a:cs typeface="Times New Roman" pitchFamily="18" charset="0"/>
                <a:sym typeface="Symbol" pitchFamily="18" charset="2"/>
              </a:rPr>
              <a:t></a:t>
            </a:r>
            <a:r>
              <a:rPr lang="en-US" altLang="en-US" sz="2000" dirty="0">
                <a:latin typeface="+mn-lt"/>
                <a:cs typeface="Times New Roman" pitchFamily="18" charset="0"/>
              </a:rPr>
              <a:t> = 0.02/failure, </a:t>
            </a:r>
            <a:r>
              <a:rPr lang="en-US" altLang="en-US" sz="2000" dirty="0" smtClean="0">
                <a:latin typeface="+mn-lt"/>
                <a:cs typeface="Times New Roman" pitchFamily="18" charset="0"/>
              </a:rPr>
              <a:t>and that up until now we have observed 50 </a:t>
            </a:r>
            <a:r>
              <a:rPr lang="en-CA" altLang="en-US" sz="2000" dirty="0" smtClean="0">
                <a:latin typeface="+mn-lt"/>
                <a:cs typeface="Times New Roman" pitchFamily="18" charset="0"/>
              </a:rPr>
              <a:t>failures</a:t>
            </a:r>
            <a:r>
              <a:rPr lang="en-US" altLang="en-US" sz="2000" dirty="0" smtClean="0">
                <a:latin typeface="+mn-lt"/>
                <a:cs typeface="Times New Roman" pitchFamily="18" charset="0"/>
              </a:rPr>
              <a:t>. </a:t>
            </a:r>
            <a:endParaRPr lang="en-US" altLang="en-US" sz="2000" dirty="0">
              <a:latin typeface="+mn-lt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CA" altLang="en-US" sz="2000" dirty="0" smtClean="0">
                <a:latin typeface="+mn-lt"/>
                <a:cs typeface="Times New Roman" pitchFamily="18" charset="0"/>
              </a:rPr>
              <a:t> Then</a:t>
            </a:r>
            <a:r>
              <a:rPr lang="en-US" altLang="en-US" sz="2000" dirty="0" smtClean="0">
                <a:latin typeface="+mn-lt"/>
                <a:cs typeface="Times New Roman" pitchFamily="18" charset="0"/>
              </a:rPr>
              <a:t>:</a:t>
            </a:r>
            <a:r>
              <a:rPr lang="en-CA" altLang="en-US" sz="2000" b="1" dirty="0" smtClean="0">
                <a:latin typeface="+mn-lt"/>
              </a:rPr>
              <a:t> </a:t>
            </a:r>
            <a:endParaRPr lang="en-CA" altLang="en-US" sz="2000" b="1" dirty="0">
              <a:latin typeface="+mn-lt"/>
            </a:endParaRPr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973770"/>
              </p:ext>
            </p:extLst>
          </p:nvPr>
        </p:nvGraphicFramePr>
        <p:xfrm>
          <a:off x="4495800" y="3859351"/>
          <a:ext cx="152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6" name="Equation" r:id="rId4" imgW="152280" imgH="317160" progId="Equation.3">
                  <p:embed/>
                </p:oleObj>
              </mc:Choice>
              <mc:Fallback>
                <p:oleObj name="Equation" r:id="rId4" imgW="15228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859351"/>
                        <a:ext cx="152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7" name="Rectangle 4"/>
          <p:cNvSpPr>
            <a:spLocks noChangeArrowheads="1"/>
          </p:cNvSpPr>
          <p:nvPr/>
        </p:nvSpPr>
        <p:spPr bwMode="auto">
          <a:xfrm>
            <a:off x="3614738" y="31003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l-GR" altLang="en-US"/>
          </a:p>
        </p:txBody>
      </p:sp>
      <p:graphicFrame>
        <p:nvGraphicFramePr>
          <p:cNvPr id="717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4356247"/>
              </p:ext>
            </p:extLst>
          </p:nvPr>
        </p:nvGraphicFramePr>
        <p:xfrm>
          <a:off x="1555750" y="2362200"/>
          <a:ext cx="6554788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7" name="Equation" r:id="rId6" imgW="6565680" imgH="330120" progId="Equation.3">
                  <p:embed/>
                </p:oleObj>
              </mc:Choice>
              <mc:Fallback>
                <p:oleObj name="Equation" r:id="rId6" imgW="656568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2362200"/>
                        <a:ext cx="6554788" cy="328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Text Box 6"/>
          <p:cNvSpPr txBox="1">
            <a:spLocks noChangeArrowheads="1"/>
          </p:cNvSpPr>
          <p:nvPr/>
        </p:nvSpPr>
        <p:spPr bwMode="auto">
          <a:xfrm>
            <a:off x="490538" y="2951301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CA" altLang="en-US" dirty="0" smtClean="0">
                <a:latin typeface="Arial" charset="0"/>
                <a:cs typeface="Times New Roman" pitchFamily="18" charset="0"/>
              </a:rPr>
              <a:t> </a:t>
            </a:r>
            <a:r>
              <a:rPr lang="en-CA" altLang="en-US" sz="2000" dirty="0" smtClean="0">
                <a:latin typeface="+mn-lt"/>
                <a:cs typeface="Times New Roman" pitchFamily="18" charset="0"/>
              </a:rPr>
              <a:t>In</a:t>
            </a:r>
            <a:r>
              <a:rPr lang="en-US" altLang="en-US" sz="2000" dirty="0" smtClean="0">
                <a:latin typeface="+mn-lt"/>
                <a:cs typeface="Times New Roman" pitchFamily="18" charset="0"/>
              </a:rPr>
              <a:t> </a:t>
            </a:r>
            <a:r>
              <a:rPr lang="en-US" altLang="en-US" sz="2000" dirty="0">
                <a:latin typeface="+mn-lt"/>
                <a:cs typeface="Times New Roman" pitchFamily="18" charset="0"/>
              </a:rPr>
              <a:t>10 </a:t>
            </a:r>
            <a:r>
              <a:rPr lang="en-US" altLang="en-US" sz="2000" dirty="0" err="1">
                <a:latin typeface="+mn-lt"/>
                <a:cs typeface="Times New Roman" pitchFamily="18" charset="0"/>
              </a:rPr>
              <a:t>cpu</a:t>
            </a:r>
            <a:r>
              <a:rPr lang="en-US" altLang="en-US" sz="2000" dirty="0">
                <a:latin typeface="+mn-lt"/>
                <a:cs typeface="Times New Roman" pitchFamily="18" charset="0"/>
              </a:rPr>
              <a:t> hours:</a:t>
            </a:r>
            <a:r>
              <a:rPr lang="en-CA" altLang="en-US" sz="2000" dirty="0">
                <a:latin typeface="+mn-lt"/>
              </a:rPr>
              <a:t> </a:t>
            </a:r>
          </a:p>
        </p:txBody>
      </p:sp>
      <p:graphicFrame>
        <p:nvGraphicFramePr>
          <p:cNvPr id="717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517430"/>
              </p:ext>
            </p:extLst>
          </p:nvPr>
        </p:nvGraphicFramePr>
        <p:xfrm>
          <a:off x="4495800" y="3859351"/>
          <a:ext cx="152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8" name="Equation" r:id="rId8" imgW="152280" imgH="317160" progId="Equation.3">
                  <p:embed/>
                </p:oleObj>
              </mc:Choice>
              <mc:Fallback>
                <p:oleObj name="Equation" r:id="rId8" imgW="15228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859351"/>
                        <a:ext cx="152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9" name="Rectangle 8"/>
          <p:cNvSpPr>
            <a:spLocks noChangeArrowheads="1"/>
          </p:cNvSpPr>
          <p:nvPr/>
        </p:nvSpPr>
        <p:spPr bwMode="auto">
          <a:xfrm>
            <a:off x="3548063" y="29908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l-GR" altLang="en-US"/>
          </a:p>
        </p:txBody>
      </p:sp>
      <p:sp>
        <p:nvSpPr>
          <p:cNvPr id="7180" name="Rectangle 9"/>
          <p:cNvSpPr>
            <a:spLocks noChangeArrowheads="1"/>
          </p:cNvSpPr>
          <p:nvPr/>
        </p:nvSpPr>
        <p:spPr bwMode="auto">
          <a:xfrm>
            <a:off x="3576638" y="31384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l-GR" altLang="en-US"/>
          </a:p>
        </p:txBody>
      </p:sp>
      <p:graphicFrame>
        <p:nvGraphicFramePr>
          <p:cNvPr id="717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1459271"/>
              </p:ext>
            </p:extLst>
          </p:nvPr>
        </p:nvGraphicFramePr>
        <p:xfrm>
          <a:off x="1600200" y="3256101"/>
          <a:ext cx="4475163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9" name="Equation" r:id="rId9" imgW="4483080" imgH="609480" progId="Equation.3">
                  <p:embed/>
                </p:oleObj>
              </mc:Choice>
              <mc:Fallback>
                <p:oleObj name="Equation" r:id="rId9" imgW="448308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256101"/>
                        <a:ext cx="4475163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1" name="Text Box 11"/>
          <p:cNvSpPr txBox="1">
            <a:spLocks noChangeArrowheads="1"/>
          </p:cNvSpPr>
          <p:nvPr/>
        </p:nvSpPr>
        <p:spPr bwMode="auto">
          <a:xfrm>
            <a:off x="4953000" y="3769479"/>
            <a:ext cx="6096000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 smtClean="0">
                <a:latin typeface="+mn-lt"/>
              </a:rPr>
              <a:t>(less total number of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latin typeface="+mn-lt"/>
              </a:rPr>
              <a:t>f</a:t>
            </a:r>
            <a:r>
              <a:rPr lang="en-US" altLang="en-US" sz="2000" dirty="0" smtClean="0">
                <a:latin typeface="+mn-lt"/>
              </a:rPr>
              <a:t>ailures than </a:t>
            </a:r>
            <a:r>
              <a:rPr lang="en-US" altLang="en-US" sz="2000" dirty="0">
                <a:latin typeface="+mn-lt"/>
              </a:rPr>
              <a:t>the </a:t>
            </a:r>
            <a:r>
              <a:rPr lang="en-US" altLang="en-US" sz="2000" dirty="0" smtClean="0">
                <a:latin typeface="+mn-lt"/>
              </a:rPr>
              <a:t>basic model)</a:t>
            </a:r>
            <a:endParaRPr lang="en-CA" altLang="en-US" sz="2000" dirty="0">
              <a:latin typeface="+mn-lt"/>
            </a:endParaRPr>
          </a:p>
        </p:txBody>
      </p:sp>
      <p:sp>
        <p:nvSpPr>
          <p:cNvPr id="7182" name="Text Box 12"/>
          <p:cNvSpPr txBox="1">
            <a:spLocks noChangeArrowheads="1"/>
          </p:cNvSpPr>
          <p:nvPr/>
        </p:nvSpPr>
        <p:spPr bwMode="auto">
          <a:xfrm>
            <a:off x="609600" y="5000764"/>
            <a:ext cx="754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Times" pitchFamily="18" charset="0"/>
            </a:endParaRPr>
          </a:p>
        </p:txBody>
      </p:sp>
      <p:sp>
        <p:nvSpPr>
          <p:cNvPr id="7183" name="Text Box 13"/>
          <p:cNvSpPr txBox="1">
            <a:spLocks noChangeArrowheads="1"/>
          </p:cNvSpPr>
          <p:nvPr/>
        </p:nvSpPr>
        <p:spPr bwMode="auto">
          <a:xfrm>
            <a:off x="533400" y="4399101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CA" altLang="en-US" dirty="0">
                <a:latin typeface="Arial" charset="0"/>
                <a:cs typeface="Times New Roman" pitchFamily="18" charset="0"/>
              </a:rPr>
              <a:t> </a:t>
            </a:r>
            <a:r>
              <a:rPr lang="en-CA" altLang="en-US" sz="2000" dirty="0" smtClean="0">
                <a:latin typeface="+mn-lt"/>
                <a:cs typeface="Times New Roman" pitchFamily="18" charset="0"/>
              </a:rPr>
              <a:t>and in</a:t>
            </a:r>
            <a:r>
              <a:rPr lang="en-US" altLang="en-US" sz="2000" dirty="0" smtClean="0">
                <a:latin typeface="+mn-lt"/>
                <a:cs typeface="Times New Roman" pitchFamily="18" charset="0"/>
              </a:rPr>
              <a:t> </a:t>
            </a:r>
            <a:r>
              <a:rPr lang="en-US" altLang="en-US" sz="2000" dirty="0">
                <a:latin typeface="+mn-lt"/>
                <a:cs typeface="Times New Roman" pitchFamily="18" charset="0"/>
              </a:rPr>
              <a:t>100 </a:t>
            </a:r>
            <a:r>
              <a:rPr lang="en-US" altLang="en-US" sz="2000" dirty="0" err="1">
                <a:latin typeface="+mn-lt"/>
                <a:cs typeface="Times New Roman" pitchFamily="18" charset="0"/>
              </a:rPr>
              <a:t>cpu</a:t>
            </a:r>
            <a:r>
              <a:rPr lang="en-US" altLang="en-US" sz="2000" dirty="0">
                <a:latin typeface="+mn-lt"/>
                <a:cs typeface="Times New Roman" pitchFamily="18" charset="0"/>
              </a:rPr>
              <a:t> hours:</a:t>
            </a:r>
            <a:r>
              <a:rPr lang="en-CA" altLang="en-US" sz="2000" dirty="0">
                <a:latin typeface="+mn-lt"/>
              </a:rPr>
              <a:t> </a:t>
            </a:r>
          </a:p>
        </p:txBody>
      </p:sp>
      <p:graphicFrame>
        <p:nvGraphicFramePr>
          <p:cNvPr id="717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1840737"/>
              </p:ext>
            </p:extLst>
          </p:nvPr>
        </p:nvGraphicFramePr>
        <p:xfrm>
          <a:off x="3657600" y="5313501"/>
          <a:ext cx="152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0" name="Equation" r:id="rId11" imgW="152280" imgH="317160" progId="Equation.3">
                  <p:embed/>
                </p:oleObj>
              </mc:Choice>
              <mc:Fallback>
                <p:oleObj name="Equation" r:id="rId11" imgW="15228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313501"/>
                        <a:ext cx="152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4" name="Rectangle 15"/>
          <p:cNvSpPr>
            <a:spLocks noChangeArrowheads="1"/>
          </p:cNvSpPr>
          <p:nvPr/>
        </p:nvSpPr>
        <p:spPr bwMode="auto">
          <a:xfrm>
            <a:off x="3548063" y="31384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l-GR" altLang="en-US"/>
          </a:p>
        </p:txBody>
      </p:sp>
      <p:graphicFrame>
        <p:nvGraphicFramePr>
          <p:cNvPr id="7175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1680527"/>
              </p:ext>
            </p:extLst>
          </p:nvPr>
        </p:nvGraphicFramePr>
        <p:xfrm>
          <a:off x="1600200" y="4996001"/>
          <a:ext cx="473075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1" name="Equation" r:id="rId12" imgW="4724280" imgH="609480" progId="Equation.3">
                  <p:embed/>
                </p:oleObj>
              </mc:Choice>
              <mc:Fallback>
                <p:oleObj name="Equation" r:id="rId12" imgW="472428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996001"/>
                        <a:ext cx="4730750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5" name="Text Box 17"/>
          <p:cNvSpPr txBox="1">
            <a:spLocks noChangeArrowheads="1"/>
          </p:cNvSpPr>
          <p:nvPr/>
        </p:nvSpPr>
        <p:spPr bwMode="auto">
          <a:xfrm>
            <a:off x="5105400" y="5562600"/>
            <a:ext cx="4724400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altLang="en-US" sz="2000" dirty="0" smtClean="0">
                <a:latin typeface="+mn-lt"/>
              </a:rPr>
              <a:t>(</a:t>
            </a:r>
            <a:r>
              <a:rPr lang="en-CA" altLang="en-US" sz="2000" dirty="0" smtClean="0">
                <a:latin typeface="+mn-lt"/>
              </a:rPr>
              <a:t>more total number of </a:t>
            </a:r>
          </a:p>
          <a:p>
            <a:pPr eaLnBrk="1" hangingPunct="1">
              <a:spcBef>
                <a:spcPct val="50000"/>
              </a:spcBef>
            </a:pPr>
            <a:r>
              <a:rPr lang="en-CA" altLang="en-US" sz="2000" dirty="0" smtClean="0">
                <a:latin typeface="+mn-lt"/>
              </a:rPr>
              <a:t>failures than the basic model</a:t>
            </a:r>
            <a:r>
              <a:rPr lang="el-GR" altLang="en-US" sz="2000" dirty="0" smtClean="0">
                <a:latin typeface="+mn-lt"/>
              </a:rPr>
              <a:t>) </a:t>
            </a:r>
            <a:endParaRPr lang="en-CA" alt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622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Reliability Models</a:t>
            </a:r>
            <a:endParaRPr lang="en-CA" altLang="en-US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914400" y="1828800"/>
            <a:ext cx="1444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u="sng"/>
              <a:t>Basic model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1295400" y="2279650"/>
            <a:ext cx="2058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Symbol" pitchFamily="18" charset="2"/>
              </a:rPr>
              <a:t>l(m) = l</a:t>
            </a:r>
            <a:r>
              <a:rPr lang="en-US" altLang="en-US" sz="2000" baseline="-25000">
                <a:latin typeface="Symbol" pitchFamily="18" charset="2"/>
              </a:rPr>
              <a:t>0</a:t>
            </a:r>
            <a:r>
              <a:rPr lang="en-US" altLang="en-US" sz="2000">
                <a:latin typeface="Symbol" pitchFamily="18" charset="2"/>
              </a:rPr>
              <a:t>[</a:t>
            </a:r>
            <a:r>
              <a:rPr lang="en-US" altLang="en-US" sz="2000"/>
              <a:t>1 - </a:t>
            </a:r>
            <a:r>
              <a:rPr lang="en-US" altLang="en-US" sz="2000">
                <a:latin typeface="Symbol" pitchFamily="18" charset="2"/>
              </a:rPr>
              <a:t>m/</a:t>
            </a:r>
            <a:r>
              <a:rPr lang="en-US" altLang="en-US" sz="2000"/>
              <a:t>v</a:t>
            </a:r>
            <a:r>
              <a:rPr lang="en-US" altLang="en-US" sz="2000" baseline="-25000"/>
              <a:t>0</a:t>
            </a:r>
            <a:r>
              <a:rPr lang="en-US" altLang="en-US" sz="2000"/>
              <a:t>]</a:t>
            </a:r>
            <a:endParaRPr lang="en-US" altLang="en-US" sz="2000">
              <a:latin typeface="Symbol" pitchFamily="18" charset="2"/>
            </a:endParaRP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4876800" y="1828800"/>
            <a:ext cx="2133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u="sng"/>
              <a:t>Logarithmic model</a:t>
            </a:r>
          </a:p>
          <a:p>
            <a:r>
              <a:rPr lang="en-US" altLang="en-US" sz="2000"/>
              <a:t>	</a:t>
            </a:r>
          </a:p>
          <a:p>
            <a:endParaRPr lang="en-US" altLang="en-US" sz="2000"/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5029200" y="2279650"/>
            <a:ext cx="20796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Symbol" pitchFamily="18" charset="2"/>
              </a:rPr>
              <a:t>l(m) = l</a:t>
            </a:r>
            <a:r>
              <a:rPr lang="en-US" altLang="en-US" sz="2000" baseline="-25000">
                <a:latin typeface="Symbol" pitchFamily="18" charset="2"/>
              </a:rPr>
              <a:t>0</a:t>
            </a:r>
            <a:r>
              <a:rPr lang="en-US" altLang="en-US" sz="2000"/>
              <a:t>exp</a:t>
            </a:r>
            <a:r>
              <a:rPr lang="en-US" altLang="en-US" sz="2000">
                <a:latin typeface="Symbol" pitchFamily="18" charset="2"/>
              </a:rPr>
              <a:t>(-qm)</a:t>
            </a:r>
          </a:p>
          <a:p>
            <a:endParaRPr lang="en-US" altLang="en-US" sz="2000">
              <a:latin typeface="Symbol" pitchFamily="18" charset="2"/>
            </a:endParaRPr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3048000" y="5632450"/>
            <a:ext cx="396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 flipV="1">
            <a:off x="3048000" y="2965450"/>
            <a:ext cx="0" cy="2667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>
            <a:off x="3048000" y="4260850"/>
            <a:ext cx="2514600" cy="1371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5394325" y="5570538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v</a:t>
            </a:r>
            <a:r>
              <a:rPr lang="en-US" altLang="en-US" sz="2000" baseline="-25000"/>
              <a:t>0</a:t>
            </a:r>
          </a:p>
        </p:txBody>
      </p:sp>
      <p:sp>
        <p:nvSpPr>
          <p:cNvPr id="18444" name="Freeform 12"/>
          <p:cNvSpPr>
            <a:spLocks/>
          </p:cNvSpPr>
          <p:nvPr/>
        </p:nvSpPr>
        <p:spPr bwMode="auto">
          <a:xfrm>
            <a:off x="3057525" y="3713163"/>
            <a:ext cx="3357563" cy="1828800"/>
          </a:xfrm>
          <a:custGeom>
            <a:avLst/>
            <a:gdLst>
              <a:gd name="T0" fmla="*/ 0 w 2115"/>
              <a:gd name="T1" fmla="*/ 0 h 1152"/>
              <a:gd name="T2" fmla="*/ 45 w 2115"/>
              <a:gd name="T3" fmla="*/ 198 h 1152"/>
              <a:gd name="T4" fmla="*/ 81 w 2115"/>
              <a:gd name="T5" fmla="*/ 378 h 1152"/>
              <a:gd name="T6" fmla="*/ 306 w 2115"/>
              <a:gd name="T7" fmla="*/ 765 h 1152"/>
              <a:gd name="T8" fmla="*/ 513 w 2115"/>
              <a:gd name="T9" fmla="*/ 891 h 1152"/>
              <a:gd name="T10" fmla="*/ 621 w 2115"/>
              <a:gd name="T11" fmla="*/ 927 h 1152"/>
              <a:gd name="T12" fmla="*/ 999 w 2115"/>
              <a:gd name="T13" fmla="*/ 1053 h 1152"/>
              <a:gd name="T14" fmla="*/ 2115 w 2115"/>
              <a:gd name="T15" fmla="*/ 1152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15" h="1152">
                <a:moveTo>
                  <a:pt x="0" y="0"/>
                </a:moveTo>
                <a:cubicBezTo>
                  <a:pt x="9" y="69"/>
                  <a:pt x="28" y="131"/>
                  <a:pt x="45" y="198"/>
                </a:cubicBezTo>
                <a:cubicBezTo>
                  <a:pt x="60" y="257"/>
                  <a:pt x="63" y="319"/>
                  <a:pt x="81" y="378"/>
                </a:cubicBezTo>
                <a:cubicBezTo>
                  <a:pt x="123" y="518"/>
                  <a:pt x="199" y="664"/>
                  <a:pt x="306" y="765"/>
                </a:cubicBezTo>
                <a:cubicBezTo>
                  <a:pt x="345" y="802"/>
                  <a:pt x="459" y="867"/>
                  <a:pt x="513" y="891"/>
                </a:cubicBezTo>
                <a:cubicBezTo>
                  <a:pt x="541" y="904"/>
                  <a:pt x="594" y="909"/>
                  <a:pt x="621" y="927"/>
                </a:cubicBezTo>
                <a:cubicBezTo>
                  <a:pt x="736" y="1004"/>
                  <a:pt x="865" y="1026"/>
                  <a:pt x="999" y="1053"/>
                </a:cubicBezTo>
                <a:cubicBezTo>
                  <a:pt x="1368" y="1127"/>
                  <a:pt x="1737" y="1152"/>
                  <a:pt x="2115" y="1152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4098925" y="4503738"/>
            <a:ext cx="747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Basic</a:t>
            </a:r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5715000" y="5175250"/>
            <a:ext cx="657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Log.</a:t>
            </a:r>
          </a:p>
        </p:txBody>
      </p: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4251325" y="5945188"/>
            <a:ext cx="2357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Symbol" pitchFamily="18" charset="2"/>
              </a:rPr>
              <a:t>m:</a:t>
            </a:r>
            <a:r>
              <a:rPr lang="en-US" altLang="en-US" sz="2000"/>
              <a:t> Mean failures exp.</a:t>
            </a:r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auto">
          <a:xfrm rot="-5400000">
            <a:off x="1381919" y="4174331"/>
            <a:ext cx="20526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Symbol" pitchFamily="18" charset="2"/>
              </a:rPr>
              <a:t>l: </a:t>
            </a:r>
            <a:r>
              <a:rPr lang="en-US" altLang="en-US" sz="2000"/>
              <a:t>failure intensity</a:t>
            </a:r>
            <a:endParaRPr lang="en-US" altLang="en-US" sz="2000">
              <a:latin typeface="Symbol" pitchFamily="18" charset="2"/>
            </a:endParaRPr>
          </a:p>
        </p:txBody>
      </p:sp>
      <p:sp>
        <p:nvSpPr>
          <p:cNvPr id="18449" name="Line 17"/>
          <p:cNvSpPr>
            <a:spLocks noChangeShapeType="1"/>
          </p:cNvSpPr>
          <p:nvPr/>
        </p:nvSpPr>
        <p:spPr bwMode="auto">
          <a:xfrm flipV="1">
            <a:off x="3048000" y="327025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8450" name="Line 18"/>
          <p:cNvSpPr>
            <a:spLocks noChangeShapeType="1"/>
          </p:cNvSpPr>
          <p:nvPr/>
        </p:nvSpPr>
        <p:spPr bwMode="auto">
          <a:xfrm flipV="1">
            <a:off x="3048000" y="3346450"/>
            <a:ext cx="838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3870325" y="3049588"/>
            <a:ext cx="2795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/>
              <a:t>Initial failure intensity, </a:t>
            </a:r>
            <a:r>
              <a:rPr lang="en-US" altLang="en-US" sz="2000" dirty="0">
                <a:latin typeface="Symbol" pitchFamily="18" charset="2"/>
              </a:rPr>
              <a:t>l</a:t>
            </a:r>
            <a:r>
              <a:rPr lang="en-US" altLang="en-US" sz="2000" baseline="-25000" dirty="0"/>
              <a:t>0</a:t>
            </a:r>
          </a:p>
        </p:txBody>
      </p:sp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5013325" y="2592388"/>
            <a:ext cx="29177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>
                <a:latin typeface="Symbol" pitchFamily="18" charset="2"/>
              </a:rPr>
              <a:t>q: </a:t>
            </a:r>
            <a:r>
              <a:rPr lang="en-US" altLang="en-US" sz="2000" dirty="0"/>
              <a:t>failure intensity </a:t>
            </a:r>
            <a:r>
              <a:rPr lang="en-US" altLang="en-US" sz="2000" dirty="0" smtClean="0"/>
              <a:t>decay</a:t>
            </a:r>
            <a:endParaRPr lang="en-US" altLang="en-US" sz="2000" dirty="0">
              <a:latin typeface="Symbol" pitchFamily="18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0999" y="6068109"/>
            <a:ext cx="2337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 smtClean="0"/>
              <a:t>λ</a:t>
            </a:r>
            <a:r>
              <a:rPr lang="el-GR" dirty="0" smtClean="0"/>
              <a:t>: </a:t>
            </a:r>
            <a:r>
              <a:rPr lang="en-CA" dirty="0" smtClean="0"/>
              <a:t>pronounced </a:t>
            </a:r>
            <a:r>
              <a:rPr lang="en-CA" i="1" dirty="0" err="1" smtClean="0"/>
              <a:t>lamda</a:t>
            </a:r>
            <a:endParaRPr lang="en-CA" i="1" dirty="0" smtClean="0"/>
          </a:p>
          <a:p>
            <a:r>
              <a:rPr lang="en-US" altLang="en-US" dirty="0" smtClean="0">
                <a:latin typeface="Symbol" pitchFamily="18" charset="2"/>
              </a:rPr>
              <a:t>q</a:t>
            </a:r>
            <a:r>
              <a:rPr lang="en-US" dirty="0" smtClean="0"/>
              <a:t>:</a:t>
            </a:r>
            <a:r>
              <a:rPr lang="el-GR" dirty="0" smtClean="0"/>
              <a:t> </a:t>
            </a:r>
            <a:r>
              <a:rPr lang="en-US" dirty="0" smtClean="0"/>
              <a:t>pronounced </a:t>
            </a:r>
            <a:r>
              <a:rPr lang="en-US" i="1" dirty="0" smtClean="0"/>
              <a:t>theta</a:t>
            </a:r>
            <a:endParaRPr lang="en-CA" i="1" dirty="0" smtClean="0"/>
          </a:p>
          <a:p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373847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Software Reliability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What Is Software Reliability?</a:t>
            </a:r>
            <a:endParaRPr lang="en-US" altLang="en-US" sz="2800" b="1"/>
          </a:p>
          <a:p>
            <a:pPr lvl="1"/>
            <a:r>
              <a:rPr lang="en-US" altLang="en-US" sz="2400"/>
              <a:t>Defn.: Probability(failure-free op, specified time, given environment) </a:t>
            </a:r>
            <a:r>
              <a:rPr lang="en-US" altLang="en-US" sz="2400">
                <a:sym typeface="Wingdings" pitchFamily="2" charset="2"/>
              </a:rPr>
              <a:t> P(t)</a:t>
            </a:r>
          </a:p>
          <a:p>
            <a:pPr lvl="1"/>
            <a:r>
              <a:rPr lang="en-US" altLang="en-US" sz="2400">
                <a:sym typeface="Wingdings" pitchFamily="2" charset="2"/>
              </a:rPr>
              <a:t>Affected by </a:t>
            </a:r>
            <a:r>
              <a:rPr lang="en-US" altLang="en-US" sz="2400" b="1">
                <a:sym typeface="Wingdings" pitchFamily="2" charset="2"/>
              </a:rPr>
              <a:t>development process</a:t>
            </a:r>
            <a:r>
              <a:rPr lang="en-US" altLang="en-US" sz="2400">
                <a:sym typeface="Wingdings" pitchFamily="2" charset="2"/>
              </a:rPr>
              <a:t>—not ageing/ manufacturing</a:t>
            </a:r>
          </a:p>
          <a:p>
            <a:r>
              <a:rPr lang="en-US" altLang="en-US" sz="2800"/>
              <a:t>Uses</a:t>
            </a:r>
          </a:p>
          <a:p>
            <a:pPr lvl="1"/>
            <a:r>
              <a:rPr lang="en-US" altLang="en-US" sz="2400" b="1"/>
              <a:t>Criterion </a:t>
            </a:r>
            <a:r>
              <a:rPr lang="en-US" altLang="en-US" sz="2400"/>
              <a:t>for technology evaluation: expensive</a:t>
            </a:r>
          </a:p>
          <a:p>
            <a:pPr lvl="1"/>
            <a:r>
              <a:rPr lang="en-US" altLang="en-US" sz="2400" b="1"/>
              <a:t>Project management</a:t>
            </a:r>
            <a:r>
              <a:rPr lang="en-US" altLang="en-US" sz="2400"/>
              <a:t>: ready to release? More test?</a:t>
            </a:r>
          </a:p>
          <a:p>
            <a:pPr lvl="1"/>
            <a:r>
              <a:rPr lang="en-US" altLang="en-US" sz="2400" b="1"/>
              <a:t>Size of change</a:t>
            </a:r>
            <a:r>
              <a:rPr lang="en-US" altLang="en-US" sz="2400"/>
              <a:t>: change decreases reliability</a:t>
            </a:r>
          </a:p>
        </p:txBody>
      </p:sp>
    </p:spTree>
    <p:extLst>
      <p:ext uri="{BB962C8B-B14F-4D97-AF65-F5344CB8AC3E}">
        <p14:creationId xmlns:p14="http://schemas.microsoft.com/office/powerpoint/2010/main" val="2949096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Reliability Models</a:t>
            </a:r>
            <a:endParaRPr lang="en-CA" altLang="en-US" dirty="0"/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066800" y="1957388"/>
            <a:ext cx="1444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u="sng"/>
              <a:t>Basic model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050925" y="2422525"/>
            <a:ext cx="2922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Symbol" pitchFamily="18" charset="2"/>
              </a:rPr>
              <a:t>m(t) = </a:t>
            </a:r>
            <a:r>
              <a:rPr lang="en-US" altLang="en-US" sz="2000"/>
              <a:t>v</a:t>
            </a:r>
            <a:r>
              <a:rPr lang="en-US" altLang="en-US" sz="2000" baseline="-25000"/>
              <a:t>0</a:t>
            </a:r>
            <a:r>
              <a:rPr lang="en-US" altLang="en-US" sz="2000"/>
              <a:t>[1 – exp</a:t>
            </a:r>
            <a:r>
              <a:rPr lang="en-US" altLang="en-US" sz="2000">
                <a:latin typeface="Symbol" pitchFamily="18" charset="2"/>
              </a:rPr>
              <a:t>(-l</a:t>
            </a:r>
            <a:r>
              <a:rPr lang="en-US" altLang="en-US" sz="2000" baseline="-25000">
                <a:latin typeface="Symbol" pitchFamily="18" charset="2"/>
              </a:rPr>
              <a:t>0</a:t>
            </a:r>
            <a:r>
              <a:rPr lang="en-US" altLang="en-US" sz="2000">
                <a:latin typeface="Symbol" pitchFamily="18" charset="2"/>
              </a:rPr>
              <a:t>t</a:t>
            </a:r>
            <a:r>
              <a:rPr lang="en-US" altLang="en-US" sz="2000"/>
              <a:t>/v</a:t>
            </a:r>
            <a:r>
              <a:rPr lang="en-US" altLang="en-US" sz="2000" baseline="-25000"/>
              <a:t>0</a:t>
            </a:r>
            <a:r>
              <a:rPr lang="en-US" altLang="en-US" sz="2000">
                <a:latin typeface="Symbol" pitchFamily="18" charset="2"/>
              </a:rPr>
              <a:t>)]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974725" y="2962275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2000"/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1066800" y="2871788"/>
            <a:ext cx="23796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Symbol" pitchFamily="18" charset="2"/>
              </a:rPr>
              <a:t>l(t) = l</a:t>
            </a:r>
            <a:r>
              <a:rPr lang="en-US" altLang="en-US" sz="2000" baseline="-25000"/>
              <a:t>0</a:t>
            </a:r>
            <a:r>
              <a:rPr lang="en-US" altLang="en-US" sz="2000"/>
              <a:t>exp</a:t>
            </a:r>
            <a:r>
              <a:rPr lang="en-US" altLang="en-US" sz="2000">
                <a:latin typeface="Symbol" pitchFamily="18" charset="2"/>
              </a:rPr>
              <a:t>(-l</a:t>
            </a:r>
            <a:r>
              <a:rPr lang="en-US" altLang="en-US" sz="2000" baseline="-25000">
                <a:latin typeface="Symbol" pitchFamily="18" charset="2"/>
              </a:rPr>
              <a:t>0</a:t>
            </a:r>
            <a:r>
              <a:rPr lang="en-US" altLang="en-US" sz="2000">
                <a:latin typeface="Symbol" pitchFamily="18" charset="2"/>
              </a:rPr>
              <a:t>t</a:t>
            </a:r>
            <a:r>
              <a:rPr lang="en-US" altLang="en-US" sz="2000"/>
              <a:t>/v</a:t>
            </a:r>
            <a:r>
              <a:rPr lang="en-US" altLang="en-US" sz="2000" baseline="-25000"/>
              <a:t>0</a:t>
            </a:r>
            <a:r>
              <a:rPr lang="en-US" altLang="en-US" sz="2000">
                <a:latin typeface="Symbol" pitchFamily="18" charset="2"/>
              </a:rPr>
              <a:t>)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4648200" y="1957388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u="sng"/>
              <a:t>Logarithmic model</a:t>
            </a: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4648200" y="2414588"/>
            <a:ext cx="2660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Symbol" pitchFamily="18" charset="2"/>
              </a:rPr>
              <a:t>m(t) = (1/q).</a:t>
            </a:r>
            <a:r>
              <a:rPr lang="en-US" altLang="en-US" sz="2000"/>
              <a:t>ln</a:t>
            </a:r>
            <a:r>
              <a:rPr lang="en-US" altLang="en-US" sz="2000">
                <a:latin typeface="Symbol" pitchFamily="18" charset="2"/>
              </a:rPr>
              <a:t>(l</a:t>
            </a:r>
            <a:r>
              <a:rPr lang="en-US" altLang="en-US" sz="2000" baseline="-25000"/>
              <a:t>0</a:t>
            </a:r>
            <a:r>
              <a:rPr lang="en-US" altLang="en-US" sz="2000">
                <a:latin typeface="Symbol" pitchFamily="18" charset="2"/>
              </a:rPr>
              <a:t>qt + 1)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4648200" y="2795588"/>
            <a:ext cx="2189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Symbol" pitchFamily="18" charset="2"/>
              </a:rPr>
              <a:t>l(t) = l</a:t>
            </a:r>
            <a:r>
              <a:rPr lang="en-US" altLang="en-US" sz="2000" baseline="-25000">
                <a:latin typeface="Symbol" pitchFamily="18" charset="2"/>
              </a:rPr>
              <a:t>0</a:t>
            </a:r>
            <a:r>
              <a:rPr lang="en-US" altLang="en-US" sz="2000">
                <a:latin typeface="Symbol" pitchFamily="18" charset="2"/>
              </a:rPr>
              <a:t>/(l</a:t>
            </a:r>
            <a:r>
              <a:rPr lang="en-US" altLang="en-US" sz="2000" baseline="-25000"/>
              <a:t>0</a:t>
            </a:r>
            <a:r>
              <a:rPr lang="en-US" altLang="en-US" sz="2000">
                <a:latin typeface="Symbol" pitchFamily="18" charset="2"/>
              </a:rPr>
              <a:t>qt + 1)</a:t>
            </a:r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>
            <a:off x="1219200" y="5995988"/>
            <a:ext cx="297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 flipV="1">
            <a:off x="1219200" y="3557588"/>
            <a:ext cx="0" cy="2438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1219200" y="4776788"/>
            <a:ext cx="2971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9469" name="Freeform 13"/>
          <p:cNvSpPr>
            <a:spLocks/>
          </p:cNvSpPr>
          <p:nvPr/>
        </p:nvSpPr>
        <p:spPr bwMode="auto">
          <a:xfrm>
            <a:off x="1214438" y="4779963"/>
            <a:ext cx="2800350" cy="1211262"/>
          </a:xfrm>
          <a:custGeom>
            <a:avLst/>
            <a:gdLst>
              <a:gd name="T0" fmla="*/ 0 w 1764"/>
              <a:gd name="T1" fmla="*/ 763 h 763"/>
              <a:gd name="T2" fmla="*/ 72 w 1764"/>
              <a:gd name="T3" fmla="*/ 565 h 763"/>
              <a:gd name="T4" fmla="*/ 126 w 1764"/>
              <a:gd name="T5" fmla="*/ 484 h 763"/>
              <a:gd name="T6" fmla="*/ 180 w 1764"/>
              <a:gd name="T7" fmla="*/ 430 h 763"/>
              <a:gd name="T8" fmla="*/ 270 w 1764"/>
              <a:gd name="T9" fmla="*/ 331 h 763"/>
              <a:gd name="T10" fmla="*/ 540 w 1764"/>
              <a:gd name="T11" fmla="*/ 178 h 763"/>
              <a:gd name="T12" fmla="*/ 810 w 1764"/>
              <a:gd name="T13" fmla="*/ 70 h 763"/>
              <a:gd name="T14" fmla="*/ 1386 w 1764"/>
              <a:gd name="T15" fmla="*/ 16 h 763"/>
              <a:gd name="T16" fmla="*/ 1764 w 1764"/>
              <a:gd name="T17" fmla="*/ 7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64" h="763">
                <a:moveTo>
                  <a:pt x="0" y="763"/>
                </a:moveTo>
                <a:cubicBezTo>
                  <a:pt x="38" y="706"/>
                  <a:pt x="38" y="617"/>
                  <a:pt x="72" y="565"/>
                </a:cubicBezTo>
                <a:cubicBezTo>
                  <a:pt x="72" y="564"/>
                  <a:pt x="117" y="498"/>
                  <a:pt x="126" y="484"/>
                </a:cubicBezTo>
                <a:cubicBezTo>
                  <a:pt x="140" y="463"/>
                  <a:pt x="166" y="451"/>
                  <a:pt x="180" y="430"/>
                </a:cubicBezTo>
                <a:cubicBezTo>
                  <a:pt x="204" y="393"/>
                  <a:pt x="234" y="355"/>
                  <a:pt x="270" y="331"/>
                </a:cubicBezTo>
                <a:cubicBezTo>
                  <a:pt x="328" y="243"/>
                  <a:pt x="444" y="210"/>
                  <a:pt x="540" y="178"/>
                </a:cubicBezTo>
                <a:cubicBezTo>
                  <a:pt x="629" y="148"/>
                  <a:pt x="713" y="84"/>
                  <a:pt x="810" y="70"/>
                </a:cubicBezTo>
                <a:cubicBezTo>
                  <a:pt x="1002" y="43"/>
                  <a:pt x="1193" y="33"/>
                  <a:pt x="1386" y="16"/>
                </a:cubicBezTo>
                <a:cubicBezTo>
                  <a:pt x="1566" y="0"/>
                  <a:pt x="1516" y="7"/>
                  <a:pt x="1764" y="7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9470" name="Freeform 14"/>
          <p:cNvSpPr>
            <a:spLocks/>
          </p:cNvSpPr>
          <p:nvPr/>
        </p:nvSpPr>
        <p:spPr bwMode="auto">
          <a:xfrm>
            <a:off x="1228725" y="4219575"/>
            <a:ext cx="2571750" cy="1785938"/>
          </a:xfrm>
          <a:custGeom>
            <a:avLst/>
            <a:gdLst>
              <a:gd name="T0" fmla="*/ 0 w 1620"/>
              <a:gd name="T1" fmla="*/ 1125 h 1125"/>
              <a:gd name="T2" fmla="*/ 54 w 1620"/>
              <a:gd name="T3" fmla="*/ 1017 h 1125"/>
              <a:gd name="T4" fmla="*/ 63 w 1620"/>
              <a:gd name="T5" fmla="*/ 990 h 1125"/>
              <a:gd name="T6" fmla="*/ 126 w 1620"/>
              <a:gd name="T7" fmla="*/ 918 h 1125"/>
              <a:gd name="T8" fmla="*/ 234 w 1620"/>
              <a:gd name="T9" fmla="*/ 783 h 1125"/>
              <a:gd name="T10" fmla="*/ 324 w 1620"/>
              <a:gd name="T11" fmla="*/ 684 h 1125"/>
              <a:gd name="T12" fmla="*/ 396 w 1620"/>
              <a:gd name="T13" fmla="*/ 612 h 1125"/>
              <a:gd name="T14" fmla="*/ 450 w 1620"/>
              <a:gd name="T15" fmla="*/ 576 h 1125"/>
              <a:gd name="T16" fmla="*/ 522 w 1620"/>
              <a:gd name="T17" fmla="*/ 504 h 1125"/>
              <a:gd name="T18" fmla="*/ 567 w 1620"/>
              <a:gd name="T19" fmla="*/ 459 h 1125"/>
              <a:gd name="T20" fmla="*/ 612 w 1620"/>
              <a:gd name="T21" fmla="*/ 423 h 1125"/>
              <a:gd name="T22" fmla="*/ 909 w 1620"/>
              <a:gd name="T23" fmla="*/ 243 h 1125"/>
              <a:gd name="T24" fmla="*/ 1305 w 1620"/>
              <a:gd name="T25" fmla="*/ 72 h 1125"/>
              <a:gd name="T26" fmla="*/ 1404 w 1620"/>
              <a:gd name="T27" fmla="*/ 54 h 1125"/>
              <a:gd name="T28" fmla="*/ 1620 w 1620"/>
              <a:gd name="T29" fmla="*/ 0 h 1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620" h="1125">
                <a:moveTo>
                  <a:pt x="0" y="1125"/>
                </a:moveTo>
                <a:cubicBezTo>
                  <a:pt x="25" y="1050"/>
                  <a:pt x="7" y="1087"/>
                  <a:pt x="54" y="1017"/>
                </a:cubicBezTo>
                <a:cubicBezTo>
                  <a:pt x="59" y="1009"/>
                  <a:pt x="58" y="998"/>
                  <a:pt x="63" y="990"/>
                </a:cubicBezTo>
                <a:cubicBezTo>
                  <a:pt x="94" y="934"/>
                  <a:pt x="87" y="944"/>
                  <a:pt x="126" y="918"/>
                </a:cubicBezTo>
                <a:cubicBezTo>
                  <a:pt x="159" y="868"/>
                  <a:pt x="198" y="830"/>
                  <a:pt x="234" y="783"/>
                </a:cubicBezTo>
                <a:cubicBezTo>
                  <a:pt x="268" y="739"/>
                  <a:pt x="277" y="715"/>
                  <a:pt x="324" y="684"/>
                </a:cubicBezTo>
                <a:cubicBezTo>
                  <a:pt x="343" y="656"/>
                  <a:pt x="369" y="633"/>
                  <a:pt x="396" y="612"/>
                </a:cubicBezTo>
                <a:cubicBezTo>
                  <a:pt x="413" y="599"/>
                  <a:pt x="450" y="576"/>
                  <a:pt x="450" y="576"/>
                </a:cubicBezTo>
                <a:cubicBezTo>
                  <a:pt x="471" y="545"/>
                  <a:pt x="491" y="525"/>
                  <a:pt x="522" y="504"/>
                </a:cubicBezTo>
                <a:cubicBezTo>
                  <a:pt x="570" y="432"/>
                  <a:pt x="507" y="519"/>
                  <a:pt x="567" y="459"/>
                </a:cubicBezTo>
                <a:cubicBezTo>
                  <a:pt x="608" y="418"/>
                  <a:pt x="559" y="441"/>
                  <a:pt x="612" y="423"/>
                </a:cubicBezTo>
                <a:cubicBezTo>
                  <a:pt x="697" y="338"/>
                  <a:pt x="806" y="295"/>
                  <a:pt x="909" y="243"/>
                </a:cubicBezTo>
                <a:cubicBezTo>
                  <a:pt x="1037" y="179"/>
                  <a:pt x="1168" y="118"/>
                  <a:pt x="1305" y="72"/>
                </a:cubicBezTo>
                <a:cubicBezTo>
                  <a:pt x="1337" y="61"/>
                  <a:pt x="1371" y="61"/>
                  <a:pt x="1404" y="54"/>
                </a:cubicBezTo>
                <a:cubicBezTo>
                  <a:pt x="1476" y="38"/>
                  <a:pt x="1546" y="0"/>
                  <a:pt x="1620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2422525" y="6003925"/>
            <a:ext cx="295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Symbol" pitchFamily="18" charset="2"/>
              </a:rPr>
              <a:t>t</a:t>
            </a:r>
          </a:p>
        </p:txBody>
      </p:sp>
      <p:sp>
        <p:nvSpPr>
          <p:cNvPr id="19472" name="Text Box 16"/>
          <p:cNvSpPr txBox="1">
            <a:spLocks noChangeArrowheads="1"/>
          </p:cNvSpPr>
          <p:nvPr/>
        </p:nvSpPr>
        <p:spPr bwMode="auto">
          <a:xfrm>
            <a:off x="898525" y="4022725"/>
            <a:ext cx="33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Symbol" pitchFamily="18" charset="2"/>
              </a:rPr>
              <a:t>m</a:t>
            </a:r>
          </a:p>
        </p:txBody>
      </p:sp>
      <p:sp>
        <p:nvSpPr>
          <p:cNvPr id="19473" name="Text Box 17"/>
          <p:cNvSpPr txBox="1">
            <a:spLocks noChangeArrowheads="1"/>
          </p:cNvSpPr>
          <p:nvPr/>
        </p:nvSpPr>
        <p:spPr bwMode="auto">
          <a:xfrm>
            <a:off x="838200" y="4548188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v</a:t>
            </a:r>
            <a:r>
              <a:rPr lang="en-US" altLang="en-US" sz="2000" baseline="-25000"/>
              <a:t>0</a:t>
            </a:r>
          </a:p>
        </p:txBody>
      </p:sp>
      <p:sp>
        <p:nvSpPr>
          <p:cNvPr id="19474" name="Text Box 18"/>
          <p:cNvSpPr txBox="1">
            <a:spLocks noChangeArrowheads="1"/>
          </p:cNvSpPr>
          <p:nvPr/>
        </p:nvSpPr>
        <p:spPr bwMode="auto">
          <a:xfrm>
            <a:off x="2727325" y="4791075"/>
            <a:ext cx="747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Basic</a:t>
            </a:r>
          </a:p>
        </p:txBody>
      </p:sp>
      <p:sp>
        <p:nvSpPr>
          <p:cNvPr id="19475" name="Text Box 19"/>
          <p:cNvSpPr txBox="1">
            <a:spLocks noChangeArrowheads="1"/>
          </p:cNvSpPr>
          <p:nvPr/>
        </p:nvSpPr>
        <p:spPr bwMode="auto">
          <a:xfrm>
            <a:off x="2651125" y="4029075"/>
            <a:ext cx="657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Log.</a:t>
            </a:r>
          </a:p>
        </p:txBody>
      </p:sp>
      <p:sp>
        <p:nvSpPr>
          <p:cNvPr id="19476" name="Line 20"/>
          <p:cNvSpPr>
            <a:spLocks noChangeShapeType="1"/>
          </p:cNvSpPr>
          <p:nvPr/>
        </p:nvSpPr>
        <p:spPr bwMode="auto">
          <a:xfrm>
            <a:off x="4876800" y="5995988"/>
            <a:ext cx="297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9477" name="Line 21"/>
          <p:cNvSpPr>
            <a:spLocks noChangeShapeType="1"/>
          </p:cNvSpPr>
          <p:nvPr/>
        </p:nvSpPr>
        <p:spPr bwMode="auto">
          <a:xfrm flipV="1">
            <a:off x="4876800" y="3557588"/>
            <a:ext cx="0" cy="2438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9478" name="Text Box 22"/>
          <p:cNvSpPr txBox="1">
            <a:spLocks noChangeArrowheads="1"/>
          </p:cNvSpPr>
          <p:nvPr/>
        </p:nvSpPr>
        <p:spPr bwMode="auto">
          <a:xfrm>
            <a:off x="6080125" y="6003925"/>
            <a:ext cx="295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Symbol" pitchFamily="18" charset="2"/>
              </a:rPr>
              <a:t>t</a:t>
            </a:r>
          </a:p>
        </p:txBody>
      </p:sp>
      <p:sp>
        <p:nvSpPr>
          <p:cNvPr id="19479" name="Text Box 23"/>
          <p:cNvSpPr txBox="1">
            <a:spLocks noChangeArrowheads="1"/>
          </p:cNvSpPr>
          <p:nvPr/>
        </p:nvSpPr>
        <p:spPr bwMode="auto">
          <a:xfrm>
            <a:off x="4572000" y="3633788"/>
            <a:ext cx="323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Symbol" pitchFamily="18" charset="2"/>
              </a:rPr>
              <a:t>l</a:t>
            </a:r>
          </a:p>
        </p:txBody>
      </p:sp>
      <p:sp>
        <p:nvSpPr>
          <p:cNvPr id="19480" name="Text Box 24"/>
          <p:cNvSpPr txBox="1">
            <a:spLocks noChangeArrowheads="1"/>
          </p:cNvSpPr>
          <p:nvPr/>
        </p:nvSpPr>
        <p:spPr bwMode="auto">
          <a:xfrm>
            <a:off x="5715000" y="5233988"/>
            <a:ext cx="747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Basic</a:t>
            </a:r>
          </a:p>
        </p:txBody>
      </p:sp>
      <p:sp>
        <p:nvSpPr>
          <p:cNvPr id="19481" name="Text Box 25"/>
          <p:cNvSpPr txBox="1">
            <a:spLocks noChangeArrowheads="1"/>
          </p:cNvSpPr>
          <p:nvPr/>
        </p:nvSpPr>
        <p:spPr bwMode="auto">
          <a:xfrm>
            <a:off x="5029200" y="4243388"/>
            <a:ext cx="657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Log.</a:t>
            </a:r>
          </a:p>
        </p:txBody>
      </p:sp>
      <p:sp>
        <p:nvSpPr>
          <p:cNvPr id="19482" name="Freeform 26"/>
          <p:cNvSpPr>
            <a:spLocks/>
          </p:cNvSpPr>
          <p:nvPr/>
        </p:nvSpPr>
        <p:spPr bwMode="auto">
          <a:xfrm>
            <a:off x="4857750" y="4848225"/>
            <a:ext cx="2557463" cy="1000125"/>
          </a:xfrm>
          <a:custGeom>
            <a:avLst/>
            <a:gdLst>
              <a:gd name="T0" fmla="*/ 0 w 1611"/>
              <a:gd name="T1" fmla="*/ 0 h 630"/>
              <a:gd name="T2" fmla="*/ 18 w 1611"/>
              <a:gd name="T3" fmla="*/ 54 h 630"/>
              <a:gd name="T4" fmla="*/ 72 w 1611"/>
              <a:gd name="T5" fmla="*/ 135 h 630"/>
              <a:gd name="T6" fmla="*/ 225 w 1611"/>
              <a:gd name="T7" fmla="*/ 297 h 630"/>
              <a:gd name="T8" fmla="*/ 576 w 1611"/>
              <a:gd name="T9" fmla="*/ 468 h 630"/>
              <a:gd name="T10" fmla="*/ 711 w 1611"/>
              <a:gd name="T11" fmla="*/ 504 h 630"/>
              <a:gd name="T12" fmla="*/ 1152 w 1611"/>
              <a:gd name="T13" fmla="*/ 585 h 630"/>
              <a:gd name="T14" fmla="*/ 1611 w 1611"/>
              <a:gd name="T15" fmla="*/ 630 h 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11" h="630">
                <a:moveTo>
                  <a:pt x="0" y="0"/>
                </a:moveTo>
                <a:cubicBezTo>
                  <a:pt x="6" y="18"/>
                  <a:pt x="12" y="36"/>
                  <a:pt x="18" y="54"/>
                </a:cubicBezTo>
                <a:cubicBezTo>
                  <a:pt x="31" y="94"/>
                  <a:pt x="64" y="111"/>
                  <a:pt x="72" y="135"/>
                </a:cubicBezTo>
                <a:cubicBezTo>
                  <a:pt x="92" y="195"/>
                  <a:pt x="166" y="277"/>
                  <a:pt x="225" y="297"/>
                </a:cubicBezTo>
                <a:cubicBezTo>
                  <a:pt x="320" y="392"/>
                  <a:pt x="455" y="420"/>
                  <a:pt x="576" y="468"/>
                </a:cubicBezTo>
                <a:cubicBezTo>
                  <a:pt x="623" y="487"/>
                  <a:pt x="662" y="493"/>
                  <a:pt x="711" y="504"/>
                </a:cubicBezTo>
                <a:cubicBezTo>
                  <a:pt x="861" y="537"/>
                  <a:pt x="998" y="568"/>
                  <a:pt x="1152" y="585"/>
                </a:cubicBezTo>
                <a:cubicBezTo>
                  <a:pt x="1306" y="602"/>
                  <a:pt x="1455" y="630"/>
                  <a:pt x="1611" y="63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9483" name="Freeform 27"/>
          <p:cNvSpPr>
            <a:spLocks/>
          </p:cNvSpPr>
          <p:nvPr/>
        </p:nvSpPr>
        <p:spPr bwMode="auto">
          <a:xfrm>
            <a:off x="4876800" y="4090988"/>
            <a:ext cx="2800350" cy="1704975"/>
          </a:xfrm>
          <a:custGeom>
            <a:avLst/>
            <a:gdLst>
              <a:gd name="T0" fmla="*/ 0 w 1764"/>
              <a:gd name="T1" fmla="*/ 0 h 1074"/>
              <a:gd name="T2" fmla="*/ 27 w 1764"/>
              <a:gd name="T3" fmla="*/ 126 h 1074"/>
              <a:gd name="T4" fmla="*/ 72 w 1764"/>
              <a:gd name="T5" fmla="*/ 261 h 1074"/>
              <a:gd name="T6" fmla="*/ 108 w 1764"/>
              <a:gd name="T7" fmla="*/ 441 h 1074"/>
              <a:gd name="T8" fmla="*/ 153 w 1764"/>
              <a:gd name="T9" fmla="*/ 567 h 1074"/>
              <a:gd name="T10" fmla="*/ 180 w 1764"/>
              <a:gd name="T11" fmla="*/ 621 h 1074"/>
              <a:gd name="T12" fmla="*/ 216 w 1764"/>
              <a:gd name="T13" fmla="*/ 738 h 1074"/>
              <a:gd name="T14" fmla="*/ 252 w 1764"/>
              <a:gd name="T15" fmla="*/ 792 h 1074"/>
              <a:gd name="T16" fmla="*/ 459 w 1764"/>
              <a:gd name="T17" fmla="*/ 972 h 1074"/>
              <a:gd name="T18" fmla="*/ 981 w 1764"/>
              <a:gd name="T19" fmla="*/ 1044 h 1074"/>
              <a:gd name="T20" fmla="*/ 1440 w 1764"/>
              <a:gd name="T21" fmla="*/ 1071 h 1074"/>
              <a:gd name="T22" fmla="*/ 1764 w 1764"/>
              <a:gd name="T23" fmla="*/ 1044 h 1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64" h="1074">
                <a:moveTo>
                  <a:pt x="0" y="0"/>
                </a:moveTo>
                <a:cubicBezTo>
                  <a:pt x="14" y="41"/>
                  <a:pt x="15" y="85"/>
                  <a:pt x="27" y="126"/>
                </a:cubicBezTo>
                <a:cubicBezTo>
                  <a:pt x="41" y="174"/>
                  <a:pt x="59" y="210"/>
                  <a:pt x="72" y="261"/>
                </a:cubicBezTo>
                <a:cubicBezTo>
                  <a:pt x="87" y="320"/>
                  <a:pt x="90" y="383"/>
                  <a:pt x="108" y="441"/>
                </a:cubicBezTo>
                <a:cubicBezTo>
                  <a:pt x="119" y="477"/>
                  <a:pt x="132" y="536"/>
                  <a:pt x="153" y="567"/>
                </a:cubicBezTo>
                <a:cubicBezTo>
                  <a:pt x="173" y="597"/>
                  <a:pt x="171" y="588"/>
                  <a:pt x="180" y="621"/>
                </a:cubicBezTo>
                <a:cubicBezTo>
                  <a:pt x="191" y="660"/>
                  <a:pt x="203" y="699"/>
                  <a:pt x="216" y="738"/>
                </a:cubicBezTo>
                <a:cubicBezTo>
                  <a:pt x="223" y="759"/>
                  <a:pt x="240" y="774"/>
                  <a:pt x="252" y="792"/>
                </a:cubicBezTo>
                <a:cubicBezTo>
                  <a:pt x="303" y="868"/>
                  <a:pt x="366" y="949"/>
                  <a:pt x="459" y="972"/>
                </a:cubicBezTo>
                <a:cubicBezTo>
                  <a:pt x="604" y="1069"/>
                  <a:pt x="819" y="1034"/>
                  <a:pt x="981" y="1044"/>
                </a:cubicBezTo>
                <a:cubicBezTo>
                  <a:pt x="1190" y="1074"/>
                  <a:pt x="1136" y="1071"/>
                  <a:pt x="1440" y="1071"/>
                </a:cubicBezTo>
                <a:cubicBezTo>
                  <a:pt x="1547" y="1071"/>
                  <a:pt x="1655" y="1044"/>
                  <a:pt x="1764" y="1044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1071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534400" cy="1143000"/>
          </a:xfrm>
        </p:spPr>
        <p:txBody>
          <a:bodyPr/>
          <a:lstStyle/>
          <a:p>
            <a:r>
              <a:rPr lang="en-US" altLang="en-US" dirty="0" smtClean="0"/>
              <a:t>Example Use of Reliability </a:t>
            </a:r>
            <a:r>
              <a:rPr lang="en-US" altLang="en-US" dirty="0"/>
              <a:t>Models</a:t>
            </a:r>
            <a:endParaRPr lang="en-CA" altLang="en-US" dirty="0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228600" y="1600200"/>
            <a:ext cx="8094663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/>
              <a:t>Example: Assume that a program will experience </a:t>
            </a:r>
            <a:r>
              <a:rPr lang="en-US" altLang="en-US" sz="2000" u="sng" dirty="0"/>
              <a:t>100 failures in infinite time</a:t>
            </a:r>
            <a:r>
              <a:rPr lang="en-US" altLang="en-US" sz="2000" dirty="0"/>
              <a:t>.</a:t>
            </a:r>
          </a:p>
          <a:p>
            <a:r>
              <a:rPr lang="en-US" altLang="en-US" sz="2000" dirty="0"/>
              <a:t>                The initial failure intensity was 10 failures/CPU-</a:t>
            </a:r>
            <a:r>
              <a:rPr lang="en-US" altLang="en-US" sz="2000" dirty="0" err="1"/>
              <a:t>hr</a:t>
            </a:r>
            <a:r>
              <a:rPr lang="en-US" altLang="en-US" sz="2000" dirty="0"/>
              <a:t>,  the </a:t>
            </a:r>
          </a:p>
          <a:p>
            <a:r>
              <a:rPr lang="en-US" altLang="en-US" sz="2000" dirty="0"/>
              <a:t>                </a:t>
            </a:r>
            <a:r>
              <a:rPr lang="en-US" altLang="en-US" sz="2000" u="sng" dirty="0"/>
              <a:t>present failure intensity is 3.68 failures/CPU-hour</a:t>
            </a:r>
            <a:r>
              <a:rPr lang="en-US" altLang="en-US" sz="2000" dirty="0"/>
              <a:t> and our </a:t>
            </a:r>
          </a:p>
          <a:p>
            <a:r>
              <a:rPr lang="en-US" altLang="en-US" sz="2000" dirty="0"/>
              <a:t>                 </a:t>
            </a:r>
            <a:r>
              <a:rPr lang="en-US" altLang="en-US" sz="2000" u="sng" dirty="0"/>
              <a:t>objective intensity is 0.000454 failure/CPU-hr</a:t>
            </a:r>
            <a:r>
              <a:rPr lang="en-US" altLang="en-US" sz="2000" dirty="0"/>
              <a:t>. </a:t>
            </a:r>
          </a:p>
          <a:p>
            <a:r>
              <a:rPr lang="en-US" altLang="en-US" sz="2000" dirty="0"/>
              <a:t>                Predict the </a:t>
            </a:r>
            <a:r>
              <a:rPr lang="en-US" altLang="en-US" sz="2000" u="sng" dirty="0"/>
              <a:t>additional testing time </a:t>
            </a:r>
            <a:r>
              <a:rPr lang="en-US" altLang="en-US" sz="2000" dirty="0"/>
              <a:t>to achieve the stated objective.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669925" y="3360738"/>
            <a:ext cx="4791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Ans.:      We know that </a:t>
            </a:r>
            <a:r>
              <a:rPr lang="en-US" altLang="en-US" sz="2000">
                <a:latin typeface="Symbol" pitchFamily="18" charset="2"/>
              </a:rPr>
              <a:t>l(t) = l</a:t>
            </a:r>
            <a:r>
              <a:rPr lang="en-US" altLang="en-US" sz="2000" baseline="-25000"/>
              <a:t>0</a:t>
            </a:r>
            <a:r>
              <a:rPr lang="en-US" altLang="en-US" sz="2000"/>
              <a:t>exp</a:t>
            </a:r>
            <a:r>
              <a:rPr lang="en-US" altLang="en-US" sz="2000">
                <a:latin typeface="Symbol" pitchFamily="18" charset="2"/>
              </a:rPr>
              <a:t>(-l</a:t>
            </a:r>
            <a:r>
              <a:rPr lang="en-US" altLang="en-US" sz="2000" baseline="-25000">
                <a:latin typeface="Symbol" pitchFamily="18" charset="2"/>
              </a:rPr>
              <a:t>0</a:t>
            </a:r>
            <a:r>
              <a:rPr lang="en-US" altLang="en-US" sz="2000">
                <a:latin typeface="Symbol" pitchFamily="18" charset="2"/>
              </a:rPr>
              <a:t>t</a:t>
            </a:r>
            <a:r>
              <a:rPr lang="en-US" altLang="en-US" sz="2000"/>
              <a:t>/v</a:t>
            </a:r>
            <a:r>
              <a:rPr lang="en-US" altLang="en-US" sz="2000" baseline="-25000"/>
              <a:t>0</a:t>
            </a:r>
            <a:r>
              <a:rPr lang="en-US" altLang="en-US" sz="2000">
                <a:latin typeface="Symbol" pitchFamily="18" charset="2"/>
              </a:rPr>
              <a:t>)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1660525" y="3894138"/>
            <a:ext cx="41846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At time </a:t>
            </a:r>
            <a:r>
              <a:rPr lang="en-US" altLang="en-US" sz="2000">
                <a:latin typeface="Symbol" pitchFamily="18" charset="2"/>
              </a:rPr>
              <a:t>t</a:t>
            </a:r>
            <a:r>
              <a:rPr lang="en-US" altLang="en-US" sz="2000" baseline="-25000"/>
              <a:t>1</a:t>
            </a:r>
            <a:r>
              <a:rPr lang="en-US" altLang="en-US" sz="2000"/>
              <a:t>, </a:t>
            </a:r>
            <a:r>
              <a:rPr lang="en-US" altLang="en-US" sz="2000">
                <a:latin typeface="Symbol" pitchFamily="18" charset="2"/>
              </a:rPr>
              <a:t>l(t</a:t>
            </a:r>
            <a:r>
              <a:rPr lang="en-US" altLang="en-US" sz="2000" baseline="-25000">
                <a:latin typeface="Symbol" pitchFamily="18" charset="2"/>
              </a:rPr>
              <a:t>1</a:t>
            </a:r>
            <a:r>
              <a:rPr lang="en-US" altLang="en-US" sz="2000">
                <a:latin typeface="Symbol" pitchFamily="18" charset="2"/>
              </a:rPr>
              <a:t>) = l</a:t>
            </a:r>
            <a:r>
              <a:rPr lang="en-US" altLang="en-US" sz="2000" baseline="-25000"/>
              <a:t>0</a:t>
            </a:r>
            <a:r>
              <a:rPr lang="en-US" altLang="en-US" sz="2000"/>
              <a:t>exp</a:t>
            </a:r>
            <a:r>
              <a:rPr lang="en-US" altLang="en-US" sz="2000">
                <a:latin typeface="Symbol" pitchFamily="18" charset="2"/>
              </a:rPr>
              <a:t>(-l</a:t>
            </a:r>
            <a:r>
              <a:rPr lang="en-US" altLang="en-US" sz="2000" baseline="-25000">
                <a:latin typeface="Symbol" pitchFamily="18" charset="2"/>
              </a:rPr>
              <a:t>0</a:t>
            </a:r>
            <a:r>
              <a:rPr lang="en-US" altLang="en-US" sz="2000">
                <a:latin typeface="Symbol" pitchFamily="18" charset="2"/>
              </a:rPr>
              <a:t>t</a:t>
            </a:r>
            <a:r>
              <a:rPr lang="en-US" altLang="en-US" sz="2000" baseline="-25000">
                <a:latin typeface="Symbol" pitchFamily="18" charset="2"/>
              </a:rPr>
              <a:t>1</a:t>
            </a:r>
            <a:r>
              <a:rPr lang="en-US" altLang="en-US" sz="2000"/>
              <a:t>/v</a:t>
            </a:r>
            <a:r>
              <a:rPr lang="en-US" altLang="en-US" sz="2000" baseline="-25000"/>
              <a:t>0</a:t>
            </a:r>
            <a:r>
              <a:rPr lang="en-US" altLang="en-US" sz="2000">
                <a:latin typeface="Symbol" pitchFamily="18" charset="2"/>
              </a:rPr>
              <a:t>) = l</a:t>
            </a:r>
            <a:r>
              <a:rPr lang="en-US" altLang="en-US" sz="2000" baseline="-25000"/>
              <a:t>p</a:t>
            </a:r>
          </a:p>
          <a:p>
            <a:r>
              <a:rPr lang="en-US" altLang="en-US" sz="2000"/>
              <a:t> 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1676400" y="4267200"/>
            <a:ext cx="415766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/>
              <a:t>At time </a:t>
            </a:r>
            <a:r>
              <a:rPr lang="en-US" altLang="en-US" sz="2000">
                <a:latin typeface="Symbol" pitchFamily="18" charset="2"/>
              </a:rPr>
              <a:t>t</a:t>
            </a:r>
            <a:r>
              <a:rPr lang="en-US" altLang="en-US" sz="2000" baseline="-25000"/>
              <a:t>2</a:t>
            </a:r>
            <a:r>
              <a:rPr lang="en-US" altLang="en-US" sz="2000"/>
              <a:t>, </a:t>
            </a:r>
            <a:r>
              <a:rPr lang="en-US" altLang="en-US" sz="2000">
                <a:latin typeface="Symbol" pitchFamily="18" charset="2"/>
              </a:rPr>
              <a:t>l(t</a:t>
            </a:r>
            <a:r>
              <a:rPr lang="en-US" altLang="en-US" sz="2000" baseline="-25000">
                <a:latin typeface="Symbol" pitchFamily="18" charset="2"/>
              </a:rPr>
              <a:t>2</a:t>
            </a:r>
            <a:r>
              <a:rPr lang="en-US" altLang="en-US" sz="2000">
                <a:latin typeface="Symbol" pitchFamily="18" charset="2"/>
              </a:rPr>
              <a:t>) = l</a:t>
            </a:r>
            <a:r>
              <a:rPr lang="en-US" altLang="en-US" sz="2000" baseline="-25000"/>
              <a:t>0</a:t>
            </a:r>
            <a:r>
              <a:rPr lang="en-US" altLang="en-US" sz="2000"/>
              <a:t>exp</a:t>
            </a:r>
            <a:r>
              <a:rPr lang="en-US" altLang="en-US" sz="2000">
                <a:latin typeface="Symbol" pitchFamily="18" charset="2"/>
              </a:rPr>
              <a:t>(-l</a:t>
            </a:r>
            <a:r>
              <a:rPr lang="en-US" altLang="en-US" sz="2000" baseline="-25000">
                <a:latin typeface="Symbol" pitchFamily="18" charset="2"/>
              </a:rPr>
              <a:t>0</a:t>
            </a:r>
            <a:r>
              <a:rPr lang="en-US" altLang="en-US" sz="2000">
                <a:latin typeface="Symbol" pitchFamily="18" charset="2"/>
              </a:rPr>
              <a:t>t</a:t>
            </a:r>
            <a:r>
              <a:rPr lang="en-US" altLang="en-US" sz="2000" baseline="-25000">
                <a:latin typeface="Symbol" pitchFamily="18" charset="2"/>
              </a:rPr>
              <a:t>2</a:t>
            </a:r>
            <a:r>
              <a:rPr lang="en-US" altLang="en-US" sz="2000"/>
              <a:t>/v</a:t>
            </a:r>
            <a:r>
              <a:rPr lang="en-US" altLang="en-US" sz="2000" baseline="-25000"/>
              <a:t>0</a:t>
            </a:r>
            <a:r>
              <a:rPr lang="en-US" altLang="en-US" sz="2000">
                <a:latin typeface="Symbol" pitchFamily="18" charset="2"/>
              </a:rPr>
              <a:t>) = l</a:t>
            </a:r>
            <a:r>
              <a:rPr lang="en-US" altLang="en-US" sz="2000" baseline="-25000"/>
              <a:t>f</a:t>
            </a:r>
          </a:p>
          <a:p>
            <a:endParaRPr lang="en-US" altLang="en-US" sz="2000">
              <a:latin typeface="Symbol" pitchFamily="18" charset="2"/>
            </a:endParaRPr>
          </a:p>
          <a:p>
            <a:r>
              <a:rPr lang="en-US" altLang="en-US" sz="2000"/>
              <a:t> </a:t>
            </a:r>
          </a:p>
          <a:p>
            <a:endParaRPr lang="en-US" altLang="en-US" sz="2000"/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1660525" y="4808538"/>
            <a:ext cx="2825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Symbol" pitchFamily="18" charset="2"/>
              </a:rPr>
              <a:t>t</a:t>
            </a:r>
            <a:r>
              <a:rPr lang="en-US" altLang="en-US" sz="2000" baseline="-25000">
                <a:latin typeface="Symbol" pitchFamily="18" charset="2"/>
              </a:rPr>
              <a:t>2</a:t>
            </a:r>
            <a:r>
              <a:rPr lang="en-US" altLang="en-US" sz="2000">
                <a:latin typeface="Symbol" pitchFamily="18" charset="2"/>
              </a:rPr>
              <a:t> </a:t>
            </a:r>
            <a:r>
              <a:rPr lang="en-US" altLang="en-US" sz="2000"/>
              <a:t> - </a:t>
            </a:r>
            <a:r>
              <a:rPr lang="en-US" altLang="en-US" sz="2000">
                <a:latin typeface="Symbol" pitchFamily="18" charset="2"/>
              </a:rPr>
              <a:t>t</a:t>
            </a:r>
            <a:r>
              <a:rPr lang="en-US" altLang="en-US" sz="2000" baseline="-25000">
                <a:latin typeface="Symbol" pitchFamily="18" charset="2"/>
              </a:rPr>
              <a:t>1</a:t>
            </a:r>
            <a:r>
              <a:rPr lang="en-US" altLang="en-US" sz="2000">
                <a:latin typeface="Symbol" pitchFamily="18" charset="2"/>
              </a:rPr>
              <a:t> = </a:t>
            </a:r>
            <a:r>
              <a:rPr lang="en-US" altLang="en-US" sz="2000"/>
              <a:t>(v</a:t>
            </a:r>
            <a:r>
              <a:rPr lang="en-US" altLang="en-US" sz="2000" baseline="-25000"/>
              <a:t>0</a:t>
            </a:r>
            <a:r>
              <a:rPr lang="en-US" altLang="en-US" sz="2000"/>
              <a:t>/ </a:t>
            </a:r>
            <a:r>
              <a:rPr lang="en-US" altLang="en-US" sz="2000">
                <a:latin typeface="Symbol" pitchFamily="18" charset="2"/>
              </a:rPr>
              <a:t>l</a:t>
            </a:r>
            <a:r>
              <a:rPr lang="en-US" altLang="en-US" sz="2000" baseline="-25000"/>
              <a:t>0</a:t>
            </a:r>
            <a:r>
              <a:rPr lang="en-US" altLang="en-US" sz="2000"/>
              <a:t>).ln(</a:t>
            </a:r>
            <a:r>
              <a:rPr lang="en-US" altLang="en-US" sz="2000">
                <a:latin typeface="Symbol" pitchFamily="18" charset="2"/>
              </a:rPr>
              <a:t>l</a:t>
            </a:r>
            <a:r>
              <a:rPr lang="en-US" altLang="en-US" sz="2000" baseline="-25000"/>
              <a:t>p</a:t>
            </a:r>
            <a:r>
              <a:rPr lang="en-US" altLang="en-US" sz="2000"/>
              <a:t>/</a:t>
            </a:r>
            <a:r>
              <a:rPr lang="en-US" altLang="en-US" sz="2000">
                <a:latin typeface="Symbol" pitchFamily="18" charset="2"/>
              </a:rPr>
              <a:t> l</a:t>
            </a:r>
            <a:r>
              <a:rPr lang="en-US" altLang="en-US" sz="2000" baseline="-25000"/>
              <a:t>f</a:t>
            </a:r>
            <a:r>
              <a:rPr lang="en-US" altLang="en-US" sz="2000"/>
              <a:t>)</a:t>
            </a: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1736725" y="5265738"/>
            <a:ext cx="4330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v</a:t>
            </a:r>
            <a:r>
              <a:rPr lang="en-US" altLang="en-US" sz="2000" baseline="-25000"/>
              <a:t>0</a:t>
            </a:r>
            <a:r>
              <a:rPr lang="en-US" altLang="en-US" sz="2000"/>
              <a:t> = 100 faults, </a:t>
            </a:r>
            <a:r>
              <a:rPr lang="en-US" altLang="en-US" sz="2000">
                <a:latin typeface="Symbol" pitchFamily="18" charset="2"/>
              </a:rPr>
              <a:t>l</a:t>
            </a:r>
            <a:r>
              <a:rPr lang="en-US" altLang="en-US" sz="2000" baseline="-25000"/>
              <a:t>0 </a:t>
            </a:r>
            <a:r>
              <a:rPr lang="en-US" altLang="en-US" sz="2000"/>
              <a:t> = 10 failures/CPU-hr </a:t>
            </a:r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1736725" y="5570538"/>
            <a:ext cx="6186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Symbol" pitchFamily="18" charset="2"/>
              </a:rPr>
              <a:t>l</a:t>
            </a:r>
            <a:r>
              <a:rPr lang="en-US" altLang="en-US" sz="2000" baseline="-25000"/>
              <a:t>p</a:t>
            </a:r>
            <a:r>
              <a:rPr lang="en-US" altLang="en-US" sz="2000"/>
              <a:t> = 3.68 failures/CPU-hr, </a:t>
            </a:r>
            <a:r>
              <a:rPr lang="en-US" altLang="en-US" sz="2000">
                <a:latin typeface="Symbol" pitchFamily="18" charset="2"/>
              </a:rPr>
              <a:t>   l</a:t>
            </a:r>
            <a:r>
              <a:rPr lang="en-US" altLang="en-US" sz="2000" baseline="-25000"/>
              <a:t>f</a:t>
            </a:r>
            <a:r>
              <a:rPr lang="en-US" altLang="en-US" sz="2000"/>
              <a:t> = 0.000454 failure/CPU-hr</a:t>
            </a:r>
            <a:r>
              <a:rPr lang="en-US" altLang="en-US" sz="2000">
                <a:latin typeface="Symbol" pitchFamily="18" charset="2"/>
              </a:rPr>
              <a:t> </a:t>
            </a: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1828800" y="6172200"/>
            <a:ext cx="3995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Symbol" pitchFamily="18" charset="2"/>
              </a:rPr>
              <a:t>T</a:t>
            </a:r>
            <a:r>
              <a:rPr lang="en-US" altLang="en-US" sz="2000"/>
              <a:t>esting time = (</a:t>
            </a:r>
            <a:r>
              <a:rPr lang="en-US" altLang="en-US" sz="2000">
                <a:latin typeface="Symbol" pitchFamily="18" charset="2"/>
              </a:rPr>
              <a:t>t</a:t>
            </a:r>
            <a:r>
              <a:rPr lang="en-US" altLang="en-US" sz="2000" baseline="-25000">
                <a:latin typeface="Symbol" pitchFamily="18" charset="2"/>
              </a:rPr>
              <a:t>2</a:t>
            </a:r>
            <a:r>
              <a:rPr lang="en-US" altLang="en-US" sz="2000">
                <a:latin typeface="Symbol" pitchFamily="18" charset="2"/>
              </a:rPr>
              <a:t> </a:t>
            </a:r>
            <a:r>
              <a:rPr lang="en-US" altLang="en-US" sz="2000"/>
              <a:t> - </a:t>
            </a:r>
            <a:r>
              <a:rPr lang="en-US" altLang="en-US" sz="2000">
                <a:latin typeface="Symbol" pitchFamily="18" charset="2"/>
              </a:rPr>
              <a:t>t</a:t>
            </a:r>
            <a:r>
              <a:rPr lang="en-US" altLang="en-US" sz="2000" baseline="-25000">
                <a:latin typeface="Symbol" pitchFamily="18" charset="2"/>
              </a:rPr>
              <a:t>1</a:t>
            </a:r>
            <a:r>
              <a:rPr lang="en-US" altLang="en-US" sz="2000">
                <a:latin typeface="Symbol" pitchFamily="18" charset="2"/>
              </a:rPr>
              <a:t> ) = 90 </a:t>
            </a:r>
            <a:r>
              <a:rPr lang="en-US" altLang="en-US" sz="2000"/>
              <a:t>CPU-hr</a:t>
            </a:r>
            <a:endParaRPr lang="en-US" altLang="en-US" sz="2000">
              <a:latin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99120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 smtClean="0"/>
              <a:t>System Operation in Calendar Time </a:t>
            </a:r>
            <a:endParaRPr lang="en-CA" altLang="en-US" sz="4000" dirty="0"/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609600" y="2286000"/>
            <a:ext cx="8001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>
                <a:latin typeface="Times" pitchFamily="18" charset="0"/>
                <a:cs typeface="Times New Roman" pitchFamily="18" charset="0"/>
              </a:rPr>
              <a:t> </a:t>
            </a:r>
            <a:r>
              <a:rPr lang="en-CA" altLang="en-US" sz="2000" dirty="0" smtClean="0">
                <a:latin typeface="+mn-lt"/>
                <a:cs typeface="Times New Roman" pitchFamily="18" charset="0"/>
              </a:rPr>
              <a:t>The</a:t>
            </a:r>
            <a:r>
              <a:rPr lang="el-GR" altLang="en-US" sz="2000" dirty="0" smtClean="0">
                <a:latin typeface="+mn-lt"/>
                <a:cs typeface="Times New Roman" pitchFamily="18" charset="0"/>
              </a:rPr>
              <a:t> </a:t>
            </a:r>
            <a:r>
              <a:rPr lang="en-US" altLang="en-US" sz="2000" dirty="0" smtClean="0">
                <a:latin typeface="+mn-lt"/>
                <a:cs typeface="Times New Roman" pitchFamily="18" charset="0"/>
              </a:rPr>
              <a:t>calendar time</a:t>
            </a:r>
            <a:r>
              <a:rPr lang="en-CA" altLang="en-US" sz="2000" dirty="0">
                <a:latin typeface="+mn-lt"/>
                <a:cs typeface="Times New Roman" pitchFamily="18" charset="0"/>
              </a:rPr>
              <a:t> </a:t>
            </a:r>
            <a:r>
              <a:rPr lang="en-CA" altLang="en-US" sz="2000" dirty="0" smtClean="0">
                <a:latin typeface="+mn-lt"/>
                <a:cs typeface="Times New Roman" pitchFamily="18" charset="0"/>
              </a:rPr>
              <a:t>of system operation is computed by knowing the ratio</a:t>
            </a:r>
            <a:r>
              <a:rPr lang="en-US" altLang="en-US" sz="2000" dirty="0" smtClean="0">
                <a:latin typeface="+mn-lt"/>
                <a:cs typeface="Times New Roman" pitchFamily="18" charset="0"/>
              </a:rPr>
              <a:t>: </a:t>
            </a:r>
            <a:endParaRPr lang="en-CA" altLang="en-US" sz="2000" dirty="0">
              <a:latin typeface="+mn-lt"/>
              <a:cs typeface="Times New Roman" pitchFamily="18" charset="0"/>
            </a:endParaRPr>
          </a:p>
        </p:txBody>
      </p:sp>
      <p:graphicFrame>
        <p:nvGraphicFramePr>
          <p:cNvPr id="106500" name="Object 4"/>
          <p:cNvGraphicFramePr>
            <a:graphicFrameLocks noChangeAspect="1"/>
          </p:cNvGraphicFramePr>
          <p:nvPr/>
        </p:nvGraphicFramePr>
        <p:xfrm>
          <a:off x="4495800" y="3270250"/>
          <a:ext cx="152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4" imgW="152280" imgH="317160" progId="Equation.3">
                  <p:embed/>
                </p:oleObj>
              </mc:Choice>
              <mc:Fallback>
                <p:oleObj name="Equation" r:id="rId4" imgW="15228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270250"/>
                        <a:ext cx="152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1" name="Rectangle 5"/>
          <p:cNvSpPr>
            <a:spLocks noChangeArrowheads="1"/>
          </p:cNvSpPr>
          <p:nvPr/>
        </p:nvSpPr>
        <p:spPr bwMode="auto">
          <a:xfrm>
            <a:off x="4081463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graphicFrame>
        <p:nvGraphicFramePr>
          <p:cNvPr id="106502" name="Object 6"/>
          <p:cNvGraphicFramePr>
            <a:graphicFrameLocks noChangeAspect="1"/>
          </p:cNvGraphicFramePr>
          <p:nvPr/>
        </p:nvGraphicFramePr>
        <p:xfrm>
          <a:off x="3810000" y="3124200"/>
          <a:ext cx="1566863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6" imgW="1562040" imgH="609480" progId="Equation.3">
                  <p:embed/>
                </p:oleObj>
              </mc:Choice>
              <mc:Fallback>
                <p:oleObj name="Equation" r:id="rId6" imgW="156204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124200"/>
                        <a:ext cx="1566863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3" name="Text Box 7"/>
          <p:cNvSpPr txBox="1">
            <a:spLocks noChangeArrowheads="1"/>
          </p:cNvSpPr>
          <p:nvPr/>
        </p:nvSpPr>
        <p:spPr bwMode="auto">
          <a:xfrm>
            <a:off x="609600" y="3962400"/>
            <a:ext cx="78486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dirty="0">
                <a:latin typeface="Times" pitchFamily="18" charset="0"/>
                <a:cs typeface="Times New Roman" pitchFamily="18" charset="0"/>
              </a:rPr>
              <a:t> </a:t>
            </a:r>
            <a:r>
              <a:rPr lang="en-US" altLang="en-US" sz="2000" dirty="0" smtClean="0">
                <a:latin typeface="+mn-lt"/>
                <a:cs typeface="Times New Roman" pitchFamily="18" charset="0"/>
              </a:rPr>
              <a:t>and the time of system operation in CP</a:t>
            </a:r>
            <a:r>
              <a:rPr lang="en-US" altLang="en-US" sz="2000" dirty="0" smtClean="0">
                <a:latin typeface="+mn-lt"/>
                <a:cs typeface="Times New Roman" pitchFamily="18" charset="0"/>
              </a:rPr>
              <a:t>U </a:t>
            </a:r>
            <a:r>
              <a:rPr lang="en-US" altLang="en-US" sz="2000" dirty="0" smtClean="0">
                <a:latin typeface="+mn-lt"/>
                <a:cs typeface="Times New Roman" pitchFamily="18" charset="0"/>
              </a:rPr>
              <a:t>hours. </a:t>
            </a:r>
            <a:endParaRPr lang="en-US" altLang="en-US" sz="2000" dirty="0">
              <a:latin typeface="+mn-lt"/>
              <a:cs typeface="Times New Roman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dirty="0">
                <a:latin typeface="+mn-lt"/>
                <a:cs typeface="Times New Roman" pitchFamily="18" charset="0"/>
              </a:rPr>
              <a:t> </a:t>
            </a:r>
            <a:r>
              <a:rPr lang="en-CA" altLang="en-US" sz="2000" dirty="0">
                <a:latin typeface="+mn-lt"/>
                <a:cs typeface="Times New Roman" pitchFamily="18" charset="0"/>
              </a:rPr>
              <a:t>Calendar time is useful for generalizing the </a:t>
            </a:r>
            <a:r>
              <a:rPr lang="en-CA" altLang="en-US" sz="2000" dirty="0" smtClean="0">
                <a:latin typeface="+mn-lt"/>
                <a:cs typeface="Times New Roman" pitchFamily="18" charset="0"/>
              </a:rPr>
              <a:t>project plan </a:t>
            </a:r>
            <a:r>
              <a:rPr lang="en-CA" altLang="en-US" sz="2000" dirty="0">
                <a:latin typeface="+mn-lt"/>
                <a:cs typeface="Times New Roman" pitchFamily="18" charset="0"/>
              </a:rPr>
              <a:t>to deliver the system to its users (e.g., Calculate the date on which we will have reached a certain </a:t>
            </a:r>
            <a:r>
              <a:rPr lang="en-CA" altLang="en-US" sz="2000" dirty="0" smtClean="0">
                <a:latin typeface="+mn-lt"/>
                <a:cs typeface="Times New Roman" pitchFamily="18" charset="0"/>
              </a:rPr>
              <a:t>Failure Intensity value).</a:t>
            </a:r>
            <a:endParaRPr lang="en-CA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917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457200" y="1143000"/>
            <a:ext cx="78486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>
                <a:latin typeface="Times" pitchFamily="18" charset="0"/>
                <a:cs typeface="Times New Roman" pitchFamily="18" charset="0"/>
              </a:rPr>
              <a:t> </a:t>
            </a:r>
            <a:r>
              <a:rPr lang="en-CA" altLang="en-US" dirty="0" smtClean="0">
                <a:latin typeface="Arial" pitchFamily="34" charset="0"/>
                <a:cs typeface="Times New Roman" pitchFamily="18" charset="0"/>
              </a:rPr>
              <a:t>I</a:t>
            </a:r>
            <a:r>
              <a:rPr lang="en-CA" altLang="en-US" dirty="0" smtClean="0">
                <a:latin typeface="Arial" pitchFamily="34" charset="0"/>
                <a:cs typeface="Times New Roman" pitchFamily="18" charset="0"/>
              </a:rPr>
              <a:t>n </a:t>
            </a:r>
            <a:r>
              <a:rPr lang="en-CA" altLang="en-US" dirty="0">
                <a:latin typeface="Arial" pitchFamily="34" charset="0"/>
                <a:cs typeface="Times New Roman" pitchFamily="18" charset="0"/>
              </a:rPr>
              <a:t>its more complex </a:t>
            </a:r>
            <a:r>
              <a:rPr lang="en-CA" altLang="en-US" dirty="0" smtClean="0">
                <a:latin typeface="Arial" pitchFamily="34" charset="0"/>
                <a:cs typeface="Times New Roman" pitchFamily="18" charset="0"/>
              </a:rPr>
              <a:t>form, the computation of calendar </a:t>
            </a:r>
            <a:r>
              <a:rPr lang="en-CA" altLang="en-US" dirty="0">
                <a:latin typeface="Arial" pitchFamily="34" charset="0"/>
                <a:cs typeface="Times New Roman" pitchFamily="18" charset="0"/>
              </a:rPr>
              <a:t>time </a:t>
            </a:r>
            <a:r>
              <a:rPr lang="en-CA" altLang="en-US" dirty="0" smtClean="0">
                <a:latin typeface="Arial" pitchFamily="34" charset="0"/>
                <a:cs typeface="Times New Roman" pitchFamily="18" charset="0"/>
              </a:rPr>
              <a:t>is </a:t>
            </a:r>
            <a:r>
              <a:rPr lang="en-CA" altLang="en-US" dirty="0">
                <a:latin typeface="Arial" pitchFamily="34" charset="0"/>
                <a:cs typeface="Times New Roman" pitchFamily="18" charset="0"/>
              </a:rPr>
              <a:t>based on the </a:t>
            </a:r>
            <a:r>
              <a:rPr lang="en-CA" altLang="en-US" dirty="0" smtClean="0">
                <a:latin typeface="Arial" pitchFamily="34" charset="0"/>
                <a:cs typeface="Times New Roman" pitchFamily="18" charset="0"/>
              </a:rPr>
              <a:t>process </a:t>
            </a:r>
            <a:r>
              <a:rPr lang="en-CA" altLang="en-US" dirty="0">
                <a:latin typeface="Arial" pitchFamily="34" charset="0"/>
                <a:cs typeface="Times New Roman" pitchFamily="18" charset="0"/>
              </a:rPr>
              <a:t>used </a:t>
            </a:r>
            <a:r>
              <a:rPr lang="en-CA" altLang="en-US" dirty="0" smtClean="0">
                <a:latin typeface="Arial" pitchFamily="34" charset="0"/>
                <a:cs typeface="Times New Roman" pitchFamily="18" charset="0"/>
              </a:rPr>
              <a:t>for correcting </a:t>
            </a:r>
            <a:r>
              <a:rPr lang="en-CA" altLang="en-US" dirty="0">
                <a:latin typeface="Arial" pitchFamily="34" charset="0"/>
                <a:cs typeface="Times New Roman" pitchFamily="18" charset="0"/>
              </a:rPr>
              <a:t>the defects as well as the following parameters:</a:t>
            </a:r>
            <a:endParaRPr lang="en-CA" altLang="en-US" dirty="0">
              <a:latin typeface="Times" pitchFamily="18" charset="0"/>
            </a:endParaRP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1143000" y="2432050"/>
            <a:ext cx="731520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>
                <a:latin typeface="Times" pitchFamily="18" charset="0"/>
                <a:cs typeface="Times New Roman" pitchFamily="18" charset="0"/>
              </a:rPr>
              <a:t> </a:t>
            </a:r>
            <a:r>
              <a:rPr lang="en-US" altLang="en-US" dirty="0" smtClean="0">
                <a:latin typeface="Arial" pitchFamily="34" charset="0"/>
                <a:cs typeface="Times New Roman" pitchFamily="18" charset="0"/>
              </a:rPr>
              <a:t>The available computational resources and</a:t>
            </a:r>
            <a:r>
              <a:rPr lang="en-US" altLang="en-US" dirty="0" smtClean="0">
                <a:latin typeface="Times" pitchFamily="18" charset="0"/>
                <a:cs typeface="Times New Roman" pitchFamily="18" charset="0"/>
              </a:rPr>
              <a:t>;</a:t>
            </a:r>
            <a:r>
              <a:rPr lang="en-CA" altLang="en-US" dirty="0" smtClean="0">
                <a:latin typeface="Times" pitchFamily="18" charset="0"/>
              </a:rPr>
              <a:t> </a:t>
            </a:r>
            <a:endParaRPr lang="en-US" altLang="en-US" dirty="0">
              <a:latin typeface="Times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l-GR" altLang="en-US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altLang="en-US" dirty="0" smtClean="0">
                <a:latin typeface="Arial" pitchFamily="34" charset="0"/>
                <a:cs typeface="Times New Roman" pitchFamily="18" charset="0"/>
              </a:rPr>
              <a:t>The rate a resource is used</a:t>
            </a:r>
            <a:endParaRPr lang="en-CA" altLang="en-US" dirty="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91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784860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>
                <a:latin typeface="+mn-lt"/>
                <a:cs typeface="Times New Roman" pitchFamily="18" charset="0"/>
              </a:rPr>
              <a:t> </a:t>
            </a:r>
            <a:r>
              <a:rPr lang="en-CA" altLang="en-US" sz="2000" dirty="0" smtClean="0">
                <a:latin typeface="+mn-lt"/>
                <a:cs typeface="Times New Roman" pitchFamily="18" charset="0"/>
              </a:rPr>
              <a:t>For </a:t>
            </a:r>
            <a:r>
              <a:rPr lang="en-CA" altLang="en-US" sz="2000" dirty="0">
                <a:latin typeface="+mn-lt"/>
                <a:cs typeface="Times New Roman" pitchFamily="18" charset="0"/>
              </a:rPr>
              <a:t>example, at the beginning of the </a:t>
            </a:r>
            <a:r>
              <a:rPr lang="en-CA" altLang="en-US" sz="2000" dirty="0" smtClean="0">
                <a:latin typeface="+mn-lt"/>
                <a:cs typeface="Times New Roman" pitchFamily="18" charset="0"/>
              </a:rPr>
              <a:t>testing </a:t>
            </a:r>
            <a:r>
              <a:rPr lang="en-CA" altLang="en-US" sz="2000" dirty="0">
                <a:latin typeface="+mn-lt"/>
                <a:cs typeface="Times New Roman" pitchFamily="18" charset="0"/>
              </a:rPr>
              <a:t>process, we </a:t>
            </a:r>
            <a:r>
              <a:rPr lang="en-CA" altLang="en-US" sz="2000" dirty="0" smtClean="0">
                <a:latin typeface="+mn-lt"/>
                <a:cs typeface="Times New Roman" pitchFamily="18" charset="0"/>
              </a:rPr>
              <a:t>observe </a:t>
            </a:r>
            <a:r>
              <a:rPr lang="en-CA" altLang="en-US" sz="2000" dirty="0">
                <a:latin typeface="+mn-lt"/>
                <a:cs typeface="Times New Roman" pitchFamily="18" charset="0"/>
              </a:rPr>
              <a:t>many failures at short intervals between </a:t>
            </a:r>
            <a:r>
              <a:rPr lang="en-CA" altLang="en-US" sz="2000" dirty="0" smtClean="0">
                <a:latin typeface="+mn-lt"/>
                <a:cs typeface="Times New Roman" pitchFamily="18" charset="0"/>
              </a:rPr>
              <a:t>them</a:t>
            </a:r>
            <a:r>
              <a:rPr lang="en-US" altLang="en-US" sz="2000" dirty="0" smtClean="0">
                <a:latin typeface="+mn-lt"/>
                <a:cs typeface="Times New Roman" pitchFamily="18" charset="0"/>
              </a:rPr>
              <a:t>; </a:t>
            </a:r>
            <a:endParaRPr lang="en-US" altLang="en-US" sz="2000" dirty="0">
              <a:latin typeface="+mn-lt"/>
              <a:cs typeface="Times New Roman" pitchFamily="18" charset="0"/>
            </a:endParaRPr>
          </a:p>
          <a:p>
            <a:pPr lvl="1">
              <a:spcBef>
                <a:spcPct val="50000"/>
              </a:spcBef>
              <a:buFont typeface="Wingdings" pitchFamily="2" charset="2"/>
              <a:buChar char="q"/>
            </a:pPr>
            <a:r>
              <a:rPr lang="en-US" altLang="en-US" sz="2000" dirty="0">
                <a:latin typeface="+mn-lt"/>
                <a:cs typeface="Times New Roman" pitchFamily="18" charset="0"/>
              </a:rPr>
              <a:t> </a:t>
            </a:r>
            <a:r>
              <a:rPr lang="en-US" altLang="en-US" sz="2000" dirty="0" smtClean="0">
                <a:latin typeface="+mn-lt"/>
                <a:cs typeface="Times New Roman" pitchFamily="18" charset="0"/>
              </a:rPr>
              <a:t>Then, testing stops so that we can first correct the errors in the code</a:t>
            </a:r>
            <a:endParaRPr lang="en-US" altLang="en-US" sz="2000" dirty="0">
              <a:latin typeface="+mn-lt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dirty="0">
                <a:latin typeface="+mn-lt"/>
                <a:cs typeface="Times New Roman" pitchFamily="18" charset="0"/>
              </a:rPr>
              <a:t> </a:t>
            </a:r>
            <a:r>
              <a:rPr lang="en-US" altLang="en-US" sz="2000" dirty="0" smtClean="0">
                <a:latin typeface="+mn-lt"/>
                <a:cs typeface="Times New Roman" pitchFamily="18" charset="0"/>
              </a:rPr>
              <a:t>As the testing process proceeds:</a:t>
            </a:r>
            <a:r>
              <a:rPr lang="en-US" altLang="en-US" sz="2000" dirty="0" smtClean="0">
                <a:latin typeface="+mn-lt"/>
                <a:cs typeface="Times New Roman" pitchFamily="18" charset="0"/>
              </a:rPr>
              <a:t> </a:t>
            </a:r>
            <a:endParaRPr lang="en-US" altLang="en-US" sz="2000" dirty="0">
              <a:latin typeface="+mn-lt"/>
              <a:cs typeface="Times New Roman" pitchFamily="18" charset="0"/>
            </a:endParaRPr>
          </a:p>
          <a:p>
            <a:pPr lvl="1">
              <a:spcBef>
                <a:spcPct val="50000"/>
              </a:spcBef>
              <a:buFont typeface="Wingdings" pitchFamily="2" charset="2"/>
              <a:buChar char="q"/>
            </a:pPr>
            <a:r>
              <a:rPr lang="en-US" altLang="en-US" sz="2000" dirty="0">
                <a:latin typeface="+mn-lt"/>
                <a:cs typeface="Times New Roman" pitchFamily="18" charset="0"/>
              </a:rPr>
              <a:t> </a:t>
            </a:r>
            <a:r>
              <a:rPr lang="en-US" altLang="en-US" sz="2000" dirty="0" smtClean="0">
                <a:latin typeface="+mn-lt"/>
                <a:cs typeface="Times New Roman" pitchFamily="18" charset="0"/>
              </a:rPr>
              <a:t>The time intervals between to consecutive failures are getting larger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q"/>
            </a:pPr>
            <a:r>
              <a:rPr lang="en-US" altLang="en-US" sz="2000" dirty="0">
                <a:latin typeface="+mn-lt"/>
                <a:cs typeface="Times New Roman" pitchFamily="18" charset="0"/>
              </a:rPr>
              <a:t> </a:t>
            </a:r>
            <a:r>
              <a:rPr lang="en-US" altLang="en-US" sz="2000" dirty="0" smtClean="0">
                <a:latin typeface="+mn-lt"/>
                <a:cs typeface="Times New Roman" pitchFamily="18" charset="0"/>
              </a:rPr>
              <a:t>In the mean time the personnel who are assigned to correct errors is not doing something 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q"/>
            </a:pPr>
            <a:r>
              <a:rPr lang="en-US" altLang="en-US" sz="2000" dirty="0">
                <a:latin typeface="+mn-lt"/>
                <a:cs typeface="Times New Roman" pitchFamily="18" charset="0"/>
              </a:rPr>
              <a:t> </a:t>
            </a:r>
            <a:r>
              <a:rPr lang="en-US" altLang="en-US" sz="2000" dirty="0" smtClean="0">
                <a:latin typeface="+mn-lt"/>
                <a:cs typeface="Times New Roman" pitchFamily="18" charset="0"/>
              </a:rPr>
              <a:t>Here, the testing team creates a “bottleneck” 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q"/>
            </a:pPr>
            <a:r>
              <a:rPr lang="en-US" altLang="en-US" sz="2000" dirty="0">
                <a:latin typeface="+mn-lt"/>
                <a:cs typeface="Times New Roman" pitchFamily="18" charset="0"/>
              </a:rPr>
              <a:t> </a:t>
            </a:r>
            <a:r>
              <a:rPr lang="en-US" altLang="en-US" sz="2000" dirty="0" smtClean="0">
                <a:latin typeface="+mn-lt"/>
                <a:cs typeface="Times New Roman" pitchFamily="18" charset="0"/>
              </a:rPr>
              <a:t>At the end the computational resources are the key factor that determines the throughput of the whole process</a:t>
            </a:r>
            <a:r>
              <a:rPr lang="en-US" altLang="en-US" sz="2000" dirty="0" smtClean="0">
                <a:latin typeface="+mn-lt"/>
                <a:cs typeface="Times New Roman" pitchFamily="18" charset="0"/>
              </a:rPr>
              <a:t>.</a:t>
            </a:r>
            <a:r>
              <a:rPr lang="en-CA" altLang="en-US" dirty="0" smtClean="0">
                <a:latin typeface="+mn-lt"/>
              </a:rPr>
              <a:t> </a:t>
            </a:r>
            <a:endParaRPr lang="en-CA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3907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2"/>
          <p:cNvSpPr txBox="1">
            <a:spLocks noChangeArrowheads="1"/>
          </p:cNvSpPr>
          <p:nvPr/>
        </p:nvSpPr>
        <p:spPr bwMode="auto">
          <a:xfrm>
            <a:off x="609600" y="685800"/>
            <a:ext cx="80010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 dirty="0" smtClean="0">
                <a:latin typeface="Arial" pitchFamily="34" charset="0"/>
              </a:rPr>
              <a:t>Resource Usage</a:t>
            </a:r>
            <a:endParaRPr lang="en-US" altLang="en-US" sz="2800" b="1" dirty="0">
              <a:latin typeface="Arial" pitchFamily="34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>
                <a:latin typeface="+mn-lt"/>
                <a:cs typeface="Times New Roman" pitchFamily="18" charset="0"/>
              </a:rPr>
              <a:t> </a:t>
            </a:r>
            <a:r>
              <a:rPr lang="en-US" altLang="en-US" sz="2000" dirty="0" smtClean="0">
                <a:latin typeface="+mn-lt"/>
                <a:cs typeface="Times New Roman" pitchFamily="18" charset="0"/>
              </a:rPr>
              <a:t>Musa </a:t>
            </a:r>
            <a:r>
              <a:rPr lang="en-CA" altLang="en-US" sz="2000" dirty="0">
                <a:latin typeface="+mn-lt"/>
                <a:cs typeface="Times New Roman" pitchFamily="18" charset="0"/>
              </a:rPr>
              <a:t>showed that the use of resources is linearly proportional to </a:t>
            </a:r>
            <a:r>
              <a:rPr lang="en-CA" altLang="en-US" sz="2000" dirty="0" smtClean="0">
                <a:latin typeface="+mn-lt"/>
                <a:cs typeface="Times New Roman" pitchFamily="18" charset="0"/>
              </a:rPr>
              <a:t>the running </a:t>
            </a:r>
            <a:r>
              <a:rPr lang="en-CA" altLang="en-US" sz="2000" dirty="0">
                <a:latin typeface="+mn-lt"/>
                <a:cs typeface="Times New Roman" pitchFamily="18" charset="0"/>
              </a:rPr>
              <a:t>time </a:t>
            </a:r>
            <a:r>
              <a:rPr lang="en-CA" altLang="en-US" sz="2000" dirty="0" smtClean="0">
                <a:latin typeface="+mn-lt"/>
                <a:cs typeface="Times New Roman" pitchFamily="18" charset="0"/>
              </a:rPr>
              <a:t>of the system, and </a:t>
            </a:r>
            <a:r>
              <a:rPr lang="en-CA" altLang="en-US" sz="2000" dirty="0">
                <a:latin typeface="+mn-lt"/>
                <a:cs typeface="Times New Roman" pitchFamily="18" charset="0"/>
              </a:rPr>
              <a:t>the average total number of failures</a:t>
            </a:r>
            <a:r>
              <a:rPr lang="en-CA" altLang="en-US" sz="2000" dirty="0" smtClean="0">
                <a:latin typeface="+mn-lt"/>
                <a:cs typeface="Times New Roman" pitchFamily="18" charset="0"/>
              </a:rPr>
              <a:t>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dirty="0" smtClean="0">
                <a:latin typeface="+mn-lt"/>
                <a:cs typeface="Times New Roman" pitchFamily="18" charset="0"/>
              </a:rPr>
              <a:t> if we consider that the </a:t>
            </a:r>
            <a:r>
              <a:rPr lang="en-US" altLang="en-US" sz="2000" dirty="0" smtClean="0">
                <a:latin typeface="+mn-lt"/>
                <a:cs typeface="Times New Roman" pitchFamily="18" charset="0"/>
              </a:rPr>
              <a:t>variable</a:t>
            </a:r>
            <a:r>
              <a:rPr lang="en-US" altLang="en-US" sz="2000" dirty="0" smtClean="0">
                <a:latin typeface="+mn-lt"/>
                <a:cs typeface="Times New Roman" pitchFamily="18" charset="0"/>
              </a:rPr>
              <a:t> </a:t>
            </a:r>
            <a:r>
              <a:rPr lang="en-US" altLang="en-US" sz="2000" dirty="0">
                <a:latin typeface="+mn-lt"/>
                <a:cs typeface="Times New Roman" pitchFamily="18" charset="0"/>
                <a:sym typeface="Symbol" pitchFamily="18" charset="2"/>
              </a:rPr>
              <a:t></a:t>
            </a:r>
            <a:r>
              <a:rPr lang="en-US" altLang="en-US" sz="2000" baseline="-30000" dirty="0">
                <a:latin typeface="+mn-lt"/>
                <a:cs typeface="Times New Roman" pitchFamily="18" charset="0"/>
              </a:rPr>
              <a:t>r</a:t>
            </a:r>
            <a:r>
              <a:rPr lang="en-US" altLang="en-US" sz="2000" dirty="0">
                <a:latin typeface="+mn-lt"/>
                <a:cs typeface="Times New Roman" pitchFamily="18" charset="0"/>
              </a:rPr>
              <a:t> </a:t>
            </a:r>
            <a:r>
              <a:rPr lang="en-US" altLang="en-US" sz="2000" dirty="0" smtClean="0">
                <a:latin typeface="+mn-lt"/>
                <a:cs typeface="Times New Roman" pitchFamily="18" charset="0"/>
              </a:rPr>
              <a:t>denotes the </a:t>
            </a:r>
            <a:r>
              <a:rPr lang="en-US" altLang="en-US" sz="2000" dirty="0" smtClean="0">
                <a:latin typeface="+mn-lt"/>
                <a:cs typeface="Times New Roman" pitchFamily="18" charset="0"/>
              </a:rPr>
              <a:t>usage</a:t>
            </a:r>
            <a:r>
              <a:rPr lang="en-US" altLang="en-US" sz="2000" dirty="0">
                <a:latin typeface="+mn-lt"/>
                <a:cs typeface="Times New Roman" pitchFamily="18" charset="0"/>
              </a:rPr>
              <a:t> </a:t>
            </a:r>
            <a:r>
              <a:rPr lang="en-US" altLang="en-US" sz="2000" dirty="0" smtClean="0">
                <a:latin typeface="+mn-lt"/>
                <a:cs typeface="Times New Roman" pitchFamily="18" charset="0"/>
              </a:rPr>
              <a:t>of a resource</a:t>
            </a:r>
            <a:r>
              <a:rPr lang="en-US" altLang="en-US" sz="2000" dirty="0" smtClean="0">
                <a:latin typeface="+mn-lt"/>
                <a:cs typeface="Times New Roman" pitchFamily="18" charset="0"/>
              </a:rPr>
              <a:t> </a:t>
            </a:r>
            <a:r>
              <a:rPr lang="en-US" altLang="en-US" sz="2000" dirty="0">
                <a:latin typeface="+mn-lt"/>
                <a:cs typeface="Times New Roman" pitchFamily="18" charset="0"/>
              </a:rPr>
              <a:t>r, </a:t>
            </a:r>
            <a:r>
              <a:rPr lang="en-US" altLang="en-US" sz="2000" dirty="0" smtClean="0">
                <a:latin typeface="+mn-lt"/>
                <a:cs typeface="Times New Roman" pitchFamily="18" charset="0"/>
              </a:rPr>
              <a:t>then</a:t>
            </a:r>
            <a:endParaRPr lang="en-CA" altLang="en-US" sz="2000" dirty="0">
              <a:latin typeface="+mn-lt"/>
              <a:cs typeface="Times New Roman" pitchFamily="18" charset="0"/>
            </a:endParaRPr>
          </a:p>
        </p:txBody>
      </p:sp>
      <p:graphicFrame>
        <p:nvGraphicFramePr>
          <p:cNvPr id="112643" name="Object 3"/>
          <p:cNvGraphicFramePr>
            <a:graphicFrameLocks noChangeAspect="1"/>
          </p:cNvGraphicFramePr>
          <p:nvPr/>
        </p:nvGraphicFramePr>
        <p:xfrm>
          <a:off x="4495800" y="3270250"/>
          <a:ext cx="152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4" imgW="152280" imgH="317160" progId="Equation.3">
                  <p:embed/>
                </p:oleObj>
              </mc:Choice>
              <mc:Fallback>
                <p:oleObj name="Equation" r:id="rId4" imgW="15228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270250"/>
                        <a:ext cx="152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407670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graphicFrame>
        <p:nvGraphicFramePr>
          <p:cNvPr id="112645" name="Object 5"/>
          <p:cNvGraphicFramePr>
            <a:graphicFrameLocks noChangeAspect="1"/>
          </p:cNvGraphicFramePr>
          <p:nvPr/>
        </p:nvGraphicFramePr>
        <p:xfrm>
          <a:off x="3276600" y="3187700"/>
          <a:ext cx="15367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6" imgW="1536480" imgH="317160" progId="Equation.3">
                  <p:embed/>
                </p:oleObj>
              </mc:Choice>
              <mc:Fallback>
                <p:oleObj name="Equation" r:id="rId6" imgW="153648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187700"/>
                        <a:ext cx="1536700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6" name="Text Box 6"/>
          <p:cNvSpPr txBox="1">
            <a:spLocks noChangeArrowheads="1"/>
          </p:cNvSpPr>
          <p:nvPr/>
        </p:nvSpPr>
        <p:spPr bwMode="auto">
          <a:xfrm>
            <a:off x="755650" y="4005263"/>
            <a:ext cx="77787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 smtClean="0">
                <a:latin typeface="+mn-lt"/>
                <a:cs typeface="Times New Roman" pitchFamily="18" charset="0"/>
              </a:rPr>
              <a:t>Where</a:t>
            </a:r>
            <a:r>
              <a:rPr lang="el-GR" altLang="en-US" sz="1800" dirty="0" smtClean="0">
                <a:latin typeface="+mn-lt"/>
                <a:cs typeface="Times New Roman" pitchFamily="18" charset="0"/>
              </a:rPr>
              <a:t> </a:t>
            </a:r>
            <a:r>
              <a:rPr lang="en-US" altLang="en-US" sz="1800" i="1" dirty="0">
                <a:latin typeface="+mn-lt"/>
                <a:cs typeface="Times New Roman" pitchFamily="18" charset="0"/>
                <a:sym typeface="Symbol" pitchFamily="18" charset="2"/>
              </a:rPr>
              <a:t></a:t>
            </a:r>
            <a:r>
              <a:rPr lang="en-US" altLang="en-US" sz="1800" i="1" baseline="-30000" dirty="0">
                <a:latin typeface="+mn-lt"/>
                <a:cs typeface="Times New Roman" pitchFamily="18" charset="0"/>
              </a:rPr>
              <a:t>r</a:t>
            </a:r>
            <a:r>
              <a:rPr lang="en-US" altLang="en-US" sz="1800" i="1" dirty="0">
                <a:latin typeface="+mn-lt"/>
                <a:cs typeface="Times New Roman" pitchFamily="18" charset="0"/>
              </a:rPr>
              <a:t> </a:t>
            </a:r>
            <a:r>
              <a:rPr lang="en-US" altLang="en-US" sz="1800" dirty="0" smtClean="0">
                <a:latin typeface="+mn-lt"/>
                <a:cs typeface="Times New Roman" pitchFamily="18" charset="0"/>
              </a:rPr>
              <a:t>is the time the resource </a:t>
            </a:r>
            <a:r>
              <a:rPr lang="en-CA" altLang="en-US" sz="1800" i="1" dirty="0" smtClean="0">
                <a:latin typeface="+mn-lt"/>
                <a:cs typeface="Times New Roman" pitchFamily="18" charset="0"/>
              </a:rPr>
              <a:t>r</a:t>
            </a:r>
            <a:r>
              <a:rPr lang="en-CA" altLang="en-US" sz="1800" dirty="0" smtClean="0">
                <a:latin typeface="+mn-lt"/>
                <a:cs typeface="Times New Roman" pitchFamily="18" charset="0"/>
              </a:rPr>
              <a:t> is used per </a:t>
            </a:r>
            <a:r>
              <a:rPr lang="en-US" altLang="en-US" sz="1800" dirty="0" smtClean="0">
                <a:latin typeface="+mn-lt"/>
                <a:cs typeface="Times New Roman" pitchFamily="18" charset="0"/>
              </a:rPr>
              <a:t>CPU </a:t>
            </a:r>
            <a:r>
              <a:rPr lang="en-US" altLang="en-US" sz="1800" dirty="0">
                <a:latin typeface="+mn-lt"/>
                <a:cs typeface="Times New Roman" pitchFamily="18" charset="0"/>
              </a:rPr>
              <a:t>hour; </a:t>
            </a:r>
            <a:r>
              <a:rPr lang="en-CA" altLang="en-US" dirty="0" smtClean="0">
                <a:latin typeface="+mn-lt"/>
                <a:cs typeface="Times New Roman" pitchFamily="18" charset="0"/>
              </a:rPr>
              <a:t>and</a:t>
            </a:r>
            <a:r>
              <a:rPr lang="el-GR" altLang="en-US" sz="1800" dirty="0" smtClean="0">
                <a:latin typeface="+mn-lt"/>
                <a:cs typeface="Times New Roman" pitchFamily="18" charset="0"/>
              </a:rPr>
              <a:t> </a:t>
            </a:r>
            <a:r>
              <a:rPr lang="en-US" altLang="en-US" sz="1800" i="1" dirty="0">
                <a:latin typeface="+mn-lt"/>
                <a:cs typeface="Times New Roman" pitchFamily="18" charset="0"/>
                <a:sym typeface="Symbol" pitchFamily="18" charset="2"/>
              </a:rPr>
              <a:t></a:t>
            </a:r>
            <a:r>
              <a:rPr lang="en-US" altLang="en-US" sz="1800" i="1" baseline="-30000" dirty="0">
                <a:latin typeface="+mn-lt"/>
                <a:cs typeface="Times New Roman" pitchFamily="18" charset="0"/>
              </a:rPr>
              <a:t>r</a:t>
            </a:r>
            <a:r>
              <a:rPr lang="en-US" altLang="en-US" sz="1800" i="1" dirty="0">
                <a:latin typeface="+mn-lt"/>
                <a:cs typeface="Times New Roman" pitchFamily="18" charset="0"/>
              </a:rPr>
              <a:t> </a:t>
            </a:r>
            <a:r>
              <a:rPr lang="en-US" altLang="en-US" sz="1800" dirty="0" smtClean="0">
                <a:latin typeface="+mn-lt"/>
                <a:cs typeface="Times New Roman" pitchFamily="18" charset="0"/>
              </a:rPr>
              <a:t>is the time the resource r is used per failure </a:t>
            </a:r>
            <a:endParaRPr lang="en-CA" alt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8491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381000" y="533400"/>
            <a:ext cx="8077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>
                <a:latin typeface="Times" pitchFamily="18" charset="0"/>
                <a:cs typeface="Times New Roman" pitchFamily="18" charset="0"/>
              </a:rPr>
              <a:t> </a:t>
            </a:r>
            <a:r>
              <a:rPr lang="en-CA" altLang="en-US" dirty="0" smtClean="0">
                <a:latin typeface="Arial" pitchFamily="34" charset="0"/>
                <a:cs typeface="Times New Roman" pitchFamily="18" charset="0"/>
              </a:rPr>
              <a:t>In summary we have:</a:t>
            </a:r>
            <a:r>
              <a:rPr lang="en-CA" altLang="en-US" dirty="0" smtClean="0">
                <a:latin typeface="Times" pitchFamily="18" charset="0"/>
              </a:rPr>
              <a:t> </a:t>
            </a:r>
            <a:endParaRPr lang="en-CA" altLang="en-US" dirty="0">
              <a:latin typeface="Times" pitchFamily="18" charset="0"/>
            </a:endParaRPr>
          </a:p>
        </p:txBody>
      </p:sp>
      <p:sp>
        <p:nvSpPr>
          <p:cNvPr id="114691" name="Text Box 3"/>
          <p:cNvSpPr txBox="1">
            <a:spLocks noChangeArrowheads="1"/>
          </p:cNvSpPr>
          <p:nvPr/>
        </p:nvSpPr>
        <p:spPr bwMode="auto">
          <a:xfrm>
            <a:off x="533400" y="20574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>
              <a:latin typeface="Times" pitchFamily="18" charset="0"/>
            </a:endParaRPr>
          </a:p>
        </p:txBody>
      </p:sp>
      <p:graphicFrame>
        <p:nvGraphicFramePr>
          <p:cNvPr id="114742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911126"/>
              </p:ext>
            </p:extLst>
          </p:nvPr>
        </p:nvGraphicFramePr>
        <p:xfrm>
          <a:off x="457200" y="1397000"/>
          <a:ext cx="7391400" cy="4064000"/>
        </p:xfrm>
        <a:graphic>
          <a:graphicData uri="http://schemas.openxmlformats.org/drawingml/2006/table">
            <a:tbl>
              <a:tblPr/>
              <a:tblGrid>
                <a:gridCol w="2209800"/>
                <a:gridCol w="1295400"/>
                <a:gridCol w="1219200"/>
                <a:gridCol w="1219200"/>
                <a:gridCol w="1447800"/>
              </a:tblGrid>
              <a:tr h="1016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Resources</a:t>
                      </a:r>
                      <a:endParaRPr kumimoji="0" lang="en-CA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Use per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CPU hour</a:t>
                      </a:r>
                      <a:endParaRPr kumimoji="0" lang="en-CA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Use per failure</a:t>
                      </a:r>
                      <a:endParaRPr kumimoji="0" lang="en-CA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Available resources</a:t>
                      </a:r>
                      <a:endParaRPr kumimoji="0" lang="en-CA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Resource utilization</a:t>
                      </a:r>
                      <a:endParaRPr kumimoji="0" lang="en-CA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Personnel for locating errors</a:t>
                      </a:r>
                      <a:endParaRPr kumimoji="0" lang="en-CA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Personnel for fixing errors</a:t>
                      </a:r>
                      <a:endParaRPr kumimoji="0" lang="en-CA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Computational resources</a:t>
                      </a:r>
                      <a:endParaRPr kumimoji="0" lang="en-CA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4726" name="Object 38"/>
          <p:cNvGraphicFramePr>
            <a:graphicFrameLocks noChangeAspect="1"/>
          </p:cNvGraphicFramePr>
          <p:nvPr/>
        </p:nvGraphicFramePr>
        <p:xfrm>
          <a:off x="3124200" y="2895600"/>
          <a:ext cx="24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2" name="Equation" r:id="rId4" imgW="241200" imgH="317160" progId="Equation.3">
                  <p:embed/>
                </p:oleObj>
              </mc:Choice>
              <mc:Fallback>
                <p:oleObj name="Equation" r:id="rId4" imgW="24120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895600"/>
                        <a:ext cx="241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27" name="Object 39"/>
          <p:cNvGraphicFramePr>
            <a:graphicFrameLocks noChangeAspect="1"/>
          </p:cNvGraphicFramePr>
          <p:nvPr/>
        </p:nvGraphicFramePr>
        <p:xfrm>
          <a:off x="3124200" y="3886200"/>
          <a:ext cx="165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3" name="Equation" r:id="rId6" imgW="164880" imgH="241200" progId="Equation.3">
                  <p:embed/>
                </p:oleObj>
              </mc:Choice>
              <mc:Fallback>
                <p:oleObj name="Equation" r:id="rId6" imgW="164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886200"/>
                        <a:ext cx="1651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28" name="Object 40"/>
          <p:cNvGraphicFramePr>
            <a:graphicFrameLocks noChangeAspect="1"/>
          </p:cNvGraphicFramePr>
          <p:nvPr/>
        </p:nvGraphicFramePr>
        <p:xfrm>
          <a:off x="3124200" y="4800600"/>
          <a:ext cx="279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4" name="Equation" r:id="rId8" imgW="279360" imgH="330120" progId="Equation.3">
                  <p:embed/>
                </p:oleObj>
              </mc:Choice>
              <mc:Fallback>
                <p:oleObj name="Equation" r:id="rId8" imgW="27936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800600"/>
                        <a:ext cx="2794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29" name="Object 41"/>
          <p:cNvGraphicFramePr>
            <a:graphicFrameLocks noChangeAspect="1"/>
          </p:cNvGraphicFramePr>
          <p:nvPr/>
        </p:nvGraphicFramePr>
        <p:xfrm>
          <a:off x="4343400" y="2901950"/>
          <a:ext cx="279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5" name="Equation" r:id="rId10" imgW="279360" imgH="317160" progId="Equation.3">
                  <p:embed/>
                </p:oleObj>
              </mc:Choice>
              <mc:Fallback>
                <p:oleObj name="Equation" r:id="rId10" imgW="27936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901950"/>
                        <a:ext cx="279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30" name="Object 42"/>
          <p:cNvGraphicFramePr>
            <a:graphicFrameLocks noChangeAspect="1"/>
          </p:cNvGraphicFramePr>
          <p:nvPr/>
        </p:nvGraphicFramePr>
        <p:xfrm>
          <a:off x="4324350" y="3962400"/>
          <a:ext cx="317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6" name="Equation" r:id="rId12" imgW="317160" imgH="317160" progId="Equation.3">
                  <p:embed/>
                </p:oleObj>
              </mc:Choice>
              <mc:Fallback>
                <p:oleObj name="Equation" r:id="rId12" imgW="31716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4350" y="3962400"/>
                        <a:ext cx="317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31" name="Object 43"/>
          <p:cNvGraphicFramePr>
            <a:graphicFrameLocks noChangeAspect="1"/>
          </p:cNvGraphicFramePr>
          <p:nvPr/>
        </p:nvGraphicFramePr>
        <p:xfrm>
          <a:off x="4343400" y="4870450"/>
          <a:ext cx="317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7" name="Equation" r:id="rId14" imgW="317160" imgH="330120" progId="Equation.3">
                  <p:embed/>
                </p:oleObj>
              </mc:Choice>
              <mc:Fallback>
                <p:oleObj name="Equation" r:id="rId14" imgW="31716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870450"/>
                        <a:ext cx="3175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32" name="Object 44"/>
          <p:cNvGraphicFramePr>
            <a:graphicFrameLocks noChangeAspect="1"/>
          </p:cNvGraphicFramePr>
          <p:nvPr/>
        </p:nvGraphicFramePr>
        <p:xfrm>
          <a:off x="5600700" y="2901950"/>
          <a:ext cx="24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8" name="Equation" r:id="rId16" imgW="241200" imgH="317160" progId="Equation.3">
                  <p:embed/>
                </p:oleObj>
              </mc:Choice>
              <mc:Fallback>
                <p:oleObj name="Equation" r:id="rId16" imgW="24120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0700" y="2901950"/>
                        <a:ext cx="241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33" name="Object 45"/>
          <p:cNvGraphicFramePr>
            <a:graphicFrameLocks noChangeAspect="1"/>
          </p:cNvGraphicFramePr>
          <p:nvPr/>
        </p:nvGraphicFramePr>
        <p:xfrm>
          <a:off x="5562600" y="4953000"/>
          <a:ext cx="279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9" name="Equation" r:id="rId18" imgW="279360" imgH="330120" progId="Equation.3">
                  <p:embed/>
                </p:oleObj>
              </mc:Choice>
              <mc:Fallback>
                <p:oleObj name="Equation" r:id="rId18" imgW="27936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953000"/>
                        <a:ext cx="2794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34" name="Object 46"/>
          <p:cNvGraphicFramePr>
            <a:graphicFrameLocks noChangeAspect="1"/>
          </p:cNvGraphicFramePr>
          <p:nvPr/>
        </p:nvGraphicFramePr>
        <p:xfrm>
          <a:off x="5556250" y="3968750"/>
          <a:ext cx="292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0" name="Equation" r:id="rId20" imgW="291960" imgH="317160" progId="Equation.3">
                  <p:embed/>
                </p:oleObj>
              </mc:Choice>
              <mc:Fallback>
                <p:oleObj name="Equation" r:id="rId20" imgW="29196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0" y="3968750"/>
                        <a:ext cx="292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35" name="Object 47"/>
          <p:cNvGraphicFramePr>
            <a:graphicFrameLocks noChangeAspect="1"/>
          </p:cNvGraphicFramePr>
          <p:nvPr/>
        </p:nvGraphicFramePr>
        <p:xfrm>
          <a:off x="6940550" y="2870200"/>
          <a:ext cx="114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1" name="Equation" r:id="rId22" imgW="114120" imgH="228600" progId="Equation.3">
                  <p:embed/>
                </p:oleObj>
              </mc:Choice>
              <mc:Fallback>
                <p:oleObj name="Equation" r:id="rId22" imgW="1141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0550" y="2870200"/>
                        <a:ext cx="1143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36" name="Object 48"/>
          <p:cNvGraphicFramePr>
            <a:graphicFrameLocks noChangeAspect="1"/>
          </p:cNvGraphicFramePr>
          <p:nvPr/>
        </p:nvGraphicFramePr>
        <p:xfrm>
          <a:off x="6826250" y="3994150"/>
          <a:ext cx="330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" name="Equation" r:id="rId24" imgW="330120" imgH="317160" progId="Equation.3">
                  <p:embed/>
                </p:oleObj>
              </mc:Choice>
              <mc:Fallback>
                <p:oleObj name="Equation" r:id="rId24" imgW="33012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0" y="3994150"/>
                        <a:ext cx="330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37" name="Object 49"/>
          <p:cNvGraphicFramePr>
            <a:graphicFrameLocks noChangeAspect="1"/>
          </p:cNvGraphicFramePr>
          <p:nvPr/>
        </p:nvGraphicFramePr>
        <p:xfrm>
          <a:off x="6940550" y="4946650"/>
          <a:ext cx="317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3" name="Equation" r:id="rId26" imgW="317160" imgH="330120" progId="Equation.3">
                  <p:embed/>
                </p:oleObj>
              </mc:Choice>
              <mc:Fallback>
                <p:oleObj name="Equation" r:id="rId26" imgW="31716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0550" y="4946650"/>
                        <a:ext cx="3175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796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685800" y="381000"/>
            <a:ext cx="678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CA" altLang="en-US" sz="2800" b="1" dirty="0" smtClean="0">
                <a:latin typeface="Arial" pitchFamily="34" charset="0"/>
              </a:rPr>
              <a:t>Example</a:t>
            </a:r>
            <a:r>
              <a:rPr lang="en-US" altLang="en-US" sz="2800" b="1" dirty="0" smtClean="0">
                <a:latin typeface="Times" pitchFamily="18" charset="0"/>
              </a:rPr>
              <a:t>:</a:t>
            </a:r>
            <a:endParaRPr lang="en-CA" altLang="en-US" sz="2800" b="1" dirty="0">
              <a:latin typeface="Times" pitchFamily="18" charset="0"/>
            </a:endParaRPr>
          </a:p>
        </p:txBody>
      </p:sp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838200" y="1143000"/>
            <a:ext cx="7543800" cy="161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CA" altLang="en-US" dirty="0">
                <a:latin typeface="Arial" pitchFamily="34" charset="0"/>
                <a:cs typeface="Times New Roman" pitchFamily="18" charset="0"/>
              </a:rPr>
              <a:t>A </a:t>
            </a:r>
            <a:r>
              <a:rPr lang="en-CA" altLang="en-US" dirty="0" smtClean="0">
                <a:latin typeface="Arial" pitchFamily="34" charset="0"/>
                <a:cs typeface="Times New Roman" pitchFamily="18" charset="0"/>
              </a:rPr>
              <a:t>software testing </a:t>
            </a:r>
            <a:r>
              <a:rPr lang="en-CA" altLang="en-US" dirty="0">
                <a:latin typeface="Arial" pitchFamily="34" charset="0"/>
                <a:cs typeface="Times New Roman" pitchFamily="18" charset="0"/>
              </a:rPr>
              <a:t>process runs for 10 CPU hours and recognizes 34 </a:t>
            </a:r>
            <a:r>
              <a:rPr lang="en-CA" altLang="en-US" dirty="0" smtClean="0">
                <a:latin typeface="Arial" pitchFamily="34" charset="0"/>
                <a:cs typeface="Times New Roman" pitchFamily="18" charset="0"/>
              </a:rPr>
              <a:t>failures. </a:t>
            </a:r>
            <a:r>
              <a:rPr lang="en-CA" altLang="en-US" dirty="0">
                <a:latin typeface="Arial" pitchFamily="34" charset="0"/>
                <a:cs typeface="Times New Roman" pitchFamily="18" charset="0"/>
              </a:rPr>
              <a:t>If the </a:t>
            </a:r>
            <a:r>
              <a:rPr lang="en-CA" altLang="en-US" dirty="0" smtClean="0">
                <a:latin typeface="Arial" pitchFamily="34" charset="0"/>
                <a:cs typeface="Times New Roman" pitchFamily="18" charset="0"/>
              </a:rPr>
              <a:t>testing effort for every hour of system run time (operation)  </a:t>
            </a:r>
            <a:r>
              <a:rPr lang="en-CA" altLang="en-US" dirty="0">
                <a:latin typeface="Arial" pitchFamily="34" charset="0"/>
                <a:cs typeface="Times New Roman" pitchFamily="18" charset="0"/>
              </a:rPr>
              <a:t>is 5 person hours, and each failure requires 2 </a:t>
            </a:r>
            <a:r>
              <a:rPr lang="en-CA" altLang="en-US" dirty="0" smtClean="0">
                <a:latin typeface="Arial" pitchFamily="34" charset="0"/>
                <a:cs typeface="Times New Roman" pitchFamily="18" charset="0"/>
              </a:rPr>
              <a:t>person hours </a:t>
            </a:r>
            <a:r>
              <a:rPr lang="en-CA" altLang="en-US" dirty="0">
                <a:latin typeface="Arial" pitchFamily="34" charset="0"/>
                <a:cs typeface="Times New Roman" pitchFamily="18" charset="0"/>
              </a:rPr>
              <a:t>to </a:t>
            </a:r>
            <a:r>
              <a:rPr lang="en-CA" altLang="en-US" dirty="0" smtClean="0">
                <a:latin typeface="Arial" pitchFamily="34" charset="0"/>
                <a:cs typeface="Times New Roman" pitchFamily="18" charset="0"/>
              </a:rPr>
              <a:t>locate </a:t>
            </a:r>
            <a:r>
              <a:rPr lang="en-CA" altLang="en-US" dirty="0">
                <a:latin typeface="Arial" pitchFamily="34" charset="0"/>
                <a:cs typeface="Times New Roman" pitchFamily="18" charset="0"/>
              </a:rPr>
              <a:t>the corresponding defect, then</a:t>
            </a:r>
            <a:r>
              <a:rPr lang="en-CA" altLang="en-US" dirty="0" smtClean="0">
                <a:latin typeface="Arial" pitchFamily="34" charset="0"/>
                <a:cs typeface="Times New Roman" pitchFamily="18" charset="0"/>
              </a:rPr>
              <a:t>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CA" altLang="en-US" dirty="0" smtClean="0">
                <a:latin typeface="Arial" pitchFamily="34" charset="0"/>
                <a:cs typeface="Times New Roman" pitchFamily="18" charset="0"/>
              </a:rPr>
              <a:t> Then, the total time for of finding an error is: </a:t>
            </a:r>
            <a:r>
              <a:rPr lang="en-US" altLang="en-US" dirty="0" smtClean="0">
                <a:latin typeface="Times" pitchFamily="18" charset="0"/>
                <a:cs typeface="Times New Roman" pitchFamily="18" charset="0"/>
              </a:rPr>
              <a:t>:</a:t>
            </a:r>
            <a:r>
              <a:rPr lang="en-CA" altLang="en-US" dirty="0" smtClean="0">
                <a:latin typeface="Times" pitchFamily="18" charset="0"/>
              </a:rPr>
              <a:t> </a:t>
            </a:r>
            <a:endParaRPr lang="en-CA" altLang="en-US" dirty="0">
              <a:latin typeface="Times" pitchFamily="18" charset="0"/>
            </a:endParaRPr>
          </a:p>
        </p:txBody>
      </p:sp>
      <p:graphicFrame>
        <p:nvGraphicFramePr>
          <p:cNvPr id="116740" name="Object 4"/>
          <p:cNvGraphicFramePr>
            <a:graphicFrameLocks noChangeAspect="1"/>
          </p:cNvGraphicFramePr>
          <p:nvPr/>
        </p:nvGraphicFramePr>
        <p:xfrm>
          <a:off x="1600200" y="3733800"/>
          <a:ext cx="152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Equation" r:id="rId4" imgW="152280" imgH="317160" progId="Equation.3">
                  <p:embed/>
                </p:oleObj>
              </mc:Choice>
              <mc:Fallback>
                <p:oleObj name="Equation" r:id="rId4" imgW="15228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733800"/>
                        <a:ext cx="152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407670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graphicFrame>
        <p:nvGraphicFramePr>
          <p:cNvPr id="116742" name="Object 6"/>
          <p:cNvGraphicFramePr>
            <a:graphicFrameLocks noChangeAspect="1"/>
          </p:cNvGraphicFramePr>
          <p:nvPr/>
        </p:nvGraphicFramePr>
        <p:xfrm>
          <a:off x="1327150" y="3979863"/>
          <a:ext cx="1536700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Equation" r:id="rId6" imgW="1536480" imgH="317160" progId="Equation.3">
                  <p:embed/>
                </p:oleObj>
              </mc:Choice>
              <mc:Fallback>
                <p:oleObj name="Equation" r:id="rId6" imgW="153648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0" y="3979863"/>
                        <a:ext cx="1536700" cy="312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3" name="Object 7"/>
          <p:cNvGraphicFramePr>
            <a:graphicFrameLocks noChangeAspect="1"/>
          </p:cNvGraphicFramePr>
          <p:nvPr/>
        </p:nvGraphicFramePr>
        <p:xfrm>
          <a:off x="4419600" y="3733800"/>
          <a:ext cx="152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Equation" r:id="rId8" imgW="152280" imgH="317160" progId="Equation.3">
                  <p:embed/>
                </p:oleObj>
              </mc:Choice>
              <mc:Fallback>
                <p:oleObj name="Equation" r:id="rId8" imgW="15228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733800"/>
                        <a:ext cx="152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4" name="Rectangle 8"/>
          <p:cNvSpPr>
            <a:spLocks noChangeArrowheads="1"/>
          </p:cNvSpPr>
          <p:nvPr/>
        </p:nvSpPr>
        <p:spPr bwMode="auto">
          <a:xfrm>
            <a:off x="316230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graphicFrame>
        <p:nvGraphicFramePr>
          <p:cNvPr id="116745" name="Object 9"/>
          <p:cNvGraphicFramePr>
            <a:graphicFrameLocks noChangeAspect="1"/>
          </p:cNvGraphicFramePr>
          <p:nvPr/>
        </p:nvGraphicFramePr>
        <p:xfrm>
          <a:off x="3276600" y="3776663"/>
          <a:ext cx="46863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Equation" r:id="rId9" imgW="4686120" imgH="660240" progId="Equation.3">
                  <p:embed/>
                </p:oleObj>
              </mc:Choice>
              <mc:Fallback>
                <p:oleObj name="Equation" r:id="rId9" imgW="468612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776663"/>
                        <a:ext cx="46863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6" name="Text Box 10"/>
          <p:cNvSpPr txBox="1">
            <a:spLocks noChangeArrowheads="1"/>
          </p:cNvSpPr>
          <p:nvPr/>
        </p:nvSpPr>
        <p:spPr bwMode="auto">
          <a:xfrm>
            <a:off x="1524000" y="4800600"/>
            <a:ext cx="60198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Times" pitchFamily="18" charset="0"/>
              </a:rPr>
              <a:t>= </a:t>
            </a:r>
            <a:r>
              <a:rPr lang="en-US" altLang="en-US">
                <a:latin typeface="Times" pitchFamily="18" charset="0"/>
                <a:cs typeface="Times New Roman" pitchFamily="18" charset="0"/>
              </a:rPr>
              <a:t>5(10) + 2(34)</a:t>
            </a:r>
            <a:r>
              <a:rPr lang="en-CA" altLang="en-US">
                <a:latin typeface="Times" pitchFamily="18" charset="0"/>
              </a:rPr>
              <a:t> </a:t>
            </a:r>
            <a:endParaRPr lang="en-US" altLang="en-US">
              <a:latin typeface="Times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en-US">
                <a:latin typeface="Times" pitchFamily="18" charset="0"/>
                <a:cs typeface="Times New Roman" pitchFamily="18" charset="0"/>
              </a:rPr>
              <a:t>= 118 person hr</a:t>
            </a:r>
            <a:r>
              <a:rPr lang="en-CA" altLang="en-US">
                <a:latin typeface="Times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13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762000"/>
          </a:xfrm>
        </p:spPr>
        <p:txBody>
          <a:bodyPr/>
          <a:lstStyle/>
          <a:p>
            <a:r>
              <a:rPr lang="en-CA" altLang="en-US" sz="4000" dirty="0" smtClean="0"/>
              <a:t>Operational Phase of the System</a:t>
            </a:r>
            <a:endParaRPr lang="en-CA" altLang="en-US" sz="4000" dirty="0"/>
          </a:p>
        </p:txBody>
      </p:sp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305800" cy="2354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>
                <a:latin typeface="Times" pitchFamily="18" charset="0"/>
                <a:cs typeface="Times New Roman" pitchFamily="18" charset="0"/>
              </a:rPr>
              <a:t> </a:t>
            </a:r>
            <a:r>
              <a:rPr lang="en-CA" altLang="en-US" sz="2000" dirty="0">
                <a:latin typeface="+mn-lt"/>
                <a:cs typeface="Times New Roman" pitchFamily="18" charset="0"/>
              </a:rPr>
              <a:t>When the system goes into its released phase, and there is no change in the code, the failure intensity remains constant</a:t>
            </a:r>
            <a:r>
              <a:rPr lang="en-CA" altLang="en-US" sz="2000" dirty="0" smtClean="0">
                <a:latin typeface="+mn-lt"/>
                <a:cs typeface="Times New Roman" pitchFamily="18" charset="0"/>
              </a:rPr>
              <a:t>.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US" altLang="en-US" sz="2000" dirty="0">
              <a:latin typeface="+mn-lt"/>
              <a:cs typeface="Times New Roman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dirty="0">
                <a:latin typeface="+mn-lt"/>
                <a:cs typeface="Times New Roman" pitchFamily="18" charset="0"/>
              </a:rPr>
              <a:t> </a:t>
            </a:r>
            <a:r>
              <a:rPr lang="en-CA" altLang="en-US" sz="2000" dirty="0">
                <a:latin typeface="+mn-lt"/>
                <a:cs typeface="Times New Roman" pitchFamily="18" charset="0"/>
              </a:rPr>
              <a:t>Both models we have seen will follow a Poisson process with the Reliability Intensity parameter λ to calculate the reliability of the system.</a:t>
            </a:r>
            <a:endParaRPr lang="en-US" altLang="en-US" sz="2000" dirty="0">
              <a:latin typeface="+mn-lt"/>
              <a:cs typeface="Times New Roman" pitchFamily="18" charset="0"/>
            </a:endParaRPr>
          </a:p>
          <a:p>
            <a:pPr algn="ctr">
              <a:spcBef>
                <a:spcPct val="50000"/>
              </a:spcBef>
            </a:pPr>
            <a:endParaRPr lang="en-CA" altLang="en-US" dirty="0">
              <a:latin typeface="Times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47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609600" y="2057400"/>
            <a:ext cx="78486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l-GR" altLang="en-US" dirty="0">
                <a:latin typeface="Times" pitchFamily="18" charset="0"/>
                <a:cs typeface="Times New Roman" pitchFamily="18" charset="0"/>
              </a:rPr>
              <a:t> </a:t>
            </a:r>
            <a:r>
              <a:rPr lang="en-CA" altLang="en-US" dirty="0" smtClean="0">
                <a:latin typeface="+mn-lt"/>
                <a:cs typeface="Times New Roman" pitchFamily="18" charset="0"/>
              </a:rPr>
              <a:t>Reliability</a:t>
            </a:r>
            <a:r>
              <a:rPr lang="en-US" altLang="en-US" dirty="0" smtClean="0">
                <a:latin typeface="+mn-lt"/>
                <a:cs typeface="Times New Roman" pitchFamily="18" charset="0"/>
              </a:rPr>
              <a:t> </a:t>
            </a:r>
            <a:r>
              <a:rPr lang="en-US" altLang="en-US" b="1" dirty="0">
                <a:latin typeface="+mn-lt"/>
                <a:cs typeface="Times New Roman" pitchFamily="18" charset="0"/>
              </a:rPr>
              <a:t>R</a:t>
            </a:r>
            <a:r>
              <a:rPr lang="en-US" altLang="en-US" dirty="0">
                <a:latin typeface="+mn-lt"/>
                <a:cs typeface="Times New Roman" pitchFamily="18" charset="0"/>
              </a:rPr>
              <a:t> </a:t>
            </a:r>
            <a:r>
              <a:rPr lang="en-CA" altLang="en-US" dirty="0" smtClean="0">
                <a:latin typeface="+mn-lt"/>
                <a:cs typeface="Times New Roman" pitchFamily="18" charset="0"/>
              </a:rPr>
              <a:t>and Failure Intensity </a:t>
            </a:r>
            <a:r>
              <a:rPr lang="el-GR" altLang="en-US" dirty="0" smtClean="0">
                <a:latin typeface="+mn-lt"/>
                <a:cs typeface="Times New Roman" pitchFamily="18" charset="0"/>
              </a:rPr>
              <a:t>λ </a:t>
            </a:r>
            <a:r>
              <a:rPr lang="en-CA" altLang="en-US" dirty="0" smtClean="0">
                <a:latin typeface="+mn-lt"/>
                <a:cs typeface="Times New Roman" pitchFamily="18" charset="0"/>
              </a:rPr>
              <a:t>are related by the equation</a:t>
            </a:r>
            <a:r>
              <a:rPr lang="en-US" altLang="en-US" dirty="0" smtClean="0">
                <a:latin typeface="+mn-lt"/>
                <a:cs typeface="Times New Roman" pitchFamily="18" charset="0"/>
              </a:rPr>
              <a:t>:</a:t>
            </a:r>
            <a:r>
              <a:rPr lang="en-CA" altLang="en-US" dirty="0" smtClean="0">
                <a:latin typeface="+mn-lt"/>
                <a:cs typeface="Times New Roman" pitchFamily="18" charset="0"/>
              </a:rPr>
              <a:t> </a:t>
            </a:r>
            <a:endParaRPr lang="en-US" altLang="en-US" dirty="0">
              <a:latin typeface="+mn-lt"/>
              <a:cs typeface="Times New Roman" pitchFamily="18" charset="0"/>
            </a:endParaRPr>
          </a:p>
          <a:p>
            <a:pPr lvl="3" eaLnBrk="1" hangingPunct="1">
              <a:spcBef>
                <a:spcPct val="50000"/>
              </a:spcBef>
            </a:pPr>
            <a:r>
              <a:rPr lang="en-US" altLang="en-US" b="1" dirty="0">
                <a:latin typeface="Times" pitchFamily="18" charset="0"/>
                <a:cs typeface="Times New Roman" pitchFamily="18" charset="0"/>
              </a:rPr>
              <a:t>R(</a:t>
            </a:r>
            <a:r>
              <a:rPr lang="en-US" altLang="en-US" b="1" dirty="0">
                <a:latin typeface="Times" pitchFamily="18" charset="0"/>
                <a:cs typeface="Times New Roman" pitchFamily="18" charset="0"/>
                <a:sym typeface="Symbol" pitchFamily="18" charset="2"/>
              </a:rPr>
              <a:t></a:t>
            </a:r>
            <a:r>
              <a:rPr lang="en-US" altLang="en-US" b="1" dirty="0">
                <a:latin typeface="Times" pitchFamily="18" charset="0"/>
                <a:cs typeface="Times New Roman" pitchFamily="18" charset="0"/>
              </a:rPr>
              <a:t>) = </a:t>
            </a:r>
            <a:r>
              <a:rPr lang="en-US" altLang="en-US" b="1" dirty="0" err="1">
                <a:latin typeface="Times" pitchFamily="18" charset="0"/>
                <a:cs typeface="Times New Roman" pitchFamily="18" charset="0"/>
              </a:rPr>
              <a:t>exp</a:t>
            </a:r>
            <a:r>
              <a:rPr lang="en-US" altLang="en-US" b="1" dirty="0">
                <a:latin typeface="Times" pitchFamily="18" charset="0"/>
                <a:cs typeface="Times New Roman" pitchFamily="18" charset="0"/>
              </a:rPr>
              <a:t>( </a:t>
            </a:r>
            <a:r>
              <a:rPr lang="en-US" altLang="en-US" b="1" dirty="0">
                <a:latin typeface="Times" pitchFamily="18" charset="0"/>
                <a:cs typeface="Times New Roman" pitchFamily="18" charset="0"/>
                <a:sym typeface="Symbol" pitchFamily="18" charset="2"/>
              </a:rPr>
              <a:t></a:t>
            </a:r>
            <a:r>
              <a:rPr lang="en-US" altLang="en-US" b="1" dirty="0">
                <a:latin typeface="Times" pitchFamily="18" charset="0"/>
                <a:cs typeface="Times New Roman" pitchFamily="18" charset="0"/>
              </a:rPr>
              <a:t>)</a:t>
            </a:r>
          </a:p>
          <a:p>
            <a:pPr lvl="3" eaLnBrk="1" hangingPunct="1">
              <a:spcBef>
                <a:spcPct val="50000"/>
              </a:spcBef>
            </a:pPr>
            <a:endParaRPr lang="en-US" altLang="en-US" dirty="0">
              <a:latin typeface="Times" pitchFamily="18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l-GR" altLang="en-US" dirty="0">
                <a:latin typeface="Times" pitchFamily="18" charset="0"/>
                <a:cs typeface="Times New Roman" pitchFamily="18" charset="0"/>
              </a:rPr>
              <a:t> </a:t>
            </a:r>
            <a:r>
              <a:rPr lang="en-CA" altLang="en-US" dirty="0" smtClean="0">
                <a:latin typeface="+mn-lt"/>
                <a:cs typeface="Times New Roman" pitchFamily="18" charset="0"/>
              </a:rPr>
              <a:t>As expected, the probability that we will not observe a failure on a given time (reliability</a:t>
            </a:r>
            <a:r>
              <a:rPr lang="en-CA" altLang="en-US" dirty="0" smtClean="0">
                <a:latin typeface="+mn-lt"/>
                <a:cs typeface="Times New Roman" pitchFamily="18" charset="0"/>
              </a:rPr>
              <a:t>), </a:t>
            </a:r>
            <a:r>
              <a:rPr lang="en-CA" altLang="en-US" dirty="0" smtClean="0">
                <a:latin typeface="+mn-lt"/>
                <a:cs typeface="Times New Roman" pitchFamily="18" charset="0"/>
              </a:rPr>
              <a:t>is lower for larger system operation time intervals</a:t>
            </a:r>
            <a:endParaRPr lang="en-US" altLang="en-US" dirty="0">
              <a:latin typeface="+mn-lt"/>
            </a:endParaRPr>
          </a:p>
          <a:p>
            <a:pPr eaLnBrk="1" hangingPunct="1">
              <a:spcBef>
                <a:spcPct val="50000"/>
              </a:spcBef>
            </a:pPr>
            <a:endParaRPr lang="en-US" altLang="en-US" dirty="0">
              <a:latin typeface="Times" pitchFamily="18" charset="0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609600" y="609600"/>
            <a:ext cx="7772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CA" altLang="en-US" sz="3600" dirty="0" smtClean="0">
                <a:latin typeface="+mn-lt"/>
              </a:rPr>
              <a:t>Reliability and Failure Intensity</a:t>
            </a:r>
            <a:endParaRPr lang="en-CA" altLang="en-US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5376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Basic Concepts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b="1"/>
              <a:t>Failure and fault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/>
              <a:t>Failure</a:t>
            </a:r>
            <a:r>
              <a:rPr lang="en-US" altLang="en-US" sz="2000"/>
              <a:t>: departure of external results of program operation 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/>
              <a:t>Fault</a:t>
            </a:r>
            <a:r>
              <a:rPr lang="en-US" altLang="en-US" sz="2000"/>
              <a:t>: cause of failure (localized or not)</a:t>
            </a:r>
          </a:p>
          <a:p>
            <a:pPr>
              <a:lnSpc>
                <a:spcPct val="90000"/>
              </a:lnSpc>
            </a:pPr>
            <a:r>
              <a:rPr lang="en-US" altLang="en-US" sz="2400" b="1"/>
              <a:t>Time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Execution time </a:t>
            </a:r>
            <a:r>
              <a:rPr lang="en-US" altLang="en-US" sz="2000">
                <a:latin typeface="Symbol" pitchFamily="18" charset="2"/>
              </a:rPr>
              <a:t>(t)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Calendar time (t): meaningful to managers</a:t>
            </a:r>
          </a:p>
          <a:p>
            <a:pPr>
              <a:lnSpc>
                <a:spcPct val="90000"/>
              </a:lnSpc>
            </a:pPr>
            <a:r>
              <a:rPr lang="en-US" altLang="en-US" sz="2400" b="1"/>
              <a:t>Characterizing failure occurrence in time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Time of failure: </a:t>
            </a:r>
            <a:r>
              <a:rPr lang="en-US" altLang="en-US" sz="2000" b="1"/>
              <a:t>instant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Time </a:t>
            </a:r>
            <a:r>
              <a:rPr lang="en-US" altLang="en-US" sz="2000" b="1"/>
              <a:t>interval</a:t>
            </a:r>
            <a:r>
              <a:rPr lang="en-US" altLang="en-US" sz="2000"/>
              <a:t> between failures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/>
              <a:t>Cumulative failures</a:t>
            </a:r>
            <a:r>
              <a:rPr lang="en-US" altLang="en-US" sz="2000"/>
              <a:t> up to a given time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/>
              <a:t>Failures</a:t>
            </a:r>
            <a:r>
              <a:rPr lang="en-US" altLang="en-US" sz="2000"/>
              <a:t> </a:t>
            </a:r>
            <a:r>
              <a:rPr lang="en-US" altLang="en-US" sz="2000" b="1"/>
              <a:t>in a time interval</a:t>
            </a:r>
            <a:endParaRPr lang="en-CA" altLang="en-US" sz="2000"/>
          </a:p>
        </p:txBody>
      </p:sp>
    </p:spTree>
    <p:extLst>
      <p:ext uri="{BB962C8B-B14F-4D97-AF65-F5344CB8AC3E}">
        <p14:creationId xmlns:p14="http://schemas.microsoft.com/office/powerpoint/2010/main" val="29962853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/>
          <a:p>
            <a:r>
              <a:rPr lang="en-CA" altLang="en-US" dirty="0" smtClean="0"/>
              <a:t>Software Reliability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</a:t>
            </a:r>
            <a:r>
              <a:rPr lang="en-US" altLang="en-US" dirty="0" smtClean="0"/>
              <a:t>(</a:t>
            </a:r>
            <a:r>
              <a:rPr lang="en-CA" altLang="en-US" dirty="0" smtClean="0"/>
              <a:t>Parallel Systems</a:t>
            </a:r>
            <a:r>
              <a:rPr lang="en-US" altLang="en-US" dirty="0" smtClean="0"/>
              <a:t>)</a:t>
            </a:r>
            <a:endParaRPr lang="en-CA" altLang="en-US" dirty="0"/>
          </a:p>
        </p:txBody>
      </p:sp>
      <p:sp>
        <p:nvSpPr>
          <p:cNvPr id="129027" name="Text Box 3"/>
          <p:cNvSpPr txBox="1">
            <a:spLocks noChangeArrowheads="1"/>
          </p:cNvSpPr>
          <p:nvPr/>
        </p:nvSpPr>
        <p:spPr bwMode="auto">
          <a:xfrm>
            <a:off x="533400" y="2184400"/>
            <a:ext cx="81534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CA" altLang="en-US" sz="2000" dirty="0" smtClean="0">
                <a:latin typeface="Times" pitchFamily="18" charset="0"/>
              </a:rPr>
              <a:t> </a:t>
            </a:r>
            <a:r>
              <a:rPr lang="en-CA" altLang="en-US" sz="2000" dirty="0" smtClean="0">
                <a:latin typeface="+mn-lt"/>
              </a:rPr>
              <a:t>Let </a:t>
            </a:r>
            <a:r>
              <a:rPr lang="en-CA" altLang="en-US" sz="2000" dirty="0">
                <a:latin typeface="+mn-lt"/>
              </a:rPr>
              <a:t>us assume that we have </a:t>
            </a:r>
            <a:r>
              <a:rPr lang="en-CA" altLang="en-US" sz="2000" dirty="0" smtClean="0">
                <a:latin typeface="+mn-lt"/>
              </a:rPr>
              <a:t>Q</a:t>
            </a:r>
            <a:r>
              <a:rPr lang="en-CA" altLang="en-US" sz="2000" baseline="-25000" dirty="0" smtClean="0">
                <a:latin typeface="+mn-lt"/>
              </a:rPr>
              <a:t>P</a:t>
            </a:r>
            <a:r>
              <a:rPr lang="en-CA" altLang="en-US" sz="2000" dirty="0" smtClean="0">
                <a:latin typeface="+mn-lt"/>
              </a:rPr>
              <a:t>-many subsystems </a:t>
            </a:r>
            <a:r>
              <a:rPr lang="en-CA" altLang="en-US" sz="2000" dirty="0">
                <a:latin typeface="+mn-lt"/>
              </a:rPr>
              <a:t>/ components </a:t>
            </a:r>
            <a:r>
              <a:rPr lang="en-CA" altLang="en-US" sz="2000" dirty="0" smtClean="0">
                <a:latin typeface="+mn-lt"/>
              </a:rPr>
              <a:t>each with </a:t>
            </a:r>
            <a:r>
              <a:rPr lang="en-CA" altLang="en-US" sz="2000" dirty="0">
                <a:latin typeface="+mn-lt"/>
              </a:rPr>
              <a:t>a fixed </a:t>
            </a:r>
            <a:r>
              <a:rPr lang="en-CA" altLang="en-US" sz="2000" dirty="0" smtClean="0">
                <a:latin typeface="+mn-lt"/>
              </a:rPr>
              <a:t> failure intensity, and </a:t>
            </a:r>
            <a:r>
              <a:rPr lang="en-CA" altLang="en-US" sz="2000" dirty="0">
                <a:latin typeface="+mn-lt"/>
              </a:rPr>
              <a:t>their reliability is calculated in a common calendar time. We also assume that for the system to work properly, all (parallel) subsystems should work properly. Then the Total Failure </a:t>
            </a:r>
            <a:r>
              <a:rPr lang="en-CA" altLang="en-US" sz="2000" dirty="0" smtClean="0">
                <a:latin typeface="+mn-lt"/>
              </a:rPr>
              <a:t>Intensity </a:t>
            </a:r>
            <a:r>
              <a:rPr lang="en-CA" altLang="en-US" sz="2000" dirty="0">
                <a:latin typeface="+mn-lt"/>
              </a:rPr>
              <a:t>is:</a:t>
            </a:r>
            <a:endParaRPr lang="en-CA" altLang="en-US" sz="2000" dirty="0">
              <a:latin typeface="+mn-lt"/>
            </a:endParaRPr>
          </a:p>
        </p:txBody>
      </p:sp>
      <p:graphicFrame>
        <p:nvGraphicFramePr>
          <p:cNvPr id="129028" name="Object 4"/>
          <p:cNvGraphicFramePr>
            <a:graphicFrameLocks noChangeAspect="1"/>
          </p:cNvGraphicFramePr>
          <p:nvPr/>
        </p:nvGraphicFramePr>
        <p:xfrm>
          <a:off x="4114800" y="3962400"/>
          <a:ext cx="152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Equation" r:id="rId4" imgW="152280" imgH="317160" progId="Equation.3">
                  <p:embed/>
                </p:oleObj>
              </mc:Choice>
              <mc:Fallback>
                <p:oleObj name="Equation" r:id="rId4" imgW="15228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962400"/>
                        <a:ext cx="152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29" name="Rectangle 5"/>
          <p:cNvSpPr>
            <a:spLocks noChangeArrowheads="1"/>
          </p:cNvSpPr>
          <p:nvPr/>
        </p:nvSpPr>
        <p:spPr bwMode="auto">
          <a:xfrm>
            <a:off x="4252913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graphicFrame>
        <p:nvGraphicFramePr>
          <p:cNvPr id="129030" name="Object 6"/>
          <p:cNvGraphicFramePr>
            <a:graphicFrameLocks noChangeAspect="1"/>
          </p:cNvGraphicFramePr>
          <p:nvPr/>
        </p:nvGraphicFramePr>
        <p:xfrm>
          <a:off x="3640138" y="4365625"/>
          <a:ext cx="931862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Equation" r:id="rId6" imgW="927000" imgH="622080" progId="Equation.3">
                  <p:embed/>
                </p:oleObj>
              </mc:Choice>
              <mc:Fallback>
                <p:oleObj name="Equation" r:id="rId6" imgW="927000" imgH="622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0138" y="4365625"/>
                        <a:ext cx="931862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762000" y="5270500"/>
            <a:ext cx="7315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CA" altLang="en-US" sz="2000" dirty="0" smtClean="0">
                <a:latin typeface="+mn-lt"/>
                <a:cs typeface="Times New Roman" pitchFamily="18" charset="0"/>
              </a:rPr>
              <a:t>Where</a:t>
            </a:r>
            <a:r>
              <a:rPr lang="el-GR" altLang="en-US" sz="2000" dirty="0" smtClean="0">
                <a:latin typeface="+mn-lt"/>
                <a:cs typeface="Times New Roman" pitchFamily="18" charset="0"/>
              </a:rPr>
              <a:t> </a:t>
            </a:r>
            <a:r>
              <a:rPr lang="en-US" altLang="en-US" sz="2000" dirty="0">
                <a:latin typeface="+mn-lt"/>
                <a:cs typeface="Times New Roman" pitchFamily="18" charset="0"/>
                <a:sym typeface="Symbol" pitchFamily="18" charset="2"/>
              </a:rPr>
              <a:t></a:t>
            </a:r>
            <a:r>
              <a:rPr lang="en-US" altLang="en-US" sz="2000" baseline="-30000" dirty="0">
                <a:latin typeface="+mn-lt"/>
                <a:cs typeface="Times New Roman" pitchFamily="18" charset="0"/>
              </a:rPr>
              <a:t>k</a:t>
            </a:r>
            <a:r>
              <a:rPr lang="en-US" altLang="en-US" sz="2000" dirty="0">
                <a:latin typeface="+mn-lt"/>
                <a:cs typeface="Times New Roman" pitchFamily="18" charset="0"/>
              </a:rPr>
              <a:t> </a:t>
            </a:r>
            <a:r>
              <a:rPr lang="en-US" altLang="en-US" sz="2000" dirty="0" smtClean="0">
                <a:latin typeface="+mn-lt"/>
                <a:cs typeface="Times New Roman" pitchFamily="18" charset="0"/>
              </a:rPr>
              <a:t>is the failure intensity of each subsystem.</a:t>
            </a:r>
            <a:endParaRPr lang="en-CA" alt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1719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l-GR" altLang="en-US"/>
              <a:t>Αξιοπιστία Συστημάτων</a:t>
            </a: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> (</a:t>
            </a:r>
            <a:r>
              <a:rPr lang="el-GR" altLang="en-US"/>
              <a:t>Παράλληλα Συστήματα</a:t>
            </a:r>
            <a:r>
              <a:rPr lang="en-US" altLang="en-US"/>
              <a:t>)</a:t>
            </a:r>
            <a:endParaRPr lang="en-CA" altLang="en-US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00113" y="1989138"/>
            <a:ext cx="7126287" cy="4114800"/>
          </a:xfrm>
        </p:spPr>
        <p:txBody>
          <a:bodyPr/>
          <a:lstStyle/>
          <a:p>
            <a:r>
              <a:rPr lang="en-CA" altLang="en-US" sz="2000" dirty="0" smtClean="0"/>
              <a:t>As we have seen</a:t>
            </a:r>
            <a:r>
              <a:rPr lang="el-GR" altLang="en-US" sz="2000" dirty="0" smtClean="0"/>
              <a:t> </a:t>
            </a:r>
            <a:r>
              <a:rPr lang="en-US" altLang="en-US" sz="2000" b="1" dirty="0"/>
              <a:t>R(</a:t>
            </a:r>
            <a:r>
              <a:rPr lang="en-US" altLang="en-US" sz="2000" b="1" dirty="0">
                <a:sym typeface="Symbol" pitchFamily="18" charset="2"/>
              </a:rPr>
              <a:t></a:t>
            </a:r>
            <a:r>
              <a:rPr lang="en-US" altLang="en-US" sz="2000" b="1" dirty="0"/>
              <a:t>) = </a:t>
            </a:r>
            <a:r>
              <a:rPr lang="en-US" altLang="en-US" sz="2000" b="1" dirty="0" err="1"/>
              <a:t>exp</a:t>
            </a:r>
            <a:r>
              <a:rPr lang="en-US" altLang="en-US" sz="2000" b="1" dirty="0"/>
              <a:t>( </a:t>
            </a:r>
            <a:r>
              <a:rPr lang="en-US" altLang="en-US" sz="2000" b="1" dirty="0">
                <a:sym typeface="Symbol" pitchFamily="18" charset="2"/>
              </a:rPr>
              <a:t></a:t>
            </a:r>
            <a:r>
              <a:rPr lang="en-US" altLang="en-US" sz="2000" b="1" dirty="0"/>
              <a:t>)</a:t>
            </a:r>
            <a:r>
              <a:rPr lang="el-GR" altLang="en-US" sz="2000" b="1" dirty="0"/>
              <a:t>. </a:t>
            </a:r>
          </a:p>
          <a:p>
            <a:r>
              <a:rPr lang="en-CA" altLang="en-US" sz="2000" dirty="0" smtClean="0"/>
              <a:t>So in</a:t>
            </a:r>
            <a:r>
              <a:rPr lang="el-GR" altLang="en-US" sz="2000" dirty="0" smtClean="0"/>
              <a:t> </a:t>
            </a:r>
            <a:r>
              <a:rPr lang="en-US" altLang="en-US" sz="2000" dirty="0"/>
              <a:t>CPU </a:t>
            </a:r>
            <a:r>
              <a:rPr lang="en-US" altLang="en-US" sz="2000" dirty="0" smtClean="0"/>
              <a:t>time we have</a:t>
            </a:r>
            <a:r>
              <a:rPr lang="en-US" altLang="en-US" sz="2000" dirty="0" smtClean="0"/>
              <a:t>:</a:t>
            </a:r>
            <a:endParaRPr lang="en-US" altLang="en-US" sz="2000" dirty="0"/>
          </a:p>
        </p:txBody>
      </p:sp>
      <p:graphicFrame>
        <p:nvGraphicFramePr>
          <p:cNvPr id="148485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635375" y="3251200"/>
          <a:ext cx="12827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Equation" r:id="rId4" imgW="1282680" imgH="609480" progId="Equation.3">
                  <p:embed/>
                </p:oleObj>
              </mc:Choice>
              <mc:Fallback>
                <p:oleObj name="Equation" r:id="rId4" imgW="128268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3251200"/>
                        <a:ext cx="12827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87" name="Text Box 7"/>
          <p:cNvSpPr txBox="1">
            <a:spLocks noChangeArrowheads="1"/>
          </p:cNvSpPr>
          <p:nvPr/>
        </p:nvSpPr>
        <p:spPr bwMode="auto">
          <a:xfrm>
            <a:off x="1095375" y="4097338"/>
            <a:ext cx="557075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altLang="en-US" dirty="0" smtClean="0"/>
              <a:t>If the average usage of the computational resources </a:t>
            </a:r>
          </a:p>
          <a:p>
            <a:r>
              <a:rPr lang="en-CA" altLang="en-US" dirty="0" smtClean="0"/>
              <a:t>In the computer for the specific system is </a:t>
            </a:r>
            <a:r>
              <a:rPr lang="el-GR" altLang="en-US" dirty="0" smtClean="0"/>
              <a:t>ρ</a:t>
            </a:r>
            <a:r>
              <a:rPr lang="en-US" altLang="en-US" baseline="-25000" dirty="0"/>
              <a:t>c</a:t>
            </a:r>
            <a:r>
              <a:rPr lang="el-GR" altLang="en-US" baseline="-25000" dirty="0"/>
              <a:t> </a:t>
            </a:r>
            <a:r>
              <a:rPr lang="en-CA" altLang="en-US" dirty="0" smtClean="0"/>
              <a:t>then</a:t>
            </a:r>
            <a:r>
              <a:rPr lang="en-US" altLang="en-US" dirty="0" smtClean="0"/>
              <a:t>:</a:t>
            </a:r>
            <a:endParaRPr lang="en-US" altLang="en-US" baseline="-25000" dirty="0"/>
          </a:p>
        </p:txBody>
      </p:sp>
      <p:graphicFrame>
        <p:nvGraphicFramePr>
          <p:cNvPr id="148488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635375" y="5259388"/>
          <a:ext cx="1016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Equation" r:id="rId6" imgW="1015920" imgH="330120" progId="Equation.3">
                  <p:embed/>
                </p:oleObj>
              </mc:Choice>
              <mc:Fallback>
                <p:oleObj name="Equation" r:id="rId6" imgW="101592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5259388"/>
                        <a:ext cx="10160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90" name="Text Box 10"/>
          <p:cNvSpPr txBox="1">
            <a:spLocks noChangeArrowheads="1"/>
          </p:cNvSpPr>
          <p:nvPr/>
        </p:nvSpPr>
        <p:spPr bwMode="auto">
          <a:xfrm>
            <a:off x="1023938" y="6113463"/>
            <a:ext cx="18261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altLang="en-US" dirty="0" smtClean="0"/>
              <a:t>In calendar time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605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en-US" dirty="0" smtClean="0"/>
              <a:t>Overall, the reliabilit</a:t>
            </a:r>
            <a:r>
              <a:rPr lang="en-CA" altLang="en-US" dirty="0" smtClean="0"/>
              <a:t>y if the system in calendar time is</a:t>
            </a:r>
            <a:r>
              <a:rPr lang="en-US" altLang="en-US" dirty="0" smtClean="0"/>
              <a:t>: 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And the failure intensity is </a:t>
            </a:r>
            <a:endParaRPr lang="en-US" altLang="en-US" dirty="0"/>
          </a:p>
          <a:p>
            <a:endParaRPr lang="en-CA" altLang="en-US" dirty="0"/>
          </a:p>
        </p:txBody>
      </p:sp>
      <p:graphicFrame>
        <p:nvGraphicFramePr>
          <p:cNvPr id="1351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9973559"/>
              </p:ext>
            </p:extLst>
          </p:nvPr>
        </p:nvGraphicFramePr>
        <p:xfrm>
          <a:off x="3767138" y="3206750"/>
          <a:ext cx="1419225" cy="217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4" imgW="888840" imgH="1358640" progId="Equation.3">
                  <p:embed/>
                </p:oleObj>
              </mc:Choice>
              <mc:Fallback>
                <p:oleObj name="Equation" r:id="rId4" imgW="888840" imgH="1358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7138" y="3206750"/>
                        <a:ext cx="1419225" cy="2179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032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ext Box 2"/>
          <p:cNvSpPr txBox="1">
            <a:spLocks noChangeArrowheads="1"/>
          </p:cNvSpPr>
          <p:nvPr/>
        </p:nvSpPr>
        <p:spPr bwMode="auto">
          <a:xfrm>
            <a:off x="685800" y="1905000"/>
            <a:ext cx="75438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CA" altLang="en-US" sz="2000" dirty="0">
                <a:latin typeface="+mn-lt"/>
                <a:cs typeface="Times New Roman" pitchFamily="18" charset="0"/>
              </a:rPr>
              <a:t> It is also possible in the above models to assume that the system running on the computer 1 </a:t>
            </a:r>
            <a:r>
              <a:rPr lang="en-CA" altLang="en-US" sz="2000" dirty="0" smtClean="0">
                <a:latin typeface="+mn-lt"/>
                <a:cs typeface="Times New Roman" pitchFamily="18" charset="0"/>
              </a:rPr>
              <a:t>having </a:t>
            </a:r>
            <a:r>
              <a:rPr lang="en-CA" altLang="en-US" sz="2000" dirty="0">
                <a:latin typeface="+mn-lt"/>
                <a:cs typeface="Times New Roman" pitchFamily="18" charset="0"/>
              </a:rPr>
              <a:t>the execution rate </a:t>
            </a:r>
            <a:r>
              <a:rPr lang="en-CA" altLang="en-US" sz="2000" dirty="0" smtClean="0">
                <a:latin typeface="+mn-lt"/>
                <a:cs typeface="Times New Roman" pitchFamily="18" charset="0"/>
              </a:rPr>
              <a:t>r</a:t>
            </a:r>
            <a:r>
              <a:rPr lang="en-CA" altLang="en-US" sz="2000" baseline="-25000" dirty="0" smtClean="0">
                <a:latin typeface="+mn-lt"/>
                <a:cs typeface="Times New Roman" pitchFamily="18" charset="0"/>
              </a:rPr>
              <a:t>1</a:t>
            </a:r>
            <a:r>
              <a:rPr lang="en-CA" altLang="en-US" sz="2000" dirty="0" smtClean="0">
                <a:latin typeface="+mn-lt"/>
                <a:cs typeface="Times New Roman" pitchFamily="18" charset="0"/>
              </a:rPr>
              <a:t>, is </a:t>
            </a:r>
            <a:r>
              <a:rPr lang="en-CA" altLang="en-US" sz="2000" dirty="0">
                <a:latin typeface="+mn-lt"/>
                <a:cs typeface="Times New Roman" pitchFamily="18" charset="0"/>
              </a:rPr>
              <a:t>transferred to the </a:t>
            </a:r>
            <a:r>
              <a:rPr lang="en-CA" altLang="en-US" sz="2000" dirty="0" smtClean="0">
                <a:latin typeface="+mn-lt"/>
                <a:cs typeface="Times New Roman" pitchFamily="18" charset="0"/>
              </a:rPr>
              <a:t>computer </a:t>
            </a:r>
            <a:r>
              <a:rPr lang="en-CA" altLang="en-US" sz="2000" dirty="0">
                <a:latin typeface="+mn-lt"/>
                <a:cs typeface="Times New Roman" pitchFamily="18" charset="0"/>
              </a:rPr>
              <a:t>2 having a r</a:t>
            </a:r>
            <a:r>
              <a:rPr lang="en-CA" altLang="en-US" sz="2000" baseline="-25000" dirty="0">
                <a:latin typeface="+mn-lt"/>
                <a:cs typeface="Times New Roman" pitchFamily="18" charset="0"/>
              </a:rPr>
              <a:t>2</a:t>
            </a:r>
            <a:r>
              <a:rPr lang="en-CA" altLang="en-US" sz="2000" dirty="0">
                <a:latin typeface="+mn-lt"/>
                <a:cs typeface="Times New Roman" pitchFamily="18" charset="0"/>
              </a:rPr>
              <a:t> execution </a:t>
            </a:r>
            <a:r>
              <a:rPr lang="en-CA" altLang="en-US" sz="2000" dirty="0" smtClean="0">
                <a:latin typeface="+mn-lt"/>
                <a:cs typeface="Times New Roman" pitchFamily="18" charset="0"/>
              </a:rPr>
              <a:t>rate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CA" altLang="en-US" sz="2000" dirty="0" smtClean="0">
              <a:latin typeface="+mn-lt"/>
              <a:cs typeface="Times New Roman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CA" altLang="en-US" sz="2000" dirty="0">
                <a:latin typeface="+mn-lt"/>
                <a:cs typeface="Times New Roman" pitchFamily="18" charset="0"/>
              </a:rPr>
              <a:t> </a:t>
            </a:r>
            <a:r>
              <a:rPr lang="en-CA" altLang="en-US" sz="2000" dirty="0" smtClean="0">
                <a:latin typeface="+mn-lt"/>
                <a:cs typeface="Times New Roman" pitchFamily="18" charset="0"/>
              </a:rPr>
              <a:t>Then, the failure intensity </a:t>
            </a:r>
            <a:r>
              <a:rPr lang="en-CA" altLang="en-US" sz="2000" dirty="0" smtClean="0">
                <a:latin typeface="+mn-lt"/>
                <a:cs typeface="Times New Roman" pitchFamily="18" charset="0"/>
              </a:rPr>
              <a:t>of the system running in computer 2 is</a:t>
            </a:r>
            <a:r>
              <a:rPr lang="en-US" altLang="en-US" sz="2000" dirty="0" smtClean="0">
                <a:latin typeface="+mn-lt"/>
                <a:cs typeface="Times New Roman" pitchFamily="18" charset="0"/>
              </a:rPr>
              <a:t>:</a:t>
            </a:r>
            <a:r>
              <a:rPr lang="en-CA" altLang="en-US" sz="2000" dirty="0" smtClean="0">
                <a:latin typeface="+mn-lt"/>
              </a:rPr>
              <a:t> </a:t>
            </a:r>
            <a:endParaRPr lang="en-CA" altLang="en-US" sz="2000" dirty="0">
              <a:latin typeface="+mn-lt"/>
            </a:endParaRPr>
          </a:p>
        </p:txBody>
      </p:sp>
      <p:graphicFrame>
        <p:nvGraphicFramePr>
          <p:cNvPr id="137219" name="Object 3"/>
          <p:cNvGraphicFramePr>
            <a:graphicFrameLocks noChangeAspect="1"/>
          </p:cNvGraphicFramePr>
          <p:nvPr/>
        </p:nvGraphicFramePr>
        <p:xfrm>
          <a:off x="4495800" y="3270250"/>
          <a:ext cx="152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Equation" r:id="rId4" imgW="152280" imgH="317160" progId="Equation.3">
                  <p:embed/>
                </p:oleObj>
              </mc:Choice>
              <mc:Fallback>
                <p:oleObj name="Equation" r:id="rId4" imgW="15228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270250"/>
                        <a:ext cx="152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424815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graphicFrame>
        <p:nvGraphicFramePr>
          <p:cNvPr id="137221" name="Object 5"/>
          <p:cNvGraphicFramePr>
            <a:graphicFrameLocks noChangeAspect="1"/>
          </p:cNvGraphicFramePr>
          <p:nvPr/>
        </p:nvGraphicFramePr>
        <p:xfrm>
          <a:off x="3810000" y="4267200"/>
          <a:ext cx="96520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Equation" r:id="rId6" imgW="965160" imgH="672840" progId="Equation.3">
                  <p:embed/>
                </p:oleObj>
              </mc:Choice>
              <mc:Fallback>
                <p:oleObj name="Equation" r:id="rId6" imgW="965160" imgH="672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267200"/>
                        <a:ext cx="965200" cy="677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157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dirty="0"/>
              <a:t>T</a:t>
            </a:r>
            <a:r>
              <a:rPr lang="en-CA" altLang="en-US" dirty="0" smtClean="0"/>
              <a:t>erminology</a:t>
            </a:r>
            <a:endParaRPr lang="en-US" altLang="en-US" dirty="0" smtClean="0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990600" y="2959100"/>
            <a:ext cx="1371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2000" dirty="0" smtClean="0">
                <a:solidFill>
                  <a:schemeClr val="bg1"/>
                </a:solidFill>
              </a:rPr>
              <a:t>Fault</a:t>
            </a:r>
            <a:endParaRPr lang="en-US" altLang="en-US" sz="2000" dirty="0">
              <a:solidFill>
                <a:schemeClr val="bg1"/>
              </a:solidFill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3733800" y="4025900"/>
            <a:ext cx="1371600" cy="6096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2000" dirty="0" smtClean="0"/>
              <a:t>Error</a:t>
            </a:r>
            <a:endParaRPr lang="en-US" altLang="en-US" sz="2000" dirty="0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5867400" y="5321300"/>
            <a:ext cx="1371600" cy="6096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2000" dirty="0" smtClean="0"/>
              <a:t>Failure</a:t>
            </a:r>
            <a:endParaRPr lang="en-US" altLang="en-US" sz="2000" dirty="0"/>
          </a:p>
        </p:txBody>
      </p:sp>
      <p:sp>
        <p:nvSpPr>
          <p:cNvPr id="7174" name="Freeform 6"/>
          <p:cNvSpPr>
            <a:spLocks/>
          </p:cNvSpPr>
          <p:nvPr/>
        </p:nvSpPr>
        <p:spPr bwMode="auto">
          <a:xfrm>
            <a:off x="2071688" y="3602038"/>
            <a:ext cx="1643062" cy="746125"/>
          </a:xfrm>
          <a:custGeom>
            <a:avLst/>
            <a:gdLst>
              <a:gd name="T0" fmla="*/ 0 w 1035"/>
              <a:gd name="T1" fmla="*/ 0 h 470"/>
              <a:gd name="T2" fmla="*/ 500062 w 1035"/>
              <a:gd name="T3" fmla="*/ 342900 h 470"/>
              <a:gd name="T4" fmla="*/ 628650 w 1035"/>
              <a:gd name="T5" fmla="*/ 371475 h 470"/>
              <a:gd name="T6" fmla="*/ 771525 w 1035"/>
              <a:gd name="T7" fmla="*/ 471488 h 470"/>
              <a:gd name="T8" fmla="*/ 871537 w 1035"/>
              <a:gd name="T9" fmla="*/ 457200 h 470"/>
              <a:gd name="T10" fmla="*/ 985837 w 1035"/>
              <a:gd name="T11" fmla="*/ 500063 h 470"/>
              <a:gd name="T12" fmla="*/ 1085850 w 1035"/>
              <a:gd name="T13" fmla="*/ 528638 h 470"/>
              <a:gd name="T14" fmla="*/ 1214437 w 1035"/>
              <a:gd name="T15" fmla="*/ 585788 h 470"/>
              <a:gd name="T16" fmla="*/ 1414462 w 1035"/>
              <a:gd name="T17" fmla="*/ 642938 h 470"/>
              <a:gd name="T18" fmla="*/ 1457325 w 1035"/>
              <a:gd name="T19" fmla="*/ 671513 h 470"/>
              <a:gd name="T20" fmla="*/ 1585912 w 1035"/>
              <a:gd name="T21" fmla="*/ 714375 h 470"/>
              <a:gd name="T22" fmla="*/ 1643062 w 1035"/>
              <a:gd name="T23" fmla="*/ 742950 h 47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035" h="470">
                <a:moveTo>
                  <a:pt x="0" y="0"/>
                </a:moveTo>
                <a:cubicBezTo>
                  <a:pt x="203" y="195"/>
                  <a:pt x="152" y="270"/>
                  <a:pt x="315" y="216"/>
                </a:cubicBezTo>
                <a:cubicBezTo>
                  <a:pt x="316" y="216"/>
                  <a:pt x="384" y="225"/>
                  <a:pt x="396" y="234"/>
                </a:cubicBezTo>
                <a:cubicBezTo>
                  <a:pt x="485" y="303"/>
                  <a:pt x="412" y="279"/>
                  <a:pt x="486" y="297"/>
                </a:cubicBezTo>
                <a:cubicBezTo>
                  <a:pt x="507" y="294"/>
                  <a:pt x="528" y="288"/>
                  <a:pt x="549" y="288"/>
                </a:cubicBezTo>
                <a:cubicBezTo>
                  <a:pt x="610" y="288"/>
                  <a:pt x="578" y="296"/>
                  <a:pt x="621" y="315"/>
                </a:cubicBezTo>
                <a:cubicBezTo>
                  <a:pt x="625" y="317"/>
                  <a:pt x="676" y="330"/>
                  <a:pt x="684" y="333"/>
                </a:cubicBezTo>
                <a:cubicBezTo>
                  <a:pt x="779" y="374"/>
                  <a:pt x="653" y="327"/>
                  <a:pt x="765" y="369"/>
                </a:cubicBezTo>
                <a:cubicBezTo>
                  <a:pt x="806" y="384"/>
                  <a:pt x="849" y="391"/>
                  <a:pt x="891" y="405"/>
                </a:cubicBezTo>
                <a:cubicBezTo>
                  <a:pt x="901" y="408"/>
                  <a:pt x="908" y="419"/>
                  <a:pt x="918" y="423"/>
                </a:cubicBezTo>
                <a:cubicBezTo>
                  <a:pt x="944" y="435"/>
                  <a:pt x="975" y="434"/>
                  <a:pt x="999" y="450"/>
                </a:cubicBezTo>
                <a:cubicBezTo>
                  <a:pt x="1028" y="470"/>
                  <a:pt x="1015" y="468"/>
                  <a:pt x="1035" y="468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7175" name="Freeform 7"/>
          <p:cNvSpPr>
            <a:spLocks/>
          </p:cNvSpPr>
          <p:nvPr/>
        </p:nvSpPr>
        <p:spPr bwMode="auto">
          <a:xfrm>
            <a:off x="4811713" y="4645025"/>
            <a:ext cx="1060450" cy="957263"/>
          </a:xfrm>
          <a:custGeom>
            <a:avLst/>
            <a:gdLst>
              <a:gd name="T0" fmla="*/ 3175 w 668"/>
              <a:gd name="T1" fmla="*/ 0 h 603"/>
              <a:gd name="T2" fmla="*/ 17463 w 668"/>
              <a:gd name="T3" fmla="*/ 314325 h 603"/>
              <a:gd name="T4" fmla="*/ 117475 w 668"/>
              <a:gd name="T5" fmla="*/ 357188 h 603"/>
              <a:gd name="T6" fmla="*/ 203200 w 668"/>
              <a:gd name="T7" fmla="*/ 400050 h 603"/>
              <a:gd name="T8" fmla="*/ 388938 w 668"/>
              <a:gd name="T9" fmla="*/ 428625 h 603"/>
              <a:gd name="T10" fmla="*/ 417513 w 668"/>
              <a:gd name="T11" fmla="*/ 514350 h 603"/>
              <a:gd name="T12" fmla="*/ 431800 w 668"/>
              <a:gd name="T13" fmla="*/ 628650 h 603"/>
              <a:gd name="T14" fmla="*/ 617538 w 668"/>
              <a:gd name="T15" fmla="*/ 700088 h 603"/>
              <a:gd name="T16" fmla="*/ 674688 w 668"/>
              <a:gd name="T17" fmla="*/ 785813 h 603"/>
              <a:gd name="T18" fmla="*/ 688975 w 668"/>
              <a:gd name="T19" fmla="*/ 828675 h 603"/>
              <a:gd name="T20" fmla="*/ 903288 w 668"/>
              <a:gd name="T21" fmla="*/ 885825 h 603"/>
              <a:gd name="T22" fmla="*/ 1060450 w 668"/>
              <a:gd name="T23" fmla="*/ 957263 h 60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68" h="603">
                <a:moveTo>
                  <a:pt x="2" y="0"/>
                </a:moveTo>
                <a:cubicBezTo>
                  <a:pt x="5" y="66"/>
                  <a:pt x="0" y="133"/>
                  <a:pt x="11" y="198"/>
                </a:cubicBezTo>
                <a:cubicBezTo>
                  <a:pt x="14" y="214"/>
                  <a:pt x="67" y="223"/>
                  <a:pt x="74" y="225"/>
                </a:cubicBezTo>
                <a:cubicBezTo>
                  <a:pt x="127" y="240"/>
                  <a:pt x="75" y="226"/>
                  <a:pt x="128" y="252"/>
                </a:cubicBezTo>
                <a:cubicBezTo>
                  <a:pt x="160" y="268"/>
                  <a:pt x="219" y="267"/>
                  <a:pt x="245" y="270"/>
                </a:cubicBezTo>
                <a:cubicBezTo>
                  <a:pt x="251" y="288"/>
                  <a:pt x="259" y="305"/>
                  <a:pt x="263" y="324"/>
                </a:cubicBezTo>
                <a:cubicBezTo>
                  <a:pt x="268" y="348"/>
                  <a:pt x="268" y="372"/>
                  <a:pt x="272" y="396"/>
                </a:cubicBezTo>
                <a:cubicBezTo>
                  <a:pt x="282" y="448"/>
                  <a:pt x="348" y="436"/>
                  <a:pt x="389" y="441"/>
                </a:cubicBezTo>
                <a:cubicBezTo>
                  <a:pt x="410" y="505"/>
                  <a:pt x="380" y="428"/>
                  <a:pt x="425" y="495"/>
                </a:cubicBezTo>
                <a:cubicBezTo>
                  <a:pt x="430" y="503"/>
                  <a:pt x="427" y="515"/>
                  <a:pt x="434" y="522"/>
                </a:cubicBezTo>
                <a:cubicBezTo>
                  <a:pt x="458" y="546"/>
                  <a:pt x="548" y="556"/>
                  <a:pt x="569" y="558"/>
                </a:cubicBezTo>
                <a:cubicBezTo>
                  <a:pt x="606" y="570"/>
                  <a:pt x="629" y="603"/>
                  <a:pt x="668" y="603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7176" name="Freeform 8"/>
          <p:cNvSpPr>
            <a:spLocks/>
          </p:cNvSpPr>
          <p:nvPr/>
        </p:nvSpPr>
        <p:spPr bwMode="auto">
          <a:xfrm>
            <a:off x="771525" y="3587750"/>
            <a:ext cx="942975" cy="1457325"/>
          </a:xfrm>
          <a:custGeom>
            <a:avLst/>
            <a:gdLst>
              <a:gd name="T0" fmla="*/ 942975 w 594"/>
              <a:gd name="T1" fmla="*/ 0 h 918"/>
              <a:gd name="T2" fmla="*/ 900113 w 594"/>
              <a:gd name="T3" fmla="*/ 171450 h 918"/>
              <a:gd name="T4" fmla="*/ 857250 w 594"/>
              <a:gd name="T5" fmla="*/ 200025 h 918"/>
              <a:gd name="T6" fmla="*/ 771525 w 594"/>
              <a:gd name="T7" fmla="*/ 300038 h 918"/>
              <a:gd name="T8" fmla="*/ 642938 w 594"/>
              <a:gd name="T9" fmla="*/ 657225 h 918"/>
              <a:gd name="T10" fmla="*/ 571500 w 594"/>
              <a:gd name="T11" fmla="*/ 785813 h 918"/>
              <a:gd name="T12" fmla="*/ 428625 w 594"/>
              <a:gd name="T13" fmla="*/ 885825 h 918"/>
              <a:gd name="T14" fmla="*/ 271463 w 594"/>
              <a:gd name="T15" fmla="*/ 1042988 h 918"/>
              <a:gd name="T16" fmla="*/ 185738 w 594"/>
              <a:gd name="T17" fmla="*/ 1100138 h 918"/>
              <a:gd name="T18" fmla="*/ 0 w 594"/>
              <a:gd name="T19" fmla="*/ 1457325 h 9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94" h="918">
                <a:moveTo>
                  <a:pt x="594" y="0"/>
                </a:moveTo>
                <a:cubicBezTo>
                  <a:pt x="589" y="25"/>
                  <a:pt x="577" y="89"/>
                  <a:pt x="567" y="108"/>
                </a:cubicBezTo>
                <a:cubicBezTo>
                  <a:pt x="562" y="117"/>
                  <a:pt x="548" y="119"/>
                  <a:pt x="540" y="126"/>
                </a:cubicBezTo>
                <a:cubicBezTo>
                  <a:pt x="523" y="140"/>
                  <a:pt x="496" y="171"/>
                  <a:pt x="486" y="189"/>
                </a:cubicBezTo>
                <a:cubicBezTo>
                  <a:pt x="451" y="252"/>
                  <a:pt x="435" y="343"/>
                  <a:pt x="405" y="414"/>
                </a:cubicBezTo>
                <a:cubicBezTo>
                  <a:pt x="393" y="441"/>
                  <a:pt x="392" y="479"/>
                  <a:pt x="360" y="495"/>
                </a:cubicBezTo>
                <a:cubicBezTo>
                  <a:pt x="325" y="513"/>
                  <a:pt x="302" y="536"/>
                  <a:pt x="270" y="558"/>
                </a:cubicBezTo>
                <a:cubicBezTo>
                  <a:pt x="249" y="600"/>
                  <a:pt x="208" y="628"/>
                  <a:pt x="171" y="657"/>
                </a:cubicBezTo>
                <a:cubicBezTo>
                  <a:pt x="154" y="670"/>
                  <a:pt x="117" y="693"/>
                  <a:pt x="117" y="693"/>
                </a:cubicBezTo>
                <a:cubicBezTo>
                  <a:pt x="75" y="757"/>
                  <a:pt x="0" y="834"/>
                  <a:pt x="0" y="918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7177" name="Freeform 9"/>
          <p:cNvSpPr>
            <a:spLocks/>
          </p:cNvSpPr>
          <p:nvPr/>
        </p:nvSpPr>
        <p:spPr bwMode="auto">
          <a:xfrm>
            <a:off x="3028950" y="4659313"/>
            <a:ext cx="1114425" cy="1403350"/>
          </a:xfrm>
          <a:custGeom>
            <a:avLst/>
            <a:gdLst>
              <a:gd name="T0" fmla="*/ 1114425 w 702"/>
              <a:gd name="T1" fmla="*/ 0 h 884"/>
              <a:gd name="T2" fmla="*/ 1000125 w 702"/>
              <a:gd name="T3" fmla="*/ 300038 h 884"/>
              <a:gd name="T4" fmla="*/ 900113 w 702"/>
              <a:gd name="T5" fmla="*/ 457200 h 884"/>
              <a:gd name="T6" fmla="*/ 785813 w 702"/>
              <a:gd name="T7" fmla="*/ 671513 h 884"/>
              <a:gd name="T8" fmla="*/ 671513 w 702"/>
              <a:gd name="T9" fmla="*/ 842963 h 884"/>
              <a:gd name="T10" fmla="*/ 500063 w 702"/>
              <a:gd name="T11" fmla="*/ 957263 h 884"/>
              <a:gd name="T12" fmla="*/ 157163 w 702"/>
              <a:gd name="T13" fmla="*/ 1185863 h 884"/>
              <a:gd name="T14" fmla="*/ 71438 w 702"/>
              <a:gd name="T15" fmla="*/ 1314450 h 884"/>
              <a:gd name="T16" fmla="*/ 0 w 702"/>
              <a:gd name="T17" fmla="*/ 1400175 h 88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02" h="884">
                <a:moveTo>
                  <a:pt x="702" y="0"/>
                </a:moveTo>
                <a:cubicBezTo>
                  <a:pt x="696" y="57"/>
                  <a:pt x="696" y="167"/>
                  <a:pt x="630" y="189"/>
                </a:cubicBezTo>
                <a:cubicBezTo>
                  <a:pt x="617" y="240"/>
                  <a:pt x="590" y="245"/>
                  <a:pt x="567" y="288"/>
                </a:cubicBezTo>
                <a:cubicBezTo>
                  <a:pt x="550" y="319"/>
                  <a:pt x="507" y="386"/>
                  <a:pt x="495" y="423"/>
                </a:cubicBezTo>
                <a:cubicBezTo>
                  <a:pt x="472" y="491"/>
                  <a:pt x="494" y="507"/>
                  <a:pt x="423" y="531"/>
                </a:cubicBezTo>
                <a:cubicBezTo>
                  <a:pt x="391" y="563"/>
                  <a:pt x="355" y="579"/>
                  <a:pt x="315" y="603"/>
                </a:cubicBezTo>
                <a:cubicBezTo>
                  <a:pt x="259" y="678"/>
                  <a:pt x="162" y="684"/>
                  <a:pt x="99" y="747"/>
                </a:cubicBezTo>
                <a:cubicBezTo>
                  <a:pt x="71" y="775"/>
                  <a:pt x="63" y="795"/>
                  <a:pt x="45" y="828"/>
                </a:cubicBezTo>
                <a:cubicBezTo>
                  <a:pt x="14" y="884"/>
                  <a:pt x="30" y="882"/>
                  <a:pt x="0" y="882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2422525" y="2668588"/>
            <a:ext cx="257314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CA" altLang="en-US" sz="2000" dirty="0" smtClean="0"/>
              <a:t>It is in the code</a:t>
            </a:r>
            <a:r>
              <a:rPr lang="el-GR" altLang="en-US" sz="2000" dirty="0" smtClean="0"/>
              <a:t>...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(bug)</a:t>
            </a:r>
          </a:p>
          <a:p>
            <a:pPr eaLnBrk="1" hangingPunct="1"/>
            <a:endParaRPr lang="en-US" altLang="en-US" sz="2000" dirty="0"/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5165725" y="3568700"/>
            <a:ext cx="268759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CA" altLang="en-US" sz="1800" dirty="0" smtClean="0"/>
              <a:t>The system goes into an</a:t>
            </a:r>
          </a:p>
          <a:p>
            <a:pPr eaLnBrk="1" hangingPunct="1"/>
            <a:r>
              <a:rPr lang="en-CA" altLang="en-US" sz="1800" dirty="0"/>
              <a:t>i</a:t>
            </a:r>
            <a:r>
              <a:rPr lang="en-CA" altLang="en-US" sz="1800" dirty="0" smtClean="0"/>
              <a:t>nternal state different than</a:t>
            </a:r>
          </a:p>
          <a:p>
            <a:pPr eaLnBrk="1" hangingPunct="1"/>
            <a:r>
              <a:rPr lang="en-CA" altLang="en-US" sz="1800" dirty="0" smtClean="0"/>
              <a:t>specified</a:t>
            </a:r>
            <a:endParaRPr lang="el-GR" altLang="en-US" sz="1800" dirty="0"/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7299325" y="5054600"/>
            <a:ext cx="15055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CA" altLang="en-US" sz="1800" b="1" u="sng" dirty="0" smtClean="0"/>
              <a:t>It is observed</a:t>
            </a:r>
            <a:endParaRPr lang="en-US" altLang="en-US" sz="1800" b="1" u="sng" dirty="0"/>
          </a:p>
        </p:txBody>
      </p:sp>
      <p:sp>
        <p:nvSpPr>
          <p:cNvPr id="7181" name="Freeform 13"/>
          <p:cNvSpPr>
            <a:spLocks/>
          </p:cNvSpPr>
          <p:nvPr/>
        </p:nvSpPr>
        <p:spPr bwMode="auto">
          <a:xfrm>
            <a:off x="642938" y="2101850"/>
            <a:ext cx="6367462" cy="3157538"/>
          </a:xfrm>
          <a:custGeom>
            <a:avLst/>
            <a:gdLst>
              <a:gd name="T0" fmla="*/ 108382 w 4230"/>
              <a:gd name="T1" fmla="*/ 300038 h 1989"/>
              <a:gd name="T2" fmla="*/ 894154 w 4230"/>
              <a:gd name="T3" fmla="*/ 171450 h 1989"/>
              <a:gd name="T4" fmla="*/ 1625735 w 4230"/>
              <a:gd name="T5" fmla="*/ 185738 h 1989"/>
              <a:gd name="T6" fmla="*/ 2425055 w 4230"/>
              <a:gd name="T7" fmla="*/ 228600 h 1989"/>
              <a:gd name="T8" fmla="*/ 3021158 w 4230"/>
              <a:gd name="T9" fmla="*/ 300038 h 1989"/>
              <a:gd name="T10" fmla="*/ 3969503 w 4230"/>
              <a:gd name="T11" fmla="*/ 371475 h 1989"/>
              <a:gd name="T12" fmla="*/ 4646892 w 4230"/>
              <a:gd name="T13" fmla="*/ 471488 h 1989"/>
              <a:gd name="T14" fmla="*/ 5093970 w 4230"/>
              <a:gd name="T15" fmla="*/ 571500 h 1989"/>
              <a:gd name="T16" fmla="*/ 5513951 w 4230"/>
              <a:gd name="T17" fmla="*/ 728663 h 1989"/>
              <a:gd name="T18" fmla="*/ 5798455 w 4230"/>
              <a:gd name="T19" fmla="*/ 871538 h 1989"/>
              <a:gd name="T20" fmla="*/ 5988124 w 4230"/>
              <a:gd name="T21" fmla="*/ 1000125 h 1989"/>
              <a:gd name="T22" fmla="*/ 6069411 w 4230"/>
              <a:gd name="T23" fmla="*/ 1085850 h 1989"/>
              <a:gd name="T24" fmla="*/ 6150697 w 4230"/>
              <a:gd name="T25" fmla="*/ 1185863 h 1989"/>
              <a:gd name="T26" fmla="*/ 6231984 w 4230"/>
              <a:gd name="T27" fmla="*/ 1357313 h 1989"/>
              <a:gd name="T28" fmla="*/ 6245532 w 4230"/>
              <a:gd name="T29" fmla="*/ 1400175 h 1989"/>
              <a:gd name="T30" fmla="*/ 6272627 w 4230"/>
              <a:gd name="T31" fmla="*/ 1443038 h 1989"/>
              <a:gd name="T32" fmla="*/ 6367462 w 4230"/>
              <a:gd name="T33" fmla="*/ 1757363 h 1989"/>
              <a:gd name="T34" fmla="*/ 6313271 w 4230"/>
              <a:gd name="T35" fmla="*/ 2100263 h 1989"/>
              <a:gd name="T36" fmla="*/ 6218436 w 4230"/>
              <a:gd name="T37" fmla="*/ 2228850 h 1989"/>
              <a:gd name="T38" fmla="*/ 6001672 w 4230"/>
              <a:gd name="T39" fmla="*/ 2428875 h 1989"/>
              <a:gd name="T40" fmla="*/ 5852646 w 4230"/>
              <a:gd name="T41" fmla="*/ 2528888 h 1989"/>
              <a:gd name="T42" fmla="*/ 5839098 w 4230"/>
              <a:gd name="T43" fmla="*/ 2571750 h 1989"/>
              <a:gd name="T44" fmla="*/ 5784907 w 4230"/>
              <a:gd name="T45" fmla="*/ 2586038 h 1989"/>
              <a:gd name="T46" fmla="*/ 5649429 w 4230"/>
              <a:gd name="T47" fmla="*/ 2671763 h 1989"/>
              <a:gd name="T48" fmla="*/ 5012683 w 4230"/>
              <a:gd name="T49" fmla="*/ 2871788 h 1989"/>
              <a:gd name="T50" fmla="*/ 4904301 w 4230"/>
              <a:gd name="T51" fmla="*/ 2900363 h 1989"/>
              <a:gd name="T52" fmla="*/ 4673988 w 4230"/>
              <a:gd name="T53" fmla="*/ 2971800 h 1989"/>
              <a:gd name="T54" fmla="*/ 4132076 w 4230"/>
              <a:gd name="T55" fmla="*/ 3086100 h 1989"/>
              <a:gd name="T56" fmla="*/ 3684999 w 4230"/>
              <a:gd name="T57" fmla="*/ 3157538 h 1989"/>
              <a:gd name="T58" fmla="*/ 2397959 w 4230"/>
              <a:gd name="T59" fmla="*/ 3128963 h 1989"/>
              <a:gd name="T60" fmla="*/ 1910239 w 4230"/>
              <a:gd name="T61" fmla="*/ 3043238 h 1989"/>
              <a:gd name="T62" fmla="*/ 1734117 w 4230"/>
              <a:gd name="T63" fmla="*/ 2971800 h 1989"/>
              <a:gd name="T64" fmla="*/ 1381875 w 4230"/>
              <a:gd name="T65" fmla="*/ 2828925 h 1989"/>
              <a:gd name="T66" fmla="*/ 988989 w 4230"/>
              <a:gd name="T67" fmla="*/ 2671763 h 1989"/>
              <a:gd name="T68" fmla="*/ 772224 w 4230"/>
              <a:gd name="T69" fmla="*/ 2557463 h 1989"/>
              <a:gd name="T70" fmla="*/ 555459 w 4230"/>
              <a:gd name="T71" fmla="*/ 2428875 h 1989"/>
              <a:gd name="T72" fmla="*/ 406434 w 4230"/>
              <a:gd name="T73" fmla="*/ 2343150 h 1989"/>
              <a:gd name="T74" fmla="*/ 189669 w 4230"/>
              <a:gd name="T75" fmla="*/ 2085975 h 1989"/>
              <a:gd name="T76" fmla="*/ 81287 w 4230"/>
              <a:gd name="T77" fmla="*/ 1828800 h 1989"/>
              <a:gd name="T78" fmla="*/ 67739 w 4230"/>
              <a:gd name="T79" fmla="*/ 1771650 h 1989"/>
              <a:gd name="T80" fmla="*/ 40643 w 4230"/>
              <a:gd name="T81" fmla="*/ 1728788 h 1989"/>
              <a:gd name="T82" fmla="*/ 0 w 4230"/>
              <a:gd name="T83" fmla="*/ 1500188 h 1989"/>
              <a:gd name="T84" fmla="*/ 13548 w 4230"/>
              <a:gd name="T85" fmla="*/ 1171575 h 1989"/>
              <a:gd name="T86" fmla="*/ 40643 w 4230"/>
              <a:gd name="T87" fmla="*/ 1128713 h 1989"/>
              <a:gd name="T88" fmla="*/ 176121 w 4230"/>
              <a:gd name="T89" fmla="*/ 900113 h 1989"/>
              <a:gd name="T90" fmla="*/ 243860 w 4230"/>
              <a:gd name="T91" fmla="*/ 814388 h 1989"/>
              <a:gd name="T92" fmla="*/ 270956 w 4230"/>
              <a:gd name="T93" fmla="*/ 757238 h 1989"/>
              <a:gd name="T94" fmla="*/ 406434 w 4230"/>
              <a:gd name="T95" fmla="*/ 671513 h 1989"/>
              <a:gd name="T96" fmla="*/ 596103 w 4230"/>
              <a:gd name="T97" fmla="*/ 542925 h 1989"/>
              <a:gd name="T98" fmla="*/ 731581 w 4230"/>
              <a:gd name="T99" fmla="*/ 471488 h 1989"/>
              <a:gd name="T100" fmla="*/ 853511 w 4230"/>
              <a:gd name="T101" fmla="*/ 385763 h 1989"/>
              <a:gd name="T102" fmla="*/ 1043180 w 4230"/>
              <a:gd name="T103" fmla="*/ 300038 h 1989"/>
              <a:gd name="T104" fmla="*/ 1178658 w 4230"/>
              <a:gd name="T105" fmla="*/ 228600 h 1989"/>
              <a:gd name="T106" fmla="*/ 1287040 w 4230"/>
              <a:gd name="T107" fmla="*/ 157163 h 1989"/>
              <a:gd name="T108" fmla="*/ 1707022 w 4230"/>
              <a:gd name="T109" fmla="*/ 57150 h 1989"/>
              <a:gd name="T110" fmla="*/ 1856047 w 4230"/>
              <a:gd name="T111" fmla="*/ 28575 h 1989"/>
              <a:gd name="T112" fmla="*/ 1937334 w 4230"/>
              <a:gd name="T113" fmla="*/ 0 h 1989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4230" h="1989">
                <a:moveTo>
                  <a:pt x="72" y="189"/>
                </a:moveTo>
                <a:cubicBezTo>
                  <a:pt x="252" y="180"/>
                  <a:pt x="418" y="143"/>
                  <a:pt x="594" y="108"/>
                </a:cubicBezTo>
                <a:cubicBezTo>
                  <a:pt x="756" y="111"/>
                  <a:pt x="918" y="111"/>
                  <a:pt x="1080" y="117"/>
                </a:cubicBezTo>
                <a:cubicBezTo>
                  <a:pt x="1257" y="123"/>
                  <a:pt x="1611" y="144"/>
                  <a:pt x="1611" y="144"/>
                </a:cubicBezTo>
                <a:cubicBezTo>
                  <a:pt x="1744" y="160"/>
                  <a:pt x="1873" y="180"/>
                  <a:pt x="2007" y="189"/>
                </a:cubicBezTo>
                <a:cubicBezTo>
                  <a:pt x="2225" y="233"/>
                  <a:pt x="2402" y="229"/>
                  <a:pt x="2637" y="234"/>
                </a:cubicBezTo>
                <a:cubicBezTo>
                  <a:pt x="2787" y="255"/>
                  <a:pt x="2938" y="271"/>
                  <a:pt x="3087" y="297"/>
                </a:cubicBezTo>
                <a:cubicBezTo>
                  <a:pt x="3190" y="315"/>
                  <a:pt x="3279" y="345"/>
                  <a:pt x="3384" y="360"/>
                </a:cubicBezTo>
                <a:cubicBezTo>
                  <a:pt x="3475" y="405"/>
                  <a:pt x="3563" y="442"/>
                  <a:pt x="3663" y="459"/>
                </a:cubicBezTo>
                <a:cubicBezTo>
                  <a:pt x="3719" y="496"/>
                  <a:pt x="3793" y="514"/>
                  <a:pt x="3852" y="549"/>
                </a:cubicBezTo>
                <a:cubicBezTo>
                  <a:pt x="3887" y="570"/>
                  <a:pt x="3938" y="617"/>
                  <a:pt x="3978" y="630"/>
                </a:cubicBezTo>
                <a:cubicBezTo>
                  <a:pt x="3996" y="648"/>
                  <a:pt x="4024" y="660"/>
                  <a:pt x="4032" y="684"/>
                </a:cubicBezTo>
                <a:cubicBezTo>
                  <a:pt x="4044" y="719"/>
                  <a:pt x="4050" y="735"/>
                  <a:pt x="4086" y="747"/>
                </a:cubicBezTo>
                <a:cubicBezTo>
                  <a:pt x="4097" y="792"/>
                  <a:pt x="4107" y="822"/>
                  <a:pt x="4140" y="855"/>
                </a:cubicBezTo>
                <a:cubicBezTo>
                  <a:pt x="4143" y="864"/>
                  <a:pt x="4145" y="874"/>
                  <a:pt x="4149" y="882"/>
                </a:cubicBezTo>
                <a:cubicBezTo>
                  <a:pt x="4154" y="892"/>
                  <a:pt x="4163" y="899"/>
                  <a:pt x="4167" y="909"/>
                </a:cubicBezTo>
                <a:cubicBezTo>
                  <a:pt x="4195" y="973"/>
                  <a:pt x="4199" y="1044"/>
                  <a:pt x="4230" y="1107"/>
                </a:cubicBezTo>
                <a:cubicBezTo>
                  <a:pt x="4223" y="1171"/>
                  <a:pt x="4220" y="1263"/>
                  <a:pt x="4194" y="1323"/>
                </a:cubicBezTo>
                <a:cubicBezTo>
                  <a:pt x="4177" y="1363"/>
                  <a:pt x="4161" y="1374"/>
                  <a:pt x="4131" y="1404"/>
                </a:cubicBezTo>
                <a:cubicBezTo>
                  <a:pt x="4075" y="1460"/>
                  <a:pt x="4057" y="1495"/>
                  <a:pt x="3987" y="1530"/>
                </a:cubicBezTo>
                <a:cubicBezTo>
                  <a:pt x="3954" y="1574"/>
                  <a:pt x="3939" y="1572"/>
                  <a:pt x="3888" y="1593"/>
                </a:cubicBezTo>
                <a:cubicBezTo>
                  <a:pt x="3885" y="1602"/>
                  <a:pt x="3886" y="1614"/>
                  <a:pt x="3879" y="1620"/>
                </a:cubicBezTo>
                <a:cubicBezTo>
                  <a:pt x="3869" y="1628"/>
                  <a:pt x="3854" y="1623"/>
                  <a:pt x="3843" y="1629"/>
                </a:cubicBezTo>
                <a:cubicBezTo>
                  <a:pt x="3809" y="1646"/>
                  <a:pt x="3789" y="1672"/>
                  <a:pt x="3753" y="1683"/>
                </a:cubicBezTo>
                <a:cubicBezTo>
                  <a:pt x="3613" y="1727"/>
                  <a:pt x="3471" y="1768"/>
                  <a:pt x="3330" y="1809"/>
                </a:cubicBezTo>
                <a:cubicBezTo>
                  <a:pt x="3306" y="1816"/>
                  <a:pt x="3280" y="1816"/>
                  <a:pt x="3258" y="1827"/>
                </a:cubicBezTo>
                <a:cubicBezTo>
                  <a:pt x="3208" y="1852"/>
                  <a:pt x="3159" y="1854"/>
                  <a:pt x="3105" y="1872"/>
                </a:cubicBezTo>
                <a:cubicBezTo>
                  <a:pt x="2985" y="1912"/>
                  <a:pt x="2872" y="1935"/>
                  <a:pt x="2745" y="1944"/>
                </a:cubicBezTo>
                <a:cubicBezTo>
                  <a:pt x="2643" y="1969"/>
                  <a:pt x="2553" y="1982"/>
                  <a:pt x="2448" y="1989"/>
                </a:cubicBezTo>
                <a:cubicBezTo>
                  <a:pt x="2163" y="1983"/>
                  <a:pt x="1878" y="1982"/>
                  <a:pt x="1593" y="1971"/>
                </a:cubicBezTo>
                <a:cubicBezTo>
                  <a:pt x="1496" y="1967"/>
                  <a:pt x="1365" y="1946"/>
                  <a:pt x="1269" y="1917"/>
                </a:cubicBezTo>
                <a:cubicBezTo>
                  <a:pt x="1223" y="1903"/>
                  <a:pt x="1199" y="1881"/>
                  <a:pt x="1152" y="1872"/>
                </a:cubicBezTo>
                <a:cubicBezTo>
                  <a:pt x="1081" y="1825"/>
                  <a:pt x="993" y="1819"/>
                  <a:pt x="918" y="1782"/>
                </a:cubicBezTo>
                <a:cubicBezTo>
                  <a:pt x="833" y="1740"/>
                  <a:pt x="749" y="1703"/>
                  <a:pt x="657" y="1683"/>
                </a:cubicBezTo>
                <a:cubicBezTo>
                  <a:pt x="613" y="1654"/>
                  <a:pt x="560" y="1635"/>
                  <a:pt x="513" y="1611"/>
                </a:cubicBezTo>
                <a:cubicBezTo>
                  <a:pt x="464" y="1587"/>
                  <a:pt x="417" y="1557"/>
                  <a:pt x="369" y="1530"/>
                </a:cubicBezTo>
                <a:cubicBezTo>
                  <a:pt x="339" y="1513"/>
                  <a:pt x="297" y="1497"/>
                  <a:pt x="270" y="1476"/>
                </a:cubicBezTo>
                <a:cubicBezTo>
                  <a:pt x="239" y="1451"/>
                  <a:pt x="141" y="1358"/>
                  <a:pt x="126" y="1314"/>
                </a:cubicBezTo>
                <a:cubicBezTo>
                  <a:pt x="107" y="1257"/>
                  <a:pt x="88" y="1203"/>
                  <a:pt x="54" y="1152"/>
                </a:cubicBezTo>
                <a:cubicBezTo>
                  <a:pt x="51" y="1140"/>
                  <a:pt x="50" y="1127"/>
                  <a:pt x="45" y="1116"/>
                </a:cubicBezTo>
                <a:cubicBezTo>
                  <a:pt x="41" y="1106"/>
                  <a:pt x="31" y="1099"/>
                  <a:pt x="27" y="1089"/>
                </a:cubicBezTo>
                <a:cubicBezTo>
                  <a:pt x="11" y="1047"/>
                  <a:pt x="6" y="988"/>
                  <a:pt x="0" y="945"/>
                </a:cubicBezTo>
                <a:cubicBezTo>
                  <a:pt x="3" y="876"/>
                  <a:pt x="1" y="807"/>
                  <a:pt x="9" y="738"/>
                </a:cubicBezTo>
                <a:cubicBezTo>
                  <a:pt x="10" y="727"/>
                  <a:pt x="22" y="721"/>
                  <a:pt x="27" y="711"/>
                </a:cubicBezTo>
                <a:cubicBezTo>
                  <a:pt x="53" y="659"/>
                  <a:pt x="80" y="611"/>
                  <a:pt x="117" y="567"/>
                </a:cubicBezTo>
                <a:cubicBezTo>
                  <a:pt x="132" y="549"/>
                  <a:pt x="148" y="532"/>
                  <a:pt x="162" y="513"/>
                </a:cubicBezTo>
                <a:cubicBezTo>
                  <a:pt x="170" y="502"/>
                  <a:pt x="171" y="486"/>
                  <a:pt x="180" y="477"/>
                </a:cubicBezTo>
                <a:cubicBezTo>
                  <a:pt x="213" y="444"/>
                  <a:pt x="234" y="444"/>
                  <a:pt x="270" y="423"/>
                </a:cubicBezTo>
                <a:cubicBezTo>
                  <a:pt x="309" y="399"/>
                  <a:pt x="353" y="359"/>
                  <a:pt x="396" y="342"/>
                </a:cubicBezTo>
                <a:cubicBezTo>
                  <a:pt x="449" y="321"/>
                  <a:pt x="436" y="329"/>
                  <a:pt x="486" y="297"/>
                </a:cubicBezTo>
                <a:cubicBezTo>
                  <a:pt x="486" y="297"/>
                  <a:pt x="553" y="252"/>
                  <a:pt x="567" y="243"/>
                </a:cubicBezTo>
                <a:cubicBezTo>
                  <a:pt x="603" y="219"/>
                  <a:pt x="655" y="210"/>
                  <a:pt x="693" y="189"/>
                </a:cubicBezTo>
                <a:cubicBezTo>
                  <a:pt x="781" y="140"/>
                  <a:pt x="713" y="162"/>
                  <a:pt x="783" y="144"/>
                </a:cubicBezTo>
                <a:cubicBezTo>
                  <a:pt x="807" y="129"/>
                  <a:pt x="829" y="109"/>
                  <a:pt x="855" y="99"/>
                </a:cubicBezTo>
                <a:cubicBezTo>
                  <a:pt x="943" y="66"/>
                  <a:pt x="1041" y="51"/>
                  <a:pt x="1134" y="36"/>
                </a:cubicBezTo>
                <a:cubicBezTo>
                  <a:pt x="1167" y="30"/>
                  <a:pt x="1200" y="26"/>
                  <a:pt x="1233" y="18"/>
                </a:cubicBezTo>
                <a:cubicBezTo>
                  <a:pt x="1251" y="13"/>
                  <a:pt x="1287" y="0"/>
                  <a:pt x="1287" y="0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7182" name="Text Box 15"/>
          <p:cNvSpPr txBox="1">
            <a:spLocks noChangeArrowheads="1"/>
          </p:cNvSpPr>
          <p:nvPr/>
        </p:nvSpPr>
        <p:spPr bwMode="auto">
          <a:xfrm>
            <a:off x="2526248" y="3667323"/>
            <a:ext cx="1005403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CA" altLang="en-US" sz="1400" dirty="0" smtClean="0"/>
              <a:t>May cause </a:t>
            </a:r>
            <a:endParaRPr lang="en-US" altLang="en-US" sz="1400" dirty="0"/>
          </a:p>
          <a:p>
            <a:pPr eaLnBrk="1" hangingPunct="1"/>
            <a:endParaRPr lang="en-US" altLang="en-US" sz="2000" dirty="0"/>
          </a:p>
        </p:txBody>
      </p:sp>
      <p:sp>
        <p:nvSpPr>
          <p:cNvPr id="7183" name="Text Box 16"/>
          <p:cNvSpPr txBox="1">
            <a:spLocks noChangeArrowheads="1"/>
          </p:cNvSpPr>
          <p:nvPr/>
        </p:nvSpPr>
        <p:spPr bwMode="auto">
          <a:xfrm>
            <a:off x="4932363" y="4797425"/>
            <a:ext cx="960519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CA" altLang="en-US" sz="1400" dirty="0" smtClean="0"/>
              <a:t>May cause</a:t>
            </a:r>
            <a:endParaRPr lang="en-US" altLang="en-US" sz="1400" dirty="0"/>
          </a:p>
          <a:p>
            <a:pPr eaLnBrk="1" hangingPunct="1"/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4175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pPr eaLnBrk="1" hangingPunct="1"/>
            <a:r>
              <a:rPr lang="en-CA" altLang="en-US" dirty="0" smtClean="0">
                <a:cs typeface="Times New Roman" pitchFamily="18" charset="0"/>
              </a:rPr>
              <a:t>Reliability and Availability</a:t>
            </a:r>
            <a:r>
              <a:rPr lang="en-CA" altLang="en-US" dirty="0" smtClean="0"/>
              <a:t> 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609600" y="2060575"/>
            <a:ext cx="7924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dirty="0">
                <a:latin typeface="Times" pitchFamily="18" charset="0"/>
                <a:cs typeface="Times New Roman" pitchFamily="18" charset="0"/>
              </a:rPr>
              <a:t> </a:t>
            </a:r>
            <a:r>
              <a:rPr lang="en-CA" altLang="en-US" dirty="0" smtClean="0">
                <a:latin typeface="Arial" charset="0"/>
                <a:cs typeface="Times New Roman" pitchFamily="18" charset="0"/>
              </a:rPr>
              <a:t>A simple measure of</a:t>
            </a:r>
            <a:r>
              <a:rPr lang="el-GR" altLang="en-US" dirty="0" smtClean="0">
                <a:latin typeface="Arial" charset="0"/>
                <a:cs typeface="Times New Roman" pitchFamily="18" charset="0"/>
              </a:rPr>
              <a:t> </a:t>
            </a:r>
            <a:r>
              <a:rPr lang="en-US" altLang="en-US" dirty="0" smtClean="0">
                <a:latin typeface="Arial" charset="0"/>
                <a:cs typeface="Times New Roman" pitchFamily="18" charset="0"/>
              </a:rPr>
              <a:t>reliability </a:t>
            </a:r>
            <a:r>
              <a:rPr lang="en-CA" altLang="en-US" dirty="0" smtClean="0">
                <a:latin typeface="Arial" charset="0"/>
                <a:cs typeface="Times New Roman" pitchFamily="18" charset="0"/>
              </a:rPr>
              <a:t>is</a:t>
            </a:r>
            <a:r>
              <a:rPr lang="en-US" altLang="en-US" dirty="0" smtClean="0">
                <a:latin typeface="Times" pitchFamily="18" charset="0"/>
                <a:cs typeface="Times New Roman" pitchFamily="18" charset="0"/>
              </a:rPr>
              <a:t>:</a:t>
            </a:r>
            <a:r>
              <a:rPr lang="en-CA" altLang="en-US" dirty="0" smtClean="0">
                <a:latin typeface="Times" pitchFamily="18" charset="0"/>
              </a:rPr>
              <a:t> </a:t>
            </a:r>
            <a:endParaRPr lang="en-CA" altLang="en-US" dirty="0">
              <a:latin typeface="Times" pitchFamily="18" charset="0"/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600200" y="3048000"/>
            <a:ext cx="701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latin typeface="Times" pitchFamily="18" charset="0"/>
                <a:cs typeface="Times New Roman" pitchFamily="18" charset="0"/>
              </a:rPr>
              <a:t>MTBF = MTTF + MTTR</a:t>
            </a:r>
            <a:r>
              <a:rPr lang="en-CA" altLang="en-US" dirty="0">
                <a:latin typeface="Times" pitchFamily="18" charset="0"/>
              </a:rPr>
              <a:t> </a:t>
            </a:r>
            <a:r>
              <a:rPr lang="en-US" altLang="en-US" dirty="0">
                <a:latin typeface="Times" pitchFamily="18" charset="0"/>
              </a:rPr>
              <a:t> </a:t>
            </a:r>
            <a:r>
              <a:rPr lang="en-US" altLang="en-US" dirty="0" smtClean="0">
                <a:latin typeface="Times" pitchFamily="18" charset="0"/>
              </a:rPr>
              <a:t>, where</a:t>
            </a:r>
            <a:endParaRPr lang="en-CA" altLang="en-US" dirty="0">
              <a:latin typeface="Arial" charset="0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1981200" y="3810000"/>
            <a:ext cx="64770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latin typeface="Times" pitchFamily="18" charset="0"/>
                <a:cs typeface="Times New Roman" pitchFamily="18" charset="0"/>
              </a:rPr>
              <a:t>MTBF </a:t>
            </a:r>
            <a:r>
              <a:rPr lang="en-US" altLang="en-US" sz="2000" dirty="0" smtClean="0">
                <a:latin typeface="Times" pitchFamily="18" charset="0"/>
                <a:cs typeface="Times New Roman" pitchFamily="18" charset="0"/>
              </a:rPr>
              <a:t>Total average time between two consecutive failures </a:t>
            </a:r>
            <a:endParaRPr lang="en-US" altLang="en-US" sz="2000" dirty="0">
              <a:latin typeface="Times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latin typeface="Times" pitchFamily="18" charset="0"/>
                <a:cs typeface="Times New Roman" pitchFamily="18" charset="0"/>
              </a:rPr>
              <a:t>MTTF </a:t>
            </a:r>
            <a:r>
              <a:rPr lang="en-US" altLang="en-US" sz="2000" dirty="0" smtClean="0">
                <a:latin typeface="Times" pitchFamily="18" charset="0"/>
                <a:cs typeface="Times New Roman" pitchFamily="18" charset="0"/>
              </a:rPr>
              <a:t>Average time between two </a:t>
            </a:r>
            <a:r>
              <a:rPr lang="en-US" altLang="en-US" sz="2000" dirty="0">
                <a:latin typeface="Times" pitchFamily="18" charset="0"/>
                <a:cs typeface="Times New Roman" pitchFamily="18" charset="0"/>
              </a:rPr>
              <a:t>consecutive failures </a:t>
            </a:r>
            <a:endParaRPr lang="en-US" altLang="en-US" sz="2000" dirty="0">
              <a:latin typeface="Times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latin typeface="Times" pitchFamily="18" charset="0"/>
                <a:cs typeface="Times New Roman" pitchFamily="18" charset="0"/>
              </a:rPr>
              <a:t>MTTR </a:t>
            </a:r>
            <a:r>
              <a:rPr lang="en-US" altLang="en-US" sz="2000" dirty="0" smtClean="0">
                <a:latin typeface="Times" pitchFamily="18" charset="0"/>
                <a:cs typeface="Times New Roman" pitchFamily="18" charset="0"/>
              </a:rPr>
              <a:t>Average time to repair a fault</a:t>
            </a:r>
            <a:endParaRPr lang="el-GR" altLang="en-US" sz="2000" dirty="0">
              <a:latin typeface="Arial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CA" altLang="en-US" sz="2000" dirty="0">
              <a:latin typeface="Arial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 smtClean="0">
                <a:latin typeface="Arial" charset="0"/>
                <a:cs typeface="Times New Roman" pitchFamily="18" charset="0"/>
              </a:rPr>
              <a:t>MTBF is a better reliability estimator </a:t>
            </a:r>
            <a:r>
              <a:rPr lang="en-CA" altLang="en-US" sz="2000" dirty="0" smtClean="0">
                <a:latin typeface="Arial" charset="0"/>
                <a:cs typeface="Times New Roman" pitchFamily="18" charset="0"/>
              </a:rPr>
              <a:t> than </a:t>
            </a:r>
            <a:r>
              <a:rPr lang="en-US" altLang="en-US" sz="2000" dirty="0" smtClean="0">
                <a:latin typeface="Arial" charset="0"/>
                <a:cs typeface="Times New Roman" pitchFamily="18" charset="0"/>
              </a:rPr>
              <a:t>“</a:t>
            </a:r>
            <a:r>
              <a:rPr lang="en-CA" altLang="en-US" sz="2000" dirty="0" smtClean="0">
                <a:latin typeface="Arial" charset="0"/>
                <a:cs typeface="Times New Roman" pitchFamily="18" charset="0"/>
              </a:rPr>
              <a:t>faults</a:t>
            </a:r>
            <a:r>
              <a:rPr lang="el-GR" altLang="en-US" sz="2000" dirty="0" smtClean="0">
                <a:latin typeface="Arial" charset="0"/>
                <a:cs typeface="Times New Roman" pitchFamily="18" charset="0"/>
              </a:rPr>
              <a:t>/</a:t>
            </a:r>
            <a:r>
              <a:rPr lang="en-US" altLang="en-US" sz="2000" dirty="0">
                <a:latin typeface="Arial" charset="0"/>
                <a:cs typeface="Times New Roman" pitchFamily="18" charset="0"/>
              </a:rPr>
              <a:t>KLOC”</a:t>
            </a:r>
            <a:endParaRPr lang="en-CA" altLang="en-US" sz="2000" dirty="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373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28600" y="1449388"/>
            <a:ext cx="8382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b="1" dirty="0">
                <a:latin typeface="Times" pitchFamily="18" charset="0"/>
                <a:cs typeface="Times New Roman" pitchFamily="18" charset="0"/>
              </a:rPr>
              <a:t> </a:t>
            </a:r>
            <a:r>
              <a:rPr lang="en-CA" altLang="en-US" b="1" dirty="0">
                <a:latin typeface="Times" pitchFamily="18" charset="0"/>
                <a:cs typeface="Times New Roman" pitchFamily="18" charset="0"/>
              </a:rPr>
              <a:t>Availability is defined as the probability that the system will behave according to its specifications when it is requested to operate at a certain point in time.</a:t>
            </a:r>
            <a:endParaRPr lang="en-CA" altLang="en-US" dirty="0">
              <a:latin typeface="Times" pitchFamily="18" charset="0"/>
              <a:cs typeface="Times New Roman" pitchFamily="18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395663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4495800" y="3270250"/>
          <a:ext cx="152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4" imgW="152268" imgH="317225" progId="Equation.3">
                  <p:embed/>
                </p:oleObj>
              </mc:Choice>
              <mc:Fallback>
                <p:oleObj name="Equation" r:id="rId4" imgW="152268" imgH="3172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270250"/>
                        <a:ext cx="152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3395663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3309938" y="1333500"/>
          <a:ext cx="1524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6" imgW="152268" imgH="317225" progId="Equation.3">
                  <p:embed/>
                </p:oleObj>
              </mc:Choice>
              <mc:Fallback>
                <p:oleObj name="Equation" r:id="rId6" imgW="152268" imgH="3172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938" y="1333500"/>
                        <a:ext cx="15240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333375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02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9114558"/>
              </p:ext>
            </p:extLst>
          </p:nvPr>
        </p:nvGraphicFramePr>
        <p:xfrm>
          <a:off x="1444625" y="3125788"/>
          <a:ext cx="5254625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Εξίσωση" r:id="rId7" imgW="2501640" imgH="419040" progId="Equation.3">
                  <p:embed/>
                </p:oleObj>
              </mc:Choice>
              <mc:Fallback>
                <p:oleObj name="Εξίσωση" r:id="rId7" imgW="25016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25" y="3125788"/>
                        <a:ext cx="5254625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457200" y="4191000"/>
            <a:ext cx="81534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l-GR" altLang="en-US" dirty="0">
                <a:latin typeface="Arial" charset="0"/>
                <a:cs typeface="Times New Roman" pitchFamily="18" charset="0"/>
              </a:rPr>
              <a:t> </a:t>
            </a:r>
            <a:r>
              <a:rPr lang="en-CA" altLang="en-US" dirty="0">
                <a:latin typeface="Arial" charset="0"/>
                <a:cs typeface="Times New Roman" pitchFamily="18" charset="0"/>
              </a:rPr>
              <a:t>In general, the metric of availability is also a better estimator of the </a:t>
            </a:r>
            <a:r>
              <a:rPr lang="en-CA" altLang="en-US" dirty="0" err="1" smtClean="0">
                <a:latin typeface="Arial" charset="0"/>
                <a:cs typeface="Times New Roman" pitchFamily="18" charset="0"/>
              </a:rPr>
              <a:t>maintenability</a:t>
            </a:r>
            <a:r>
              <a:rPr lang="en-CA" altLang="en-US" dirty="0" smtClean="0">
                <a:latin typeface="Arial" charset="0"/>
                <a:cs typeface="Times New Roman" pitchFamily="18" charset="0"/>
              </a:rPr>
              <a:t> </a:t>
            </a:r>
            <a:r>
              <a:rPr lang="en-CA" altLang="en-US" dirty="0">
                <a:latin typeface="Arial" charset="0"/>
                <a:cs typeface="Times New Roman" pitchFamily="18" charset="0"/>
              </a:rPr>
              <a:t>of a system </a:t>
            </a:r>
            <a:r>
              <a:rPr lang="en-CA" altLang="en-US" dirty="0" smtClean="0">
                <a:latin typeface="Arial" charset="0"/>
                <a:cs typeface="Times New Roman" pitchFamily="18" charset="0"/>
              </a:rPr>
              <a:t>than the MTTR metric</a:t>
            </a:r>
            <a:endParaRPr lang="en-CA" altLang="en-US" dirty="0">
              <a:latin typeface="Arial" charset="0"/>
              <a:cs typeface="Times New Roman" pitchFamily="18" charset="0"/>
            </a:endParaRP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685800" y="38100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CA" altLang="en-US" sz="4400" dirty="0" smtClean="0">
                <a:solidFill>
                  <a:schemeClr val="tx2"/>
                </a:solidFill>
                <a:latin typeface="Times" pitchFamily="18" charset="0"/>
              </a:rPr>
              <a:t> </a:t>
            </a:r>
            <a:endParaRPr lang="en-CA" altLang="en-US" sz="4400" dirty="0">
              <a:solidFill>
                <a:schemeClr val="tx2"/>
              </a:solidFill>
              <a:latin typeface="Times" pitchFamily="18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dirty="0" smtClean="0"/>
              <a:t>Reliability and Availability</a:t>
            </a: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507819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/>
              <a:t>Failure Intensity in “Physical” systems and structures</a:t>
            </a:r>
            <a:endParaRPr lang="en-US" altLang="en-US" sz="4000" dirty="0" smtClean="0"/>
          </a:p>
        </p:txBody>
      </p:sp>
      <p:pic>
        <p:nvPicPr>
          <p:cNvPr id="25603" name="Picture 3" descr="Image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740025"/>
            <a:ext cx="59436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231775" y="6405563"/>
            <a:ext cx="38369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200">
                <a:hlinkClick r:id="rId4"/>
              </a:rPr>
              <a:t>http://www.ece.cmu.edu/~koopman/des_s99/sw_reliability/</a:t>
            </a:r>
            <a:endParaRPr lang="el-GR" altLang="en-US" sz="1200"/>
          </a:p>
        </p:txBody>
      </p:sp>
    </p:spTree>
    <p:extLst>
      <p:ext uri="{BB962C8B-B14F-4D97-AF65-F5344CB8AC3E}">
        <p14:creationId xmlns:p14="http://schemas.microsoft.com/office/powerpoint/2010/main" val="339480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/>
              <a:t>Failure Intensity in Software Systems</a:t>
            </a:r>
            <a:endParaRPr lang="en-US" altLang="en-US" sz="4000" dirty="0" smtClean="0"/>
          </a:p>
        </p:txBody>
      </p:sp>
      <p:pic>
        <p:nvPicPr>
          <p:cNvPr id="26627" name="Picture 3" descr="Image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735263"/>
            <a:ext cx="594360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231775" y="6405563"/>
            <a:ext cx="38369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200">
                <a:hlinkClick r:id="rId4"/>
              </a:rPr>
              <a:t>http://www.ece.cmu.edu/~koopman/des_s99/sw_reliability/</a:t>
            </a:r>
            <a:endParaRPr lang="el-GR" altLang="en-US" sz="1200"/>
          </a:p>
        </p:txBody>
      </p:sp>
    </p:spTree>
    <p:extLst>
      <p:ext uri="{BB962C8B-B14F-4D97-AF65-F5344CB8AC3E}">
        <p14:creationId xmlns:p14="http://schemas.microsoft.com/office/powerpoint/2010/main" val="289842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Methodologies for Calculating Software Reliability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86000"/>
            <a:ext cx="8077200" cy="4114800"/>
          </a:xfrm>
        </p:spPr>
        <p:txBody>
          <a:bodyPr/>
          <a:lstStyle/>
          <a:p>
            <a:r>
              <a:rPr lang="en-CA" sz="2000" dirty="0"/>
              <a:t>The most well-known models / methodologies for calculating reliability of software systems fall into two main </a:t>
            </a:r>
            <a:r>
              <a:rPr lang="en-CA" sz="2000" dirty="0" smtClean="0"/>
              <a:t>groups:</a:t>
            </a:r>
          </a:p>
          <a:p>
            <a:pPr lvl="1"/>
            <a:r>
              <a:rPr lang="en-CA" sz="1800" dirty="0" smtClean="0"/>
              <a:t>Error </a:t>
            </a:r>
            <a:r>
              <a:rPr lang="en-CA" sz="1800" dirty="0"/>
              <a:t>Seeding Models</a:t>
            </a:r>
          </a:p>
          <a:p>
            <a:pPr lvl="1"/>
            <a:r>
              <a:rPr lang="en-CA" sz="1800" dirty="0"/>
              <a:t>Growth reliability </a:t>
            </a:r>
            <a:r>
              <a:rPr lang="en-CA" sz="1800" dirty="0" smtClean="0"/>
              <a:t>models</a:t>
            </a:r>
          </a:p>
          <a:p>
            <a:pPr lvl="1"/>
            <a:endParaRPr lang="en-CA" sz="1800" dirty="0" smtClean="0"/>
          </a:p>
          <a:p>
            <a:r>
              <a:rPr lang="en-CA" sz="2000" dirty="0"/>
              <a:t>error seeding - It is a method of calculating the number of defects found in the code. In this methodology defects fall into two categories - those in the code and </a:t>
            </a:r>
            <a:r>
              <a:rPr lang="en-CA" sz="2000" dirty="0" smtClean="0"/>
              <a:t>those </a:t>
            </a:r>
            <a:r>
              <a:rPr lang="en-CA" sz="2000" dirty="0"/>
              <a:t>we deliberately put (and of course we know how many are). The number of defects found in the code is calculated by the </a:t>
            </a:r>
            <a:r>
              <a:rPr lang="en-CA" sz="2000" dirty="0" smtClean="0"/>
              <a:t>(assumed </a:t>
            </a:r>
            <a:r>
              <a:rPr lang="en-CA" sz="2000" dirty="0"/>
              <a:t>stable) ratio of the number of the two types of defects as they are discovered during the system test.</a:t>
            </a:r>
          </a:p>
        </p:txBody>
      </p:sp>
    </p:spTree>
    <p:extLst>
      <p:ext uri="{BB962C8B-B14F-4D97-AF65-F5344CB8AC3E}">
        <p14:creationId xmlns:p14="http://schemas.microsoft.com/office/powerpoint/2010/main" val="2891048327"/>
      </p:ext>
    </p:extLst>
  </p:cSld>
  <p:clrMapOvr>
    <a:masterClrMapping/>
  </p:clrMapOvr>
</p:sld>
</file>

<file path=ppt/theme/theme1.xml><?xml version="1.0" encoding="utf-8"?>
<a:theme xmlns:a="http://schemas.openxmlformats.org/drawingml/2006/main" name="Wrox 24-Hour Train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Wrox 24-Hour Trainer</Template>
  <TotalTime>2112</TotalTime>
  <Words>1887</Words>
  <Application>Microsoft Office PowerPoint</Application>
  <PresentationFormat>On-screen Show (4:3)</PresentationFormat>
  <Paragraphs>248</Paragraphs>
  <Slides>33</Slides>
  <Notes>19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Wrox 24-Hour Trainer</vt:lpstr>
      <vt:lpstr>Equation</vt:lpstr>
      <vt:lpstr>Εξίσωση</vt:lpstr>
      <vt:lpstr>Microsoft Equation 3.0</vt:lpstr>
      <vt:lpstr>CS 2212B</vt:lpstr>
      <vt:lpstr>Software Reliability</vt:lpstr>
      <vt:lpstr>Basic Concepts</vt:lpstr>
      <vt:lpstr>Terminology</vt:lpstr>
      <vt:lpstr>Reliability and Availability </vt:lpstr>
      <vt:lpstr>PowerPoint Presentation</vt:lpstr>
      <vt:lpstr>Failure Intensity in “Physical” systems and structures</vt:lpstr>
      <vt:lpstr>Failure Intensity in Software Systems</vt:lpstr>
      <vt:lpstr>Methodologies for Calculating Software Reliability</vt:lpstr>
      <vt:lpstr>PowerPoint Presentation</vt:lpstr>
      <vt:lpstr>Reliability Measurements in Reliability Growth Models</vt:lpstr>
      <vt:lpstr>Reliability Models (of Musa)</vt:lpstr>
      <vt:lpstr>Basic Assumptions</vt:lpstr>
      <vt:lpstr>Musa’s Basic Model</vt:lpstr>
      <vt:lpstr>Musa’s Basic Model</vt:lpstr>
      <vt:lpstr>Example </vt:lpstr>
      <vt:lpstr>Musa’s Logarithmic Model</vt:lpstr>
      <vt:lpstr>PowerPoint Presentation</vt:lpstr>
      <vt:lpstr>Reliability Models</vt:lpstr>
      <vt:lpstr>Reliability Models</vt:lpstr>
      <vt:lpstr>Example Use of Reliability Models</vt:lpstr>
      <vt:lpstr>System Operation in Calendar Time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Operational Phase of the System</vt:lpstr>
      <vt:lpstr>PowerPoint Presentation</vt:lpstr>
      <vt:lpstr>Software Reliability  (Parallel Systems)</vt:lpstr>
      <vt:lpstr>Αξιοπιστία Συστημάτων  (Παράλληλα Συστήματα)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</dc:title>
  <dc:creator>Rod Stephens</dc:creator>
  <cp:lastModifiedBy>Kostas Kontogiannis</cp:lastModifiedBy>
  <cp:revision>263</cp:revision>
  <dcterms:created xsi:type="dcterms:W3CDTF">2015-03-16T16:55:38Z</dcterms:created>
  <dcterms:modified xsi:type="dcterms:W3CDTF">2019-03-29T01:19:23Z</dcterms:modified>
</cp:coreProperties>
</file>