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870" r:id="rId2"/>
    <p:sldId id="692" r:id="rId3"/>
    <p:sldId id="848" r:id="rId4"/>
    <p:sldId id="849" r:id="rId5"/>
    <p:sldId id="869" r:id="rId6"/>
    <p:sldId id="830" r:id="rId7"/>
    <p:sldId id="834" r:id="rId8"/>
    <p:sldId id="872" r:id="rId9"/>
    <p:sldId id="874" r:id="rId10"/>
    <p:sldId id="875" r:id="rId11"/>
    <p:sldId id="876" r:id="rId12"/>
    <p:sldId id="884" r:id="rId13"/>
    <p:sldId id="888" r:id="rId14"/>
    <p:sldId id="889" r:id="rId15"/>
    <p:sldId id="897" r:id="rId16"/>
    <p:sldId id="898" r:id="rId17"/>
    <p:sldId id="885" r:id="rId18"/>
    <p:sldId id="903" r:id="rId19"/>
    <p:sldId id="904" r:id="rId20"/>
    <p:sldId id="899" r:id="rId21"/>
    <p:sldId id="902" r:id="rId22"/>
    <p:sldId id="907" r:id="rId23"/>
    <p:sldId id="853" r:id="rId24"/>
    <p:sldId id="868" r:id="rId25"/>
    <p:sldId id="891" r:id="rId26"/>
    <p:sldId id="892" r:id="rId27"/>
    <p:sldId id="905" r:id="rId28"/>
    <p:sldId id="906" r:id="rId29"/>
  </p:sldIdLst>
  <p:sldSz cx="9144000" cy="6858000" type="screen4x3"/>
  <p:notesSz cx="684212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DDDDDD"/>
    <a:srgbClr val="FFCCFF"/>
    <a:srgbClr val="FF99CC"/>
    <a:srgbClr val="CCFFFF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9" autoAdjust="0"/>
    <p:restoredTop sz="93120" autoAdjust="0"/>
  </p:normalViewPr>
  <p:slideViewPr>
    <p:cSldViewPr snapToGrid="0">
      <p:cViewPr varScale="1">
        <p:scale>
          <a:sx n="60" d="100"/>
          <a:sy n="60" d="100"/>
        </p:scale>
        <p:origin x="1011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883920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278" tIns="45139" rIns="90278" bIns="45139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buFontTx/>
              <a:buNone/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fld id="{2A5E874B-1936-40F8-BB95-99FAC6FD7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3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54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6963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6425"/>
            <a:ext cx="50196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654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831263"/>
            <a:ext cx="29654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1" tIns="46105" rIns="92211" bIns="46105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FontTx/>
              <a:buNone/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A9B9E0E2-57F9-4421-8E17-CDF7C7E02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0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A57B8AE-CFF7-401A-BDEC-3FDDFE6FB86A}" type="slidenum">
              <a:rPr lang="en-US" altLang="en-US" sz="11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37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A4C9-3C37-4DA9-BE92-3A66947C17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9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3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96243-48CF-41D1-B0C6-B899F52905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134EA-727E-41CE-8A27-AFE197C16F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1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A4C9-3C37-4DA9-BE92-3A66947C17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0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A5443-8569-4524-8764-86D33B00282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14838"/>
            <a:ext cx="5021262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9BB1-FE31-44F0-835B-17B45121F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361C6-5AB6-4896-A3F2-03A059E04B1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8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A5443-8569-4524-8764-86D33B00282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14838"/>
            <a:ext cx="5021262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3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A5443-8569-4524-8764-86D33B0028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14838"/>
            <a:ext cx="5021262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16500" cy="418465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291C8-3C14-4814-A5E3-F031263DE0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4F859-A2B0-4B45-BBEE-D2B9152A21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134EA-727E-41CE-8A27-AFE197C16F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1850" cy="3481387"/>
          </a:xfrm>
          <a:ln w="12700" cap="flat">
            <a:solidFill>
              <a:schemeClr val="tx1"/>
            </a:solidFill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09" y="4414838"/>
            <a:ext cx="5144755" cy="4184650"/>
          </a:xfrm>
          <a:noFill/>
          <a:ln/>
        </p:spPr>
        <p:txBody>
          <a:bodyPr lIns="92026" tIns="45205" rIns="92026" bIns="4520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07F7-4437-EE4A-82A6-D616A22B69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7563" y="28114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dirty="0"/>
              <a:t>Memory Management</a:t>
            </a:r>
            <a:endParaRPr lang="en-US" altLang="en-US" kern="0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136900" y="2103438"/>
            <a:ext cx="2935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/>
              <a:t>CS 3305A</a:t>
            </a:r>
            <a:endParaRPr lang="en-CA" alt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497138" y="46609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268928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600200"/>
            <a:ext cx="822893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start out with the most basic method used that allows multiple processes to reside in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contiguous memory allocation </a:t>
            </a:r>
            <a:r>
              <a:rPr lang="en-US" dirty="0"/>
              <a:t>each process is contained in a single section of memory that is contiguous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Fixed Partitioning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Variable / Dynamic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Partitioning</a:t>
            </a:r>
          </a:p>
        </p:txBody>
      </p:sp>
      <p:sp>
        <p:nvSpPr>
          <p:cNvPr id="1741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5722" y="1162049"/>
            <a:ext cx="8623300" cy="56959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Any program/process, no matter how small, occupies an entire partition of the memory partition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Equal-size or unequal sized</a:t>
            </a:r>
          </a:p>
          <a:p>
            <a:pPr marL="0" indent="0">
              <a:buNone/>
            </a:pPr>
            <a:r>
              <a:rPr lang="en-US" sz="2400" dirty="0"/>
              <a:t>partitions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1D2A8-50B7-47C0-9075-70777B7DE919}"/>
              </a:ext>
            </a:extLst>
          </p:cNvPr>
          <p:cNvSpPr/>
          <p:nvPr/>
        </p:nvSpPr>
        <p:spPr bwMode="auto">
          <a:xfrm>
            <a:off x="2480807" y="2305049"/>
            <a:ext cx="3498574" cy="1057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indent="-228600">
              <a:spcBef>
                <a:spcPct val="20000"/>
              </a:spcBef>
              <a:buFontTx/>
              <a:buChar char="•"/>
            </a:pPr>
            <a:r>
              <a:rPr lang="en-CA" sz="2000">
                <a:solidFill>
                  <a:schemeClr val="tx1"/>
                </a:solidFill>
                <a:latin typeface="Comic Sans MS" pitchFamily="66" charset="0"/>
              </a:rPr>
              <a:t>P1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11EFA-ED0F-49B1-9C9B-24E14140446E}"/>
              </a:ext>
            </a:extLst>
          </p:cNvPr>
          <p:cNvCxnSpPr>
            <a:cxnSpLocks/>
          </p:cNvCxnSpPr>
          <p:nvPr/>
        </p:nvCxnSpPr>
        <p:spPr bwMode="auto">
          <a:xfrm>
            <a:off x="2989690" y="2305049"/>
            <a:ext cx="0" cy="10575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B6A050-C695-4FFE-9B5A-81E3D9ECC244}"/>
              </a:ext>
            </a:extLst>
          </p:cNvPr>
          <p:cNvSpPr/>
          <p:nvPr/>
        </p:nvSpPr>
        <p:spPr bwMode="auto">
          <a:xfrm>
            <a:off x="3032097" y="2305049"/>
            <a:ext cx="2947280" cy="1057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UNUSED</a:t>
            </a:r>
          </a:p>
          <a:p>
            <a:pPr marL="914400" marR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Can not be used by other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AC287-60AF-4C5F-BFCB-7CDD17FC1E20}"/>
              </a:ext>
            </a:extLst>
          </p:cNvPr>
          <p:cNvSpPr txBox="1"/>
          <p:nvPr/>
        </p:nvSpPr>
        <p:spPr>
          <a:xfrm>
            <a:off x="2522896" y="26491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D01BD001-09E5-4E05-BE28-AD896D42F9CD}"/>
              </a:ext>
            </a:extLst>
          </p:cNvPr>
          <p:cNvGrpSpPr>
            <a:grpSpLocks/>
          </p:cNvGrpSpPr>
          <p:nvPr/>
        </p:nvGrpSpPr>
        <p:grpSpPr bwMode="auto">
          <a:xfrm>
            <a:off x="4720259" y="3840480"/>
            <a:ext cx="1290897" cy="2880995"/>
            <a:chOff x="4191000" y="3226583"/>
            <a:chExt cx="1447800" cy="3479017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F57EAB26-4AA4-4314-BA52-E98B71A3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1447800" cy="3429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 sz="1400"/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3225050F-E516-464A-8F64-EB0221A70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588" y="396240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2E328228-0D6C-4B63-B085-C9B36274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588" y="464820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5E0DA1AC-8A4F-4B45-B1CA-B1F9560F4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588" y="533400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4168235A-B17F-41DC-A627-DB871A6E2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588" y="6019800"/>
              <a:ext cx="1446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B7310509-6537-4BA0-96BC-4536058A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6172200"/>
              <a:ext cx="515515" cy="2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EB24D0B6-C244-4279-94B6-912526D4A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486400"/>
              <a:ext cx="515515" cy="2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329C5334-4E3B-4E3A-A708-9B361E93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876800"/>
              <a:ext cx="515515" cy="2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0FE6B15E-FD4F-4859-A2C3-32DFF145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114800"/>
              <a:ext cx="515515" cy="2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2C9EAE12-FBD7-4A49-8E51-6A14709F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581400"/>
              <a:ext cx="515515" cy="28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5C2C4398-E00F-4640-868E-A1051621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80" y="3226583"/>
              <a:ext cx="1008967" cy="43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100" b="1" dirty="0">
                  <a:latin typeface="Times New Roman" pitchFamily="18" charset="0"/>
                </a:rPr>
                <a:t>Operating </a:t>
              </a:r>
            </a:p>
            <a:p>
              <a:r>
                <a:rPr lang="en-US" sz="1100" b="1" dirty="0">
                  <a:latin typeface="Times New Roman" pitchFamily="18" charset="0"/>
                </a:rPr>
                <a:t>System</a:t>
              </a:r>
            </a:p>
          </p:txBody>
        </p:sp>
      </p:grpSp>
      <p:grpSp>
        <p:nvGrpSpPr>
          <p:cNvPr id="50" name="Group 17">
            <a:extLst>
              <a:ext uri="{FF2B5EF4-FFF2-40B4-BE49-F238E27FC236}">
                <a16:creationId xmlns:a16="http://schemas.microsoft.com/office/drawing/2014/main" id="{3BC911AA-7847-4899-B7E4-C80AD3D54ADA}"/>
              </a:ext>
            </a:extLst>
          </p:cNvPr>
          <p:cNvGrpSpPr>
            <a:grpSpLocks/>
          </p:cNvGrpSpPr>
          <p:nvPr/>
        </p:nvGrpSpPr>
        <p:grpSpPr bwMode="auto">
          <a:xfrm>
            <a:off x="6962673" y="3429000"/>
            <a:ext cx="1168726" cy="3290347"/>
            <a:chOff x="3733800" y="3048000"/>
            <a:chExt cx="1357313" cy="3581400"/>
          </a:xfrm>
        </p:grpSpPr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B5E124E-63A3-4F72-BCB1-81EE3243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048000"/>
              <a:ext cx="1219200" cy="35814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7E6E4F1-BBB3-4EE9-BA71-DC8B250D2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35814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2EEE2ABD-A96E-4CB8-83F8-2801EB328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38100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DED7545C-2A81-421C-BB2A-074137C78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41148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DA8F0CB2-BB63-42C7-969D-DEFD3070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44958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14074CA7-1BD8-425F-824D-A6B6F7DBC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51054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54D09AFD-8B0B-40C7-9ED4-74C0A3410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88" y="5715000"/>
              <a:ext cx="1217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2869104C-4C8C-4A29-BD28-A2A67805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048000"/>
              <a:ext cx="13573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Operating System</a:t>
              </a:r>
            </a:p>
            <a:p>
              <a:pPr algn="ctr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9636F006-F97E-4774-8E21-C47AFE11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6019800"/>
              <a:ext cx="5191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12 M</a:t>
              </a: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F74EB45F-DA35-46BD-88B7-5AB596DD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257800"/>
              <a:ext cx="442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E2FAB60F-0569-477D-86EB-F9818965E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648200"/>
              <a:ext cx="442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C4F17AB6-EECD-4051-B67A-1BFB5ECE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191000"/>
              <a:ext cx="442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6 M</a:t>
              </a: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6F33201F-D90A-4DC2-AABB-A5EB1CF3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10000"/>
              <a:ext cx="442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4 M</a:t>
              </a: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B936A568-0F69-429C-9A64-C8C829FB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581400"/>
              <a:ext cx="442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latin typeface="Times New Roman" pitchFamily="18" charset="0"/>
                </a:rPr>
                <a:t>2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Partitions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003" y="1600200"/>
            <a:ext cx="8531749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Leads to </a:t>
            </a:r>
            <a:r>
              <a:rPr lang="en-US" dirty="0">
                <a:solidFill>
                  <a:srgbClr val="FF0000"/>
                </a:solidFill>
              </a:rPr>
              <a:t>internal fragmentation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Was used by OS/360 on large IBM mainframes for many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Today </a:t>
            </a:r>
            <a:r>
              <a:rPr lang="en-US" b="1" dirty="0"/>
              <a:t>no modern OS uses fixed partitions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Fixed Partition Memory Allocation Algorithms: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First Fit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Best Fit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Worst Fit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Fixed Partitioning Placement Algorithm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348207" cy="46482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Operating system must decide which free block to allocate to a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Best-fit, and First-fit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Best-fit</a:t>
            </a:r>
            <a:r>
              <a:rPr lang="en-US" dirty="0"/>
              <a:t>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Choose the block that is closest in size to the request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smallest block is found for a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51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Fixed Partitioning Placement Algorithm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First-fit</a:t>
            </a:r>
            <a:r>
              <a:rPr lang="en-US" dirty="0"/>
              <a:t> algorithm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Starts scanning memory from the beginning and chooses the first available block that is large enough.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563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8578"/>
          </a:xfrm>
        </p:spPr>
        <p:txBody>
          <a:bodyPr/>
          <a:lstStyle/>
          <a:p>
            <a:r>
              <a:rPr lang="en-US" dirty="0"/>
              <a:t>Fixed Partitions First Fit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F63F-B83A-405D-8B16-B6E4DCF4F8D7}"/>
              </a:ext>
            </a:extLst>
          </p:cNvPr>
          <p:cNvSpPr txBox="1"/>
          <p:nvPr/>
        </p:nvSpPr>
        <p:spPr>
          <a:xfrm>
            <a:off x="533400" y="1677725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 = 190 </a:t>
            </a:r>
          </a:p>
          <a:p>
            <a:r>
              <a:rPr lang="en-CA" dirty="0"/>
              <a:t>P2 = 400</a:t>
            </a:r>
          </a:p>
          <a:p>
            <a:r>
              <a:rPr lang="en-CA" dirty="0"/>
              <a:t>P3 = 150</a:t>
            </a:r>
          </a:p>
          <a:p>
            <a:r>
              <a:rPr lang="en-CA" dirty="0"/>
              <a:t>P4 = 160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C19F-8EB9-4327-B121-8AB267B3B375}"/>
              </a:ext>
            </a:extLst>
          </p:cNvPr>
          <p:cNvSpPr txBox="1"/>
          <p:nvPr/>
        </p:nvSpPr>
        <p:spPr>
          <a:xfrm>
            <a:off x="2792233" y="306387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200      |  300 | 50 |  70    |  150   |    450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C943-798C-48B6-8F23-C1AB04EABB1C}"/>
              </a:ext>
            </a:extLst>
          </p:cNvPr>
          <p:cNvSpPr txBox="1"/>
          <p:nvPr/>
        </p:nvSpPr>
        <p:spPr>
          <a:xfrm>
            <a:off x="2792233" y="3733110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sz="1600" dirty="0"/>
              <a:t>p1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</a:t>
            </a:r>
            <a:r>
              <a:rPr lang="en-CA" dirty="0">
                <a:highlight>
                  <a:srgbClr val="C0C0C0"/>
                </a:highlight>
              </a:rPr>
              <a:t>    </a:t>
            </a:r>
            <a:r>
              <a:rPr lang="en-CA" dirty="0"/>
              <a:t>|  300 | 50 |  70    |  150   |    450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2DBE-D070-46BF-A731-69A11825DEA5}"/>
              </a:ext>
            </a:extLst>
          </p:cNvPr>
          <p:cNvSpPr txBox="1"/>
          <p:nvPr/>
        </p:nvSpPr>
        <p:spPr>
          <a:xfrm>
            <a:off x="2792233" y="4303733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    </a:t>
            </a:r>
            <a:r>
              <a:rPr lang="en-CA" dirty="0"/>
              <a:t>|  300 | 50 |  70     |  150  |  </a:t>
            </a:r>
            <a:r>
              <a:rPr lang="en-CA" sz="1600" dirty="0"/>
              <a:t>p2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50</a:t>
            </a:r>
            <a:r>
              <a:rPr lang="en-CA" dirty="0">
                <a:highlight>
                  <a:srgbClr val="C0C0C0"/>
                </a:highlight>
              </a:rPr>
              <a:t>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40B2E-3ABB-41BA-8686-A4E4975521B1}"/>
              </a:ext>
            </a:extLst>
          </p:cNvPr>
          <p:cNvSpPr txBox="1"/>
          <p:nvPr/>
        </p:nvSpPr>
        <p:spPr>
          <a:xfrm>
            <a:off x="2792233" y="4960709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    </a:t>
            </a:r>
            <a:r>
              <a:rPr lang="en-CA" dirty="0"/>
              <a:t>|</a:t>
            </a:r>
            <a:r>
              <a:rPr lang="en-CA" sz="1600" dirty="0"/>
              <a:t>p3</a:t>
            </a:r>
            <a:r>
              <a:rPr lang="en-CA" sz="1600" dirty="0">
                <a:solidFill>
                  <a:srgbClr val="FF0000"/>
                </a:solidFill>
                <a:highlight>
                  <a:srgbClr val="C0C0C0"/>
                </a:highlight>
              </a:rPr>
              <a:t>150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| 50 |  70    |  </a:t>
            </a:r>
            <a:r>
              <a:rPr lang="en-CA" sz="1600" dirty="0"/>
              <a:t>150     </a:t>
            </a:r>
            <a:r>
              <a:rPr lang="en-CA" dirty="0"/>
              <a:t>|  </a:t>
            </a:r>
            <a:r>
              <a:rPr lang="en-CA" sz="1600" dirty="0"/>
              <a:t>p2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50          </a:t>
            </a:r>
            <a:r>
              <a:rPr lang="en-CA" dirty="0">
                <a:highlight>
                  <a:srgbClr val="C0C0C0"/>
                </a:highlight>
              </a:rPr>
              <a:t> </a:t>
            </a:r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B5677A7-80C0-4C9D-A530-9C2CB83E8F40}"/>
              </a:ext>
            </a:extLst>
          </p:cNvPr>
          <p:cNvSpPr/>
          <p:nvPr/>
        </p:nvSpPr>
        <p:spPr bwMode="auto">
          <a:xfrm>
            <a:off x="1698423" y="373311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5F1EF9-2E11-4C9D-BD3A-E8031B913240}"/>
              </a:ext>
            </a:extLst>
          </p:cNvPr>
          <p:cNvSpPr/>
          <p:nvPr/>
        </p:nvSpPr>
        <p:spPr bwMode="auto">
          <a:xfrm>
            <a:off x="1698422" y="4303733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EEAF89-8360-47AA-9465-333596542331}"/>
              </a:ext>
            </a:extLst>
          </p:cNvPr>
          <p:cNvSpPr/>
          <p:nvPr/>
        </p:nvSpPr>
        <p:spPr bwMode="auto">
          <a:xfrm>
            <a:off x="1698421" y="492045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ECAFF-3D0D-43A3-B56E-552DBAAF7995}"/>
              </a:ext>
            </a:extLst>
          </p:cNvPr>
          <p:cNvSpPr txBox="1"/>
          <p:nvPr/>
        </p:nvSpPr>
        <p:spPr>
          <a:xfrm>
            <a:off x="1820848" y="3485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C1527-A7FB-4A01-A741-F5829A5B558C}"/>
              </a:ext>
            </a:extLst>
          </p:cNvPr>
          <p:cNvSpPr txBox="1"/>
          <p:nvPr/>
        </p:nvSpPr>
        <p:spPr>
          <a:xfrm>
            <a:off x="1820848" y="4079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87AC7-CD58-4638-8A90-6F86D894AE34}"/>
              </a:ext>
            </a:extLst>
          </p:cNvPr>
          <p:cNvSpPr txBox="1"/>
          <p:nvPr/>
        </p:nvSpPr>
        <p:spPr>
          <a:xfrm>
            <a:off x="1820848" y="4673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C64673-38B3-422A-B879-3CCD486D4997}"/>
              </a:ext>
            </a:extLst>
          </p:cNvPr>
          <p:cNvSpPr/>
          <p:nvPr/>
        </p:nvSpPr>
        <p:spPr bwMode="auto">
          <a:xfrm>
            <a:off x="1738633" y="5610615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4C3FC-0AB2-4F85-8C45-D7C7D339E305}"/>
              </a:ext>
            </a:extLst>
          </p:cNvPr>
          <p:cNvSpPr txBox="1"/>
          <p:nvPr/>
        </p:nvSpPr>
        <p:spPr>
          <a:xfrm>
            <a:off x="1861060" y="5363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4E603-E136-4F05-9B37-1D47C8DCD3B5}"/>
              </a:ext>
            </a:extLst>
          </p:cNvPr>
          <p:cNvCxnSpPr>
            <a:cxnSpLocks/>
          </p:cNvCxnSpPr>
          <p:nvPr/>
        </p:nvCxnSpPr>
        <p:spPr bwMode="auto">
          <a:xfrm>
            <a:off x="3578087" y="2576223"/>
            <a:ext cx="0" cy="11568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73CEA-7754-4E2D-8E02-C4C73588CEAC}"/>
              </a:ext>
            </a:extLst>
          </p:cNvPr>
          <p:cNvSpPr txBox="1"/>
          <p:nvPr/>
        </p:nvSpPr>
        <p:spPr>
          <a:xfrm>
            <a:off x="2792233" y="224399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Internal Fragmentation (can NOT be used any other process)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320E6D-BC84-4FCD-B9DE-44FEEF8DC4E8}"/>
              </a:ext>
            </a:extLst>
          </p:cNvPr>
          <p:cNvCxnSpPr>
            <a:cxnSpLocks/>
          </p:cNvCxnSpPr>
          <p:nvPr/>
        </p:nvCxnSpPr>
        <p:spPr bwMode="auto">
          <a:xfrm>
            <a:off x="4921857" y="2613328"/>
            <a:ext cx="2242268" cy="16507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98D20-CB8A-454E-80F4-6274F6D29AD6}"/>
              </a:ext>
            </a:extLst>
          </p:cNvPr>
          <p:cNvSpPr txBox="1"/>
          <p:nvPr/>
        </p:nvSpPr>
        <p:spPr>
          <a:xfrm>
            <a:off x="3279728" y="5946759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Internal Fragmentation = 10 + 50 + 150</a:t>
            </a:r>
          </a:p>
          <a:p>
            <a:r>
              <a:rPr lang="en-CA" dirty="0"/>
              <a:t>Any External Fragmentation ? = 160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D6955B-ED86-4B41-BBB6-7CB5225B366D}"/>
              </a:ext>
            </a:extLst>
          </p:cNvPr>
          <p:cNvCxnSpPr>
            <a:cxnSpLocks/>
          </p:cNvCxnSpPr>
          <p:nvPr/>
        </p:nvCxnSpPr>
        <p:spPr bwMode="auto">
          <a:xfrm>
            <a:off x="3983603" y="2687541"/>
            <a:ext cx="0" cy="22329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CD792387-CF3D-4F5E-B87D-75A85EC5B45F}"/>
              </a:ext>
            </a:extLst>
          </p:cNvPr>
          <p:cNvSpPr/>
          <p:nvPr/>
        </p:nvSpPr>
        <p:spPr bwMode="auto">
          <a:xfrm>
            <a:off x="1323431" y="5513174"/>
            <a:ext cx="286247" cy="564214"/>
          </a:xfrm>
          <a:prstGeom prst="mathMultiply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Partitions Best Fit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F63F-B83A-405D-8B16-B6E4DCF4F8D7}"/>
              </a:ext>
            </a:extLst>
          </p:cNvPr>
          <p:cNvSpPr txBox="1"/>
          <p:nvPr/>
        </p:nvSpPr>
        <p:spPr>
          <a:xfrm>
            <a:off x="533400" y="1677725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 = 190 </a:t>
            </a:r>
          </a:p>
          <a:p>
            <a:r>
              <a:rPr lang="en-CA" dirty="0"/>
              <a:t>P2 = 400</a:t>
            </a:r>
          </a:p>
          <a:p>
            <a:r>
              <a:rPr lang="en-CA" dirty="0"/>
              <a:t>P3 = 150</a:t>
            </a:r>
          </a:p>
          <a:p>
            <a:r>
              <a:rPr lang="en-CA" dirty="0"/>
              <a:t>P4 = 160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C19F-8EB9-4327-B121-8AB267B3B375}"/>
              </a:ext>
            </a:extLst>
          </p:cNvPr>
          <p:cNvSpPr txBox="1"/>
          <p:nvPr/>
        </p:nvSpPr>
        <p:spPr>
          <a:xfrm>
            <a:off x="2792233" y="306387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200      |  300 | 50 |  70    |  150   |    450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C943-798C-48B6-8F23-C1AB04EABB1C}"/>
              </a:ext>
            </a:extLst>
          </p:cNvPr>
          <p:cNvSpPr txBox="1"/>
          <p:nvPr/>
        </p:nvSpPr>
        <p:spPr>
          <a:xfrm>
            <a:off x="2792233" y="3733110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sz="1600" dirty="0"/>
              <a:t>p1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</a:t>
            </a:r>
            <a:r>
              <a:rPr lang="en-CA" dirty="0">
                <a:highlight>
                  <a:srgbClr val="C0C0C0"/>
                </a:highlight>
              </a:rPr>
              <a:t>    </a:t>
            </a:r>
            <a:r>
              <a:rPr lang="en-CA" dirty="0"/>
              <a:t>|  300 | 50 |  70    |  150   |    450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2DBE-D070-46BF-A731-69A11825DEA5}"/>
              </a:ext>
            </a:extLst>
          </p:cNvPr>
          <p:cNvSpPr txBox="1"/>
          <p:nvPr/>
        </p:nvSpPr>
        <p:spPr>
          <a:xfrm>
            <a:off x="2792233" y="4303733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    </a:t>
            </a:r>
            <a:r>
              <a:rPr lang="en-CA" dirty="0"/>
              <a:t>|  300 | 50 |  70     |  150  |  </a:t>
            </a:r>
            <a:r>
              <a:rPr lang="en-CA" sz="1600" dirty="0"/>
              <a:t>p2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50</a:t>
            </a:r>
            <a:r>
              <a:rPr lang="en-CA" dirty="0">
                <a:highlight>
                  <a:srgbClr val="C0C0C0"/>
                </a:highlight>
              </a:rPr>
              <a:t>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40B2E-3ABB-41BA-8686-A4E4975521B1}"/>
              </a:ext>
            </a:extLst>
          </p:cNvPr>
          <p:cNvSpPr txBox="1"/>
          <p:nvPr/>
        </p:nvSpPr>
        <p:spPr>
          <a:xfrm>
            <a:off x="2792233" y="4960709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    </a:t>
            </a:r>
            <a:r>
              <a:rPr lang="en-CA" dirty="0"/>
              <a:t>|  </a:t>
            </a:r>
            <a:r>
              <a:rPr lang="en-CA" sz="1600" dirty="0"/>
              <a:t>300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dirty="0"/>
              <a:t>| 50 |  70    |    </a:t>
            </a:r>
            <a:r>
              <a:rPr lang="en-CA" sz="1600" dirty="0"/>
              <a:t>p3    </a:t>
            </a:r>
            <a:r>
              <a:rPr lang="en-CA" dirty="0"/>
              <a:t>|  </a:t>
            </a:r>
            <a:r>
              <a:rPr lang="en-CA" sz="1600" dirty="0"/>
              <a:t>p2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50          </a:t>
            </a:r>
            <a:r>
              <a:rPr lang="en-CA" dirty="0">
                <a:highlight>
                  <a:srgbClr val="C0C0C0"/>
                </a:highlight>
              </a:rPr>
              <a:t> </a:t>
            </a:r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B5677A7-80C0-4C9D-A530-9C2CB83E8F40}"/>
              </a:ext>
            </a:extLst>
          </p:cNvPr>
          <p:cNvSpPr/>
          <p:nvPr/>
        </p:nvSpPr>
        <p:spPr bwMode="auto">
          <a:xfrm>
            <a:off x="1698423" y="373311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5F1EF9-2E11-4C9D-BD3A-E8031B913240}"/>
              </a:ext>
            </a:extLst>
          </p:cNvPr>
          <p:cNvSpPr/>
          <p:nvPr/>
        </p:nvSpPr>
        <p:spPr bwMode="auto">
          <a:xfrm>
            <a:off x="1698422" y="4303733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EEAF89-8360-47AA-9465-333596542331}"/>
              </a:ext>
            </a:extLst>
          </p:cNvPr>
          <p:cNvSpPr/>
          <p:nvPr/>
        </p:nvSpPr>
        <p:spPr bwMode="auto">
          <a:xfrm>
            <a:off x="1698421" y="492045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ECAFF-3D0D-43A3-B56E-552DBAAF7995}"/>
              </a:ext>
            </a:extLst>
          </p:cNvPr>
          <p:cNvSpPr txBox="1"/>
          <p:nvPr/>
        </p:nvSpPr>
        <p:spPr>
          <a:xfrm>
            <a:off x="1820848" y="3485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C1527-A7FB-4A01-A741-F5829A5B558C}"/>
              </a:ext>
            </a:extLst>
          </p:cNvPr>
          <p:cNvSpPr txBox="1"/>
          <p:nvPr/>
        </p:nvSpPr>
        <p:spPr>
          <a:xfrm>
            <a:off x="1820848" y="4079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87AC7-CD58-4638-8A90-6F86D894AE34}"/>
              </a:ext>
            </a:extLst>
          </p:cNvPr>
          <p:cNvSpPr txBox="1"/>
          <p:nvPr/>
        </p:nvSpPr>
        <p:spPr>
          <a:xfrm>
            <a:off x="1820848" y="4673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12A89-1157-45AD-B3CF-61AFBEFB492C}"/>
              </a:ext>
            </a:extLst>
          </p:cNvPr>
          <p:cNvSpPr txBox="1"/>
          <p:nvPr/>
        </p:nvSpPr>
        <p:spPr>
          <a:xfrm>
            <a:off x="2792233" y="561768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    </a:t>
            </a:r>
            <a:r>
              <a:rPr lang="en-CA" dirty="0"/>
              <a:t>|</a:t>
            </a:r>
            <a:r>
              <a:rPr lang="en-CA" sz="1400" dirty="0"/>
              <a:t>p</a:t>
            </a:r>
            <a:r>
              <a:rPr lang="en-CA" sz="1400" dirty="0">
                <a:solidFill>
                  <a:schemeClr val="tx1"/>
                </a:solidFill>
              </a:rPr>
              <a:t>4</a:t>
            </a:r>
            <a:r>
              <a:rPr lang="en-CA" sz="1400" dirty="0">
                <a:solidFill>
                  <a:srgbClr val="FF0000"/>
                </a:solidFill>
              </a:rPr>
              <a:t> </a:t>
            </a:r>
            <a:r>
              <a:rPr lang="en-CA" sz="1400" dirty="0">
                <a:solidFill>
                  <a:srgbClr val="FF0000"/>
                </a:solidFill>
                <a:highlight>
                  <a:srgbClr val="C0C0C0"/>
                </a:highlight>
              </a:rPr>
              <a:t>140</a:t>
            </a:r>
            <a:r>
              <a:rPr lang="en-CA" sz="1400" dirty="0"/>
              <a:t> </a:t>
            </a:r>
            <a:r>
              <a:rPr lang="en-CA" dirty="0"/>
              <a:t>| 50 |  70    |    </a:t>
            </a:r>
            <a:r>
              <a:rPr lang="en-CA" sz="1600" dirty="0"/>
              <a:t>p3    </a:t>
            </a:r>
            <a:r>
              <a:rPr lang="en-CA" dirty="0"/>
              <a:t>|  </a:t>
            </a:r>
            <a:r>
              <a:rPr lang="en-CA" sz="1600" dirty="0"/>
              <a:t>p2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50</a:t>
            </a:r>
            <a:r>
              <a:rPr lang="en-CA" dirty="0">
                <a:highlight>
                  <a:srgbClr val="C0C0C0"/>
                </a:highlight>
              </a:rPr>
              <a:t> </a:t>
            </a:r>
            <a:endParaRPr lang="en-CA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C64673-38B3-422A-B879-3CCD486D4997}"/>
              </a:ext>
            </a:extLst>
          </p:cNvPr>
          <p:cNvSpPr/>
          <p:nvPr/>
        </p:nvSpPr>
        <p:spPr bwMode="auto">
          <a:xfrm>
            <a:off x="1738633" y="5610615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4C3FC-0AB2-4F85-8C45-D7C7D339E305}"/>
              </a:ext>
            </a:extLst>
          </p:cNvPr>
          <p:cNvSpPr txBox="1"/>
          <p:nvPr/>
        </p:nvSpPr>
        <p:spPr>
          <a:xfrm>
            <a:off x="1861060" y="5363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4E603-E136-4F05-9B37-1D47C8DCD3B5}"/>
              </a:ext>
            </a:extLst>
          </p:cNvPr>
          <p:cNvCxnSpPr>
            <a:cxnSpLocks/>
          </p:cNvCxnSpPr>
          <p:nvPr/>
        </p:nvCxnSpPr>
        <p:spPr bwMode="auto">
          <a:xfrm>
            <a:off x="3578087" y="2576223"/>
            <a:ext cx="0" cy="11568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73CEA-7754-4E2D-8E02-C4C73588CEAC}"/>
              </a:ext>
            </a:extLst>
          </p:cNvPr>
          <p:cNvSpPr txBox="1"/>
          <p:nvPr/>
        </p:nvSpPr>
        <p:spPr>
          <a:xfrm>
            <a:off x="2792233" y="224399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Internal Fragmentation (can NOT be used any other process)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320E6D-BC84-4FCD-B9DE-44FEEF8DC4E8}"/>
              </a:ext>
            </a:extLst>
          </p:cNvPr>
          <p:cNvCxnSpPr>
            <a:cxnSpLocks/>
          </p:cNvCxnSpPr>
          <p:nvPr/>
        </p:nvCxnSpPr>
        <p:spPr bwMode="auto">
          <a:xfrm>
            <a:off x="4921857" y="2613328"/>
            <a:ext cx="2242268" cy="16507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A5072-D33C-41F6-98DB-A3BAD712F1B4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1413" y="2576223"/>
            <a:ext cx="429370" cy="30343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C24778-74C0-497B-AE40-B1A2750BD77B}"/>
              </a:ext>
            </a:extLst>
          </p:cNvPr>
          <p:cNvSpPr txBox="1"/>
          <p:nvPr/>
        </p:nvSpPr>
        <p:spPr>
          <a:xfrm>
            <a:off x="3239971" y="6075144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Internal Fragmentation = 10 + 50 + 140</a:t>
            </a:r>
          </a:p>
          <a:p>
            <a:r>
              <a:rPr lang="en-CA" dirty="0"/>
              <a:t>Any External Fragmentation ? = 0</a:t>
            </a:r>
          </a:p>
        </p:txBody>
      </p:sp>
    </p:spTree>
    <p:extLst>
      <p:ext uri="{BB962C8B-B14F-4D97-AF65-F5344CB8AC3E}">
        <p14:creationId xmlns:p14="http://schemas.microsoft.com/office/powerpoint/2010/main" val="51419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Dynamic Partitioning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96900" y="1358899"/>
            <a:ext cx="8205194" cy="5362575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Partitions are of variable length and number (could be equal sized as well)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Processes are allocated to the closest possible match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solves Internal fragmentation but </a:t>
            </a:r>
            <a:r>
              <a:rPr lang="en-US" dirty="0">
                <a:solidFill>
                  <a:srgbClr val="FF0000"/>
                </a:solidFill>
              </a:rPr>
              <a:t>external fragmentation still possible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To recover from external </a:t>
            </a:r>
            <a:r>
              <a:rPr lang="en-US" dirty="0" err="1">
                <a:solidFill>
                  <a:srgbClr val="FF0000"/>
                </a:solidFill>
              </a:rPr>
              <a:t>ragmentation</a:t>
            </a:r>
            <a:r>
              <a:rPr lang="en-US" dirty="0">
                <a:solidFill>
                  <a:srgbClr val="FF0000"/>
                </a:solidFill>
              </a:rPr>
              <a:t>, Compaction</a:t>
            </a:r>
            <a:r>
              <a:rPr lang="en-US" dirty="0"/>
              <a:t> is required to obtain a large contagious block of memory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Shift processes so that all free memory is in one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Computationally expensive process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837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Dynamic Partitioning Placement Algorithm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348207" cy="46482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Operating system must decide which free block to allocate to a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Best-fit, First-fit, Worst fit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Best-fit</a:t>
            </a:r>
            <a:r>
              <a:rPr lang="en-US" dirty="0"/>
              <a:t>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Choose the block that is closest in size to the request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smallest block is found for a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238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Dynamic Partitioning Placement Algorithm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First-fit</a:t>
            </a:r>
            <a:r>
              <a:rPr lang="en-US" dirty="0"/>
              <a:t> algorithm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Starts scanning memory from the beginning and chooses the first available block that is large enough.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0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815" y="1290099"/>
            <a:ext cx="7772400" cy="4648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 to Memory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Memory Hierarchy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Memory Allocation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Contiguous Memory Allocation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Fixed Allocations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Variable or Dynamic Allocation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 Binding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Logical Address and Physical 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Mapping from Logical to Physical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8578"/>
          </a:xfrm>
        </p:spPr>
        <p:txBody>
          <a:bodyPr/>
          <a:lstStyle/>
          <a:p>
            <a:r>
              <a:rPr lang="en-US" dirty="0"/>
              <a:t>Dynamic Partitions First Fit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F63F-B83A-405D-8B16-B6E4DCF4F8D7}"/>
              </a:ext>
            </a:extLst>
          </p:cNvPr>
          <p:cNvSpPr txBox="1"/>
          <p:nvPr/>
        </p:nvSpPr>
        <p:spPr>
          <a:xfrm>
            <a:off x="533400" y="1677725"/>
            <a:ext cx="1178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 = 190 </a:t>
            </a:r>
          </a:p>
          <a:p>
            <a:r>
              <a:rPr lang="en-CA" dirty="0"/>
              <a:t>P2 = 10</a:t>
            </a:r>
          </a:p>
          <a:p>
            <a:r>
              <a:rPr lang="en-CA" dirty="0"/>
              <a:t>P3 = 150</a:t>
            </a:r>
          </a:p>
          <a:p>
            <a:r>
              <a:rPr lang="en-CA" dirty="0"/>
              <a:t>P4 = 100</a:t>
            </a:r>
          </a:p>
          <a:p>
            <a:r>
              <a:rPr lang="en-CA" dirty="0"/>
              <a:t>P5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C19F-8EB9-4327-B121-8AB267B3B375}"/>
              </a:ext>
            </a:extLst>
          </p:cNvPr>
          <p:cNvSpPr txBox="1"/>
          <p:nvPr/>
        </p:nvSpPr>
        <p:spPr>
          <a:xfrm>
            <a:off x="2792233" y="306387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200      |  300 | 50 |  70    |  150   |    450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C943-798C-48B6-8F23-C1AB04EABB1C}"/>
              </a:ext>
            </a:extLst>
          </p:cNvPr>
          <p:cNvSpPr txBox="1"/>
          <p:nvPr/>
        </p:nvSpPr>
        <p:spPr>
          <a:xfrm>
            <a:off x="2792233" y="3733110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sz="1600" dirty="0"/>
              <a:t>p1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</a:t>
            </a:r>
            <a:r>
              <a:rPr lang="en-CA" dirty="0">
                <a:highlight>
                  <a:srgbClr val="C0C0C0"/>
                </a:highlight>
              </a:rPr>
              <a:t>     </a:t>
            </a:r>
            <a:r>
              <a:rPr lang="en-CA" dirty="0"/>
              <a:t>|  300 | 50 |  70    |  150   |    450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2DBE-D070-46BF-A731-69A11825DEA5}"/>
              </a:ext>
            </a:extLst>
          </p:cNvPr>
          <p:cNvSpPr txBox="1"/>
          <p:nvPr/>
        </p:nvSpPr>
        <p:spPr>
          <a:xfrm>
            <a:off x="2792233" y="4303733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</a:t>
            </a:r>
            <a:r>
              <a:rPr lang="en-CA" dirty="0"/>
              <a:t>|  300   | 50 | 70    |  150   |  </a:t>
            </a:r>
            <a:r>
              <a:rPr lang="en-CA" sz="1600" dirty="0"/>
              <a:t>450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40B2E-3ABB-41BA-8686-A4E4975521B1}"/>
              </a:ext>
            </a:extLst>
          </p:cNvPr>
          <p:cNvSpPr txBox="1"/>
          <p:nvPr/>
        </p:nvSpPr>
        <p:spPr>
          <a:xfrm>
            <a:off x="2792233" y="4960709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  </a:t>
            </a:r>
            <a:r>
              <a:rPr lang="en-CA" dirty="0"/>
              <a:t>| </a:t>
            </a:r>
            <a:r>
              <a:rPr lang="en-CA" sz="1600" dirty="0"/>
              <a:t>p3 </a:t>
            </a:r>
            <a:r>
              <a:rPr lang="en-CA" sz="1600" dirty="0">
                <a:solidFill>
                  <a:srgbClr val="FF0000"/>
                </a:solidFill>
                <a:highlight>
                  <a:srgbClr val="C0C0C0"/>
                </a:highlight>
              </a:rPr>
              <a:t>150</a:t>
            </a:r>
            <a:r>
              <a:rPr lang="en-CA" sz="1600" dirty="0"/>
              <a:t> </a:t>
            </a:r>
            <a:r>
              <a:rPr lang="en-CA" dirty="0"/>
              <a:t>| 50 |  70    |  </a:t>
            </a:r>
            <a:r>
              <a:rPr lang="en-CA" sz="1600" dirty="0"/>
              <a:t>150   </a:t>
            </a:r>
            <a:r>
              <a:rPr lang="en-CA" dirty="0"/>
              <a:t>|  450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B5677A7-80C0-4C9D-A530-9C2CB83E8F40}"/>
              </a:ext>
            </a:extLst>
          </p:cNvPr>
          <p:cNvSpPr/>
          <p:nvPr/>
        </p:nvSpPr>
        <p:spPr bwMode="auto">
          <a:xfrm>
            <a:off x="1698423" y="373311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5F1EF9-2E11-4C9D-BD3A-E8031B913240}"/>
              </a:ext>
            </a:extLst>
          </p:cNvPr>
          <p:cNvSpPr/>
          <p:nvPr/>
        </p:nvSpPr>
        <p:spPr bwMode="auto">
          <a:xfrm>
            <a:off x="1698422" y="4303733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EEAF89-8360-47AA-9465-333596542331}"/>
              </a:ext>
            </a:extLst>
          </p:cNvPr>
          <p:cNvSpPr/>
          <p:nvPr/>
        </p:nvSpPr>
        <p:spPr bwMode="auto">
          <a:xfrm>
            <a:off x="1698421" y="492045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ECAFF-3D0D-43A3-B56E-552DBAAF7995}"/>
              </a:ext>
            </a:extLst>
          </p:cNvPr>
          <p:cNvSpPr txBox="1"/>
          <p:nvPr/>
        </p:nvSpPr>
        <p:spPr>
          <a:xfrm>
            <a:off x="1820848" y="3485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C1527-A7FB-4A01-A741-F5829A5B558C}"/>
              </a:ext>
            </a:extLst>
          </p:cNvPr>
          <p:cNvSpPr txBox="1"/>
          <p:nvPr/>
        </p:nvSpPr>
        <p:spPr>
          <a:xfrm>
            <a:off x="1820848" y="4079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87AC7-CD58-4638-8A90-6F86D894AE34}"/>
              </a:ext>
            </a:extLst>
          </p:cNvPr>
          <p:cNvSpPr txBox="1"/>
          <p:nvPr/>
        </p:nvSpPr>
        <p:spPr>
          <a:xfrm>
            <a:off x="1820848" y="4673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C64673-38B3-422A-B879-3CCD486D4997}"/>
              </a:ext>
            </a:extLst>
          </p:cNvPr>
          <p:cNvSpPr/>
          <p:nvPr/>
        </p:nvSpPr>
        <p:spPr bwMode="auto">
          <a:xfrm>
            <a:off x="1738633" y="5610615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4C3FC-0AB2-4F85-8C45-D7C7D339E305}"/>
              </a:ext>
            </a:extLst>
          </p:cNvPr>
          <p:cNvSpPr txBox="1"/>
          <p:nvPr/>
        </p:nvSpPr>
        <p:spPr>
          <a:xfrm>
            <a:off x="1861060" y="5363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4E603-E136-4F05-9B37-1D47C8DCD3B5}"/>
              </a:ext>
            </a:extLst>
          </p:cNvPr>
          <p:cNvCxnSpPr>
            <a:cxnSpLocks/>
          </p:cNvCxnSpPr>
          <p:nvPr/>
        </p:nvCxnSpPr>
        <p:spPr bwMode="auto">
          <a:xfrm>
            <a:off x="3578087" y="2576223"/>
            <a:ext cx="0" cy="11568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73CEA-7754-4E2D-8E02-C4C73588CEAC}"/>
              </a:ext>
            </a:extLst>
          </p:cNvPr>
          <p:cNvSpPr txBox="1"/>
          <p:nvPr/>
        </p:nvSpPr>
        <p:spPr>
          <a:xfrm>
            <a:off x="2792233" y="224399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Can be used by other process/s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98D20-CB8A-454E-80F4-6274F6D29AD6}"/>
              </a:ext>
            </a:extLst>
          </p:cNvPr>
          <p:cNvSpPr txBox="1"/>
          <p:nvPr/>
        </p:nvSpPr>
        <p:spPr>
          <a:xfrm>
            <a:off x="3578087" y="6137030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Any External Fragmentation ? = 500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CD792387-CF3D-4F5E-B87D-75A85EC5B45F}"/>
              </a:ext>
            </a:extLst>
          </p:cNvPr>
          <p:cNvSpPr/>
          <p:nvPr/>
        </p:nvSpPr>
        <p:spPr bwMode="auto">
          <a:xfrm>
            <a:off x="1327682" y="5894935"/>
            <a:ext cx="286247" cy="564214"/>
          </a:xfrm>
          <a:prstGeom prst="mathMultiply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9F4C6-13F7-4C24-8D1F-BF0F6F81AF50}"/>
              </a:ext>
            </a:extLst>
          </p:cNvPr>
          <p:cNvSpPr txBox="1"/>
          <p:nvPr/>
        </p:nvSpPr>
        <p:spPr>
          <a:xfrm>
            <a:off x="2792233" y="552404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  </a:t>
            </a:r>
            <a:r>
              <a:rPr lang="en-CA" dirty="0"/>
              <a:t>|</a:t>
            </a:r>
            <a:r>
              <a:rPr lang="en-CA" sz="1600" dirty="0"/>
              <a:t>p3 p4</a:t>
            </a:r>
            <a:r>
              <a:rPr lang="en-CA" sz="1600" dirty="0">
                <a:solidFill>
                  <a:srgbClr val="FF0000"/>
                </a:solidFill>
                <a:highlight>
                  <a:srgbClr val="C0C0C0"/>
                </a:highlight>
              </a:rPr>
              <a:t>50</a:t>
            </a:r>
            <a:r>
              <a:rPr lang="en-CA" sz="1600" dirty="0"/>
              <a:t> </a:t>
            </a:r>
            <a:r>
              <a:rPr lang="en-CA" dirty="0"/>
              <a:t>| 50 |  70    |  </a:t>
            </a:r>
            <a:r>
              <a:rPr lang="en-CA" sz="1600" dirty="0"/>
              <a:t>150   </a:t>
            </a:r>
            <a:r>
              <a:rPr lang="en-CA" dirty="0"/>
              <a:t>|  450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696F652-8F9D-40B6-9A27-BA41FEC03314}"/>
              </a:ext>
            </a:extLst>
          </p:cNvPr>
          <p:cNvSpPr/>
          <p:nvPr/>
        </p:nvSpPr>
        <p:spPr bwMode="auto">
          <a:xfrm>
            <a:off x="1739140" y="6029458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B64FA-5395-4FF8-ABFD-5F31D2372CC0}"/>
              </a:ext>
            </a:extLst>
          </p:cNvPr>
          <p:cNvSpPr txBox="1"/>
          <p:nvPr/>
        </p:nvSpPr>
        <p:spPr>
          <a:xfrm>
            <a:off x="1861060" y="62437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22403A-A76E-4425-84F0-6C8C5917F818}"/>
              </a:ext>
            </a:extLst>
          </p:cNvPr>
          <p:cNvCxnSpPr>
            <a:cxnSpLocks/>
          </p:cNvCxnSpPr>
          <p:nvPr/>
        </p:nvCxnSpPr>
        <p:spPr bwMode="auto">
          <a:xfrm>
            <a:off x="4397071" y="2576223"/>
            <a:ext cx="64936" cy="23442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C9DB4F-6422-4079-9AB5-A4EC158ABA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1995" y="2613328"/>
            <a:ext cx="231912" cy="29107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0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8578"/>
          </a:xfrm>
        </p:spPr>
        <p:txBody>
          <a:bodyPr/>
          <a:lstStyle/>
          <a:p>
            <a:r>
              <a:rPr lang="en-US" dirty="0"/>
              <a:t>Dynamic Partitions Best Fit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FF63F-B83A-405D-8B16-B6E4DCF4F8D7}"/>
              </a:ext>
            </a:extLst>
          </p:cNvPr>
          <p:cNvSpPr txBox="1"/>
          <p:nvPr/>
        </p:nvSpPr>
        <p:spPr>
          <a:xfrm>
            <a:off x="533400" y="1677725"/>
            <a:ext cx="1178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 = 190 </a:t>
            </a:r>
          </a:p>
          <a:p>
            <a:r>
              <a:rPr lang="en-CA" dirty="0"/>
              <a:t>P2 = 10</a:t>
            </a:r>
          </a:p>
          <a:p>
            <a:r>
              <a:rPr lang="en-CA" dirty="0"/>
              <a:t>P3 = 150</a:t>
            </a:r>
          </a:p>
          <a:p>
            <a:r>
              <a:rPr lang="en-CA" dirty="0"/>
              <a:t>P4 = 100</a:t>
            </a:r>
          </a:p>
          <a:p>
            <a:r>
              <a:rPr lang="en-CA" dirty="0"/>
              <a:t>P5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C19F-8EB9-4327-B121-8AB267B3B375}"/>
              </a:ext>
            </a:extLst>
          </p:cNvPr>
          <p:cNvSpPr txBox="1"/>
          <p:nvPr/>
        </p:nvSpPr>
        <p:spPr>
          <a:xfrm>
            <a:off x="2792233" y="306387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200      |  300 | 50 |  70    |  150   |    450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C943-798C-48B6-8F23-C1AB04EABB1C}"/>
              </a:ext>
            </a:extLst>
          </p:cNvPr>
          <p:cNvSpPr txBox="1"/>
          <p:nvPr/>
        </p:nvSpPr>
        <p:spPr>
          <a:xfrm>
            <a:off x="2792233" y="3733110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sz="1600" dirty="0"/>
              <a:t>p1 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10</a:t>
            </a:r>
            <a:r>
              <a:rPr lang="en-CA" dirty="0">
                <a:highlight>
                  <a:srgbClr val="C0C0C0"/>
                </a:highlight>
              </a:rPr>
              <a:t>     </a:t>
            </a:r>
            <a:r>
              <a:rPr lang="en-CA" dirty="0"/>
              <a:t>|  300 | 50 |  70    |  150   |    450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2DBE-D070-46BF-A731-69A11825DEA5}"/>
              </a:ext>
            </a:extLst>
          </p:cNvPr>
          <p:cNvSpPr txBox="1"/>
          <p:nvPr/>
        </p:nvSpPr>
        <p:spPr>
          <a:xfrm>
            <a:off x="2792233" y="4303733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 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</a:t>
            </a:r>
            <a:r>
              <a:rPr lang="en-CA" dirty="0"/>
              <a:t>|  300   | 50 | 70    |  150   |  </a:t>
            </a:r>
            <a:r>
              <a:rPr lang="en-CA" sz="1600" dirty="0"/>
              <a:t>450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40B2E-3ABB-41BA-8686-A4E4975521B1}"/>
              </a:ext>
            </a:extLst>
          </p:cNvPr>
          <p:cNvSpPr txBox="1"/>
          <p:nvPr/>
        </p:nvSpPr>
        <p:spPr>
          <a:xfrm>
            <a:off x="2792233" y="4960709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  </a:t>
            </a:r>
            <a:r>
              <a:rPr lang="en-CA" dirty="0"/>
              <a:t>| </a:t>
            </a:r>
            <a:r>
              <a:rPr lang="en-CA" sz="1600" dirty="0"/>
              <a:t>300     </a:t>
            </a:r>
            <a:r>
              <a:rPr lang="en-CA" dirty="0"/>
              <a:t>| 50 |  70    |  </a:t>
            </a:r>
            <a:r>
              <a:rPr lang="en-CA" sz="1600" dirty="0"/>
              <a:t>p3     </a:t>
            </a:r>
            <a:r>
              <a:rPr lang="en-CA" dirty="0"/>
              <a:t>|  450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B5677A7-80C0-4C9D-A530-9C2CB83E8F40}"/>
              </a:ext>
            </a:extLst>
          </p:cNvPr>
          <p:cNvSpPr/>
          <p:nvPr/>
        </p:nvSpPr>
        <p:spPr bwMode="auto">
          <a:xfrm>
            <a:off x="1698423" y="373311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5F1EF9-2E11-4C9D-BD3A-E8031B913240}"/>
              </a:ext>
            </a:extLst>
          </p:cNvPr>
          <p:cNvSpPr/>
          <p:nvPr/>
        </p:nvSpPr>
        <p:spPr bwMode="auto">
          <a:xfrm>
            <a:off x="1698422" y="4303733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EEAF89-8360-47AA-9465-333596542331}"/>
              </a:ext>
            </a:extLst>
          </p:cNvPr>
          <p:cNvSpPr/>
          <p:nvPr/>
        </p:nvSpPr>
        <p:spPr bwMode="auto">
          <a:xfrm>
            <a:off x="1698421" y="4920450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ECAFF-3D0D-43A3-B56E-552DBAAF7995}"/>
              </a:ext>
            </a:extLst>
          </p:cNvPr>
          <p:cNvSpPr txBox="1"/>
          <p:nvPr/>
        </p:nvSpPr>
        <p:spPr>
          <a:xfrm>
            <a:off x="1820848" y="3485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C1527-A7FB-4A01-A741-F5829A5B558C}"/>
              </a:ext>
            </a:extLst>
          </p:cNvPr>
          <p:cNvSpPr txBox="1"/>
          <p:nvPr/>
        </p:nvSpPr>
        <p:spPr>
          <a:xfrm>
            <a:off x="1820848" y="40793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87AC7-CD58-4638-8A90-6F86D894AE34}"/>
              </a:ext>
            </a:extLst>
          </p:cNvPr>
          <p:cNvSpPr txBox="1"/>
          <p:nvPr/>
        </p:nvSpPr>
        <p:spPr>
          <a:xfrm>
            <a:off x="1820848" y="4673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C64673-38B3-422A-B879-3CCD486D4997}"/>
              </a:ext>
            </a:extLst>
          </p:cNvPr>
          <p:cNvSpPr/>
          <p:nvPr/>
        </p:nvSpPr>
        <p:spPr bwMode="auto">
          <a:xfrm>
            <a:off x="1738633" y="5610615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4C3FC-0AB2-4F85-8C45-D7C7D339E305}"/>
              </a:ext>
            </a:extLst>
          </p:cNvPr>
          <p:cNvSpPr txBox="1"/>
          <p:nvPr/>
        </p:nvSpPr>
        <p:spPr>
          <a:xfrm>
            <a:off x="1861060" y="5363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4E603-E136-4F05-9B37-1D47C8DCD3B5}"/>
              </a:ext>
            </a:extLst>
          </p:cNvPr>
          <p:cNvCxnSpPr>
            <a:cxnSpLocks/>
          </p:cNvCxnSpPr>
          <p:nvPr/>
        </p:nvCxnSpPr>
        <p:spPr bwMode="auto">
          <a:xfrm>
            <a:off x="3578087" y="2576223"/>
            <a:ext cx="0" cy="11568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73CEA-7754-4E2D-8E02-C4C73588CEAC}"/>
              </a:ext>
            </a:extLst>
          </p:cNvPr>
          <p:cNvSpPr txBox="1"/>
          <p:nvPr/>
        </p:nvSpPr>
        <p:spPr>
          <a:xfrm>
            <a:off x="2792233" y="224399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Can be used by other process/s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98D20-CB8A-454E-80F4-6274F6D29AD6}"/>
              </a:ext>
            </a:extLst>
          </p:cNvPr>
          <p:cNvSpPr txBox="1"/>
          <p:nvPr/>
        </p:nvSpPr>
        <p:spPr>
          <a:xfrm>
            <a:off x="3645488" y="6204163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Any External Fragmentation ? = 500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CD792387-CF3D-4F5E-B87D-75A85EC5B45F}"/>
              </a:ext>
            </a:extLst>
          </p:cNvPr>
          <p:cNvSpPr/>
          <p:nvPr/>
        </p:nvSpPr>
        <p:spPr bwMode="auto">
          <a:xfrm>
            <a:off x="1327682" y="5894935"/>
            <a:ext cx="286247" cy="564214"/>
          </a:xfrm>
          <a:prstGeom prst="mathMultiply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C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9F4C6-13F7-4C24-8D1F-BF0F6F81AF50}"/>
              </a:ext>
            </a:extLst>
          </p:cNvPr>
          <p:cNvSpPr txBox="1"/>
          <p:nvPr/>
        </p:nvSpPr>
        <p:spPr>
          <a:xfrm>
            <a:off x="2792233" y="5524045"/>
            <a:ext cx="58283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p1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  <a:highlight>
                  <a:srgbClr val="C0C0C0"/>
                </a:highlight>
              </a:rPr>
              <a:t>p2</a:t>
            </a:r>
            <a:r>
              <a:rPr lang="en-CA" dirty="0">
                <a:solidFill>
                  <a:srgbClr val="FF0000"/>
                </a:solidFill>
                <a:highlight>
                  <a:srgbClr val="C0C0C0"/>
                </a:highlight>
              </a:rPr>
              <a:t>      </a:t>
            </a:r>
            <a:r>
              <a:rPr lang="en-CA" dirty="0"/>
              <a:t>|</a:t>
            </a:r>
            <a:r>
              <a:rPr lang="en-CA" sz="1600" dirty="0"/>
              <a:t>p4</a:t>
            </a:r>
            <a:r>
              <a:rPr lang="en-CA" sz="1600" dirty="0">
                <a:solidFill>
                  <a:srgbClr val="FF0000"/>
                </a:solidFill>
                <a:highlight>
                  <a:srgbClr val="C0C0C0"/>
                </a:highlight>
              </a:rPr>
              <a:t>200</a:t>
            </a:r>
            <a:r>
              <a:rPr lang="en-CA" sz="1600" dirty="0"/>
              <a:t>  </a:t>
            </a:r>
            <a:r>
              <a:rPr lang="en-CA" dirty="0"/>
              <a:t>| 50 |  70    |  </a:t>
            </a:r>
            <a:r>
              <a:rPr lang="en-CA" sz="1600" dirty="0"/>
              <a:t>p3   </a:t>
            </a:r>
            <a:r>
              <a:rPr lang="en-CA" dirty="0"/>
              <a:t>|  450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696F652-8F9D-40B6-9A27-BA41FEC03314}"/>
              </a:ext>
            </a:extLst>
          </p:cNvPr>
          <p:cNvSpPr/>
          <p:nvPr/>
        </p:nvSpPr>
        <p:spPr bwMode="auto">
          <a:xfrm>
            <a:off x="1739140" y="6029458"/>
            <a:ext cx="944675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0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B64FA-5395-4FF8-ABFD-5F31D2372CC0}"/>
              </a:ext>
            </a:extLst>
          </p:cNvPr>
          <p:cNvSpPr txBox="1"/>
          <p:nvPr/>
        </p:nvSpPr>
        <p:spPr>
          <a:xfrm>
            <a:off x="1861060" y="62437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98991-6696-42C6-AF00-011D28354AF4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4513217" y="2613328"/>
            <a:ext cx="0" cy="29107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998578"/>
          </a:xfrm>
        </p:spPr>
        <p:txBody>
          <a:bodyPr/>
          <a:lstStyle/>
          <a:p>
            <a:r>
              <a:rPr lang="en-US" sz="3000" dirty="0"/>
              <a:t>External Fragmentation and Compaction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AC19F-8EB9-4327-B121-8AB267B3B375}"/>
              </a:ext>
            </a:extLst>
          </p:cNvPr>
          <p:cNvSpPr txBox="1"/>
          <p:nvPr/>
        </p:nvSpPr>
        <p:spPr>
          <a:xfrm>
            <a:off x="1360999" y="2253487"/>
            <a:ext cx="6327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dirty="0" err="1"/>
              <a:t>xxxx</a:t>
            </a:r>
            <a:r>
              <a:rPr lang="en-CA" dirty="0"/>
              <a:t>      |  xx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</a:rPr>
              <a:t>100</a:t>
            </a:r>
            <a:r>
              <a:rPr lang="en-CA" dirty="0"/>
              <a:t> | xx |  xxx 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</a:rPr>
              <a:t>30    </a:t>
            </a:r>
            <a:r>
              <a:rPr lang="en-CA" dirty="0"/>
              <a:t>|  xxx   |    xxx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EB45C-0F20-4B55-BDAE-5F9284152636}"/>
              </a:ext>
            </a:extLst>
          </p:cNvPr>
          <p:cNvSpPr txBox="1"/>
          <p:nvPr/>
        </p:nvSpPr>
        <p:spPr>
          <a:xfrm>
            <a:off x="779228" y="33474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 = 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BDBD5-3D35-410B-85DA-5F147F2C2312}"/>
              </a:ext>
            </a:extLst>
          </p:cNvPr>
          <p:cNvSpPr txBox="1"/>
          <p:nvPr/>
        </p:nvSpPr>
        <p:spPr>
          <a:xfrm>
            <a:off x="1336431" y="3935586"/>
            <a:ext cx="70760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r>
              <a:rPr lang="en-CA" dirty="0" err="1"/>
              <a:t>xxxx</a:t>
            </a:r>
            <a:r>
              <a:rPr lang="en-CA" dirty="0"/>
              <a:t>      |  xx </a:t>
            </a:r>
            <a:r>
              <a:rPr lang="en-CA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100</a:t>
            </a:r>
            <a:r>
              <a:rPr lang="en-CA" strike="sngStrike" dirty="0"/>
              <a:t> </a:t>
            </a:r>
            <a:r>
              <a:rPr lang="en-CA" dirty="0"/>
              <a:t>| xx |  xxx  </a:t>
            </a:r>
            <a:r>
              <a:rPr lang="en-CA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30    </a:t>
            </a:r>
            <a:r>
              <a:rPr lang="en-CA" dirty="0"/>
              <a:t>|  xxx   |    xxx </a:t>
            </a:r>
            <a:r>
              <a:rPr lang="en-CA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100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</a:rPr>
              <a:t>| 230</a:t>
            </a:r>
          </a:p>
        </p:txBody>
      </p:sp>
    </p:spTree>
    <p:extLst>
      <p:ext uri="{BB962C8B-B14F-4D97-AF65-F5344CB8AC3E}">
        <p14:creationId xmlns:p14="http://schemas.microsoft.com/office/powerpoint/2010/main" val="76394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600200"/>
            <a:ext cx="8563554" cy="4927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 execution requires that a program be brought into memory from the disk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process can reside in any part of the physical memory (unknown to programmer)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Compiler allocates logical addresses to the source program/code</a:t>
            </a:r>
            <a:endParaRPr lang="en-US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loader will in turn bind the logical addresses to physical addresses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4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4553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 Address Binding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7934" y="1176867"/>
            <a:ext cx="8288866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Memory references in the code (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) must be translated to actual physical memory addresses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Run-time Mapping </a:t>
            </a:r>
            <a:r>
              <a:rPr lang="en-US" dirty="0"/>
              <a:t>from virtual to physical addresses is done by a hardware device called the </a:t>
            </a:r>
            <a:r>
              <a:rPr lang="en-US" dirty="0">
                <a:solidFill>
                  <a:srgbClr val="FF0000"/>
                </a:solidFill>
              </a:rPr>
              <a:t>memory-management unit (MMU)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904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 MMU for Address Mapping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4749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base</a:t>
            </a:r>
            <a:r>
              <a:rPr lang="en-US" sz="2600" dirty="0"/>
              <a:t> register holds the physical memory 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limit</a:t>
            </a:r>
            <a:r>
              <a:rPr lang="en-US" sz="2600" dirty="0"/>
              <a:t> register specifies the range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These registers can be loaded only by the operating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Ensures the user program doesn’t access anything beyond the range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1981730"/>
            <a:ext cx="3600450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4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 MMU for Address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Simple mapping from logical addresses to physical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Relocation register: </a:t>
            </a:r>
            <a:r>
              <a:rPr lang="en-US" dirty="0"/>
              <a:t>Value is added to every address generated by a user process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7" y="1948921"/>
            <a:ext cx="4295246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4553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 Address Binding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3F2D0-4370-4968-ACFB-26FD5E179676}"/>
              </a:ext>
            </a:extLst>
          </p:cNvPr>
          <p:cNvSpPr txBox="1"/>
          <p:nvPr/>
        </p:nvSpPr>
        <p:spPr>
          <a:xfrm>
            <a:off x="628153" y="2480807"/>
            <a:ext cx="1431235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  int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1  int j</a:t>
            </a:r>
          </a:p>
          <a:p>
            <a:r>
              <a:rPr lang="en-CA" dirty="0"/>
              <a:t>2 char a</a:t>
            </a:r>
          </a:p>
          <a:p>
            <a:r>
              <a:rPr lang="en-CA" dirty="0"/>
              <a:t>3 char *s</a:t>
            </a:r>
          </a:p>
          <a:p>
            <a:r>
              <a:rPr lang="en-CA" dirty="0"/>
              <a:t>4 int sum</a:t>
            </a:r>
          </a:p>
          <a:p>
            <a:r>
              <a:rPr lang="en-CA" dirty="0"/>
              <a:t>5 sum = </a:t>
            </a:r>
            <a:r>
              <a:rPr lang="en-CA" dirty="0" err="1"/>
              <a:t>i+j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70D10-6B01-4A15-AC23-15E670F9F495}"/>
              </a:ext>
            </a:extLst>
          </p:cNvPr>
          <p:cNvSpPr txBox="1"/>
          <p:nvPr/>
        </p:nvSpPr>
        <p:spPr>
          <a:xfrm>
            <a:off x="756037" y="1726755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Assigns Logical </a:t>
            </a:r>
          </a:p>
          <a:p>
            <a:r>
              <a:rPr lang="en-CA" sz="1600" dirty="0"/>
              <a:t>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55CF3-D9EC-4608-8166-603B0D873222}"/>
              </a:ext>
            </a:extLst>
          </p:cNvPr>
          <p:cNvSpPr txBox="1"/>
          <p:nvPr/>
        </p:nvSpPr>
        <p:spPr>
          <a:xfrm>
            <a:off x="6464170" y="1640472"/>
            <a:ext cx="198782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>
                <a:highlight>
                  <a:srgbClr val="C0C0C0"/>
                </a:highlight>
              </a:rPr>
              <a:t>3  int 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endParaRPr lang="en-CA" dirty="0">
              <a:highlight>
                <a:srgbClr val="C0C0C0"/>
              </a:highlight>
            </a:endParaRPr>
          </a:p>
          <a:p>
            <a:r>
              <a:rPr lang="en-CA" dirty="0">
                <a:highlight>
                  <a:srgbClr val="C0C0C0"/>
                </a:highlight>
              </a:rPr>
              <a:t>4  int j</a:t>
            </a:r>
          </a:p>
          <a:p>
            <a:r>
              <a:rPr lang="en-CA" dirty="0">
                <a:highlight>
                  <a:srgbClr val="C0C0C0"/>
                </a:highlight>
              </a:rPr>
              <a:t>5 char a</a:t>
            </a:r>
          </a:p>
          <a:p>
            <a:r>
              <a:rPr lang="en-CA" dirty="0">
                <a:highlight>
                  <a:srgbClr val="C0C0C0"/>
                </a:highlight>
              </a:rPr>
              <a:t>6 char *s</a:t>
            </a:r>
          </a:p>
          <a:p>
            <a:r>
              <a:rPr lang="en-CA" dirty="0">
                <a:highlight>
                  <a:srgbClr val="C0C0C0"/>
                </a:highlight>
              </a:rPr>
              <a:t>7 int sum</a:t>
            </a:r>
          </a:p>
          <a:p>
            <a:r>
              <a:rPr lang="en-CA" dirty="0">
                <a:highlight>
                  <a:srgbClr val="C0C0C0"/>
                </a:highlight>
              </a:rPr>
              <a:t>8 sum = </a:t>
            </a:r>
            <a:r>
              <a:rPr lang="en-CA" dirty="0" err="1">
                <a:highlight>
                  <a:srgbClr val="C0C0C0"/>
                </a:highlight>
              </a:rPr>
              <a:t>i+j</a:t>
            </a:r>
            <a:endParaRPr lang="en-CA" dirty="0">
              <a:highlight>
                <a:srgbClr val="C0C0C0"/>
              </a:highlight>
            </a:endParaRPr>
          </a:p>
          <a:p>
            <a:r>
              <a:rPr lang="en-CA" dirty="0"/>
              <a:t>9</a:t>
            </a:r>
          </a:p>
          <a:p>
            <a:r>
              <a:rPr lang="en-CA" dirty="0">
                <a:highlight>
                  <a:srgbClr val="FFFF00"/>
                </a:highlight>
              </a:rPr>
              <a:t>10  int </a:t>
            </a:r>
            <a:r>
              <a:rPr lang="en-CA" dirty="0" err="1">
                <a:highlight>
                  <a:srgbClr val="FFFF00"/>
                </a:highlight>
              </a:rPr>
              <a:t>i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ighlight>
                  <a:srgbClr val="FFFF00"/>
                </a:highlight>
              </a:rPr>
              <a:t>11  int j</a:t>
            </a:r>
          </a:p>
          <a:p>
            <a:r>
              <a:rPr lang="en-CA" dirty="0">
                <a:highlight>
                  <a:srgbClr val="FFFF00"/>
                </a:highlight>
              </a:rPr>
              <a:t>12 char a</a:t>
            </a:r>
          </a:p>
          <a:p>
            <a:r>
              <a:rPr lang="en-CA" dirty="0">
                <a:highlight>
                  <a:srgbClr val="FFFF00"/>
                </a:highlight>
              </a:rPr>
              <a:t>13 char *s</a:t>
            </a:r>
          </a:p>
          <a:p>
            <a:r>
              <a:rPr lang="en-CA" dirty="0">
                <a:highlight>
                  <a:srgbClr val="FFFF00"/>
                </a:highlight>
              </a:rPr>
              <a:t>14 int sum</a:t>
            </a:r>
          </a:p>
          <a:p>
            <a:r>
              <a:rPr lang="en-CA" dirty="0">
                <a:highlight>
                  <a:srgbClr val="FFFF00"/>
                </a:highlight>
              </a:rPr>
              <a:t>15 sum = </a:t>
            </a:r>
            <a:r>
              <a:rPr lang="en-CA" dirty="0" err="1">
                <a:highlight>
                  <a:srgbClr val="FFFF00"/>
                </a:highlight>
              </a:rPr>
              <a:t>i+j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56DB0-DDD3-4D4E-99E4-068369B4ADE0}"/>
              </a:ext>
            </a:extLst>
          </p:cNvPr>
          <p:cNvSpPr txBox="1"/>
          <p:nvPr/>
        </p:nvSpPr>
        <p:spPr>
          <a:xfrm>
            <a:off x="6553200" y="1247959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Physical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B091C-68CE-472F-BD24-7AA3ECA95978}"/>
              </a:ext>
            </a:extLst>
          </p:cNvPr>
          <p:cNvSpPr txBox="1"/>
          <p:nvPr/>
        </p:nvSpPr>
        <p:spPr>
          <a:xfrm>
            <a:off x="421181" y="4660212"/>
            <a:ext cx="1566646" cy="1754903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  int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1  int j</a:t>
            </a:r>
          </a:p>
          <a:p>
            <a:r>
              <a:rPr lang="en-CA" dirty="0"/>
              <a:t>2 char a</a:t>
            </a:r>
          </a:p>
          <a:p>
            <a:r>
              <a:rPr lang="en-CA" dirty="0"/>
              <a:t>3 char *s</a:t>
            </a:r>
          </a:p>
          <a:p>
            <a:r>
              <a:rPr lang="en-CA" dirty="0"/>
              <a:t>4 int sum</a:t>
            </a:r>
          </a:p>
          <a:p>
            <a:r>
              <a:rPr lang="en-CA" dirty="0"/>
              <a:t>5 sum = </a:t>
            </a:r>
            <a:r>
              <a:rPr lang="en-CA" dirty="0" err="1"/>
              <a:t>i+j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F5E9C-2CB5-47B2-94D8-A92C5DFB56E5}"/>
              </a:ext>
            </a:extLst>
          </p:cNvPr>
          <p:cNvSpPr txBox="1"/>
          <p:nvPr/>
        </p:nvSpPr>
        <p:spPr>
          <a:xfrm>
            <a:off x="3339549" y="2470663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Base Reg: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D728F-3B01-436B-83A8-9BCAA328DEA7}"/>
              </a:ext>
            </a:extLst>
          </p:cNvPr>
          <p:cNvSpPr txBox="1"/>
          <p:nvPr/>
        </p:nvSpPr>
        <p:spPr>
          <a:xfrm>
            <a:off x="482600" y="1188478"/>
            <a:ext cx="1243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CPU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6B8E98-A00E-4DA8-BF77-BB3A50FF08C6}"/>
              </a:ext>
            </a:extLst>
          </p:cNvPr>
          <p:cNvCxnSpPr>
            <a:cxnSpLocks/>
          </p:cNvCxnSpPr>
          <p:nvPr/>
        </p:nvCxnSpPr>
        <p:spPr bwMode="auto">
          <a:xfrm>
            <a:off x="746340" y="1644913"/>
            <a:ext cx="9697" cy="7731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9E799-E05F-4802-88C0-3CA4D66078DD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2059388" y="2639940"/>
            <a:ext cx="1280161" cy="157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BF34DC-3DC9-4789-8FDA-5A551AB23414}"/>
              </a:ext>
            </a:extLst>
          </p:cNvPr>
          <p:cNvSpPr txBox="1"/>
          <p:nvPr/>
        </p:nvSpPr>
        <p:spPr>
          <a:xfrm>
            <a:off x="3339549" y="4579084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Base Reg: 10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13FC5C-FF9F-4BC1-9513-4D262399A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9388" y="4660789"/>
            <a:ext cx="1280161" cy="4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0082FE-92F1-435B-BE7F-E929E0328556}"/>
              </a:ext>
            </a:extLst>
          </p:cNvPr>
          <p:cNvSpPr txBox="1"/>
          <p:nvPr/>
        </p:nvSpPr>
        <p:spPr>
          <a:xfrm>
            <a:off x="3323646" y="2896319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Limit Reg: 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0A9AA-F1CA-44FE-8FF1-488D4AF2FE7D}"/>
              </a:ext>
            </a:extLst>
          </p:cNvPr>
          <p:cNvSpPr txBox="1"/>
          <p:nvPr/>
        </p:nvSpPr>
        <p:spPr>
          <a:xfrm>
            <a:off x="3339549" y="5030325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Limit Reg: 15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C63AE-8665-471D-8E6A-4AEE129B8535}"/>
              </a:ext>
            </a:extLst>
          </p:cNvPr>
          <p:cNvSpPr txBox="1"/>
          <p:nvPr/>
        </p:nvSpPr>
        <p:spPr>
          <a:xfrm>
            <a:off x="187007" y="29243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9C866-A58A-43F8-A319-16FF6DDB48A6}"/>
              </a:ext>
            </a:extLst>
          </p:cNvPr>
          <p:cNvSpPr txBox="1"/>
          <p:nvPr/>
        </p:nvSpPr>
        <p:spPr>
          <a:xfrm>
            <a:off x="44337" y="51996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B3768-6344-48CA-A5CC-349A90F0B8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3848" y="4579085"/>
            <a:ext cx="1506952" cy="817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2BE2F-0D02-4170-A6AB-C4F2FFEDE555}"/>
              </a:ext>
            </a:extLst>
          </p:cNvPr>
          <p:cNvCxnSpPr>
            <a:cxnSpLocks/>
          </p:cNvCxnSpPr>
          <p:nvPr/>
        </p:nvCxnSpPr>
        <p:spPr bwMode="auto">
          <a:xfrm>
            <a:off x="4834153" y="5188954"/>
            <a:ext cx="1566647" cy="7029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619B1-3569-4B0B-BB49-7962D82A0B8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0783" y="2630096"/>
            <a:ext cx="1693387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81F4DA-6AEC-4488-9CE0-DE4C1A1B6432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4754880" y="3065596"/>
            <a:ext cx="1645920" cy="983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B7423E-42EC-4D47-84C8-A4ADF4F73E9D}"/>
              </a:ext>
            </a:extLst>
          </p:cNvPr>
          <p:cNvCxnSpPr>
            <a:cxnSpLocks/>
          </p:cNvCxnSpPr>
          <p:nvPr/>
        </p:nvCxnSpPr>
        <p:spPr bwMode="auto">
          <a:xfrm>
            <a:off x="556591" y="1557810"/>
            <a:ext cx="0" cy="31029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522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4553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 Address Binding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3F2D0-4370-4968-ACFB-26FD5E179676}"/>
              </a:ext>
            </a:extLst>
          </p:cNvPr>
          <p:cNvSpPr txBox="1"/>
          <p:nvPr/>
        </p:nvSpPr>
        <p:spPr>
          <a:xfrm>
            <a:off x="628153" y="2480807"/>
            <a:ext cx="1431235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  int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1  int j</a:t>
            </a:r>
          </a:p>
          <a:p>
            <a:r>
              <a:rPr lang="en-CA" dirty="0"/>
              <a:t>2 char a</a:t>
            </a:r>
          </a:p>
          <a:p>
            <a:r>
              <a:rPr lang="en-CA" dirty="0"/>
              <a:t>3 char *s</a:t>
            </a:r>
          </a:p>
          <a:p>
            <a:r>
              <a:rPr lang="en-CA" dirty="0"/>
              <a:t>4 int sum</a:t>
            </a:r>
          </a:p>
          <a:p>
            <a:r>
              <a:rPr lang="en-CA" dirty="0"/>
              <a:t>5 sum = </a:t>
            </a:r>
            <a:r>
              <a:rPr lang="en-CA" dirty="0" err="1"/>
              <a:t>i+j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70D10-6B01-4A15-AC23-15E670F9F495}"/>
              </a:ext>
            </a:extLst>
          </p:cNvPr>
          <p:cNvSpPr txBox="1"/>
          <p:nvPr/>
        </p:nvSpPr>
        <p:spPr>
          <a:xfrm>
            <a:off x="407580" y="1988773"/>
            <a:ext cx="224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Logical Addresses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56DB0-DDD3-4D4E-99E4-068369B4ADE0}"/>
              </a:ext>
            </a:extLst>
          </p:cNvPr>
          <p:cNvSpPr txBox="1"/>
          <p:nvPr/>
        </p:nvSpPr>
        <p:spPr>
          <a:xfrm>
            <a:off x="6553200" y="124795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Physical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B091C-68CE-472F-BD24-7AA3ECA95978}"/>
              </a:ext>
            </a:extLst>
          </p:cNvPr>
          <p:cNvSpPr txBox="1"/>
          <p:nvPr/>
        </p:nvSpPr>
        <p:spPr>
          <a:xfrm>
            <a:off x="421181" y="4660212"/>
            <a:ext cx="1566646" cy="175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  int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1  int j</a:t>
            </a:r>
          </a:p>
          <a:p>
            <a:r>
              <a:rPr lang="en-CA" dirty="0"/>
              <a:t>2 char a</a:t>
            </a:r>
          </a:p>
          <a:p>
            <a:r>
              <a:rPr lang="en-CA" dirty="0"/>
              <a:t>3 char *s</a:t>
            </a:r>
          </a:p>
          <a:p>
            <a:r>
              <a:rPr lang="en-CA" dirty="0"/>
              <a:t>4 int sum</a:t>
            </a:r>
          </a:p>
          <a:p>
            <a:r>
              <a:rPr lang="en-CA" dirty="0"/>
              <a:t>5 sum = </a:t>
            </a:r>
            <a:r>
              <a:rPr lang="en-CA" dirty="0" err="1"/>
              <a:t>i+j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F5E9C-2CB5-47B2-94D8-A92C5DFB56E5}"/>
              </a:ext>
            </a:extLst>
          </p:cNvPr>
          <p:cNvSpPr txBox="1"/>
          <p:nvPr/>
        </p:nvSpPr>
        <p:spPr>
          <a:xfrm>
            <a:off x="2988234" y="2645554"/>
            <a:ext cx="217865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/>
              <a:t>Base Reg 3 +  Logical address location   (offset) = 6 in physical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D728F-3B01-436B-83A8-9BCAA328DEA7}"/>
              </a:ext>
            </a:extLst>
          </p:cNvPr>
          <p:cNvSpPr txBox="1"/>
          <p:nvPr/>
        </p:nvSpPr>
        <p:spPr>
          <a:xfrm>
            <a:off x="2059388" y="1347273"/>
            <a:ext cx="408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CPU wants to access p1 logical address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9E799-E05F-4802-88C0-3CA4D66078DD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2059388" y="2880549"/>
            <a:ext cx="928846" cy="2420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BF34DC-3DC9-4789-8FDA-5A551AB23414}"/>
              </a:ext>
            </a:extLst>
          </p:cNvPr>
          <p:cNvSpPr txBox="1"/>
          <p:nvPr/>
        </p:nvSpPr>
        <p:spPr>
          <a:xfrm>
            <a:off x="3339549" y="4579084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Base Reg: 10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13FC5C-FF9F-4BC1-9513-4D262399A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9388" y="4660789"/>
            <a:ext cx="1280161" cy="4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0082FE-92F1-435B-BE7F-E929E0328556}"/>
              </a:ext>
            </a:extLst>
          </p:cNvPr>
          <p:cNvSpPr txBox="1"/>
          <p:nvPr/>
        </p:nvSpPr>
        <p:spPr>
          <a:xfrm>
            <a:off x="3276179" y="3702953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Limit Reg: 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0A9AA-F1CA-44FE-8FF1-488D4AF2FE7D}"/>
              </a:ext>
            </a:extLst>
          </p:cNvPr>
          <p:cNvSpPr txBox="1"/>
          <p:nvPr/>
        </p:nvSpPr>
        <p:spPr>
          <a:xfrm>
            <a:off x="3339549" y="5030325"/>
            <a:ext cx="1431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/>
              <a:t>Limit Reg: 15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C63AE-8665-471D-8E6A-4AEE129B8535}"/>
              </a:ext>
            </a:extLst>
          </p:cNvPr>
          <p:cNvSpPr txBox="1"/>
          <p:nvPr/>
        </p:nvSpPr>
        <p:spPr>
          <a:xfrm>
            <a:off x="187007" y="29243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9C866-A58A-43F8-A319-16FF6DDB48A6}"/>
              </a:ext>
            </a:extLst>
          </p:cNvPr>
          <p:cNvSpPr txBox="1"/>
          <p:nvPr/>
        </p:nvSpPr>
        <p:spPr>
          <a:xfrm>
            <a:off x="44337" y="51996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B3768-6344-48CA-A5CC-349A90F0B8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3848" y="4579085"/>
            <a:ext cx="1506952" cy="817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2BE2F-0D02-4170-A6AB-C4F2FFEDE555}"/>
              </a:ext>
            </a:extLst>
          </p:cNvPr>
          <p:cNvCxnSpPr>
            <a:cxnSpLocks/>
          </p:cNvCxnSpPr>
          <p:nvPr/>
        </p:nvCxnSpPr>
        <p:spPr bwMode="auto">
          <a:xfrm>
            <a:off x="4834153" y="5188954"/>
            <a:ext cx="1566647" cy="7029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619B1-3569-4B0B-BB49-7962D82A0B8C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5166885" y="3122608"/>
            <a:ext cx="1297285" cy="3179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81F4DA-6AEC-4488-9CE0-DE4C1A1B6432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4707413" y="3872230"/>
            <a:ext cx="1693387" cy="1435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B7DCD6-535C-4576-AD49-8D297A202AE3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auto">
          <a:xfrm flipH="1">
            <a:off x="4077560" y="1685827"/>
            <a:ext cx="26528" cy="9597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901A76-B058-4F83-8134-638440057201}"/>
              </a:ext>
            </a:extLst>
          </p:cNvPr>
          <p:cNvSpPr txBox="1"/>
          <p:nvPr/>
        </p:nvSpPr>
        <p:spPr>
          <a:xfrm>
            <a:off x="6464170" y="1640472"/>
            <a:ext cx="198782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>
                <a:highlight>
                  <a:srgbClr val="C0C0C0"/>
                </a:highlight>
              </a:rPr>
              <a:t>3  int </a:t>
            </a:r>
            <a:r>
              <a:rPr lang="en-CA" dirty="0" err="1">
                <a:highlight>
                  <a:srgbClr val="C0C0C0"/>
                </a:highlight>
              </a:rPr>
              <a:t>i</a:t>
            </a:r>
            <a:endParaRPr lang="en-CA" dirty="0">
              <a:highlight>
                <a:srgbClr val="C0C0C0"/>
              </a:highlight>
            </a:endParaRPr>
          </a:p>
          <a:p>
            <a:r>
              <a:rPr lang="en-CA" dirty="0">
                <a:highlight>
                  <a:srgbClr val="C0C0C0"/>
                </a:highlight>
              </a:rPr>
              <a:t>4  int j</a:t>
            </a:r>
          </a:p>
          <a:p>
            <a:r>
              <a:rPr lang="en-CA" dirty="0">
                <a:highlight>
                  <a:srgbClr val="C0C0C0"/>
                </a:highlight>
              </a:rPr>
              <a:t>5 char a</a:t>
            </a:r>
          </a:p>
          <a:p>
            <a:r>
              <a:rPr lang="en-CA" dirty="0">
                <a:highlight>
                  <a:srgbClr val="C0C0C0"/>
                </a:highlight>
              </a:rPr>
              <a:t>6 char *s</a:t>
            </a:r>
          </a:p>
          <a:p>
            <a:r>
              <a:rPr lang="en-CA" dirty="0">
                <a:highlight>
                  <a:srgbClr val="C0C0C0"/>
                </a:highlight>
              </a:rPr>
              <a:t>7 int sum</a:t>
            </a:r>
          </a:p>
          <a:p>
            <a:r>
              <a:rPr lang="en-CA" dirty="0">
                <a:highlight>
                  <a:srgbClr val="C0C0C0"/>
                </a:highlight>
              </a:rPr>
              <a:t>8 sum = </a:t>
            </a:r>
            <a:r>
              <a:rPr lang="en-CA" dirty="0" err="1">
                <a:highlight>
                  <a:srgbClr val="C0C0C0"/>
                </a:highlight>
              </a:rPr>
              <a:t>i+j</a:t>
            </a:r>
            <a:endParaRPr lang="en-CA" dirty="0">
              <a:highlight>
                <a:srgbClr val="C0C0C0"/>
              </a:highlight>
            </a:endParaRPr>
          </a:p>
          <a:p>
            <a:r>
              <a:rPr lang="en-CA" dirty="0"/>
              <a:t>9</a:t>
            </a:r>
          </a:p>
          <a:p>
            <a:r>
              <a:rPr lang="en-CA" dirty="0">
                <a:highlight>
                  <a:srgbClr val="FFFF00"/>
                </a:highlight>
              </a:rPr>
              <a:t>10  int </a:t>
            </a:r>
            <a:r>
              <a:rPr lang="en-CA" dirty="0" err="1">
                <a:highlight>
                  <a:srgbClr val="FFFF00"/>
                </a:highlight>
              </a:rPr>
              <a:t>i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ighlight>
                  <a:srgbClr val="FFFF00"/>
                </a:highlight>
              </a:rPr>
              <a:t>11  int j</a:t>
            </a:r>
          </a:p>
          <a:p>
            <a:r>
              <a:rPr lang="en-CA" dirty="0">
                <a:highlight>
                  <a:srgbClr val="FFFF00"/>
                </a:highlight>
              </a:rPr>
              <a:t>12 char a</a:t>
            </a:r>
          </a:p>
          <a:p>
            <a:r>
              <a:rPr lang="en-CA" dirty="0">
                <a:highlight>
                  <a:srgbClr val="FFFF00"/>
                </a:highlight>
              </a:rPr>
              <a:t>13 char *s</a:t>
            </a:r>
          </a:p>
          <a:p>
            <a:r>
              <a:rPr lang="en-CA" dirty="0">
                <a:highlight>
                  <a:srgbClr val="FFFF00"/>
                </a:highlight>
              </a:rPr>
              <a:t>14 int sum</a:t>
            </a:r>
          </a:p>
          <a:p>
            <a:r>
              <a:rPr lang="en-CA" dirty="0">
                <a:highlight>
                  <a:srgbClr val="FFFF00"/>
                </a:highlight>
              </a:rPr>
              <a:t>15 sum = </a:t>
            </a:r>
            <a:r>
              <a:rPr lang="en-CA" dirty="0" err="1">
                <a:highlight>
                  <a:srgbClr val="FFFF00"/>
                </a:highlight>
              </a:rPr>
              <a:t>i+j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307B1D-9188-456B-AF25-BD1EE53DA643}"/>
              </a:ext>
            </a:extLst>
          </p:cNvPr>
          <p:cNvSpPr txBox="1"/>
          <p:nvPr/>
        </p:nvSpPr>
        <p:spPr>
          <a:xfrm>
            <a:off x="2311400" y="6286542"/>
            <a:ext cx="408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FF0000"/>
                </a:solidFill>
              </a:rPr>
              <a:t>Can CPU access p1 logical address 6?</a:t>
            </a:r>
          </a:p>
        </p:txBody>
      </p:sp>
    </p:spTree>
    <p:extLst>
      <p:ext uri="{BB962C8B-B14F-4D97-AF65-F5344CB8AC3E}">
        <p14:creationId xmlns:p14="http://schemas.microsoft.com/office/powerpoint/2010/main" val="40283073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95400"/>
            <a:ext cx="844505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machines today have 10,000 times more memory than the IBM 7094 – leading edge machine of the 1960’s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Cost of memory has dropped dramatically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a high-performance machine at Western (for bioinformatics research) with 1 terabyte of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117600"/>
            <a:ext cx="8332194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Software and data sets expand to fill the memory available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1 terabyte of memory – the researchers already want more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Operating systems must manage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Memory management requires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/>
              <a:t>Allocate memory to processes when needed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/>
              <a:t>Keep track of what parts of memory are in use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dirty="0"/>
              <a:t>Deallocate memory when processes are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143000"/>
            <a:ext cx="854765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 can think of memory as a large array of bytes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Each byte has its own 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Fetch an instruction from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Instruction is decoded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instruction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Results may be stored back in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of these operations require memory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"/>
          <p:cNvGrpSpPr>
            <a:grpSpLocks/>
          </p:cNvGrpSpPr>
          <p:nvPr/>
        </p:nvGrpSpPr>
        <p:grpSpPr bwMode="auto">
          <a:xfrm>
            <a:off x="1981200" y="1507066"/>
            <a:ext cx="4191000" cy="1524000"/>
            <a:chOff x="2286000" y="3860800"/>
            <a:chExt cx="4191000" cy="1524000"/>
          </a:xfrm>
        </p:grpSpPr>
        <p:sp>
          <p:nvSpPr>
            <p:cNvPr id="8196" name="Rectangle 3"/>
            <p:cNvSpPr>
              <a:spLocks noChangeArrowheads="1"/>
            </p:cNvSpPr>
            <p:nvPr/>
          </p:nvSpPr>
          <p:spPr bwMode="auto">
            <a:xfrm>
              <a:off x="3657600" y="3860800"/>
              <a:ext cx="1295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ea typeface="Times New Roman (Hebrew)"/>
                  <a:cs typeface="Times New Roman (Hebrew)"/>
                </a:rPr>
                <a:t>Registers</a:t>
              </a:r>
            </a:p>
          </p:txBody>
        </p:sp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3124200" y="4241800"/>
              <a:ext cx="2438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ea typeface="Times New Roman (Hebrew)"/>
                  <a:cs typeface="Times New Roman (Hebrew)"/>
                </a:rPr>
                <a:t>On-chip Cache</a:t>
              </a: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2667000" y="4622800"/>
              <a:ext cx="33528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ea typeface="Times New Roman (Hebrew)"/>
                  <a:cs typeface="Times New Roman (Hebrew)"/>
                </a:rPr>
                <a:t>Main Memory</a:t>
              </a: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2286000" y="5003800"/>
              <a:ext cx="41910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pitchFamily="34" charset="0"/>
                  <a:ea typeface="Times New Roman (Hebrew)"/>
                  <a:cs typeface="Times New Roman (Hebrew)"/>
                </a:rPr>
                <a:t>Disk</a:t>
              </a:r>
            </a:p>
          </p:txBody>
        </p:sp>
      </p:grp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3285066"/>
            <a:ext cx="8252791" cy="2963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A CPU waiting for data from main memory is not desired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Remedy: Add fast memory between the CPU and main memory called a </a:t>
            </a:r>
            <a:r>
              <a:rPr lang="en-CA" dirty="0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807F7-4437-EE4A-82A6-D616A22B69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Memory Allocation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Contiguous Memory Allocation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Entire process has to be allocated in a memory in a contiguous manner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Process can be allocated anywhere in the physical memory in a distributed manner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Contiguous Memory 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C3E87-315D-214E-8089-3C429D8EB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03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30369</TotalTime>
  <Words>1503</Words>
  <Application>Microsoft Office PowerPoint</Application>
  <PresentationFormat>On-screen Show (4:3)</PresentationFormat>
  <Paragraphs>320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Comic Sans MS</vt:lpstr>
      <vt:lpstr>Helvetica</vt:lpstr>
      <vt:lpstr>Times New Roman</vt:lpstr>
      <vt:lpstr>Wingdings</vt:lpstr>
      <vt:lpstr>ZapfDingbats</vt:lpstr>
      <vt:lpstr>Default Design</vt:lpstr>
      <vt:lpstr>PowerPoint Presentation</vt:lpstr>
      <vt:lpstr> Agenda</vt:lpstr>
      <vt:lpstr>Introduction</vt:lpstr>
      <vt:lpstr>Introduction</vt:lpstr>
      <vt:lpstr>Introduction</vt:lpstr>
      <vt:lpstr>Introduction</vt:lpstr>
      <vt:lpstr>PowerPoint Presentation</vt:lpstr>
      <vt:lpstr> Memory Allocation Techniques</vt:lpstr>
      <vt:lpstr>Contiguous Memory Allocation</vt:lpstr>
      <vt:lpstr>Contiguous Memory Allocation</vt:lpstr>
      <vt:lpstr>Fixed Partitioning</vt:lpstr>
      <vt:lpstr>Fixed Partitions</vt:lpstr>
      <vt:lpstr>Fixed Partitioning Placement Algorithm</vt:lpstr>
      <vt:lpstr>Fixed Partitioning Placement Algorithm</vt:lpstr>
      <vt:lpstr>Fixed Partitions First Fit</vt:lpstr>
      <vt:lpstr>Fixed Partitions Best Fit</vt:lpstr>
      <vt:lpstr>Dynamic Partitioning</vt:lpstr>
      <vt:lpstr>Dynamic Partitioning Placement Algorithm</vt:lpstr>
      <vt:lpstr>Dynamic Partitioning Placement Algorithm</vt:lpstr>
      <vt:lpstr>Dynamic Partitions First Fit</vt:lpstr>
      <vt:lpstr>Dynamic Partitions Best Fit</vt:lpstr>
      <vt:lpstr>External Fragmentation and Compaction</vt:lpstr>
      <vt:lpstr>Address Binding</vt:lpstr>
      <vt:lpstr> Address Binding</vt:lpstr>
      <vt:lpstr> Simple MMU for Address Mapping</vt:lpstr>
      <vt:lpstr> Simple MMU for Address Mapping</vt:lpstr>
      <vt:lpstr> Address Binding</vt:lpstr>
      <vt:lpstr> Address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hanan</dc:creator>
  <cp:lastModifiedBy>Anwar Haque</cp:lastModifiedBy>
  <cp:revision>545</cp:revision>
  <cp:lastPrinted>2000-10-23T11:49:35Z</cp:lastPrinted>
  <dcterms:created xsi:type="dcterms:W3CDTF">1999-10-08T19:08:27Z</dcterms:created>
  <dcterms:modified xsi:type="dcterms:W3CDTF">2019-11-13T21:15:18Z</dcterms:modified>
</cp:coreProperties>
</file>