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863" r:id="rId2"/>
    <p:sldId id="864" r:id="rId3"/>
    <p:sldId id="837" r:id="rId4"/>
    <p:sldId id="769" r:id="rId5"/>
    <p:sldId id="838" r:id="rId6"/>
    <p:sldId id="839" r:id="rId7"/>
    <p:sldId id="775" r:id="rId8"/>
    <p:sldId id="865" r:id="rId9"/>
    <p:sldId id="866" r:id="rId10"/>
    <p:sldId id="841" r:id="rId11"/>
    <p:sldId id="776" r:id="rId12"/>
    <p:sldId id="826" r:id="rId13"/>
    <p:sldId id="778" r:id="rId14"/>
    <p:sldId id="827" r:id="rId15"/>
    <p:sldId id="829" r:id="rId16"/>
    <p:sldId id="830" r:id="rId17"/>
    <p:sldId id="828" r:id="rId18"/>
    <p:sldId id="785" r:id="rId1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FFFF00"/>
    <a:srgbClr val="DDDDDD"/>
    <a:srgbClr val="FFCCFF"/>
    <a:srgbClr val="FF99CC"/>
    <a:srgbClr val="CCFFFF"/>
    <a:srgbClr val="FF0000"/>
    <a:srgbClr val="00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00" autoAdjust="0"/>
    <p:restoredTop sz="93120" autoAdjust="0"/>
  </p:normalViewPr>
  <p:slideViewPr>
    <p:cSldViewPr snapToGrid="0">
      <p:cViewPr varScale="1">
        <p:scale>
          <a:sx n="60" d="100"/>
          <a:sy n="60" d="100"/>
        </p:scale>
        <p:origin x="1014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7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187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278" tIns="45139" rIns="90278" bIns="45139" numCol="1" anchor="t" anchorCtr="0" compatLnSpc="1">
            <a:prstTxWarp prst="textNoShape">
              <a:avLst/>
            </a:prstTxWarp>
          </a:bodyPr>
          <a:lstStyle>
            <a:lvl1pPr defTabSz="903288">
              <a:spcBef>
                <a:spcPct val="0"/>
              </a:spcBef>
              <a:buFontTx/>
              <a:buNone/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1114" y="0"/>
            <a:ext cx="303187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278" tIns="45139" rIns="90278" bIns="45139" numCol="1" anchor="t" anchorCtr="0" compatLnSpc="1">
            <a:prstTxWarp prst="textNoShape">
              <a:avLst/>
            </a:prstTxWarp>
          </a:bodyPr>
          <a:lstStyle>
            <a:lvl1pPr algn="r" defTabSz="903288">
              <a:spcBef>
                <a:spcPct val="0"/>
              </a:spcBef>
              <a:buFontTx/>
              <a:buNone/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3187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278" tIns="45139" rIns="90278" bIns="45139" numCol="1" anchor="b" anchorCtr="0" compatLnSpc="1">
            <a:prstTxWarp prst="textNoShape">
              <a:avLst/>
            </a:prstTxWarp>
          </a:bodyPr>
          <a:lstStyle>
            <a:lvl1pPr defTabSz="903288">
              <a:spcBef>
                <a:spcPct val="0"/>
              </a:spcBef>
              <a:buFontTx/>
              <a:buNone/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1114" y="8839200"/>
            <a:ext cx="303187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278" tIns="45139" rIns="90278" bIns="45139" numCol="1" anchor="b" anchorCtr="0" compatLnSpc="1">
            <a:prstTxWarp prst="textNoShape">
              <a:avLst/>
            </a:prstTxWarp>
          </a:bodyPr>
          <a:lstStyle>
            <a:lvl1pPr algn="r" defTabSz="903288">
              <a:spcBef>
                <a:spcPct val="0"/>
              </a:spcBef>
              <a:buFontTx/>
              <a:buNone/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fld id="{FF08EE67-7CD8-42FA-A471-FD3E83C61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664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38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1" tIns="46105" rIns="92211" bIns="46105" numCol="1" anchor="t" anchorCtr="0" compatLnSpc="1">
            <a:prstTxWarp prst="textNoShape">
              <a:avLst/>
            </a:prstTxWarp>
          </a:bodyPr>
          <a:lstStyle>
            <a:lvl1pPr defTabSz="922338">
              <a:spcBef>
                <a:spcPct val="0"/>
              </a:spcBef>
              <a:buFontTx/>
              <a:buNone/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018" y="0"/>
            <a:ext cx="303838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1" tIns="46105" rIns="92211" bIns="46105" numCol="1" anchor="t" anchorCtr="0" compatLnSpc="1">
            <a:prstTxWarp prst="textNoShape">
              <a:avLst/>
            </a:prstTxWarp>
          </a:bodyPr>
          <a:lstStyle>
            <a:lvl1pPr algn="r" defTabSz="922338">
              <a:spcBef>
                <a:spcPct val="0"/>
              </a:spcBef>
              <a:buFontTx/>
              <a:buNone/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636" y="4416426"/>
            <a:ext cx="5143129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1" tIns="46105" rIns="92211" bIns="461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4"/>
            <a:ext cx="3038382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1" tIns="46105" rIns="92211" bIns="46105" numCol="1" anchor="b" anchorCtr="0" compatLnSpc="1">
            <a:prstTxWarp prst="textNoShape">
              <a:avLst/>
            </a:prstTxWarp>
          </a:bodyPr>
          <a:lstStyle>
            <a:lvl1pPr defTabSz="922338">
              <a:spcBef>
                <a:spcPct val="0"/>
              </a:spcBef>
              <a:buFontTx/>
              <a:buNone/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018" y="8831264"/>
            <a:ext cx="3038382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1" tIns="46105" rIns="92211" bIns="46105" numCol="1" anchor="b" anchorCtr="0" compatLnSpc="1">
            <a:prstTxWarp prst="textNoShape">
              <a:avLst/>
            </a:prstTxWarp>
          </a:bodyPr>
          <a:lstStyle>
            <a:lvl1pPr algn="r" defTabSz="922338">
              <a:spcBef>
                <a:spcPct val="0"/>
              </a:spcBef>
              <a:buFontTx/>
              <a:buNone/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fld id="{2CCA4414-9A35-4F75-9EF7-C4E0DB84D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5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EA57B8AE-CFF7-401A-BDEC-3FDDFE6FB86A}" type="slidenum">
              <a:rPr lang="en-US" altLang="en-US" sz="110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483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8AE192-838F-4A68-9A94-FF404901D60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189BB1-FE31-44F0-835B-17B45121F63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64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F15F1E-E825-4224-A738-85518FDD548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0088"/>
            <a:ext cx="4641850" cy="3481387"/>
          </a:xfrm>
          <a:ln w="12700" cap="flat">
            <a:solidFill>
              <a:schemeClr val="tx1"/>
            </a:solidFill>
          </a:ln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009" y="4414838"/>
            <a:ext cx="5144755" cy="4184650"/>
          </a:xfrm>
          <a:noFill/>
          <a:ln/>
        </p:spPr>
        <p:txBody>
          <a:bodyPr lIns="92026" tIns="45205" rIns="92026" bIns="4520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F15F1E-E825-4224-A738-85518FDD548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0088"/>
            <a:ext cx="4641850" cy="3481387"/>
          </a:xfrm>
          <a:ln w="12700" cap="flat">
            <a:solidFill>
              <a:schemeClr val="tx1"/>
            </a:solidFill>
          </a:ln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009" y="4414838"/>
            <a:ext cx="5144755" cy="4184650"/>
          </a:xfrm>
          <a:noFill/>
          <a:ln/>
        </p:spPr>
        <p:txBody>
          <a:bodyPr lIns="92026" tIns="45205" rIns="92026" bIns="4520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32A4FD-5CCA-4D77-8AE1-DE72166D54D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0088"/>
            <a:ext cx="4641850" cy="3481387"/>
          </a:xfrm>
          <a:ln w="12700" cap="flat">
            <a:solidFill>
              <a:schemeClr val="tx1"/>
            </a:solidFill>
          </a:ln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009" y="4414838"/>
            <a:ext cx="5144755" cy="4184650"/>
          </a:xfrm>
          <a:noFill/>
          <a:ln/>
        </p:spPr>
        <p:txBody>
          <a:bodyPr lIns="92026" tIns="45205" rIns="92026" bIns="4520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BCA32E-18C5-4C93-ADF2-12D754B6964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036516-EA57-481F-A7C5-E6C99AC4895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29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036516-EA57-481F-A7C5-E6C99AC4895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72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036516-EA57-481F-A7C5-E6C99AC4895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C3E87-315D-214E-8089-3C429D8EB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C3E87-315D-214E-8089-3C429D8EB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C3E87-315D-214E-8089-3C429D8EB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C3E87-315D-214E-8089-3C429D8EB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C3E87-315D-214E-8089-3C429D8EB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C3E87-315D-214E-8089-3C429D8EB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C3E87-315D-214E-8089-3C429D8EB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C3E87-315D-214E-8089-3C429D8EB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C3E87-315D-214E-8089-3C429D8EB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C3E87-315D-214E-8089-3C429D8EB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C3E87-315D-214E-8089-3C429D8EB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C3E87-315D-214E-8089-3C429D8EB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C3E87-315D-214E-8089-3C429D8EB4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17563" y="281146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Comic Sans MS" pitchFamily="66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Comic Sans MS" pitchFamily="66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Comic Sans MS" pitchFamily="66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Comic Sans MS" pitchFamily="66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dirty="0"/>
              <a:t>Memory Management</a:t>
            </a:r>
            <a:endParaRPr lang="en-US" altLang="en-US" kern="0" dirty="0"/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3136900" y="2103438"/>
            <a:ext cx="29352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dirty="0"/>
              <a:t>CS 3305A</a:t>
            </a:r>
            <a:endParaRPr lang="en-CA" altLang="en-US" sz="4000" dirty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2497138" y="4660900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/>
              <a:t>Lecture 17</a:t>
            </a:r>
          </a:p>
        </p:txBody>
      </p:sp>
    </p:spTree>
    <p:extLst>
      <p:ext uri="{BB962C8B-B14F-4D97-AF65-F5344CB8AC3E}">
        <p14:creationId xmlns:p14="http://schemas.microsoft.com/office/powerpoint/2010/main" val="2689289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Address Translation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8050"/>
            <a:ext cx="7772400" cy="5331349"/>
          </a:xfrm>
        </p:spPr>
        <p:txBody>
          <a:bodyPr/>
          <a:lstStyle/>
          <a:p>
            <a:pPr marL="342900" lvl="1" indent="-342900"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dirty="0"/>
              <a:t>If the number of logical address bits is </a:t>
            </a:r>
            <a:r>
              <a:rPr lang="en-US" dirty="0">
                <a:solidFill>
                  <a:schemeClr val="accent6"/>
                </a:solidFill>
              </a:rPr>
              <a:t>m</a:t>
            </a:r>
            <a:r>
              <a:rPr lang="en-US" dirty="0">
                <a:solidFill>
                  <a:schemeClr val="accent4"/>
                </a:solidFill>
              </a:rPr>
              <a:t> and the number of bits to represent page numbers is </a:t>
            </a:r>
            <a:r>
              <a:rPr lang="en-US" dirty="0">
                <a:solidFill>
                  <a:schemeClr val="accent6"/>
                </a:solidFill>
              </a:rPr>
              <a:t>n:</a:t>
            </a:r>
            <a:endParaRPr lang="en-US" dirty="0">
              <a:solidFill>
                <a:schemeClr val="accent4"/>
              </a:solidFill>
            </a:endParaRPr>
          </a:p>
          <a:p>
            <a:pPr marL="742950" lvl="2" indent="-342900"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chemeClr val="accent4"/>
                </a:solidFill>
              </a:rPr>
              <a:t>Logical address space: 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baseline="30000" dirty="0">
                <a:solidFill>
                  <a:schemeClr val="accent6"/>
                </a:solidFill>
              </a:rPr>
              <a:t>m</a:t>
            </a:r>
            <a:endParaRPr lang="en-US" dirty="0">
              <a:solidFill>
                <a:schemeClr val="accent4"/>
              </a:solidFill>
            </a:endParaRPr>
          </a:p>
          <a:p>
            <a:pPr marL="742950" lvl="2" indent="-342900"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chemeClr val="accent4"/>
                </a:solidFill>
              </a:rPr>
              <a:t>Page numbers: 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baseline="30000" dirty="0">
                <a:solidFill>
                  <a:schemeClr val="accent6"/>
                </a:solidFill>
              </a:rPr>
              <a:t>n</a:t>
            </a:r>
          </a:p>
          <a:p>
            <a:pPr marL="742950" lvl="2" indent="-342900"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chemeClr val="accent4"/>
                </a:solidFill>
              </a:rPr>
              <a:t>Page size (number of entries in page) is 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baseline="30000" dirty="0">
                <a:solidFill>
                  <a:schemeClr val="accent6"/>
                </a:solidFill>
              </a:rPr>
              <a:t>(m-n)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endParaRPr lang="en-US" dirty="0">
              <a:solidFill>
                <a:schemeClr val="accent6"/>
              </a:solidFill>
            </a:endParaRPr>
          </a:p>
          <a:p>
            <a:pPr marL="342900" lvl="1" indent="-342900"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dirty="0"/>
              <a:t> Example: m = 4, n = 2, m – n = 2</a:t>
            </a:r>
          </a:p>
          <a:p>
            <a:pPr marL="742950" lvl="2" indent="-342900"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dirty="0"/>
              <a:t>Number of addresses is: 2^4 = 16</a:t>
            </a:r>
          </a:p>
          <a:p>
            <a:pPr marL="742950" lvl="2" indent="-342900"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dirty="0"/>
              <a:t>Page numbers / indexes: 2^2 = 4</a:t>
            </a:r>
          </a:p>
          <a:p>
            <a:pPr marL="742950" lvl="2" indent="-342900"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dirty="0"/>
              <a:t>Page size / number of entries in a page is 2^2 = 4</a:t>
            </a:r>
          </a:p>
          <a:p>
            <a:pPr marL="342900" lvl="1" indent="-342900"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dirty="0"/>
              <a:t> Example: m = 4, n = 3, m – n = 1</a:t>
            </a:r>
          </a:p>
          <a:p>
            <a:pPr marL="742950" lvl="2" indent="-342900"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dirty="0"/>
              <a:t>Number of addresses is: 2^4 = 16</a:t>
            </a:r>
          </a:p>
          <a:p>
            <a:pPr marL="742950" lvl="2" indent="-342900"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dirty="0"/>
              <a:t>Page numbers / indexes: 2^3 = 8</a:t>
            </a:r>
          </a:p>
          <a:p>
            <a:pPr marL="742950" lvl="2" indent="-342900"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dirty="0"/>
              <a:t>Page size / number of entries in a page is 2^1 = 2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endParaRPr lang="en-CA" dirty="0"/>
          </a:p>
          <a:p>
            <a:pPr marL="742950" lvl="2" indent="-342900">
              <a:buSzPct val="85000"/>
              <a:buFont typeface="Wingdings" panose="05000000000000000000" pitchFamily="2" charset="2"/>
              <a:buChar char="q"/>
              <a:defRPr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  <a:defRPr/>
            </a:pP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C3E87-315D-214E-8089-3C429D8EB4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7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Hardware – Memory Management Unit </a:t>
            </a:r>
            <a:r>
              <a:rPr lang="en-US"/>
              <a:t>(MMU)</a:t>
            </a:r>
            <a:endParaRPr lang="en-US" dirty="0"/>
          </a:p>
        </p:txBody>
      </p:sp>
      <p:pic>
        <p:nvPicPr>
          <p:cNvPr id="1024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0163" y="1343025"/>
            <a:ext cx="66309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C3E87-315D-214E-8089-3C429D8EB4F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Paging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1282700"/>
            <a:ext cx="8430986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CA" dirty="0"/>
              <a:t>The CPU issues a logical address  (remember that all addresses are binary)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CA" dirty="0"/>
              <a:t>The hardware extracts the  page number, </a:t>
            </a:r>
            <a:r>
              <a:rPr lang="en-CA" dirty="0">
                <a:solidFill>
                  <a:schemeClr val="accent6"/>
                </a:solidFill>
              </a:rPr>
              <a:t>p</a:t>
            </a:r>
            <a:r>
              <a:rPr lang="en-CA" dirty="0"/>
              <a:t>, and the page offset </a:t>
            </a:r>
            <a:r>
              <a:rPr lang="en-CA" dirty="0">
                <a:solidFill>
                  <a:schemeClr val="accent6"/>
                </a:solidFill>
              </a:rPr>
              <a:t>d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CA" dirty="0"/>
              <a:t>The page number, </a:t>
            </a:r>
            <a:r>
              <a:rPr lang="en-CA" dirty="0">
                <a:solidFill>
                  <a:schemeClr val="accent6"/>
                </a:solidFill>
              </a:rPr>
              <a:t>p</a:t>
            </a:r>
            <a:r>
              <a:rPr lang="en-CA" dirty="0"/>
              <a:t>,  is used to index the page table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CA" dirty="0"/>
              <a:t>The entry in the page table consists of the frame number, </a:t>
            </a:r>
            <a:r>
              <a:rPr lang="en-CA" dirty="0">
                <a:solidFill>
                  <a:schemeClr val="accent6"/>
                </a:solidFill>
              </a:rPr>
              <a:t>f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CA" dirty="0"/>
              <a:t>The actual address is the concatenation of the bits that make up </a:t>
            </a:r>
            <a:r>
              <a:rPr lang="en-CA" dirty="0">
                <a:solidFill>
                  <a:schemeClr val="accent6"/>
                </a:solidFill>
              </a:rPr>
              <a:t>f</a:t>
            </a:r>
            <a:r>
              <a:rPr lang="en-CA" dirty="0"/>
              <a:t> and </a:t>
            </a:r>
            <a:r>
              <a:rPr lang="en-CA" dirty="0">
                <a:solidFill>
                  <a:schemeClr val="accent6"/>
                </a:solidFill>
              </a:rPr>
              <a:t>d</a:t>
            </a:r>
            <a:r>
              <a:rPr lang="en-CA" dirty="0"/>
              <a:t>.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C3E87-315D-214E-8089-3C429D8EB4F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Paging Example</a:t>
            </a:r>
          </a:p>
        </p:txBody>
      </p:sp>
      <p:pic>
        <p:nvPicPr>
          <p:cNvPr id="1229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9663" y="1270000"/>
            <a:ext cx="3760787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350902" y="4102100"/>
            <a:ext cx="4057521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dirty="0"/>
              <a:t>m=4 bits</a:t>
            </a:r>
          </a:p>
          <a:p>
            <a:r>
              <a:rPr lang="en-CA" dirty="0"/>
              <a:t>n (bits for page numbers, p) = 2 bits </a:t>
            </a:r>
          </a:p>
          <a:p>
            <a:r>
              <a:rPr lang="en-CA" dirty="0"/>
              <a:t>m – n (bits for page size, d) = 2 bits</a:t>
            </a:r>
          </a:p>
          <a:p>
            <a:r>
              <a:rPr lang="en-CA" dirty="0"/>
              <a:t>Logical memory: 16 bytes</a:t>
            </a:r>
          </a:p>
          <a:p>
            <a:r>
              <a:rPr lang="en-CA" dirty="0"/>
              <a:t># pages: 4</a:t>
            </a:r>
          </a:p>
          <a:p>
            <a:r>
              <a:rPr lang="en-CA" dirty="0"/>
              <a:t>Page size: 4 bytes</a:t>
            </a:r>
          </a:p>
          <a:p>
            <a:r>
              <a:rPr lang="en-CA" dirty="0"/>
              <a:t>Physical memory: 8 frames (32 bytes)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C3E87-315D-214E-8089-3C429D8EB4F4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9C293F-EF42-414E-A1FD-D4ADE6AC339E}"/>
              </a:ext>
            </a:extLst>
          </p:cNvPr>
          <p:cNvSpPr txBox="1"/>
          <p:nvPr/>
        </p:nvSpPr>
        <p:spPr>
          <a:xfrm>
            <a:off x="6066845" y="1371600"/>
            <a:ext cx="31290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0</a:t>
            </a:r>
          </a:p>
          <a:p>
            <a:endParaRPr lang="en-CA" b="1" dirty="0">
              <a:solidFill>
                <a:srgbClr val="FF0000"/>
              </a:solidFill>
            </a:endParaRPr>
          </a:p>
          <a:p>
            <a:r>
              <a:rPr lang="en-CA" b="1" dirty="0">
                <a:solidFill>
                  <a:srgbClr val="FF0000"/>
                </a:solidFill>
              </a:rPr>
              <a:t>1</a:t>
            </a:r>
          </a:p>
          <a:p>
            <a:endParaRPr lang="en-CA" b="1" dirty="0">
              <a:solidFill>
                <a:srgbClr val="FF0000"/>
              </a:solidFill>
            </a:endParaRPr>
          </a:p>
          <a:p>
            <a:r>
              <a:rPr lang="en-CA" b="1" dirty="0">
                <a:solidFill>
                  <a:srgbClr val="FF0000"/>
                </a:solidFill>
              </a:rPr>
              <a:t>2</a:t>
            </a:r>
          </a:p>
          <a:p>
            <a:endParaRPr lang="en-CA" b="1" dirty="0">
              <a:solidFill>
                <a:srgbClr val="FF0000"/>
              </a:solidFill>
            </a:endParaRPr>
          </a:p>
          <a:p>
            <a:r>
              <a:rPr lang="en-CA" b="1" dirty="0">
                <a:solidFill>
                  <a:srgbClr val="FF0000"/>
                </a:solidFill>
              </a:rPr>
              <a:t>3</a:t>
            </a:r>
          </a:p>
          <a:p>
            <a:endParaRPr lang="en-CA" b="1" dirty="0">
              <a:solidFill>
                <a:srgbClr val="FF0000"/>
              </a:solidFill>
            </a:endParaRPr>
          </a:p>
          <a:p>
            <a:r>
              <a:rPr lang="en-CA" b="1" dirty="0">
                <a:solidFill>
                  <a:srgbClr val="FF0000"/>
                </a:solidFill>
              </a:rPr>
              <a:t>4</a:t>
            </a:r>
          </a:p>
          <a:p>
            <a:endParaRPr lang="en-CA" b="1" dirty="0">
              <a:solidFill>
                <a:srgbClr val="FF0000"/>
              </a:solidFill>
            </a:endParaRPr>
          </a:p>
          <a:p>
            <a:r>
              <a:rPr lang="en-CA" b="1" dirty="0">
                <a:solidFill>
                  <a:srgbClr val="FF0000"/>
                </a:solidFill>
              </a:rPr>
              <a:t>5</a:t>
            </a:r>
          </a:p>
          <a:p>
            <a:endParaRPr lang="en-CA" b="1" dirty="0">
              <a:solidFill>
                <a:srgbClr val="FF0000"/>
              </a:solidFill>
            </a:endParaRPr>
          </a:p>
          <a:p>
            <a:r>
              <a:rPr lang="en-CA" b="1" dirty="0">
                <a:solidFill>
                  <a:srgbClr val="FF0000"/>
                </a:solidFill>
              </a:rPr>
              <a:t>6</a:t>
            </a:r>
          </a:p>
          <a:p>
            <a:endParaRPr lang="en-CA" b="1" dirty="0">
              <a:solidFill>
                <a:srgbClr val="FF0000"/>
              </a:solidFill>
            </a:endParaRPr>
          </a:p>
          <a:p>
            <a:r>
              <a:rPr lang="en-CA" b="1" dirty="0">
                <a:solidFill>
                  <a:srgbClr val="FF0000"/>
                </a:solidFill>
              </a:rPr>
              <a:t>7</a:t>
            </a:r>
          </a:p>
          <a:p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1CC4E-8BA8-4A45-9E40-CCA6005D7EBF}"/>
              </a:ext>
            </a:extLst>
          </p:cNvPr>
          <p:cNvSpPr txBox="1"/>
          <p:nvPr/>
        </p:nvSpPr>
        <p:spPr>
          <a:xfrm>
            <a:off x="2140362" y="1401792"/>
            <a:ext cx="3129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0</a:t>
            </a:r>
          </a:p>
          <a:p>
            <a:endParaRPr lang="en-CA" b="1" dirty="0">
              <a:solidFill>
                <a:srgbClr val="FF0000"/>
              </a:solidFill>
            </a:endParaRPr>
          </a:p>
          <a:p>
            <a:r>
              <a:rPr lang="en-CA" b="1" dirty="0">
                <a:solidFill>
                  <a:srgbClr val="FF0000"/>
                </a:solidFill>
              </a:rPr>
              <a:t>1</a:t>
            </a:r>
          </a:p>
          <a:p>
            <a:endParaRPr lang="en-CA" b="1" dirty="0">
              <a:solidFill>
                <a:srgbClr val="FF0000"/>
              </a:solidFill>
            </a:endParaRPr>
          </a:p>
          <a:p>
            <a:r>
              <a:rPr lang="en-CA" b="1" dirty="0">
                <a:solidFill>
                  <a:srgbClr val="FF0000"/>
                </a:solidFill>
              </a:rPr>
              <a:t>2</a:t>
            </a:r>
          </a:p>
          <a:p>
            <a:endParaRPr lang="en-CA" b="1" dirty="0">
              <a:solidFill>
                <a:srgbClr val="FF0000"/>
              </a:solidFill>
            </a:endParaRPr>
          </a:p>
          <a:p>
            <a:r>
              <a:rPr lang="en-CA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AFEF82-7618-4350-B3EA-137D57903C83}"/>
              </a:ext>
            </a:extLst>
          </p:cNvPr>
          <p:cNvCxnSpPr>
            <a:cxnSpLocks/>
          </p:cNvCxnSpPr>
          <p:nvPr/>
        </p:nvCxnSpPr>
        <p:spPr bwMode="auto">
          <a:xfrm>
            <a:off x="4360909" y="2040583"/>
            <a:ext cx="1057524" cy="23564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0E673F-04EE-41FA-88F0-1E7789549F85}"/>
              </a:ext>
            </a:extLst>
          </p:cNvPr>
          <p:cNvCxnSpPr/>
          <p:nvPr/>
        </p:nvCxnSpPr>
        <p:spPr bwMode="auto">
          <a:xfrm>
            <a:off x="4360909" y="2345635"/>
            <a:ext cx="966465" cy="25126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E39323-A80F-4DB6-BABC-4DC64DB54E13}"/>
              </a:ext>
            </a:extLst>
          </p:cNvPr>
          <p:cNvCxnSpPr/>
          <p:nvPr/>
        </p:nvCxnSpPr>
        <p:spPr bwMode="auto">
          <a:xfrm flipV="1">
            <a:off x="4360909" y="2130950"/>
            <a:ext cx="966465" cy="39756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77C7FB-47F3-425F-A697-64B852668CCA}"/>
              </a:ext>
            </a:extLst>
          </p:cNvPr>
          <p:cNvCxnSpPr/>
          <p:nvPr/>
        </p:nvCxnSpPr>
        <p:spPr bwMode="auto">
          <a:xfrm>
            <a:off x="4360909" y="2727297"/>
            <a:ext cx="96646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Paging Example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20700" y="1346200"/>
            <a:ext cx="7772400" cy="4927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First a little reminder.  All addresses are in bits.  The example on the previous page gives the base 10 equivalent of binary numbers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  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3225800"/>
          <a:ext cx="17653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accent4"/>
                          </a:solidFill>
                        </a:rPr>
                        <a:t>0000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0010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0011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0101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0111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644900" y="3187700"/>
          <a:ext cx="17653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accent4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accent4"/>
                          </a:solidFill>
                        </a:rPr>
                        <a:t>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C3E87-315D-214E-8089-3C429D8EB4F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#1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533400" y="1104900"/>
            <a:ext cx="8204200" cy="48895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Logical address in binary form is 0000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/>
              <a:t> From the bits we extract the page number as 00 and the offset as 00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/>
              <a:t>Page number 00 corresponds to the first entry of the page table. 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/>
              <a:t>There we find that the corresponding frame is 5 (or 0101)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/>
              <a:t>The physical address produced is the concatenation of the bits of the frame number and the offset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CA" dirty="0"/>
              <a:t>010100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/>
              <a:t>In base 10 we find that the physical address is 20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C3E87-315D-214E-8089-3C429D8EB4F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508000" y="0"/>
            <a:ext cx="7772400" cy="1143000"/>
          </a:xfrm>
        </p:spPr>
        <p:txBody>
          <a:bodyPr/>
          <a:lstStyle/>
          <a:p>
            <a:r>
              <a:rPr lang="en-CA" dirty="0"/>
              <a:t>Example #2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31799" y="749299"/>
            <a:ext cx="8414657" cy="52886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CA" dirty="0"/>
              <a:t>Logical address in binary form is 0101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CA" dirty="0"/>
              <a:t> From the bits we extract the page number as 01 and the offset as 01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CA" dirty="0"/>
              <a:t>Page number 01 corresponds to the second entry of the page table.  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CA" dirty="0"/>
              <a:t>There we find that the corresponding frame is 6 (or 0110)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CA" dirty="0"/>
              <a:t>The physical address produced is the concatenation of the bits of the frame number and the offset</a:t>
            </a:r>
          </a:p>
          <a:p>
            <a:pPr lvl="2">
              <a:buFont typeface="Wingdings" panose="05000000000000000000" pitchFamily="2" charset="2"/>
              <a:buChar char="q"/>
              <a:defRPr/>
            </a:pPr>
            <a:r>
              <a:rPr lang="en-CA" dirty="0"/>
              <a:t>011001 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CA" dirty="0"/>
              <a:t>In base 10 we find that the physical address is 25(6*4+1)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C3E87-315D-214E-8089-3C429D8EB4F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Observations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533400" y="1317172"/>
            <a:ext cx="8269514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Let’s look at logical addresses: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/>
              <a:t>0000 (0), 0001 (1), 0010(2) and 0011(3)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/>
              <a:t>The first two bits (page number) are the same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/>
              <a:t>This means that these logical addresses will be in the same frame. 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/>
              <a:t>The position in the frame is determined by the offset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C3E87-315D-214E-8089-3C429D8EB4F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Observations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533400" y="1168400"/>
            <a:ext cx="8153400" cy="4013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There may be some internal fragmentation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/>
              <a:t>The last frame allocated may not be completely full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C3E87-315D-214E-8089-3C429D8EB4F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Agenda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Intro: Memory management in 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Memory hierarchy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Address binding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Memory allocation techniques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Contiguous Memory Allocation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Fixed and Dynamic Allocations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Paging Concepts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807F7-4437-EE4A-82A6-D616A22B69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4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68694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Previous memory schemes were characterized by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Internal / External fragmentation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Need for compaction for External fragmentation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Paging</a:t>
            </a:r>
            <a:r>
              <a:rPr lang="en-US" dirty="0"/>
              <a:t> is a memory management technique that avoids external fragmentation and compaction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C3E87-315D-214E-8089-3C429D8EB4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8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Paging</a:t>
            </a:r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71500" y="1244600"/>
            <a:ext cx="820674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Partition physical memory into small equal-size chunks and divide a process’s logical memory into the same size chunks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chunks of a process are called </a:t>
            </a:r>
            <a:r>
              <a:rPr lang="en-US" dirty="0">
                <a:solidFill>
                  <a:srgbClr val="FF0000"/>
                </a:solidFill>
              </a:rPr>
              <a:t>pages </a:t>
            </a:r>
            <a:r>
              <a:rPr lang="en-US" dirty="0"/>
              <a:t>and chunks of memory are called </a:t>
            </a:r>
            <a:r>
              <a:rPr lang="en-US" dirty="0">
                <a:solidFill>
                  <a:srgbClr val="FF0000"/>
                </a:solidFill>
              </a:rPr>
              <a:t>frames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When a process is to be executed, its pages are loaded (from a file system) into any available memory frames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page/frame is associated with a set of memory addresses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C3E87-315D-214E-8089-3C429D8EB4F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Paging</a:t>
            </a:r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71500" y="1244600"/>
            <a:ext cx="77724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An operating system maintains a </a:t>
            </a:r>
            <a:r>
              <a:rPr lang="en-US" dirty="0">
                <a:solidFill>
                  <a:srgbClr val="FF0000"/>
                </a:solidFill>
              </a:rPr>
              <a:t>page table </a:t>
            </a:r>
            <a:r>
              <a:rPr lang="en-US" dirty="0"/>
              <a:t>for each process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Contains the frame location for each page of a  process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C3E87-315D-214E-8089-3C429D8EB4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3508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/>
              <a:t>Page Example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073150" y="2292350"/>
            <a:ext cx="1054100" cy="12827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1074738" y="2590800"/>
            <a:ext cx="1052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1074738" y="2895600"/>
            <a:ext cx="1052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1074738" y="3200400"/>
            <a:ext cx="1052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grpSp>
        <p:nvGrpSpPr>
          <p:cNvPr id="6151" name="Group 11"/>
          <p:cNvGrpSpPr>
            <a:grpSpLocks/>
          </p:cNvGrpSpPr>
          <p:nvPr/>
        </p:nvGrpSpPr>
        <p:grpSpPr bwMode="auto">
          <a:xfrm>
            <a:off x="2749550" y="2292350"/>
            <a:ext cx="1054100" cy="901700"/>
            <a:chOff x="1732" y="1444"/>
            <a:chExt cx="664" cy="568"/>
          </a:xfrm>
          <a:solidFill>
            <a:srgbClr val="FF9966"/>
          </a:solidFill>
        </p:grpSpPr>
        <p:sp>
          <p:nvSpPr>
            <p:cNvPr id="6206" name="Rectangle 12"/>
            <p:cNvSpPr>
              <a:spLocks noChangeArrowheads="1"/>
            </p:cNvSpPr>
            <p:nvPr/>
          </p:nvSpPr>
          <p:spPr bwMode="auto">
            <a:xfrm>
              <a:off x="1732" y="1444"/>
              <a:ext cx="664" cy="56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6207" name="Line 13"/>
            <p:cNvSpPr>
              <a:spLocks noChangeShapeType="1"/>
            </p:cNvSpPr>
            <p:nvPr/>
          </p:nvSpPr>
          <p:spPr bwMode="auto">
            <a:xfrm>
              <a:off x="1733" y="1632"/>
              <a:ext cx="663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08" name="Line 14"/>
            <p:cNvSpPr>
              <a:spLocks noChangeShapeType="1"/>
            </p:cNvSpPr>
            <p:nvPr/>
          </p:nvSpPr>
          <p:spPr bwMode="auto">
            <a:xfrm>
              <a:off x="1733" y="1824"/>
              <a:ext cx="663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6152" name="Rectangle 17"/>
          <p:cNvSpPr>
            <a:spLocks noChangeArrowheads="1"/>
          </p:cNvSpPr>
          <p:nvPr/>
        </p:nvSpPr>
        <p:spPr bwMode="auto">
          <a:xfrm>
            <a:off x="671513" y="2209800"/>
            <a:ext cx="282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6153" name="Rectangle 18"/>
          <p:cNvSpPr>
            <a:spLocks noChangeArrowheads="1"/>
          </p:cNvSpPr>
          <p:nvPr/>
        </p:nvSpPr>
        <p:spPr bwMode="auto">
          <a:xfrm>
            <a:off x="671513" y="2590800"/>
            <a:ext cx="282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6154" name="Rectangle 19"/>
          <p:cNvSpPr>
            <a:spLocks noChangeArrowheads="1"/>
          </p:cNvSpPr>
          <p:nvPr/>
        </p:nvSpPr>
        <p:spPr bwMode="auto">
          <a:xfrm>
            <a:off x="671513" y="2895600"/>
            <a:ext cx="282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6155" name="Rectangle 20"/>
          <p:cNvSpPr>
            <a:spLocks noChangeArrowheads="1"/>
          </p:cNvSpPr>
          <p:nvPr/>
        </p:nvSpPr>
        <p:spPr bwMode="auto">
          <a:xfrm>
            <a:off x="671513" y="3200400"/>
            <a:ext cx="282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6156" name="Rectangle 21"/>
          <p:cNvSpPr>
            <a:spLocks noChangeArrowheads="1"/>
          </p:cNvSpPr>
          <p:nvPr/>
        </p:nvSpPr>
        <p:spPr bwMode="auto">
          <a:xfrm>
            <a:off x="1052513" y="3810000"/>
            <a:ext cx="1000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Process A</a:t>
            </a:r>
          </a:p>
        </p:txBody>
      </p:sp>
      <p:sp>
        <p:nvSpPr>
          <p:cNvPr id="6157" name="Rectangle 22"/>
          <p:cNvSpPr>
            <a:spLocks noChangeArrowheads="1"/>
          </p:cNvSpPr>
          <p:nvPr/>
        </p:nvSpPr>
        <p:spPr bwMode="auto">
          <a:xfrm>
            <a:off x="1433513" y="2286000"/>
            <a:ext cx="282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6158" name="Rectangle 23"/>
          <p:cNvSpPr>
            <a:spLocks noChangeArrowheads="1"/>
          </p:cNvSpPr>
          <p:nvPr/>
        </p:nvSpPr>
        <p:spPr bwMode="auto">
          <a:xfrm>
            <a:off x="1433513" y="2590800"/>
            <a:ext cx="282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dirty="0">
                <a:latin typeface="Times New Roman" pitchFamily="18" charset="0"/>
              </a:rPr>
              <a:t>1</a:t>
            </a:r>
          </a:p>
        </p:txBody>
      </p:sp>
      <p:sp>
        <p:nvSpPr>
          <p:cNvPr id="6159" name="Rectangle 24"/>
          <p:cNvSpPr>
            <a:spLocks noChangeArrowheads="1"/>
          </p:cNvSpPr>
          <p:nvPr/>
        </p:nvSpPr>
        <p:spPr bwMode="auto">
          <a:xfrm>
            <a:off x="1433513" y="2895600"/>
            <a:ext cx="282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6160" name="Rectangle 25"/>
          <p:cNvSpPr>
            <a:spLocks noChangeArrowheads="1"/>
          </p:cNvSpPr>
          <p:nvPr/>
        </p:nvSpPr>
        <p:spPr bwMode="auto">
          <a:xfrm>
            <a:off x="1433513" y="3200400"/>
            <a:ext cx="282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6161" name="Rectangle 26"/>
          <p:cNvSpPr>
            <a:spLocks noChangeArrowheads="1"/>
          </p:cNvSpPr>
          <p:nvPr/>
        </p:nvSpPr>
        <p:spPr bwMode="auto">
          <a:xfrm>
            <a:off x="2424113" y="2209800"/>
            <a:ext cx="282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6162" name="Rectangle 27"/>
          <p:cNvSpPr>
            <a:spLocks noChangeArrowheads="1"/>
          </p:cNvSpPr>
          <p:nvPr/>
        </p:nvSpPr>
        <p:spPr bwMode="auto">
          <a:xfrm>
            <a:off x="2424113" y="2590800"/>
            <a:ext cx="282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6163" name="Rectangle 28"/>
          <p:cNvSpPr>
            <a:spLocks noChangeArrowheads="1"/>
          </p:cNvSpPr>
          <p:nvPr/>
        </p:nvSpPr>
        <p:spPr bwMode="auto">
          <a:xfrm>
            <a:off x="2424113" y="2895600"/>
            <a:ext cx="282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6164" name="Rectangle 29"/>
          <p:cNvSpPr>
            <a:spLocks noChangeArrowheads="1"/>
          </p:cNvSpPr>
          <p:nvPr/>
        </p:nvSpPr>
        <p:spPr bwMode="auto">
          <a:xfrm>
            <a:off x="2805113" y="3352800"/>
            <a:ext cx="98901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Process B</a:t>
            </a:r>
          </a:p>
        </p:txBody>
      </p:sp>
      <p:sp>
        <p:nvSpPr>
          <p:cNvPr id="6165" name="Rectangle 30"/>
          <p:cNvSpPr>
            <a:spLocks noChangeArrowheads="1"/>
          </p:cNvSpPr>
          <p:nvPr/>
        </p:nvSpPr>
        <p:spPr bwMode="auto">
          <a:xfrm>
            <a:off x="3033713" y="22860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7</a:t>
            </a:r>
          </a:p>
        </p:txBody>
      </p:sp>
      <p:sp>
        <p:nvSpPr>
          <p:cNvPr id="6166" name="Rectangle 31"/>
          <p:cNvSpPr>
            <a:spLocks noChangeArrowheads="1"/>
          </p:cNvSpPr>
          <p:nvPr/>
        </p:nvSpPr>
        <p:spPr bwMode="auto">
          <a:xfrm>
            <a:off x="3033713" y="2590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dirty="0">
                <a:latin typeface="Times New Roman" pitchFamily="18" charset="0"/>
              </a:rPr>
              <a:t>9</a:t>
            </a:r>
          </a:p>
        </p:txBody>
      </p:sp>
      <p:sp>
        <p:nvSpPr>
          <p:cNvPr id="6167" name="Rectangle 32"/>
          <p:cNvSpPr>
            <a:spLocks noChangeArrowheads="1"/>
          </p:cNvSpPr>
          <p:nvPr/>
        </p:nvSpPr>
        <p:spPr bwMode="auto">
          <a:xfrm>
            <a:off x="3033713" y="2895600"/>
            <a:ext cx="380298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dirty="0">
                <a:latin typeface="Times New Roman" pitchFamily="18" charset="0"/>
              </a:rPr>
              <a:t>11</a:t>
            </a:r>
          </a:p>
        </p:txBody>
      </p:sp>
      <p:sp>
        <p:nvSpPr>
          <p:cNvPr id="6168" name="Rectangle 7"/>
          <p:cNvSpPr>
            <a:spLocks noChangeArrowheads="1"/>
          </p:cNvSpPr>
          <p:nvPr/>
        </p:nvSpPr>
        <p:spPr bwMode="auto">
          <a:xfrm>
            <a:off x="5365750" y="1822450"/>
            <a:ext cx="1511300" cy="463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6169" name="Line 8"/>
          <p:cNvSpPr>
            <a:spLocks noChangeShapeType="1"/>
          </p:cNvSpPr>
          <p:nvPr/>
        </p:nvSpPr>
        <p:spPr bwMode="auto">
          <a:xfrm>
            <a:off x="5367338" y="21209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6170" name="Line 9"/>
          <p:cNvSpPr>
            <a:spLocks noChangeShapeType="1"/>
          </p:cNvSpPr>
          <p:nvPr/>
        </p:nvSpPr>
        <p:spPr bwMode="auto">
          <a:xfrm>
            <a:off x="5367338" y="24257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6171" name="Line 10"/>
          <p:cNvSpPr>
            <a:spLocks noChangeShapeType="1"/>
          </p:cNvSpPr>
          <p:nvPr/>
        </p:nvSpPr>
        <p:spPr bwMode="auto">
          <a:xfrm>
            <a:off x="5367338" y="27305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6172" name="Line 11"/>
          <p:cNvSpPr>
            <a:spLocks noChangeShapeType="1"/>
          </p:cNvSpPr>
          <p:nvPr/>
        </p:nvSpPr>
        <p:spPr bwMode="auto">
          <a:xfrm>
            <a:off x="5367338" y="30353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6173" name="Line 12"/>
          <p:cNvSpPr>
            <a:spLocks noChangeShapeType="1"/>
          </p:cNvSpPr>
          <p:nvPr/>
        </p:nvSpPr>
        <p:spPr bwMode="auto">
          <a:xfrm>
            <a:off x="5367338" y="33401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6174" name="Line 13"/>
          <p:cNvSpPr>
            <a:spLocks noChangeShapeType="1"/>
          </p:cNvSpPr>
          <p:nvPr/>
        </p:nvSpPr>
        <p:spPr bwMode="auto">
          <a:xfrm>
            <a:off x="5367338" y="36449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6175" name="Line 14"/>
          <p:cNvSpPr>
            <a:spLocks noChangeShapeType="1"/>
          </p:cNvSpPr>
          <p:nvPr/>
        </p:nvSpPr>
        <p:spPr bwMode="auto">
          <a:xfrm>
            <a:off x="5367338" y="39497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6176" name="Line 15"/>
          <p:cNvSpPr>
            <a:spLocks noChangeShapeType="1"/>
          </p:cNvSpPr>
          <p:nvPr/>
        </p:nvSpPr>
        <p:spPr bwMode="auto">
          <a:xfrm>
            <a:off x="5367338" y="42545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6177" name="Line 16"/>
          <p:cNvSpPr>
            <a:spLocks noChangeShapeType="1"/>
          </p:cNvSpPr>
          <p:nvPr/>
        </p:nvSpPr>
        <p:spPr bwMode="auto">
          <a:xfrm>
            <a:off x="5367338" y="45593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6178" name="Line 17"/>
          <p:cNvSpPr>
            <a:spLocks noChangeShapeType="1"/>
          </p:cNvSpPr>
          <p:nvPr/>
        </p:nvSpPr>
        <p:spPr bwMode="auto">
          <a:xfrm>
            <a:off x="5367338" y="48641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6179" name="Line 18"/>
          <p:cNvSpPr>
            <a:spLocks noChangeShapeType="1"/>
          </p:cNvSpPr>
          <p:nvPr/>
        </p:nvSpPr>
        <p:spPr bwMode="auto">
          <a:xfrm>
            <a:off x="5367338" y="51689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6180" name="Line 19"/>
          <p:cNvSpPr>
            <a:spLocks noChangeShapeType="1"/>
          </p:cNvSpPr>
          <p:nvPr/>
        </p:nvSpPr>
        <p:spPr bwMode="auto">
          <a:xfrm>
            <a:off x="5367338" y="54737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6181" name="Line 20"/>
          <p:cNvSpPr>
            <a:spLocks noChangeShapeType="1"/>
          </p:cNvSpPr>
          <p:nvPr/>
        </p:nvSpPr>
        <p:spPr bwMode="auto">
          <a:xfrm>
            <a:off x="5367338" y="57785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6182" name="Line 21"/>
          <p:cNvSpPr>
            <a:spLocks noChangeShapeType="1"/>
          </p:cNvSpPr>
          <p:nvPr/>
        </p:nvSpPr>
        <p:spPr bwMode="auto">
          <a:xfrm>
            <a:off x="5367338" y="60833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6183" name="Rectangle 22"/>
          <p:cNvSpPr>
            <a:spLocks noChangeArrowheads="1"/>
          </p:cNvSpPr>
          <p:nvPr/>
        </p:nvSpPr>
        <p:spPr bwMode="auto">
          <a:xfrm>
            <a:off x="4887913" y="1816100"/>
            <a:ext cx="282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6184" name="Rectangle 23"/>
          <p:cNvSpPr>
            <a:spLocks noChangeArrowheads="1"/>
          </p:cNvSpPr>
          <p:nvPr/>
        </p:nvSpPr>
        <p:spPr bwMode="auto">
          <a:xfrm>
            <a:off x="4887913" y="2044700"/>
            <a:ext cx="282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6185" name="Rectangle 24"/>
          <p:cNvSpPr>
            <a:spLocks noChangeArrowheads="1"/>
          </p:cNvSpPr>
          <p:nvPr/>
        </p:nvSpPr>
        <p:spPr bwMode="auto">
          <a:xfrm>
            <a:off x="4887913" y="2425700"/>
            <a:ext cx="282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6186" name="Rectangle 25"/>
          <p:cNvSpPr>
            <a:spLocks noChangeArrowheads="1"/>
          </p:cNvSpPr>
          <p:nvPr/>
        </p:nvSpPr>
        <p:spPr bwMode="auto">
          <a:xfrm>
            <a:off x="4887913" y="2730500"/>
            <a:ext cx="282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6187" name="Rectangle 26"/>
          <p:cNvSpPr>
            <a:spLocks noChangeArrowheads="1"/>
          </p:cNvSpPr>
          <p:nvPr/>
        </p:nvSpPr>
        <p:spPr bwMode="auto">
          <a:xfrm>
            <a:off x="4887913" y="3035300"/>
            <a:ext cx="282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6188" name="Rectangle 27"/>
          <p:cNvSpPr>
            <a:spLocks noChangeArrowheads="1"/>
          </p:cNvSpPr>
          <p:nvPr/>
        </p:nvSpPr>
        <p:spPr bwMode="auto">
          <a:xfrm>
            <a:off x="4887913" y="3340100"/>
            <a:ext cx="282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6189" name="Rectangle 28"/>
          <p:cNvSpPr>
            <a:spLocks noChangeArrowheads="1"/>
          </p:cNvSpPr>
          <p:nvPr/>
        </p:nvSpPr>
        <p:spPr bwMode="auto">
          <a:xfrm>
            <a:off x="4887913" y="3644900"/>
            <a:ext cx="282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6</a:t>
            </a:r>
          </a:p>
        </p:txBody>
      </p:sp>
      <p:sp>
        <p:nvSpPr>
          <p:cNvPr id="6190" name="Rectangle 29"/>
          <p:cNvSpPr>
            <a:spLocks noChangeArrowheads="1"/>
          </p:cNvSpPr>
          <p:nvPr/>
        </p:nvSpPr>
        <p:spPr bwMode="auto">
          <a:xfrm>
            <a:off x="4887913" y="3949700"/>
            <a:ext cx="282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7</a:t>
            </a:r>
          </a:p>
        </p:txBody>
      </p:sp>
      <p:sp>
        <p:nvSpPr>
          <p:cNvPr id="6191" name="Rectangle 30"/>
          <p:cNvSpPr>
            <a:spLocks noChangeArrowheads="1"/>
          </p:cNvSpPr>
          <p:nvPr/>
        </p:nvSpPr>
        <p:spPr bwMode="auto">
          <a:xfrm>
            <a:off x="4887913" y="4254500"/>
            <a:ext cx="282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8</a:t>
            </a:r>
          </a:p>
        </p:txBody>
      </p:sp>
      <p:sp>
        <p:nvSpPr>
          <p:cNvPr id="6192" name="Rectangle 31"/>
          <p:cNvSpPr>
            <a:spLocks noChangeArrowheads="1"/>
          </p:cNvSpPr>
          <p:nvPr/>
        </p:nvSpPr>
        <p:spPr bwMode="auto">
          <a:xfrm>
            <a:off x="4887913" y="4559300"/>
            <a:ext cx="282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9</a:t>
            </a:r>
          </a:p>
        </p:txBody>
      </p:sp>
      <p:sp>
        <p:nvSpPr>
          <p:cNvPr id="6193" name="Rectangle 32"/>
          <p:cNvSpPr>
            <a:spLocks noChangeArrowheads="1"/>
          </p:cNvSpPr>
          <p:nvPr/>
        </p:nvSpPr>
        <p:spPr bwMode="auto">
          <a:xfrm>
            <a:off x="4811713" y="4864100"/>
            <a:ext cx="3841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10</a:t>
            </a:r>
          </a:p>
        </p:txBody>
      </p:sp>
      <p:sp>
        <p:nvSpPr>
          <p:cNvPr id="6194" name="Rectangle 33"/>
          <p:cNvSpPr>
            <a:spLocks noChangeArrowheads="1"/>
          </p:cNvSpPr>
          <p:nvPr/>
        </p:nvSpPr>
        <p:spPr bwMode="auto">
          <a:xfrm>
            <a:off x="4811713" y="5168900"/>
            <a:ext cx="3841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11</a:t>
            </a:r>
          </a:p>
        </p:txBody>
      </p:sp>
      <p:sp>
        <p:nvSpPr>
          <p:cNvPr id="6195" name="Rectangle 34"/>
          <p:cNvSpPr>
            <a:spLocks noChangeArrowheads="1"/>
          </p:cNvSpPr>
          <p:nvPr/>
        </p:nvSpPr>
        <p:spPr bwMode="auto">
          <a:xfrm>
            <a:off x="4811713" y="5473700"/>
            <a:ext cx="3841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12</a:t>
            </a:r>
          </a:p>
        </p:txBody>
      </p:sp>
      <p:sp>
        <p:nvSpPr>
          <p:cNvPr id="6196" name="Rectangle 35"/>
          <p:cNvSpPr>
            <a:spLocks noChangeArrowheads="1"/>
          </p:cNvSpPr>
          <p:nvPr/>
        </p:nvSpPr>
        <p:spPr bwMode="auto">
          <a:xfrm>
            <a:off x="4811713" y="5778500"/>
            <a:ext cx="3841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13</a:t>
            </a:r>
          </a:p>
        </p:txBody>
      </p:sp>
      <p:sp>
        <p:nvSpPr>
          <p:cNvPr id="6197" name="Rectangle 36"/>
          <p:cNvSpPr>
            <a:spLocks noChangeArrowheads="1"/>
          </p:cNvSpPr>
          <p:nvPr/>
        </p:nvSpPr>
        <p:spPr bwMode="auto">
          <a:xfrm>
            <a:off x="4811713" y="6083300"/>
            <a:ext cx="3841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14</a:t>
            </a:r>
          </a:p>
        </p:txBody>
      </p:sp>
      <p:sp>
        <p:nvSpPr>
          <p:cNvPr id="6198" name="Rectangle 5"/>
          <p:cNvSpPr>
            <a:spLocks noChangeArrowheads="1"/>
          </p:cNvSpPr>
          <p:nvPr/>
        </p:nvSpPr>
        <p:spPr bwMode="auto">
          <a:xfrm>
            <a:off x="4608513" y="1079500"/>
            <a:ext cx="8477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Frame</a:t>
            </a:r>
          </a:p>
          <a:p>
            <a:r>
              <a:rPr lang="en-US" sz="1600">
                <a:latin typeface="Times New Roman" pitchFamily="18" charset="0"/>
              </a:rPr>
              <a:t>Number</a:t>
            </a:r>
          </a:p>
        </p:txBody>
      </p:sp>
      <p:sp>
        <p:nvSpPr>
          <p:cNvPr id="6199" name="TextBox 171"/>
          <p:cNvSpPr txBox="1">
            <a:spLocks noChangeArrowheads="1"/>
          </p:cNvSpPr>
          <p:nvPr/>
        </p:nvSpPr>
        <p:spPr bwMode="auto">
          <a:xfrm>
            <a:off x="5892800" y="1828800"/>
            <a:ext cx="466725" cy="36988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A0</a:t>
            </a:r>
          </a:p>
        </p:txBody>
      </p:sp>
      <p:sp>
        <p:nvSpPr>
          <p:cNvPr id="6200" name="TextBox 172"/>
          <p:cNvSpPr txBox="1">
            <a:spLocks noChangeArrowheads="1"/>
          </p:cNvSpPr>
          <p:nvPr/>
        </p:nvSpPr>
        <p:spPr bwMode="auto">
          <a:xfrm>
            <a:off x="5918200" y="2082800"/>
            <a:ext cx="466725" cy="36988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dirty="0"/>
              <a:t>A1</a:t>
            </a:r>
          </a:p>
        </p:txBody>
      </p:sp>
      <p:sp>
        <p:nvSpPr>
          <p:cNvPr id="6201" name="TextBox 173"/>
          <p:cNvSpPr txBox="1">
            <a:spLocks noChangeArrowheads="1"/>
          </p:cNvSpPr>
          <p:nvPr/>
        </p:nvSpPr>
        <p:spPr bwMode="auto">
          <a:xfrm>
            <a:off x="5905500" y="2413000"/>
            <a:ext cx="466725" cy="36988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dirty="0"/>
              <a:t>A2</a:t>
            </a:r>
          </a:p>
        </p:txBody>
      </p:sp>
      <p:sp>
        <p:nvSpPr>
          <p:cNvPr id="6202" name="TextBox 174"/>
          <p:cNvSpPr txBox="1">
            <a:spLocks noChangeArrowheads="1"/>
          </p:cNvSpPr>
          <p:nvPr/>
        </p:nvSpPr>
        <p:spPr bwMode="auto">
          <a:xfrm>
            <a:off x="5905500" y="2679700"/>
            <a:ext cx="466725" cy="36988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dirty="0"/>
              <a:t>A3</a:t>
            </a:r>
          </a:p>
        </p:txBody>
      </p:sp>
      <p:sp>
        <p:nvSpPr>
          <p:cNvPr id="6203" name="TextBox 175"/>
          <p:cNvSpPr txBox="1">
            <a:spLocks noChangeArrowheads="1"/>
          </p:cNvSpPr>
          <p:nvPr/>
        </p:nvSpPr>
        <p:spPr bwMode="auto">
          <a:xfrm>
            <a:off x="5867400" y="3949700"/>
            <a:ext cx="466725" cy="369888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dirty="0"/>
              <a:t>B0</a:t>
            </a:r>
          </a:p>
        </p:txBody>
      </p:sp>
      <p:sp>
        <p:nvSpPr>
          <p:cNvPr id="6205" name="TextBox 177"/>
          <p:cNvSpPr txBox="1">
            <a:spLocks noChangeArrowheads="1"/>
          </p:cNvSpPr>
          <p:nvPr/>
        </p:nvSpPr>
        <p:spPr bwMode="auto">
          <a:xfrm>
            <a:off x="5854700" y="4508500"/>
            <a:ext cx="466794" cy="369332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dirty="0"/>
              <a:t>B1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79653" y="4378325"/>
            <a:ext cx="4493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6"/>
                </a:solidFill>
                <a:latin typeface="+mn-lt"/>
              </a:rPr>
              <a:t>Page Tables</a:t>
            </a:r>
          </a:p>
          <a:p>
            <a:pPr>
              <a:buFont typeface="Arial" pitchFamily="34" charset="0"/>
              <a:buChar char="•"/>
            </a:pPr>
            <a:r>
              <a:rPr lang="en-CA" dirty="0">
                <a:solidFill>
                  <a:schemeClr val="accent4"/>
                </a:solidFill>
                <a:latin typeface="+mn-lt"/>
              </a:rPr>
              <a:t>Every process has a page table </a:t>
            </a:r>
          </a:p>
          <a:p>
            <a:pPr>
              <a:buFont typeface="Arial" pitchFamily="34" charset="0"/>
              <a:buChar char="•"/>
            </a:pPr>
            <a:r>
              <a:rPr lang="en-CA" dirty="0">
                <a:solidFill>
                  <a:schemeClr val="accent4"/>
                </a:solidFill>
                <a:latin typeface="+mn-lt"/>
              </a:rPr>
              <a:t> Each page table has page indexes/numbers and associated frame index / number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C3E87-315D-214E-8089-3C429D8EB4F4}" type="slidenum">
              <a:rPr lang="en-US" smtClean="0"/>
              <a:t>6</a:t>
            </a:fld>
            <a:endParaRPr lang="en-US"/>
          </a:p>
        </p:txBody>
      </p:sp>
      <p:sp>
        <p:nvSpPr>
          <p:cNvPr id="67" name="TextBox 177">
            <a:extLst>
              <a:ext uri="{FF2B5EF4-FFF2-40B4-BE49-F238E27FC236}">
                <a16:creationId xmlns:a16="http://schemas.microsoft.com/office/drawing/2014/main" id="{E334ABB8-0FB4-4198-9FCD-CB0A445B3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439" y="5092047"/>
            <a:ext cx="466794" cy="369332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dirty="0"/>
              <a:t>B2</a:t>
            </a:r>
          </a:p>
        </p:txBody>
      </p:sp>
    </p:spTree>
    <p:extLst>
      <p:ext uri="{BB962C8B-B14F-4D97-AF65-F5344CB8AC3E}">
        <p14:creationId xmlns:p14="http://schemas.microsoft.com/office/powerpoint/2010/main" val="372649169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Address Translation Scheme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dirty="0"/>
              <a:t>Logical address generated by CPU is divided into: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dirty="0"/>
              <a:t>Page number (</a:t>
            </a:r>
            <a:r>
              <a:rPr lang="en-US" dirty="0">
                <a:solidFill>
                  <a:schemeClr val="accent6"/>
                </a:solidFill>
              </a:rPr>
              <a:t>p</a:t>
            </a:r>
            <a:r>
              <a:rPr lang="en-US" dirty="0"/>
              <a:t>) – used as an index into a </a:t>
            </a:r>
            <a:r>
              <a:rPr lang="en-US" dirty="0">
                <a:solidFill>
                  <a:srgbClr val="FF0000"/>
                </a:solidFill>
              </a:rPr>
              <a:t>page table</a:t>
            </a:r>
            <a:r>
              <a:rPr lang="en-US" dirty="0"/>
              <a:t> which contains the frame number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dirty="0"/>
              <a:t>Page offset (</a:t>
            </a:r>
            <a:r>
              <a:rPr lang="en-US" dirty="0">
                <a:solidFill>
                  <a:schemeClr val="accent6"/>
                </a:solidFill>
              </a:rPr>
              <a:t>d</a:t>
            </a:r>
            <a:r>
              <a:rPr lang="en-US" dirty="0"/>
              <a:t>) – determines the location in the page which is needed to determine the location in the frame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C3E87-315D-214E-8089-3C429D8EB4F4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Hardware – Memory Management Unit </a:t>
            </a:r>
            <a:r>
              <a:rPr lang="en-US"/>
              <a:t>(MMU)</a:t>
            </a:r>
            <a:endParaRPr lang="en-US" dirty="0"/>
          </a:p>
        </p:txBody>
      </p:sp>
      <p:pic>
        <p:nvPicPr>
          <p:cNvPr id="1024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0163" y="1343025"/>
            <a:ext cx="66309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C3E87-315D-214E-8089-3C429D8EB4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79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47869" y="136525"/>
            <a:ext cx="8448261" cy="1143000"/>
          </a:xfrm>
        </p:spPr>
        <p:txBody>
          <a:bodyPr/>
          <a:lstStyle/>
          <a:p>
            <a:r>
              <a:rPr lang="en-US" sz="3500" dirty="0"/>
              <a:t>Logical to Physical Address Translation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C3E87-315D-214E-8089-3C429D8EB4F4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44151-678D-45C8-95AF-9EDA72B0F6AC}"/>
              </a:ext>
            </a:extLst>
          </p:cNvPr>
          <p:cNvSpPr txBox="1"/>
          <p:nvPr/>
        </p:nvSpPr>
        <p:spPr>
          <a:xfrm>
            <a:off x="1123468" y="1006261"/>
            <a:ext cx="6939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CPU Wants to access a specific location in process B</a:t>
            </a:r>
          </a:p>
          <a:p>
            <a:pPr algn="ctr"/>
            <a:r>
              <a:rPr lang="en-CA" sz="1400" dirty="0">
                <a:solidFill>
                  <a:srgbClr val="FF0000"/>
                </a:solidFill>
              </a:rPr>
              <a:t>(Assume page size is 10 units: 0 to 9)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45" name="Rectangle 7">
            <a:extLst>
              <a:ext uri="{FF2B5EF4-FFF2-40B4-BE49-F238E27FC236}">
                <a16:creationId xmlns:a16="http://schemas.microsoft.com/office/drawing/2014/main" id="{4DFBC650-18AA-47A6-8835-F3C097ED6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12" y="1720850"/>
            <a:ext cx="1511300" cy="463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1400"/>
          </a:p>
        </p:txBody>
      </p:sp>
      <p:sp>
        <p:nvSpPr>
          <p:cNvPr id="46" name="Line 8">
            <a:extLst>
              <a:ext uri="{FF2B5EF4-FFF2-40B4-BE49-F238E27FC236}">
                <a16:creationId xmlns:a16="http://schemas.microsoft.com/office/drawing/2014/main" id="{FBA43EF8-A2F6-4813-8E52-492AAEE3C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0193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47" name="Line 9">
            <a:extLst>
              <a:ext uri="{FF2B5EF4-FFF2-40B4-BE49-F238E27FC236}">
                <a16:creationId xmlns:a16="http://schemas.microsoft.com/office/drawing/2014/main" id="{C716C64E-AAA7-4D66-9EDF-38F459A680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3241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48" name="Line 10">
            <a:extLst>
              <a:ext uri="{FF2B5EF4-FFF2-40B4-BE49-F238E27FC236}">
                <a16:creationId xmlns:a16="http://schemas.microsoft.com/office/drawing/2014/main" id="{D51CAD3D-2182-42B8-AB4A-654CDE687F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6289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49" name="Line 11">
            <a:extLst>
              <a:ext uri="{FF2B5EF4-FFF2-40B4-BE49-F238E27FC236}">
                <a16:creationId xmlns:a16="http://schemas.microsoft.com/office/drawing/2014/main" id="{78D75ADF-4ED3-4D8D-96B4-8EE4DCD8C8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9337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50" name="Line 12">
            <a:extLst>
              <a:ext uri="{FF2B5EF4-FFF2-40B4-BE49-F238E27FC236}">
                <a16:creationId xmlns:a16="http://schemas.microsoft.com/office/drawing/2014/main" id="{F44EBFBC-B7D2-41FE-972F-902EEBB97B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2385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51" name="Line 13">
            <a:extLst>
              <a:ext uri="{FF2B5EF4-FFF2-40B4-BE49-F238E27FC236}">
                <a16:creationId xmlns:a16="http://schemas.microsoft.com/office/drawing/2014/main" id="{EE3BE653-DAFF-4DB5-BA1A-965A37AD37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5433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CA" dirty="0"/>
          </a:p>
        </p:txBody>
      </p:sp>
      <p:sp>
        <p:nvSpPr>
          <p:cNvPr id="52" name="Line 14">
            <a:extLst>
              <a:ext uri="{FF2B5EF4-FFF2-40B4-BE49-F238E27FC236}">
                <a16:creationId xmlns:a16="http://schemas.microsoft.com/office/drawing/2014/main" id="{AADAEC3D-794F-404C-8684-854A6DF4F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8481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53" name="Line 15">
            <a:extLst>
              <a:ext uri="{FF2B5EF4-FFF2-40B4-BE49-F238E27FC236}">
                <a16:creationId xmlns:a16="http://schemas.microsoft.com/office/drawing/2014/main" id="{55531309-7501-4F8C-8586-1C3C848EF3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1529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54" name="Line 16">
            <a:extLst>
              <a:ext uri="{FF2B5EF4-FFF2-40B4-BE49-F238E27FC236}">
                <a16:creationId xmlns:a16="http://schemas.microsoft.com/office/drawing/2014/main" id="{8E9CE372-DB1D-4217-84A7-B20ED9651D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4577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55" name="Line 17">
            <a:extLst>
              <a:ext uri="{FF2B5EF4-FFF2-40B4-BE49-F238E27FC236}">
                <a16:creationId xmlns:a16="http://schemas.microsoft.com/office/drawing/2014/main" id="{EFAC193C-E775-4D53-A41A-8EFBC8D2F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7625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56" name="Line 18">
            <a:extLst>
              <a:ext uri="{FF2B5EF4-FFF2-40B4-BE49-F238E27FC236}">
                <a16:creationId xmlns:a16="http://schemas.microsoft.com/office/drawing/2014/main" id="{FEBDB397-D166-47C3-B91E-F882015B7A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50673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57" name="Line 19">
            <a:extLst>
              <a:ext uri="{FF2B5EF4-FFF2-40B4-BE49-F238E27FC236}">
                <a16:creationId xmlns:a16="http://schemas.microsoft.com/office/drawing/2014/main" id="{9E0130DB-9142-4258-84D5-CEC33C554C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53721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58" name="Line 20">
            <a:extLst>
              <a:ext uri="{FF2B5EF4-FFF2-40B4-BE49-F238E27FC236}">
                <a16:creationId xmlns:a16="http://schemas.microsoft.com/office/drawing/2014/main" id="{56D3BA7F-A915-45BC-A637-32A78B2478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56769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59" name="Line 21">
            <a:extLst>
              <a:ext uri="{FF2B5EF4-FFF2-40B4-BE49-F238E27FC236}">
                <a16:creationId xmlns:a16="http://schemas.microsoft.com/office/drawing/2014/main" id="{7E61CE59-8CFE-42CE-85C5-819C15FF46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59817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60" name="Rectangle 22">
            <a:extLst>
              <a:ext uri="{FF2B5EF4-FFF2-40B4-BE49-F238E27FC236}">
                <a16:creationId xmlns:a16="http://schemas.microsoft.com/office/drawing/2014/main" id="{573E3BC7-6184-4F4E-A21F-5D03884AF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5" y="1714500"/>
            <a:ext cx="282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dirty="0">
                <a:latin typeface="Times New Roman" pitchFamily="18" charset="0"/>
              </a:rPr>
              <a:t>0</a:t>
            </a:r>
          </a:p>
        </p:txBody>
      </p:sp>
      <p:sp>
        <p:nvSpPr>
          <p:cNvPr id="61" name="Rectangle 23">
            <a:extLst>
              <a:ext uri="{FF2B5EF4-FFF2-40B4-BE49-F238E27FC236}">
                <a16:creationId xmlns:a16="http://schemas.microsoft.com/office/drawing/2014/main" id="{BD681B8C-D828-462E-8BF9-224E7BBFA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5" y="1943100"/>
            <a:ext cx="282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62" name="Rectangle 24">
            <a:extLst>
              <a:ext uri="{FF2B5EF4-FFF2-40B4-BE49-F238E27FC236}">
                <a16:creationId xmlns:a16="http://schemas.microsoft.com/office/drawing/2014/main" id="{164D4AA1-8A71-4959-B924-EF2246742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5" y="2324100"/>
            <a:ext cx="282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63" name="Rectangle 25">
            <a:extLst>
              <a:ext uri="{FF2B5EF4-FFF2-40B4-BE49-F238E27FC236}">
                <a16:creationId xmlns:a16="http://schemas.microsoft.com/office/drawing/2014/main" id="{ADEF0F22-78DA-4E27-B296-4AFB9CDE6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5" y="2628900"/>
            <a:ext cx="282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64" name="Rectangle 26">
            <a:extLst>
              <a:ext uri="{FF2B5EF4-FFF2-40B4-BE49-F238E27FC236}">
                <a16:creationId xmlns:a16="http://schemas.microsoft.com/office/drawing/2014/main" id="{603D7605-913C-41DD-94C4-BF9EC4AE6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5" y="2933700"/>
            <a:ext cx="282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65" name="Rectangle 27">
            <a:extLst>
              <a:ext uri="{FF2B5EF4-FFF2-40B4-BE49-F238E27FC236}">
                <a16:creationId xmlns:a16="http://schemas.microsoft.com/office/drawing/2014/main" id="{B452D8D1-E77C-4FC0-A937-69E964D92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5" y="3238500"/>
            <a:ext cx="282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66" name="Rectangle 28">
            <a:extLst>
              <a:ext uri="{FF2B5EF4-FFF2-40B4-BE49-F238E27FC236}">
                <a16:creationId xmlns:a16="http://schemas.microsoft.com/office/drawing/2014/main" id="{AF4D66AF-32F1-4D6C-BA0C-AA994CE37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5" y="3543300"/>
            <a:ext cx="282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6</a:t>
            </a:r>
          </a:p>
        </p:txBody>
      </p:sp>
      <p:sp>
        <p:nvSpPr>
          <p:cNvPr id="67" name="Rectangle 29">
            <a:extLst>
              <a:ext uri="{FF2B5EF4-FFF2-40B4-BE49-F238E27FC236}">
                <a16:creationId xmlns:a16="http://schemas.microsoft.com/office/drawing/2014/main" id="{746BB3A5-68BC-4D43-A624-CE943629A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5" y="3848100"/>
            <a:ext cx="282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7</a:t>
            </a:r>
          </a:p>
        </p:txBody>
      </p:sp>
      <p:sp>
        <p:nvSpPr>
          <p:cNvPr id="68" name="Rectangle 30">
            <a:extLst>
              <a:ext uri="{FF2B5EF4-FFF2-40B4-BE49-F238E27FC236}">
                <a16:creationId xmlns:a16="http://schemas.microsoft.com/office/drawing/2014/main" id="{95F32034-4898-46D5-8C54-112D3D6D6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5" y="4152900"/>
            <a:ext cx="282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8</a:t>
            </a:r>
          </a:p>
        </p:txBody>
      </p:sp>
      <p:sp>
        <p:nvSpPr>
          <p:cNvPr id="69" name="Rectangle 31">
            <a:extLst>
              <a:ext uri="{FF2B5EF4-FFF2-40B4-BE49-F238E27FC236}">
                <a16:creationId xmlns:a16="http://schemas.microsoft.com/office/drawing/2014/main" id="{FC9F1902-3394-4BF2-B857-58E2F3667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5" y="4457700"/>
            <a:ext cx="282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9</a:t>
            </a:r>
          </a:p>
        </p:txBody>
      </p:sp>
      <p:sp>
        <p:nvSpPr>
          <p:cNvPr id="70" name="Rectangle 32">
            <a:extLst>
              <a:ext uri="{FF2B5EF4-FFF2-40B4-BE49-F238E27FC236}">
                <a16:creationId xmlns:a16="http://schemas.microsoft.com/office/drawing/2014/main" id="{3A0453A2-D7E8-44B8-82F3-3A88812C1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575" y="4762500"/>
            <a:ext cx="3841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10</a:t>
            </a:r>
          </a:p>
        </p:txBody>
      </p:sp>
      <p:sp>
        <p:nvSpPr>
          <p:cNvPr id="71" name="Rectangle 33">
            <a:extLst>
              <a:ext uri="{FF2B5EF4-FFF2-40B4-BE49-F238E27FC236}">
                <a16:creationId xmlns:a16="http://schemas.microsoft.com/office/drawing/2014/main" id="{D0C64363-C4FF-4FB6-BB5A-52CE1489E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575" y="5067300"/>
            <a:ext cx="3841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11</a:t>
            </a:r>
          </a:p>
        </p:txBody>
      </p:sp>
      <p:sp>
        <p:nvSpPr>
          <p:cNvPr id="72" name="Rectangle 34">
            <a:extLst>
              <a:ext uri="{FF2B5EF4-FFF2-40B4-BE49-F238E27FC236}">
                <a16:creationId xmlns:a16="http://schemas.microsoft.com/office/drawing/2014/main" id="{D64AA182-EC04-4BBC-8D2B-8840E5D5D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575" y="5372100"/>
            <a:ext cx="3841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12</a:t>
            </a:r>
          </a:p>
        </p:txBody>
      </p:sp>
      <p:sp>
        <p:nvSpPr>
          <p:cNvPr id="73" name="Rectangle 35">
            <a:extLst>
              <a:ext uri="{FF2B5EF4-FFF2-40B4-BE49-F238E27FC236}">
                <a16:creationId xmlns:a16="http://schemas.microsoft.com/office/drawing/2014/main" id="{A9719A37-851D-4BCE-ADCB-6C394677F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575" y="5676900"/>
            <a:ext cx="3841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13</a:t>
            </a:r>
          </a:p>
        </p:txBody>
      </p:sp>
      <p:sp>
        <p:nvSpPr>
          <p:cNvPr id="74" name="Rectangle 36">
            <a:extLst>
              <a:ext uri="{FF2B5EF4-FFF2-40B4-BE49-F238E27FC236}">
                <a16:creationId xmlns:a16="http://schemas.microsoft.com/office/drawing/2014/main" id="{356EC885-6F62-402E-9B0F-D50D40CB0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575" y="5981700"/>
            <a:ext cx="3841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14</a:t>
            </a:r>
          </a:p>
        </p:txBody>
      </p:sp>
      <p:sp>
        <p:nvSpPr>
          <p:cNvPr id="75" name="TextBox 171">
            <a:extLst>
              <a:ext uri="{FF2B5EF4-FFF2-40B4-BE49-F238E27FC236}">
                <a16:creationId xmlns:a16="http://schemas.microsoft.com/office/drawing/2014/main" id="{F42E69C7-72F1-41C6-9590-6BFA9650F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8662" y="1727200"/>
            <a:ext cx="466725" cy="36988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A0</a:t>
            </a:r>
          </a:p>
        </p:txBody>
      </p:sp>
      <p:sp>
        <p:nvSpPr>
          <p:cNvPr id="76" name="TextBox 172">
            <a:extLst>
              <a:ext uri="{FF2B5EF4-FFF2-40B4-BE49-F238E27FC236}">
                <a16:creationId xmlns:a16="http://schemas.microsoft.com/office/drawing/2014/main" id="{26738E44-159B-4728-B12F-24A15A99E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062" y="1981200"/>
            <a:ext cx="466725" cy="36988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dirty="0"/>
              <a:t>A1</a:t>
            </a:r>
          </a:p>
        </p:txBody>
      </p:sp>
      <p:sp>
        <p:nvSpPr>
          <p:cNvPr id="77" name="TextBox 173">
            <a:extLst>
              <a:ext uri="{FF2B5EF4-FFF2-40B4-BE49-F238E27FC236}">
                <a16:creationId xmlns:a16="http://schemas.microsoft.com/office/drawing/2014/main" id="{19C77D8D-3EF2-45A7-B8B3-9C994E4BF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362" y="2311400"/>
            <a:ext cx="466725" cy="36988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dirty="0"/>
              <a:t>A2</a:t>
            </a:r>
          </a:p>
        </p:txBody>
      </p:sp>
      <p:sp>
        <p:nvSpPr>
          <p:cNvPr id="78" name="TextBox 174">
            <a:extLst>
              <a:ext uri="{FF2B5EF4-FFF2-40B4-BE49-F238E27FC236}">
                <a16:creationId xmlns:a16="http://schemas.microsoft.com/office/drawing/2014/main" id="{A4AC26AA-AFF6-4C27-BEC3-4B765DDBE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362" y="2578100"/>
            <a:ext cx="466725" cy="36988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dirty="0"/>
              <a:t>A3</a:t>
            </a:r>
          </a:p>
        </p:txBody>
      </p:sp>
      <p:sp>
        <p:nvSpPr>
          <p:cNvPr id="79" name="TextBox 175">
            <a:extLst>
              <a:ext uri="{FF2B5EF4-FFF2-40B4-BE49-F238E27FC236}">
                <a16:creationId xmlns:a16="http://schemas.microsoft.com/office/drawing/2014/main" id="{E9F3AE2E-B350-469D-85D8-BFD299FE1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262" y="3848100"/>
            <a:ext cx="466725" cy="369888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dirty="0"/>
              <a:t>B0</a:t>
            </a:r>
          </a:p>
        </p:txBody>
      </p:sp>
      <p:sp>
        <p:nvSpPr>
          <p:cNvPr id="80" name="TextBox 177">
            <a:extLst>
              <a:ext uri="{FF2B5EF4-FFF2-40B4-BE49-F238E27FC236}">
                <a16:creationId xmlns:a16="http://schemas.microsoft.com/office/drawing/2014/main" id="{67D1AB87-E436-4C90-AF15-02F7F0137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0562" y="4406900"/>
            <a:ext cx="466794" cy="369332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dirty="0"/>
              <a:t>B1</a:t>
            </a:r>
          </a:p>
        </p:txBody>
      </p:sp>
      <p:sp>
        <p:nvSpPr>
          <p:cNvPr id="81" name="TextBox 177">
            <a:extLst>
              <a:ext uri="{FF2B5EF4-FFF2-40B4-BE49-F238E27FC236}">
                <a16:creationId xmlns:a16="http://schemas.microsoft.com/office/drawing/2014/main" id="{9929D795-7861-4320-BE4D-B68F4A290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301" y="4990447"/>
            <a:ext cx="466794" cy="369332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dirty="0"/>
              <a:t>B2</a:t>
            </a:r>
          </a:p>
        </p:txBody>
      </p:sp>
      <p:sp>
        <p:nvSpPr>
          <p:cNvPr id="82" name="TextBox 177">
            <a:extLst>
              <a:ext uri="{FF2B5EF4-FFF2-40B4-BE49-F238E27FC236}">
                <a16:creationId xmlns:a16="http://schemas.microsoft.com/office/drawing/2014/main" id="{C6D828C9-A9FF-4005-AA77-7832445FA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815" y="3221220"/>
            <a:ext cx="47961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dirty="0"/>
              <a:t>C0</a:t>
            </a:r>
          </a:p>
        </p:txBody>
      </p:sp>
      <p:sp>
        <p:nvSpPr>
          <p:cNvPr id="83" name="TextBox 177">
            <a:extLst>
              <a:ext uri="{FF2B5EF4-FFF2-40B4-BE49-F238E27FC236}">
                <a16:creationId xmlns:a16="http://schemas.microsoft.com/office/drawing/2014/main" id="{C9C40030-4B6A-4D0F-ABDC-80DF31B75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193" y="5979430"/>
            <a:ext cx="47961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dirty="0"/>
              <a:t>C1</a:t>
            </a:r>
          </a:p>
        </p:txBody>
      </p:sp>
      <p:sp>
        <p:nvSpPr>
          <p:cNvPr id="84" name="Rectangle 7">
            <a:extLst>
              <a:ext uri="{FF2B5EF4-FFF2-40B4-BE49-F238E27FC236}">
                <a16:creationId xmlns:a16="http://schemas.microsoft.com/office/drawing/2014/main" id="{CB1F1FFE-538F-4F96-BEA0-026B85E45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61" y="2459293"/>
            <a:ext cx="1250744" cy="123405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1400"/>
          </a:p>
        </p:txBody>
      </p:sp>
      <p:sp>
        <p:nvSpPr>
          <p:cNvPr id="85" name="Line 8">
            <a:extLst>
              <a:ext uri="{FF2B5EF4-FFF2-40B4-BE49-F238E27FC236}">
                <a16:creationId xmlns:a16="http://schemas.microsoft.com/office/drawing/2014/main" id="{AF4FE07A-E5E2-489A-9A96-AC0E1CEBA0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161" y="2721231"/>
            <a:ext cx="122534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CA" dirty="0"/>
          </a:p>
        </p:txBody>
      </p:sp>
      <p:sp>
        <p:nvSpPr>
          <p:cNvPr id="86" name="Line 8">
            <a:extLst>
              <a:ext uri="{FF2B5EF4-FFF2-40B4-BE49-F238E27FC236}">
                <a16:creationId xmlns:a16="http://schemas.microsoft.com/office/drawing/2014/main" id="{10D3B896-8ED5-4B7B-B0DF-BDCBA06512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561" y="3040609"/>
            <a:ext cx="122534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87" name="Line 8">
            <a:extLst>
              <a:ext uri="{FF2B5EF4-FFF2-40B4-BE49-F238E27FC236}">
                <a16:creationId xmlns:a16="http://schemas.microsoft.com/office/drawing/2014/main" id="{2016BCEF-1756-49FE-AD4E-3518A113AB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161" y="3406368"/>
            <a:ext cx="122534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88" name="Rectangle 7">
            <a:extLst>
              <a:ext uri="{FF2B5EF4-FFF2-40B4-BE49-F238E27FC236}">
                <a16:creationId xmlns:a16="http://schemas.microsoft.com/office/drawing/2014/main" id="{E27DF330-4E2A-4C57-9A4D-1397B07E0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470" y="4120967"/>
            <a:ext cx="1250744" cy="8525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1400"/>
          </a:p>
        </p:txBody>
      </p:sp>
      <p:sp>
        <p:nvSpPr>
          <p:cNvPr id="89" name="Line 8">
            <a:extLst>
              <a:ext uri="{FF2B5EF4-FFF2-40B4-BE49-F238E27FC236}">
                <a16:creationId xmlns:a16="http://schemas.microsoft.com/office/drawing/2014/main" id="{5343BB0D-7010-413B-96D7-97FAC2DFF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470" y="4382904"/>
            <a:ext cx="122534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90" name="Line 8">
            <a:extLst>
              <a:ext uri="{FF2B5EF4-FFF2-40B4-BE49-F238E27FC236}">
                <a16:creationId xmlns:a16="http://schemas.microsoft.com/office/drawing/2014/main" id="{EA1F63F7-42B2-462E-B2EA-457BE6C9E3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870" y="4702282"/>
            <a:ext cx="122534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92" name="Rectangle 7">
            <a:extLst>
              <a:ext uri="{FF2B5EF4-FFF2-40B4-BE49-F238E27FC236}">
                <a16:creationId xmlns:a16="http://schemas.microsoft.com/office/drawing/2014/main" id="{03A5C6ED-5C90-466F-B207-5D7BB69AE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70" y="5415219"/>
            <a:ext cx="1250744" cy="56870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1400"/>
          </a:p>
        </p:txBody>
      </p:sp>
      <p:sp>
        <p:nvSpPr>
          <p:cNvPr id="93" name="Line 8">
            <a:extLst>
              <a:ext uri="{FF2B5EF4-FFF2-40B4-BE49-F238E27FC236}">
                <a16:creationId xmlns:a16="http://schemas.microsoft.com/office/drawing/2014/main" id="{BFC1A244-1439-4FE2-BCAE-A8B65D0B67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870" y="5677156"/>
            <a:ext cx="122534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96" name="Rectangle 22">
            <a:extLst>
              <a:ext uri="{FF2B5EF4-FFF2-40B4-BE49-F238E27FC236}">
                <a16:creationId xmlns:a16="http://schemas.microsoft.com/office/drawing/2014/main" id="{6667C8D6-B435-487D-A4B4-3C3FA1AC4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25" y="2497478"/>
            <a:ext cx="298160" cy="11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0</a:t>
            </a:r>
          </a:p>
          <a:p>
            <a:r>
              <a:rPr lang="en-US" dirty="0">
                <a:latin typeface="Times New Roman" pitchFamily="18" charset="0"/>
              </a:rPr>
              <a:t>1</a:t>
            </a:r>
          </a:p>
          <a:p>
            <a:r>
              <a:rPr lang="en-US" dirty="0">
                <a:latin typeface="Times New Roman" pitchFamily="18" charset="0"/>
              </a:rPr>
              <a:t>2</a:t>
            </a:r>
          </a:p>
          <a:p>
            <a:r>
              <a:rPr lang="en-US" dirty="0">
                <a:latin typeface="Times New Roman" pitchFamily="18" charset="0"/>
              </a:rPr>
              <a:t>3</a:t>
            </a:r>
          </a:p>
        </p:txBody>
      </p:sp>
      <p:sp>
        <p:nvSpPr>
          <p:cNvPr id="97" name="Rectangle 22">
            <a:extLst>
              <a:ext uri="{FF2B5EF4-FFF2-40B4-BE49-F238E27FC236}">
                <a16:creationId xmlns:a16="http://schemas.microsoft.com/office/drawing/2014/main" id="{0479D9B8-306F-4CBF-AC53-D0C2E26E4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16" y="4040048"/>
            <a:ext cx="298160" cy="92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0</a:t>
            </a:r>
          </a:p>
          <a:p>
            <a:r>
              <a:rPr lang="en-US" dirty="0">
                <a:latin typeface="Times New Roman" pitchFamily="18" charset="0"/>
              </a:rPr>
              <a:t>1</a:t>
            </a:r>
          </a:p>
          <a:p>
            <a:r>
              <a:rPr lang="en-US" dirty="0">
                <a:latin typeface="Times New Roman" pitchFamily="18" charset="0"/>
              </a:rPr>
              <a:t>2</a:t>
            </a:r>
          </a:p>
        </p:txBody>
      </p:sp>
      <p:sp>
        <p:nvSpPr>
          <p:cNvPr id="98" name="Rectangle 22">
            <a:extLst>
              <a:ext uri="{FF2B5EF4-FFF2-40B4-BE49-F238E27FC236}">
                <a16:creationId xmlns:a16="http://schemas.microsoft.com/office/drawing/2014/main" id="{29551CBF-A31C-4DAC-973A-DFF5EBE86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16" y="5311763"/>
            <a:ext cx="298160" cy="64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0</a:t>
            </a:r>
          </a:p>
          <a:p>
            <a:r>
              <a:rPr lang="en-US" dirty="0">
                <a:latin typeface="Times New Roman" pitchFamily="18" charset="0"/>
              </a:rPr>
              <a:t>1</a:t>
            </a:r>
          </a:p>
        </p:txBody>
      </p:sp>
      <p:sp>
        <p:nvSpPr>
          <p:cNvPr id="99" name="Rectangle 22">
            <a:extLst>
              <a:ext uri="{FF2B5EF4-FFF2-40B4-BE49-F238E27FC236}">
                <a16:creationId xmlns:a16="http://schemas.microsoft.com/office/drawing/2014/main" id="{D9325ABB-6881-4E69-BDA3-3663D28C3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64" y="2080015"/>
            <a:ext cx="602372" cy="36676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</a:rPr>
              <a:t>A</a:t>
            </a:r>
          </a:p>
        </p:txBody>
      </p:sp>
      <p:sp>
        <p:nvSpPr>
          <p:cNvPr id="100" name="Rectangle 22">
            <a:extLst>
              <a:ext uri="{FF2B5EF4-FFF2-40B4-BE49-F238E27FC236}">
                <a16:creationId xmlns:a16="http://schemas.microsoft.com/office/drawing/2014/main" id="{3BC119CA-4870-4134-9759-27D0DD2F3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056" y="3744913"/>
            <a:ext cx="602372" cy="366767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</a:rPr>
              <a:t>B</a:t>
            </a:r>
          </a:p>
        </p:txBody>
      </p:sp>
      <p:sp>
        <p:nvSpPr>
          <p:cNvPr id="101" name="Rectangle 22">
            <a:extLst>
              <a:ext uri="{FF2B5EF4-FFF2-40B4-BE49-F238E27FC236}">
                <a16:creationId xmlns:a16="http://schemas.microsoft.com/office/drawing/2014/main" id="{893D077D-AB23-4E5D-AF01-ACEB90469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11" y="5074525"/>
            <a:ext cx="602372" cy="3667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</a:rPr>
              <a:t>C</a:t>
            </a:r>
          </a:p>
        </p:txBody>
      </p:sp>
      <p:sp>
        <p:nvSpPr>
          <p:cNvPr id="102" name="Rectangle 22">
            <a:extLst>
              <a:ext uri="{FF2B5EF4-FFF2-40B4-BE49-F238E27FC236}">
                <a16:creationId xmlns:a16="http://schemas.microsoft.com/office/drawing/2014/main" id="{F0339CAE-26AB-485F-B3DA-ED477BB2D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7" y="6286141"/>
            <a:ext cx="1962769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</a:rPr>
              <a:t>Page Tables</a:t>
            </a:r>
          </a:p>
        </p:txBody>
      </p:sp>
      <p:sp>
        <p:nvSpPr>
          <p:cNvPr id="103" name="Rectangle 22">
            <a:extLst>
              <a:ext uri="{FF2B5EF4-FFF2-40B4-BE49-F238E27FC236}">
                <a16:creationId xmlns:a16="http://schemas.microsoft.com/office/drawing/2014/main" id="{4FE1E233-6A2E-4A20-8BC2-27D8EBA48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650" y="2435923"/>
            <a:ext cx="310984" cy="1320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0</a:t>
            </a:r>
          </a:p>
          <a:p>
            <a:r>
              <a:rPr lang="en-US" sz="2000" dirty="0">
                <a:latin typeface="Times New Roman" pitchFamily="18" charset="0"/>
              </a:rPr>
              <a:t>1</a:t>
            </a:r>
          </a:p>
          <a:p>
            <a:r>
              <a:rPr lang="en-US" sz="2000" dirty="0">
                <a:latin typeface="Times New Roman" pitchFamily="18" charset="0"/>
              </a:rPr>
              <a:t>2</a:t>
            </a:r>
          </a:p>
          <a:p>
            <a:r>
              <a:rPr lang="en-US" sz="2000" dirty="0">
                <a:latin typeface="Times New Roman" pitchFamily="18" charset="0"/>
              </a:rPr>
              <a:t>3</a:t>
            </a:r>
          </a:p>
        </p:txBody>
      </p:sp>
      <p:sp>
        <p:nvSpPr>
          <p:cNvPr id="104" name="Rectangle 22">
            <a:extLst>
              <a:ext uri="{FF2B5EF4-FFF2-40B4-BE49-F238E27FC236}">
                <a16:creationId xmlns:a16="http://schemas.microsoft.com/office/drawing/2014/main" id="{10625D9C-51D2-4A8C-A759-AE77735FD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699" y="4031197"/>
            <a:ext cx="429734" cy="1013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7</a:t>
            </a:r>
          </a:p>
          <a:p>
            <a:r>
              <a:rPr lang="en-US" sz="2000" dirty="0">
                <a:latin typeface="Times New Roman" pitchFamily="18" charset="0"/>
              </a:rPr>
              <a:t>9</a:t>
            </a:r>
          </a:p>
          <a:p>
            <a:r>
              <a:rPr lang="en-US" sz="2000" dirty="0">
                <a:latin typeface="Times New Roman" pitchFamily="18" charset="0"/>
              </a:rPr>
              <a:t>11</a:t>
            </a:r>
          </a:p>
        </p:txBody>
      </p:sp>
      <p:sp>
        <p:nvSpPr>
          <p:cNvPr id="105" name="Rectangle 22">
            <a:extLst>
              <a:ext uri="{FF2B5EF4-FFF2-40B4-BE49-F238E27FC236}">
                <a16:creationId xmlns:a16="http://schemas.microsoft.com/office/drawing/2014/main" id="{14018FAD-829C-4ACD-B7CA-631ABB513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062" y="5358450"/>
            <a:ext cx="413576" cy="64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5</a:t>
            </a:r>
          </a:p>
          <a:p>
            <a:r>
              <a:rPr lang="en-US" dirty="0">
                <a:latin typeface="Times New Roman" pitchFamily="18" charset="0"/>
              </a:rPr>
              <a:t>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BFADFE-0F14-4193-8F09-792F6A924B1C}"/>
              </a:ext>
            </a:extLst>
          </p:cNvPr>
          <p:cNvSpPr txBox="1"/>
          <p:nvPr/>
        </p:nvSpPr>
        <p:spPr>
          <a:xfrm>
            <a:off x="2741587" y="1799053"/>
            <a:ext cx="2656496" cy="69249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CA" sz="1300" b="1" dirty="0"/>
              <a:t>Requested Logical Address</a:t>
            </a:r>
          </a:p>
          <a:p>
            <a:pPr algn="ctr"/>
            <a:r>
              <a:rPr lang="en-CA" sz="1300" dirty="0"/>
              <a:t>Process B, Page 1, Offset 3 </a:t>
            </a:r>
          </a:p>
          <a:p>
            <a:pPr algn="ctr"/>
            <a:r>
              <a:rPr lang="en-CA" sz="1300" dirty="0"/>
              <a:t>(i.e., line number 3 within page 1)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789416D-1A8D-4FEC-BEA7-0EAA8C7A0753}"/>
              </a:ext>
            </a:extLst>
          </p:cNvPr>
          <p:cNvCxnSpPr>
            <a:stCxn id="88" idx="3"/>
          </p:cNvCxnSpPr>
          <p:nvPr/>
        </p:nvCxnSpPr>
        <p:spPr bwMode="auto">
          <a:xfrm>
            <a:off x="1664214" y="4547237"/>
            <a:ext cx="896106" cy="886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3C77BBF-DCE0-494F-BC10-5625681B192B}"/>
              </a:ext>
            </a:extLst>
          </p:cNvPr>
          <p:cNvSpPr txBox="1"/>
          <p:nvPr/>
        </p:nvSpPr>
        <p:spPr>
          <a:xfrm>
            <a:off x="2763900" y="2920826"/>
            <a:ext cx="2611869" cy="4924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CA" sz="1300" b="1" dirty="0"/>
              <a:t>Logical Address for Process B</a:t>
            </a:r>
          </a:p>
          <a:p>
            <a:pPr algn="ctr"/>
            <a:r>
              <a:rPr lang="en-CA" sz="1300" b="1" dirty="0"/>
              <a:t>Page Number: 1, Offset: 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52DA8DE-8697-48D2-928B-182559B3EBDF}"/>
              </a:ext>
            </a:extLst>
          </p:cNvPr>
          <p:cNvSpPr txBox="1"/>
          <p:nvPr/>
        </p:nvSpPr>
        <p:spPr>
          <a:xfrm>
            <a:off x="2730182" y="4409903"/>
            <a:ext cx="2375971" cy="29238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CA" sz="1300" b="1" dirty="0"/>
              <a:t>Frame Number: 9 | Offset: 3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9110340-2027-41F6-87AD-83B073EBC2DE}"/>
              </a:ext>
            </a:extLst>
          </p:cNvPr>
          <p:cNvCxnSpPr>
            <a:cxnSpLocks/>
            <a:stCxn id="110" idx="3"/>
          </p:cNvCxnSpPr>
          <p:nvPr/>
        </p:nvCxnSpPr>
        <p:spPr bwMode="auto">
          <a:xfrm>
            <a:off x="5106153" y="4556097"/>
            <a:ext cx="1415675" cy="6530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158C8149-7EF7-4D72-B67A-4FD275D5FAE0}"/>
              </a:ext>
            </a:extLst>
          </p:cNvPr>
          <p:cNvSpPr txBox="1"/>
          <p:nvPr/>
        </p:nvSpPr>
        <p:spPr>
          <a:xfrm>
            <a:off x="3519660" y="5158395"/>
            <a:ext cx="797014" cy="40011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CA" sz="2000" b="1" dirty="0">
                <a:solidFill>
                  <a:srgbClr val="FF0000"/>
                </a:solidFill>
              </a:rPr>
              <a:t>MMU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8494478-A5EE-4EA4-A3B4-0C1FED3D8AE6}"/>
              </a:ext>
            </a:extLst>
          </p:cNvPr>
          <p:cNvCxnSpPr>
            <a:cxnSpLocks/>
            <a:stCxn id="113" idx="0"/>
            <a:endCxn id="110" idx="2"/>
          </p:cNvCxnSpPr>
          <p:nvPr/>
        </p:nvCxnSpPr>
        <p:spPr bwMode="auto">
          <a:xfrm flipV="1">
            <a:off x="3918167" y="4702291"/>
            <a:ext cx="1" cy="4561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CDF247D-598A-43F2-9D7B-D70CABEB2413}"/>
              </a:ext>
            </a:extLst>
          </p:cNvPr>
          <p:cNvCxnSpPr>
            <a:cxnSpLocks/>
            <a:stCxn id="5" idx="2"/>
            <a:endCxn id="109" idx="0"/>
          </p:cNvCxnSpPr>
          <p:nvPr/>
        </p:nvCxnSpPr>
        <p:spPr bwMode="auto">
          <a:xfrm>
            <a:off x="4069835" y="2491550"/>
            <a:ext cx="0" cy="42927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2DC9472-0085-4ED3-96C0-A9C2CB20D314}"/>
              </a:ext>
            </a:extLst>
          </p:cNvPr>
          <p:cNvCxnSpPr>
            <a:cxnSpLocks/>
          </p:cNvCxnSpPr>
          <p:nvPr/>
        </p:nvCxnSpPr>
        <p:spPr bwMode="auto">
          <a:xfrm>
            <a:off x="4069834" y="3447399"/>
            <a:ext cx="0" cy="87218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57509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43000" marR="0" indent="-2286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43000" marR="0" indent="-2286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28030</TotalTime>
  <Words>1004</Words>
  <Application>Microsoft Office PowerPoint</Application>
  <PresentationFormat>On-screen Show (4:3)</PresentationFormat>
  <Paragraphs>268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Comic Sans MS</vt:lpstr>
      <vt:lpstr>Helvetica</vt:lpstr>
      <vt:lpstr>Times New Roman</vt:lpstr>
      <vt:lpstr>Wingdings</vt:lpstr>
      <vt:lpstr>ZapfDingbats</vt:lpstr>
      <vt:lpstr>Default Design</vt:lpstr>
      <vt:lpstr>PowerPoint Presentation</vt:lpstr>
      <vt:lpstr> Agenda</vt:lpstr>
      <vt:lpstr>Introduction</vt:lpstr>
      <vt:lpstr>Paging</vt:lpstr>
      <vt:lpstr>Paging</vt:lpstr>
      <vt:lpstr>Page Example</vt:lpstr>
      <vt:lpstr>Address Translation Scheme</vt:lpstr>
      <vt:lpstr>Paging Hardware – Memory Management Unit (MMU)</vt:lpstr>
      <vt:lpstr>Logical to Physical Address Translation</vt:lpstr>
      <vt:lpstr>Address Translation Scheme</vt:lpstr>
      <vt:lpstr>Paging Hardware – Memory Management Unit (MMU)</vt:lpstr>
      <vt:lpstr>Paging Hardware</vt:lpstr>
      <vt:lpstr>Paging Example</vt:lpstr>
      <vt:lpstr>Paging Example</vt:lpstr>
      <vt:lpstr>Example #1</vt:lpstr>
      <vt:lpstr>Example #2</vt:lpstr>
      <vt:lpstr>Observations</vt:lpstr>
      <vt:lpstr>Observations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hanan</dc:creator>
  <cp:lastModifiedBy>Anwar Haque</cp:lastModifiedBy>
  <cp:revision>497</cp:revision>
  <cp:lastPrinted>2000-10-23T11:49:35Z</cp:lastPrinted>
  <dcterms:created xsi:type="dcterms:W3CDTF">1999-10-08T19:08:27Z</dcterms:created>
  <dcterms:modified xsi:type="dcterms:W3CDTF">2019-11-17T16:42:32Z</dcterms:modified>
</cp:coreProperties>
</file>