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4920-7A28-4976-9265-95230A360116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5F11-7E5B-436E-9656-AEF85F780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08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4920-7A28-4976-9265-95230A360116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5F11-7E5B-436E-9656-AEF85F780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43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4920-7A28-4976-9265-95230A360116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5F11-7E5B-436E-9656-AEF85F780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5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4920-7A28-4976-9265-95230A360116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5F11-7E5B-436E-9656-AEF85F780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4920-7A28-4976-9265-95230A360116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5F11-7E5B-436E-9656-AEF85F780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77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4920-7A28-4976-9265-95230A360116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5F11-7E5B-436E-9656-AEF85F780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4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4920-7A28-4976-9265-95230A360116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5F11-7E5B-436E-9656-AEF85F780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08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4920-7A28-4976-9265-95230A360116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5F11-7E5B-436E-9656-AEF85F780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56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4920-7A28-4976-9265-95230A360116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5F11-7E5B-436E-9656-AEF85F780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38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4920-7A28-4976-9265-95230A360116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5F11-7E5B-436E-9656-AEF85F780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86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4920-7A28-4976-9265-95230A360116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5F11-7E5B-436E-9656-AEF85F780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49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4920-7A28-4976-9265-95230A360116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5F11-7E5B-436E-9656-AEF85F780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17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2517" y="664106"/>
            <a:ext cx="2661981" cy="5878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/>
              <a:t>int main ()</a:t>
            </a:r>
          </a:p>
          <a:p>
            <a:r>
              <a:rPr lang="en-CA" sz="2000" b="1" dirty="0"/>
              <a:t>{</a:t>
            </a:r>
          </a:p>
          <a:p>
            <a:r>
              <a:rPr lang="en-CA" sz="1600" b="1" dirty="0"/>
              <a:t>Int </a:t>
            </a:r>
            <a:r>
              <a:rPr lang="en-CA" sz="1600" b="1" dirty="0" err="1"/>
              <a:t>i</a:t>
            </a:r>
            <a:r>
              <a:rPr lang="en-CA" sz="1600" b="1" dirty="0"/>
              <a:t>, j = 0; </a:t>
            </a:r>
            <a:r>
              <a:rPr lang="en-CA" sz="1600" b="1" dirty="0" err="1"/>
              <a:t>pid_t</a:t>
            </a:r>
            <a:r>
              <a:rPr lang="en-CA" sz="1600" b="1" dirty="0"/>
              <a:t> </a:t>
            </a:r>
            <a:r>
              <a:rPr lang="en-CA" sz="1600" b="1" dirty="0" err="1"/>
              <a:t>pid</a:t>
            </a:r>
            <a:r>
              <a:rPr lang="en-CA" sz="1600" b="1" dirty="0"/>
              <a:t>;</a:t>
            </a:r>
          </a:p>
          <a:p>
            <a:r>
              <a:rPr lang="en-CA" sz="1600" b="1" dirty="0" err="1"/>
              <a:t>pid</a:t>
            </a:r>
            <a:r>
              <a:rPr lang="en-CA" sz="1600" b="1" dirty="0"/>
              <a:t>=fork();</a:t>
            </a:r>
          </a:p>
          <a:p>
            <a:endParaRPr lang="en-CA" sz="1600" b="1" dirty="0"/>
          </a:p>
          <a:p>
            <a:r>
              <a:rPr lang="en-CA" sz="1600" b="1" dirty="0"/>
              <a:t>If (</a:t>
            </a:r>
            <a:r>
              <a:rPr lang="en-CA" sz="1600" b="1" dirty="0" err="1"/>
              <a:t>pid</a:t>
            </a:r>
            <a:r>
              <a:rPr lang="en-CA" sz="1600" b="1" dirty="0"/>
              <a:t> &lt;0) //unsuccessful</a:t>
            </a:r>
          </a:p>
          <a:p>
            <a:r>
              <a:rPr lang="en-CA" sz="1600" b="1" dirty="0" err="1"/>
              <a:t>printf</a:t>
            </a:r>
            <a:r>
              <a:rPr lang="en-CA" sz="1600" b="1" dirty="0"/>
              <a:t>(“fork unsuccessful”);</a:t>
            </a:r>
          </a:p>
          <a:p>
            <a:endParaRPr lang="en-CA" sz="1600" b="1" dirty="0"/>
          </a:p>
          <a:p>
            <a:r>
              <a:rPr lang="en-CA" sz="1600" b="1" dirty="0"/>
              <a:t>If (</a:t>
            </a:r>
            <a:r>
              <a:rPr lang="en-CA" sz="1600" b="1" dirty="0" err="1"/>
              <a:t>pid</a:t>
            </a:r>
            <a:r>
              <a:rPr lang="en-CA" sz="1600" b="1" dirty="0"/>
              <a:t>&gt;0) //parent</a:t>
            </a:r>
          </a:p>
          <a:p>
            <a:r>
              <a:rPr lang="en-CA" sz="1600" b="1" dirty="0"/>
              <a:t>{</a:t>
            </a:r>
          </a:p>
          <a:p>
            <a:r>
              <a:rPr lang="en-CA" sz="1600" b="1" dirty="0" err="1"/>
              <a:t>i</a:t>
            </a:r>
            <a:r>
              <a:rPr lang="en-CA" sz="1600" b="1" dirty="0"/>
              <a:t> = </a:t>
            </a:r>
            <a:r>
              <a:rPr lang="en-CA" sz="1600" b="1" dirty="0" err="1"/>
              <a:t>getpid</a:t>
            </a:r>
            <a:r>
              <a:rPr lang="en-CA" sz="1600" b="1" dirty="0"/>
              <a:t>();</a:t>
            </a:r>
          </a:p>
          <a:p>
            <a:r>
              <a:rPr lang="en-CA" sz="1600" b="1" dirty="0" err="1"/>
              <a:t>printf</a:t>
            </a:r>
            <a:r>
              <a:rPr lang="en-CA" sz="1600" b="1" dirty="0"/>
              <a:t>(“\n I am parent with PID %d”, </a:t>
            </a:r>
            <a:r>
              <a:rPr lang="en-CA" sz="1600" b="1" dirty="0" err="1"/>
              <a:t>i</a:t>
            </a:r>
            <a:r>
              <a:rPr lang="en-CA" sz="1600" b="1" dirty="0"/>
              <a:t>)</a:t>
            </a:r>
          </a:p>
          <a:p>
            <a:r>
              <a:rPr lang="en-CA" sz="1600" b="1" dirty="0"/>
              <a:t>}</a:t>
            </a:r>
          </a:p>
          <a:p>
            <a:endParaRPr lang="en-CA" sz="1600" b="1" dirty="0"/>
          </a:p>
          <a:p>
            <a:r>
              <a:rPr lang="en-CA" sz="1600" b="1" dirty="0">
                <a:highlight>
                  <a:srgbClr val="C0C0C0"/>
                </a:highlight>
              </a:rPr>
              <a:t>If (</a:t>
            </a:r>
            <a:r>
              <a:rPr lang="en-CA" sz="1600" b="1" dirty="0" err="1">
                <a:highlight>
                  <a:srgbClr val="C0C0C0"/>
                </a:highlight>
              </a:rPr>
              <a:t>pid</a:t>
            </a:r>
            <a:r>
              <a:rPr lang="en-CA" sz="1600" b="1" dirty="0">
                <a:highlight>
                  <a:srgbClr val="C0C0C0"/>
                </a:highlight>
              </a:rPr>
              <a:t>==0) //child</a:t>
            </a:r>
          </a:p>
          <a:p>
            <a:r>
              <a:rPr lang="en-CA" sz="1600" b="1" dirty="0">
                <a:highlight>
                  <a:srgbClr val="C0C0C0"/>
                </a:highlight>
              </a:rPr>
              <a:t>      {</a:t>
            </a:r>
            <a:r>
              <a:rPr lang="en-CA" sz="1600" b="1" dirty="0" err="1">
                <a:highlight>
                  <a:srgbClr val="C0C0C0"/>
                </a:highlight>
              </a:rPr>
              <a:t>i</a:t>
            </a:r>
            <a:r>
              <a:rPr lang="en-CA" sz="1600" b="1" dirty="0">
                <a:highlight>
                  <a:srgbClr val="C0C0C0"/>
                </a:highlight>
              </a:rPr>
              <a:t> = </a:t>
            </a:r>
            <a:r>
              <a:rPr lang="en-CA" sz="1600" b="1" dirty="0" err="1">
                <a:highlight>
                  <a:srgbClr val="C0C0C0"/>
                </a:highlight>
              </a:rPr>
              <a:t>getpid</a:t>
            </a:r>
            <a:r>
              <a:rPr lang="en-CA" sz="1600" b="1" dirty="0">
                <a:highlight>
                  <a:srgbClr val="C0C0C0"/>
                </a:highlight>
              </a:rPr>
              <a:t>();</a:t>
            </a:r>
          </a:p>
          <a:p>
            <a:r>
              <a:rPr lang="en-CA" sz="1600" b="1" dirty="0">
                <a:highlight>
                  <a:srgbClr val="C0C0C0"/>
                </a:highlight>
              </a:rPr>
              <a:t>             j = </a:t>
            </a:r>
            <a:r>
              <a:rPr lang="en-CA" sz="1600" b="1" dirty="0" err="1">
                <a:highlight>
                  <a:srgbClr val="C0C0C0"/>
                </a:highlight>
              </a:rPr>
              <a:t>getppid</a:t>
            </a:r>
            <a:r>
              <a:rPr lang="en-CA" sz="1600" b="1" dirty="0">
                <a:highlight>
                  <a:srgbClr val="C0C0C0"/>
                </a:highlight>
              </a:rPr>
              <a:t>();</a:t>
            </a:r>
          </a:p>
          <a:p>
            <a:r>
              <a:rPr lang="en-CA" sz="1600" b="1" dirty="0">
                <a:highlight>
                  <a:srgbClr val="C0C0C0"/>
                </a:highlight>
              </a:rPr>
              <a:t>             </a:t>
            </a:r>
            <a:r>
              <a:rPr lang="en-CA" sz="1600" b="1" dirty="0" err="1">
                <a:highlight>
                  <a:srgbClr val="C0C0C0"/>
                </a:highlight>
              </a:rPr>
              <a:t>printf</a:t>
            </a:r>
            <a:r>
              <a:rPr lang="en-CA" sz="1600" b="1" dirty="0">
                <a:highlight>
                  <a:srgbClr val="C0C0C0"/>
                </a:highlight>
              </a:rPr>
              <a:t>(“\n I am a child with PID %d and my parent’s PID is %d”, I, j);</a:t>
            </a:r>
          </a:p>
          <a:p>
            <a:r>
              <a:rPr lang="en-CA" sz="1600" b="1" dirty="0"/>
              <a:t>  }  </a:t>
            </a:r>
          </a:p>
          <a:p>
            <a:r>
              <a:rPr lang="en-CA" sz="1600" b="1" dirty="0"/>
              <a:t>       }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686278" y="139385"/>
            <a:ext cx="15782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 dirty="0"/>
              <a:t>fork() example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24056" y="369861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Parent’s ID: 777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36241" y="612172"/>
            <a:ext cx="153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Child’s ID: 999</a:t>
            </a:r>
          </a:p>
        </p:txBody>
      </p:sp>
      <p:sp>
        <p:nvSpPr>
          <p:cNvPr id="72" name="Arrow: Right 71"/>
          <p:cNvSpPr/>
          <p:nvPr/>
        </p:nvSpPr>
        <p:spPr>
          <a:xfrm>
            <a:off x="10921180" y="226318"/>
            <a:ext cx="985685" cy="97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Arrow: Left 72"/>
          <p:cNvSpPr/>
          <p:nvPr/>
        </p:nvSpPr>
        <p:spPr>
          <a:xfrm>
            <a:off x="10921180" y="649353"/>
            <a:ext cx="956188" cy="14748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10248445" y="317513"/>
            <a:ext cx="186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Parent creates its child</a:t>
            </a:r>
            <a:endParaRPr lang="en-CA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754830" y="783762"/>
            <a:ext cx="2507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OS returns child’s PID to parent</a:t>
            </a:r>
            <a:endParaRPr lang="en-CA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487491" y="981504"/>
            <a:ext cx="2889593" cy="5570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b="1" dirty="0"/>
              <a:t>{</a:t>
            </a:r>
          </a:p>
          <a:p>
            <a:r>
              <a:rPr lang="en-CA" sz="1600" b="1" dirty="0"/>
              <a:t>Int </a:t>
            </a:r>
            <a:r>
              <a:rPr lang="en-CA" sz="1600" b="1" dirty="0" err="1"/>
              <a:t>i</a:t>
            </a:r>
            <a:r>
              <a:rPr lang="en-CA" sz="1600" b="1" dirty="0"/>
              <a:t>, j = 0; </a:t>
            </a:r>
            <a:r>
              <a:rPr lang="en-CA" sz="1600" b="1" dirty="0" err="1"/>
              <a:t>pid_t</a:t>
            </a:r>
            <a:r>
              <a:rPr lang="en-CA" sz="1600" b="1" dirty="0"/>
              <a:t> </a:t>
            </a:r>
            <a:r>
              <a:rPr lang="en-CA" sz="1600" b="1" dirty="0" err="1"/>
              <a:t>pid</a:t>
            </a:r>
            <a:r>
              <a:rPr lang="en-CA" sz="1600" b="1" dirty="0"/>
              <a:t>;</a:t>
            </a:r>
          </a:p>
          <a:p>
            <a:r>
              <a:rPr lang="en-CA" sz="1600" b="1" dirty="0" err="1"/>
              <a:t>pid</a:t>
            </a:r>
            <a:r>
              <a:rPr lang="en-CA" sz="1600" b="1" dirty="0"/>
              <a:t>=</a:t>
            </a:r>
            <a:r>
              <a:rPr lang="en-CA" sz="1600" b="1" strike="sngStrike" dirty="0"/>
              <a:t>fork();</a:t>
            </a:r>
          </a:p>
          <a:p>
            <a:endParaRPr lang="en-CA" sz="1600" b="1" dirty="0"/>
          </a:p>
          <a:p>
            <a:r>
              <a:rPr lang="en-CA" sz="1600" b="1" dirty="0"/>
              <a:t>If (</a:t>
            </a:r>
            <a:r>
              <a:rPr lang="en-CA" sz="1600" b="1" dirty="0" err="1"/>
              <a:t>pid</a:t>
            </a:r>
            <a:r>
              <a:rPr lang="en-CA" sz="1600" b="1" dirty="0"/>
              <a:t> &lt;0) //unsuccessful</a:t>
            </a:r>
          </a:p>
          <a:p>
            <a:r>
              <a:rPr lang="en-CA" sz="1600" b="1" dirty="0" err="1"/>
              <a:t>printf</a:t>
            </a:r>
            <a:r>
              <a:rPr lang="en-CA" sz="1600" b="1" dirty="0"/>
              <a:t>(“fork unsuccessful”);</a:t>
            </a:r>
          </a:p>
          <a:p>
            <a:endParaRPr lang="en-CA" sz="1600" b="1" dirty="0"/>
          </a:p>
          <a:p>
            <a:r>
              <a:rPr lang="en-CA" sz="1600" b="1" dirty="0"/>
              <a:t>If (</a:t>
            </a:r>
            <a:r>
              <a:rPr lang="en-CA" sz="1600" b="1" dirty="0" err="1"/>
              <a:t>pid</a:t>
            </a:r>
            <a:r>
              <a:rPr lang="en-CA" sz="1600" b="1" dirty="0"/>
              <a:t>&gt;0) //parent</a:t>
            </a:r>
          </a:p>
          <a:p>
            <a:r>
              <a:rPr lang="en-CA" sz="1600" b="1" dirty="0">
                <a:highlight>
                  <a:srgbClr val="C0C0C0"/>
                </a:highlight>
              </a:rPr>
              <a:t>{</a:t>
            </a:r>
          </a:p>
          <a:p>
            <a:r>
              <a:rPr lang="en-CA" sz="1600" b="1" dirty="0" err="1">
                <a:highlight>
                  <a:srgbClr val="C0C0C0"/>
                </a:highlight>
              </a:rPr>
              <a:t>i</a:t>
            </a:r>
            <a:r>
              <a:rPr lang="en-CA" sz="1600" b="1" dirty="0">
                <a:highlight>
                  <a:srgbClr val="C0C0C0"/>
                </a:highlight>
              </a:rPr>
              <a:t> = </a:t>
            </a:r>
            <a:r>
              <a:rPr lang="en-CA" sz="1600" b="1" dirty="0" err="1">
                <a:highlight>
                  <a:srgbClr val="C0C0C0"/>
                </a:highlight>
              </a:rPr>
              <a:t>getpid</a:t>
            </a:r>
            <a:r>
              <a:rPr lang="en-CA" sz="1600" b="1" dirty="0">
                <a:highlight>
                  <a:srgbClr val="C0C0C0"/>
                </a:highlight>
              </a:rPr>
              <a:t>();</a:t>
            </a:r>
          </a:p>
          <a:p>
            <a:r>
              <a:rPr lang="en-CA" sz="1600" b="1" dirty="0" err="1">
                <a:highlight>
                  <a:srgbClr val="C0C0C0"/>
                </a:highlight>
              </a:rPr>
              <a:t>printf</a:t>
            </a:r>
            <a:r>
              <a:rPr lang="en-CA" sz="1600" b="1" dirty="0">
                <a:highlight>
                  <a:srgbClr val="C0C0C0"/>
                </a:highlight>
              </a:rPr>
              <a:t>(“\n I am parent with PID %d”, </a:t>
            </a:r>
            <a:r>
              <a:rPr lang="en-CA" sz="1600" b="1" dirty="0" err="1">
                <a:highlight>
                  <a:srgbClr val="C0C0C0"/>
                </a:highlight>
              </a:rPr>
              <a:t>i</a:t>
            </a:r>
            <a:r>
              <a:rPr lang="en-CA" sz="1600" b="1" dirty="0">
                <a:highlight>
                  <a:srgbClr val="C0C0C0"/>
                </a:highlight>
              </a:rPr>
              <a:t>)</a:t>
            </a:r>
          </a:p>
          <a:p>
            <a:r>
              <a:rPr lang="en-CA" sz="1600" b="1" dirty="0">
                <a:highlight>
                  <a:srgbClr val="C0C0C0"/>
                </a:highlight>
              </a:rPr>
              <a:t>}</a:t>
            </a:r>
          </a:p>
          <a:p>
            <a:endParaRPr lang="en-CA" sz="1600" b="1" dirty="0"/>
          </a:p>
          <a:p>
            <a:r>
              <a:rPr lang="en-CA" sz="1600" b="1" dirty="0"/>
              <a:t>If (</a:t>
            </a:r>
            <a:r>
              <a:rPr lang="en-CA" sz="1600" b="1" dirty="0" err="1"/>
              <a:t>pid</a:t>
            </a:r>
            <a:r>
              <a:rPr lang="en-CA" sz="1600" b="1" dirty="0"/>
              <a:t>==0) //child</a:t>
            </a:r>
          </a:p>
          <a:p>
            <a:r>
              <a:rPr lang="en-CA" sz="1600" b="1" dirty="0"/>
              <a:t>      {</a:t>
            </a:r>
            <a:r>
              <a:rPr lang="en-CA" sz="1600" b="1" dirty="0" err="1"/>
              <a:t>i</a:t>
            </a:r>
            <a:r>
              <a:rPr lang="en-CA" sz="1600" b="1" dirty="0"/>
              <a:t> = </a:t>
            </a:r>
            <a:r>
              <a:rPr lang="en-CA" sz="1600" b="1" dirty="0" err="1"/>
              <a:t>getpid</a:t>
            </a:r>
            <a:r>
              <a:rPr lang="en-CA" sz="1600" b="1" dirty="0"/>
              <a:t>();</a:t>
            </a:r>
          </a:p>
          <a:p>
            <a:r>
              <a:rPr lang="en-CA" sz="1600" b="1" dirty="0"/>
              <a:t>             j = </a:t>
            </a:r>
            <a:r>
              <a:rPr lang="en-CA" sz="1600" b="1" dirty="0" err="1"/>
              <a:t>getppid</a:t>
            </a:r>
            <a:r>
              <a:rPr lang="en-CA" sz="1600" b="1" dirty="0"/>
              <a:t>();</a:t>
            </a:r>
          </a:p>
          <a:p>
            <a:r>
              <a:rPr lang="en-CA" sz="1600" b="1" dirty="0"/>
              <a:t>             </a:t>
            </a:r>
            <a:r>
              <a:rPr lang="en-CA" sz="1600" b="1" dirty="0" err="1"/>
              <a:t>printf</a:t>
            </a:r>
            <a:r>
              <a:rPr lang="en-CA" sz="1600" b="1" dirty="0"/>
              <a:t>(“\n I am a child with PID %d and my parent’s PID is %d”, I, j);</a:t>
            </a:r>
          </a:p>
          <a:p>
            <a:r>
              <a:rPr lang="en-CA" sz="1600" b="1" dirty="0"/>
              <a:t>}</a:t>
            </a:r>
          </a:p>
          <a:p>
            <a:r>
              <a:rPr lang="en-CA" sz="1600" b="1" dirty="0"/>
              <a:t>    }</a:t>
            </a:r>
          </a:p>
        </p:txBody>
      </p:sp>
      <p:sp>
        <p:nvSpPr>
          <p:cNvPr id="62" name="Arrow: Right 61"/>
          <p:cNvSpPr/>
          <p:nvPr/>
        </p:nvSpPr>
        <p:spPr>
          <a:xfrm>
            <a:off x="2324370" y="1559665"/>
            <a:ext cx="3083780" cy="289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0DCB365-C6D3-43B0-8127-D82A5B8BCC17}"/>
              </a:ext>
            </a:extLst>
          </p:cNvPr>
          <p:cNvSpPr/>
          <p:nvPr/>
        </p:nvSpPr>
        <p:spPr>
          <a:xfrm>
            <a:off x="1519084" y="803787"/>
            <a:ext cx="5029200" cy="1174918"/>
          </a:xfrm>
          <a:custGeom>
            <a:avLst/>
            <a:gdLst>
              <a:gd name="connsiteX0" fmla="*/ 5029200 w 5029200"/>
              <a:gd name="connsiteY0" fmla="*/ 0 h 1174918"/>
              <a:gd name="connsiteX1" fmla="*/ 1401097 w 5029200"/>
              <a:gd name="connsiteY1" fmla="*/ 1091381 h 1174918"/>
              <a:gd name="connsiteX2" fmla="*/ 0 w 5029200"/>
              <a:gd name="connsiteY2" fmla="*/ 1017639 h 117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200" h="1174918">
                <a:moveTo>
                  <a:pt x="5029200" y="0"/>
                </a:moveTo>
                <a:cubicBezTo>
                  <a:pt x="3634248" y="460887"/>
                  <a:pt x="2239297" y="921775"/>
                  <a:pt x="1401097" y="1091381"/>
                </a:cubicBezTo>
                <a:cubicBezTo>
                  <a:pt x="562897" y="1260987"/>
                  <a:pt x="281448" y="1139313"/>
                  <a:pt x="0" y="101763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05349-DC57-4FC5-A60D-D636613D192E}"/>
              </a:ext>
            </a:extLst>
          </p:cNvPr>
          <p:cNvSpPr txBox="1"/>
          <p:nvPr/>
        </p:nvSpPr>
        <p:spPr>
          <a:xfrm>
            <a:off x="8784270" y="1174535"/>
            <a:ext cx="8258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 dirty="0" err="1"/>
              <a:t>pid</a:t>
            </a:r>
            <a:r>
              <a:rPr lang="en-CA" b="1" dirty="0"/>
              <a:t> = 0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4F87F6AF-E148-4D41-A1B3-AB3A8D6C435F}"/>
              </a:ext>
            </a:extLst>
          </p:cNvPr>
          <p:cNvSpPr/>
          <p:nvPr/>
        </p:nvSpPr>
        <p:spPr>
          <a:xfrm>
            <a:off x="10921180" y="1211716"/>
            <a:ext cx="956188" cy="147485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97042-F617-423C-A876-9FD9CFBA23F5}"/>
              </a:ext>
            </a:extLst>
          </p:cNvPr>
          <p:cNvSpPr txBox="1"/>
          <p:nvPr/>
        </p:nvSpPr>
        <p:spPr>
          <a:xfrm>
            <a:off x="9878961" y="1321477"/>
            <a:ext cx="237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OS returns child’s PID to child</a:t>
            </a:r>
            <a:endParaRPr lang="en-CA" b="1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BACF55-4A28-4BB7-9CF5-50538F6D10A0}"/>
              </a:ext>
            </a:extLst>
          </p:cNvPr>
          <p:cNvSpPr/>
          <p:nvPr/>
        </p:nvSpPr>
        <p:spPr>
          <a:xfrm>
            <a:off x="5646173" y="1390968"/>
            <a:ext cx="3173362" cy="519998"/>
          </a:xfrm>
          <a:custGeom>
            <a:avLst/>
            <a:gdLst>
              <a:gd name="connsiteX0" fmla="*/ 5029200 w 5029200"/>
              <a:gd name="connsiteY0" fmla="*/ 0 h 1174918"/>
              <a:gd name="connsiteX1" fmla="*/ 1401097 w 5029200"/>
              <a:gd name="connsiteY1" fmla="*/ 1091381 h 1174918"/>
              <a:gd name="connsiteX2" fmla="*/ 0 w 5029200"/>
              <a:gd name="connsiteY2" fmla="*/ 1017639 h 117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200" h="1174918">
                <a:moveTo>
                  <a:pt x="5029200" y="0"/>
                </a:moveTo>
                <a:cubicBezTo>
                  <a:pt x="3634248" y="460887"/>
                  <a:pt x="2239297" y="921775"/>
                  <a:pt x="1401097" y="1091381"/>
                </a:cubicBezTo>
                <a:cubicBezTo>
                  <a:pt x="562897" y="1260987"/>
                  <a:pt x="281448" y="1139313"/>
                  <a:pt x="0" y="101763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286B3B-26AC-4AC3-8396-4BF9DD58C92A}"/>
              </a:ext>
            </a:extLst>
          </p:cNvPr>
          <p:cNvSpPr txBox="1"/>
          <p:nvPr/>
        </p:nvSpPr>
        <p:spPr>
          <a:xfrm>
            <a:off x="212999" y="4003767"/>
            <a:ext cx="7601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 dirty="0" err="1"/>
              <a:t>i</a:t>
            </a:r>
            <a:r>
              <a:rPr lang="en-CA" b="1" dirty="0"/>
              <a:t>= 777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1753854-ED3B-4C65-9064-B5B789699BE1}"/>
              </a:ext>
            </a:extLst>
          </p:cNvPr>
          <p:cNvSpPr/>
          <p:nvPr/>
        </p:nvSpPr>
        <p:spPr>
          <a:xfrm>
            <a:off x="539446" y="3375456"/>
            <a:ext cx="758412" cy="613983"/>
          </a:xfrm>
          <a:custGeom>
            <a:avLst/>
            <a:gdLst>
              <a:gd name="connsiteX0" fmla="*/ 758412 w 758412"/>
              <a:gd name="connsiteY0" fmla="*/ 9299 h 613983"/>
              <a:gd name="connsiteX1" fmla="*/ 87360 w 758412"/>
              <a:gd name="connsiteY1" fmla="*/ 83041 h 613983"/>
              <a:gd name="connsiteX2" fmla="*/ 28367 w 758412"/>
              <a:gd name="connsiteY2" fmla="*/ 613983 h 6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8412" h="613983">
                <a:moveTo>
                  <a:pt x="758412" y="9299"/>
                </a:moveTo>
                <a:cubicBezTo>
                  <a:pt x="483723" y="-4221"/>
                  <a:pt x="209034" y="-17740"/>
                  <a:pt x="87360" y="83041"/>
                </a:cubicBezTo>
                <a:cubicBezTo>
                  <a:pt x="-34314" y="183822"/>
                  <a:pt x="-2974" y="398902"/>
                  <a:pt x="28367" y="6139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66A087-0393-435F-8EC9-68DA73D4446E}"/>
              </a:ext>
            </a:extLst>
          </p:cNvPr>
          <p:cNvSpPr txBox="1"/>
          <p:nvPr/>
        </p:nvSpPr>
        <p:spPr>
          <a:xfrm>
            <a:off x="4603246" y="5321289"/>
            <a:ext cx="7601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 dirty="0" err="1"/>
              <a:t>i</a:t>
            </a:r>
            <a:r>
              <a:rPr lang="en-CA" b="1" dirty="0"/>
              <a:t>= 999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819CC73-C3CC-461C-B9C2-1A4279C93F1E}"/>
              </a:ext>
            </a:extLst>
          </p:cNvPr>
          <p:cNvSpPr/>
          <p:nvPr/>
        </p:nvSpPr>
        <p:spPr>
          <a:xfrm>
            <a:off x="5045040" y="5117847"/>
            <a:ext cx="770038" cy="294811"/>
          </a:xfrm>
          <a:custGeom>
            <a:avLst/>
            <a:gdLst>
              <a:gd name="connsiteX0" fmla="*/ 758412 w 758412"/>
              <a:gd name="connsiteY0" fmla="*/ 9299 h 613983"/>
              <a:gd name="connsiteX1" fmla="*/ 87360 w 758412"/>
              <a:gd name="connsiteY1" fmla="*/ 83041 h 613983"/>
              <a:gd name="connsiteX2" fmla="*/ 28367 w 758412"/>
              <a:gd name="connsiteY2" fmla="*/ 613983 h 6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8412" h="613983">
                <a:moveTo>
                  <a:pt x="758412" y="9299"/>
                </a:moveTo>
                <a:cubicBezTo>
                  <a:pt x="483723" y="-4221"/>
                  <a:pt x="209034" y="-17740"/>
                  <a:pt x="87360" y="83041"/>
                </a:cubicBezTo>
                <a:cubicBezTo>
                  <a:pt x="-34314" y="183822"/>
                  <a:pt x="-2974" y="398902"/>
                  <a:pt x="28367" y="6139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B0614B-AB9A-4F55-9ECA-77BC0B2AB960}"/>
              </a:ext>
            </a:extLst>
          </p:cNvPr>
          <p:cNvSpPr txBox="1"/>
          <p:nvPr/>
        </p:nvSpPr>
        <p:spPr>
          <a:xfrm>
            <a:off x="4578227" y="5894063"/>
            <a:ext cx="7633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 dirty="0"/>
              <a:t>j= 777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C4B4E5-8D84-44A8-8FFB-F19272F42364}"/>
              </a:ext>
            </a:extLst>
          </p:cNvPr>
          <p:cNvSpPr/>
          <p:nvPr/>
        </p:nvSpPr>
        <p:spPr>
          <a:xfrm>
            <a:off x="5272548" y="5350126"/>
            <a:ext cx="839068" cy="709827"/>
          </a:xfrm>
          <a:custGeom>
            <a:avLst/>
            <a:gdLst>
              <a:gd name="connsiteX0" fmla="*/ 758412 w 758412"/>
              <a:gd name="connsiteY0" fmla="*/ 9299 h 613983"/>
              <a:gd name="connsiteX1" fmla="*/ 87360 w 758412"/>
              <a:gd name="connsiteY1" fmla="*/ 83041 h 613983"/>
              <a:gd name="connsiteX2" fmla="*/ 28367 w 758412"/>
              <a:gd name="connsiteY2" fmla="*/ 613983 h 6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8412" h="613983">
                <a:moveTo>
                  <a:pt x="758412" y="9299"/>
                </a:moveTo>
                <a:cubicBezTo>
                  <a:pt x="483723" y="-4221"/>
                  <a:pt x="209034" y="-17740"/>
                  <a:pt x="87360" y="83041"/>
                </a:cubicBezTo>
                <a:cubicBezTo>
                  <a:pt x="-34314" y="183822"/>
                  <a:pt x="-2974" y="398902"/>
                  <a:pt x="28367" y="6139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07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249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Anwar Haque</dc:creator>
  <cp:lastModifiedBy>Anwar Haque</cp:lastModifiedBy>
  <cp:revision>58</cp:revision>
  <dcterms:created xsi:type="dcterms:W3CDTF">2017-01-12T02:46:10Z</dcterms:created>
  <dcterms:modified xsi:type="dcterms:W3CDTF">2019-09-11T03:49:12Z</dcterms:modified>
</cp:coreProperties>
</file>