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8" r:id="rId5"/>
    <p:sldId id="257"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90" y="1701800"/>
            <a:ext cx="10911205" cy="5078095"/>
          </a:xfrm>
        </p:spPr>
        <p:txBody>
          <a:bodyPr/>
          <a:lstStyle/>
          <a:p>
            <a:pPr algn="r"/>
            <a:endParaRPr lang="en-US" dirty="0"/>
          </a:p>
        </p:txBody>
      </p:sp>
      <p:sp>
        <p:nvSpPr>
          <p:cNvPr id="3" name="Subtitle 2"/>
          <p:cNvSpPr>
            <a:spLocks noGrp="1"/>
          </p:cNvSpPr>
          <p:nvPr>
            <p:ph type="subTitle" idx="1"/>
          </p:nvPr>
        </p:nvSpPr>
        <p:spPr>
          <a:xfrm>
            <a:off x="363855" y="3008630"/>
            <a:ext cx="11631930" cy="3594735"/>
          </a:xfrm>
        </p:spPr>
        <p:txBody>
          <a:bodyPr/>
          <a:lstStyle/>
          <a:p>
            <a:pPr algn="r"/>
            <a:r>
              <a:rPr lang="en-US" sz="4000">
                <a:ln w="6600">
                  <a:solidFill>
                    <a:schemeClr val="accent2"/>
                  </a:solidFill>
                  <a:prstDash val="solid"/>
                </a:ln>
                <a:solidFill>
                  <a:srgbClr val="FFFFFF"/>
                </a:solidFill>
                <a:effectLst>
                  <a:outerShdw dist="38100" dir="2700000" algn="tl" rotWithShape="0">
                    <a:schemeClr val="accent2"/>
                  </a:outerShdw>
                </a:effectLst>
              </a:rPr>
              <a:t>1459i</a:t>
            </a:r>
            <a:endParaRPr lang="en-US" sz="4000">
              <a:ln w="6600">
                <a:solidFill>
                  <a:schemeClr val="accent2"/>
                </a:solidFill>
                <a:prstDash val="solid"/>
              </a:ln>
              <a:solidFill>
                <a:srgbClr val="FFFFFF"/>
              </a:solidFill>
              <a:effectLst>
                <a:outerShdw dist="38100" dir="2700000" algn="tl" rotWithShape="0">
                  <a:schemeClr val="accent2"/>
                </a:outerShdw>
              </a:effectLst>
            </a:endParaRPr>
          </a:p>
          <a:p>
            <a:pPr algn="r"/>
            <a:r>
              <a:rPr lang="en-US" sz="4000">
                <a:ln w="6600">
                  <a:solidFill>
                    <a:schemeClr val="accent2"/>
                  </a:solidFill>
                  <a:prstDash val="solid"/>
                </a:ln>
                <a:solidFill>
                  <a:srgbClr val="FFFFFF"/>
                </a:solidFill>
                <a:effectLst>
                  <a:outerShdw dist="38100" dir="2700000" algn="tl" rotWithShape="0">
                    <a:schemeClr val="accent2"/>
                  </a:outerShdw>
                </a:effectLst>
              </a:rPr>
              <a:t>Hesenova Firuze </a:t>
            </a:r>
            <a:endParaRPr lang="en-US" sz="4000">
              <a:ln w="6600">
                <a:solidFill>
                  <a:schemeClr val="accent2"/>
                </a:solidFill>
                <a:prstDash val="solid"/>
              </a:ln>
              <a:solidFill>
                <a:srgbClr val="FFFFFF"/>
              </a:solidFill>
              <a:effectLst>
                <a:outerShdw dist="38100" dir="2700000" algn="tl" rotWithShape="0">
                  <a:schemeClr val="accent2"/>
                </a:outerShdw>
              </a:effectLst>
            </a:endParaRPr>
          </a:p>
          <a:p>
            <a:pPr algn="r"/>
            <a:r>
              <a:rPr lang="en-US" sz="4000">
                <a:ln w="6600">
                  <a:solidFill>
                    <a:schemeClr val="accent2"/>
                  </a:solidFill>
                  <a:prstDash val="solid"/>
                </a:ln>
                <a:solidFill>
                  <a:srgbClr val="FFFFFF"/>
                </a:solidFill>
                <a:effectLst>
                  <a:outerShdw dist="38100" dir="2700000" algn="tl" rotWithShape="0">
                    <a:schemeClr val="accent2"/>
                  </a:outerShdw>
                </a:effectLst>
              </a:rPr>
              <a:t>OS-2 course work</a:t>
            </a:r>
            <a:endParaRPr lang="en-US" sz="4000">
              <a:ln w="6600">
                <a:solidFill>
                  <a:schemeClr val="accent2"/>
                </a:solidFill>
                <a:prstDash val="solid"/>
              </a:ln>
              <a:solidFill>
                <a:srgbClr val="FFFFFF"/>
              </a:solidFill>
              <a:effectLst>
                <a:outerShdw dist="38100" dir="2700000" algn="tl" rotWithShape="0">
                  <a:schemeClr val="accent2"/>
                </a:outerShdw>
              </a:effectLst>
            </a:endParaRPr>
          </a:p>
          <a:p>
            <a:pPr algn="r"/>
            <a:r>
              <a:rPr lang="en-US" sz="4000">
                <a:ln w="6600">
                  <a:solidFill>
                    <a:schemeClr val="accent2"/>
                  </a:solidFill>
                  <a:prstDash val="solid"/>
                </a:ln>
                <a:solidFill>
                  <a:srgbClr val="FFFFFF"/>
                </a:solidFill>
                <a:effectLst>
                  <a:outerShdw dist="38100" dir="2700000" algn="tl" rotWithShape="0">
                    <a:schemeClr val="accent2"/>
                  </a:outerShdw>
                </a:effectLst>
              </a:rPr>
              <a:t>Developing device drivers in assembly language</a:t>
            </a:r>
            <a:endParaRPr lang="en-US" sz="400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t>C++ code to call our Assembly function</a:t>
            </a:r>
            <a:endParaRPr lang="en-US" b="1"/>
          </a:p>
        </p:txBody>
      </p:sp>
      <p:sp>
        <p:nvSpPr>
          <p:cNvPr id="3" name="Content Placeholder 2"/>
          <p:cNvSpPr>
            <a:spLocks noGrp="1"/>
          </p:cNvSpPr>
          <p:nvPr>
            <p:ph idx="1"/>
          </p:nvPr>
        </p:nvSpPr>
        <p:spPr/>
        <p:txBody>
          <a:bodyPr>
            <a:normAutofit fontScale="70000"/>
          </a:bodyPr>
          <a:p>
            <a:r>
              <a:rPr lang="en-US">
                <a:sym typeface="+mn-ea"/>
              </a:rPr>
              <a:t>#include &lt;iostream&gt;</a:t>
            </a:r>
            <a:endParaRPr lang="en-US"/>
          </a:p>
          <a:p>
            <a:r>
              <a:rPr lang="en-US"/>
              <a:t>#include &lt;Windows.h&gt;</a:t>
            </a:r>
            <a:endParaRPr lang="en-US"/>
          </a:p>
          <a:p>
            <a:r>
              <a:rPr lang="en-US"/>
              <a:t>extern "C" void __fastcall asm_func(const char* lpText);</a:t>
            </a:r>
            <a:endParaRPr lang="en-US"/>
          </a:p>
          <a:p>
            <a:endParaRPr lang="en-US"/>
          </a:p>
          <a:p>
            <a:r>
              <a:rPr lang="en-US"/>
              <a:t>int main()</a:t>
            </a:r>
            <a:endParaRPr lang="en-US"/>
          </a:p>
          <a:p>
            <a:r>
              <a:rPr lang="en-US"/>
              <a:t>{</a:t>
            </a:r>
            <a:endParaRPr lang="en-US"/>
          </a:p>
          <a:p>
            <a:r>
              <a:rPr lang="en-US"/>
              <a:t>	asm_func("Hello world!");</a:t>
            </a:r>
            <a:endParaRPr lang="en-US"/>
          </a:p>
          <a:p>
            <a:r>
              <a:rPr lang="en-US"/>
              <a:t>}</a:t>
            </a:r>
            <a:endParaRPr lang="en-US"/>
          </a:p>
          <a:p>
            <a:r>
              <a:rPr lang="en-US"/>
              <a:t>extern "C" UINT GetMsgBoxType()</a:t>
            </a:r>
            <a:endParaRPr lang="en-US"/>
          </a:p>
          <a:p>
            <a:r>
              <a:rPr lang="en-US"/>
              <a:t>{</a:t>
            </a:r>
            <a:endParaRPr lang="en-US"/>
          </a:p>
          <a:p>
            <a:r>
              <a:rPr lang="en-US"/>
              <a:t>	return MB_YESNOCANCEL | MB_ICONINFORMATION;}</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are Device Drivers?</a:t>
            </a:r>
            <a:endParaRPr lang="en-US"/>
          </a:p>
        </p:txBody>
      </p:sp>
      <p:sp>
        <p:nvSpPr>
          <p:cNvPr id="3" name="Content Placeholder 2"/>
          <p:cNvSpPr>
            <a:spLocks noGrp="1"/>
          </p:cNvSpPr>
          <p:nvPr>
            <p:ph idx="1"/>
          </p:nvPr>
        </p:nvSpPr>
        <p:spPr>
          <a:xfrm>
            <a:off x="609600" y="1174750"/>
            <a:ext cx="10972800" cy="5547995"/>
          </a:xfrm>
        </p:spPr>
        <p:txBody>
          <a:bodyPr>
            <a:normAutofit fontScale="90000" lnSpcReduction="20000"/>
          </a:bodyPr>
          <a:p>
            <a:r>
              <a:rPr lang="en-US"/>
              <a:t>In computing a device driver refers to a computer program, which controls or operates a particular type of device that is attached to the computer. A device driver provides a software interface to hardware devices, thus enabling operating systems and computer programs to access and communicate with the hardware functions without requiring to acknowledge prices details about the hardware that is being used.</a:t>
            </a:r>
            <a:endParaRPr lang="en-US"/>
          </a:p>
          <a:p>
            <a:endParaRPr lang="en-US"/>
          </a:p>
          <a:p>
            <a:r>
              <a:rPr lang="en-US"/>
              <a:t>Many computer components require device drivers, and some common examples are:</a:t>
            </a:r>
            <a:endParaRPr lang="en-US"/>
          </a:p>
          <a:p>
            <a:endParaRPr lang="en-US"/>
          </a:p>
          <a:p>
            <a:r>
              <a:rPr lang="en-US"/>
              <a:t>Graphic cards, computer printers, scanners, modems, sound cards, network cards etc.</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r>
              <a:rPr lang="en-US"/>
              <a:t>Likewise, there are other computer peripherals, which don’t require device drivers, as driver is already built in the operating system, therefore when those peripherals are required, the operating system recognises them and knows how to use them.</a:t>
            </a:r>
            <a:endParaRPr lang="en-US"/>
          </a:p>
          <a:p>
            <a:endParaRPr lang="en-US"/>
          </a:p>
          <a:p>
            <a:r>
              <a:rPr lang="en-US"/>
              <a:t>Examples of such parts include:</a:t>
            </a:r>
            <a:endParaRPr lang="en-US"/>
          </a:p>
          <a:p>
            <a:endParaRPr lang="en-US"/>
          </a:p>
          <a:p>
            <a:r>
              <a:rPr lang="en-US"/>
              <a:t>USB sound cards, USB hubs (a component which turns one USB to two or more), hard drives, floppy drives, mouse, keyboard, RAM’s, processors, CD, DVD etc.</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a:sym typeface="+mn-ea"/>
              </a:rPr>
            </a:br>
            <a:r>
              <a:rPr lang="en-US" b="1">
                <a:sym typeface="+mn-ea"/>
              </a:rPr>
              <a:t>How do Device Drivers Work?</a:t>
            </a:r>
            <a:br>
              <a:rPr lang="en-US" b="1"/>
            </a:br>
            <a:endParaRPr lang="en-US" b="1"/>
          </a:p>
        </p:txBody>
      </p:sp>
      <p:sp>
        <p:nvSpPr>
          <p:cNvPr id="3" name="Content Placeholder 2"/>
          <p:cNvSpPr>
            <a:spLocks noGrp="1"/>
          </p:cNvSpPr>
          <p:nvPr>
            <p:ph idx="1"/>
          </p:nvPr>
        </p:nvSpPr>
        <p:spPr>
          <a:xfrm>
            <a:off x="838200" y="861695"/>
            <a:ext cx="10515600" cy="5756910"/>
          </a:xfrm>
        </p:spPr>
        <p:txBody>
          <a:bodyPr>
            <a:normAutofit fontScale="25000"/>
          </a:bodyPr>
          <a:p>
            <a:pPr marL="0" indent="0">
              <a:buNone/>
            </a:pPr>
            <a:endParaRPr lang="en-US"/>
          </a:p>
          <a:p>
            <a:r>
              <a:rPr lang="en-US" sz="8800"/>
              <a:t>Device drivers function by relaying requests for device access and actions from the operating system and any active application to the respective hardware devices. Furthermore, device drivers also deliver outputs or messages/status from the hardware devices to the operating system (and thus to the applications themselves).</a:t>
            </a:r>
            <a:endParaRPr lang="en-US" sz="8800"/>
          </a:p>
          <a:p>
            <a:endParaRPr lang="en-US" sz="8800"/>
          </a:p>
          <a:p>
            <a:r>
              <a:rPr lang="en-US" sz="8800"/>
              <a:t>Device drivers operate within the kernel of the operating system. The kernel is a part of the of the operating system that has direct interactions with the physical structure of system.</a:t>
            </a:r>
            <a:endParaRPr lang="en-US" sz="8800"/>
          </a:p>
          <a:p>
            <a:endParaRPr lang="en-US" sz="8800"/>
          </a:p>
          <a:p>
            <a:r>
              <a:rPr lang="en-US" sz="8800"/>
              <a:t>Rather than interacting and accessing the new device directly, the operating system will load the device drivers and it will call the specific functions within the driver software to execute specific tasks on the device, for instance in our case, printing a sheet of paper or scanning a document, thus meaning that each driver has the device specific content codes which are required to carry out the actions on the device.</a:t>
            </a:r>
            <a:endParaRPr lang="en-US" sz="8800"/>
          </a:p>
          <a:p>
            <a:endParaRPr lang="en-US" sz="880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b="1">
                <a:sym typeface="+mn-ea"/>
              </a:rPr>
              <a:t>Purpose of Device Drivers:</a:t>
            </a:r>
            <a:br>
              <a:rPr lang="en-US"/>
            </a:br>
            <a:endParaRPr lang="en-US"/>
          </a:p>
        </p:txBody>
      </p:sp>
      <p:sp>
        <p:nvSpPr>
          <p:cNvPr id="3" name="Content Placeholder 2"/>
          <p:cNvSpPr>
            <a:spLocks noGrp="1"/>
          </p:cNvSpPr>
          <p:nvPr>
            <p:ph idx="1"/>
          </p:nvPr>
        </p:nvSpPr>
        <p:spPr>
          <a:xfrm>
            <a:off x="838200" y="1691005"/>
            <a:ext cx="10515600" cy="4486275"/>
          </a:xfrm>
        </p:spPr>
        <p:txBody>
          <a:bodyPr/>
          <a:p>
            <a:r>
              <a:rPr lang="en-US"/>
              <a:t>Operate and control a device attached to a computer</a:t>
            </a:r>
            <a:endParaRPr lang="en-US"/>
          </a:p>
          <a:p>
            <a:r>
              <a:rPr lang="en-US"/>
              <a:t>Provide an interface between the operating system (or application) and the device</a:t>
            </a:r>
            <a:endParaRPr lang="en-US"/>
          </a:p>
          <a:p>
            <a:r>
              <a:rPr lang="en-US"/>
              <a:t>To tell the operating system how to communicate with the hardware component</a:t>
            </a:r>
            <a:endParaRPr lang="en-US"/>
          </a:p>
          <a:p>
            <a:r>
              <a:rPr lang="en-US"/>
              <a:t>Translate requests between the device and the computer</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14400"/>
            <a:ext cx="10596880" cy="5837555"/>
          </a:xfrm>
        </p:spPr>
        <p:txBody>
          <a:bodyPr>
            <a:noAutofit/>
          </a:bodyPr>
          <a:p>
            <a:pPr marL="0" indent="0">
              <a:buNone/>
            </a:pPr>
            <a:r>
              <a:rPr lang="en-US" sz="2400" b="1">
                <a:sym typeface="+mn-ea"/>
              </a:rPr>
              <a:t>Types of Device Drivers:</a:t>
            </a:r>
            <a:endParaRPr lang="en-US" sz="2400" b="1">
              <a:sym typeface="+mn-ea"/>
            </a:endParaRPr>
          </a:p>
          <a:p>
            <a:pPr marL="0" indent="0">
              <a:buNone/>
            </a:pPr>
            <a:endParaRPr lang="en-US" sz="2400"/>
          </a:p>
          <a:p>
            <a:r>
              <a:rPr lang="en-US" sz="2400"/>
              <a:t>Device drivers can be broadly classified into two categories:</a:t>
            </a:r>
            <a:endParaRPr lang="en-US" sz="2400"/>
          </a:p>
          <a:p>
            <a:r>
              <a:rPr lang="en-US" sz="2400"/>
              <a:t>Kernel Device Drivers</a:t>
            </a:r>
            <a:endParaRPr lang="en-US" sz="2400"/>
          </a:p>
          <a:p>
            <a:r>
              <a:rPr lang="en-US" sz="2400"/>
              <a:t>User Mode Device Drivers</a:t>
            </a:r>
            <a:endParaRPr lang="en-US" sz="2400"/>
          </a:p>
          <a:p>
            <a:pPr marL="0" indent="0">
              <a:buNone/>
            </a:pPr>
            <a:endParaRPr lang="en-US" sz="2400"/>
          </a:p>
          <a:p>
            <a:pPr marL="0" indent="0">
              <a:buNone/>
            </a:pPr>
            <a:r>
              <a:rPr lang="en-US" sz="2400" b="1"/>
              <a:t>Other types of drivers include:</a:t>
            </a:r>
            <a:endParaRPr lang="en-US" sz="2400" b="1"/>
          </a:p>
          <a:p>
            <a:endParaRPr lang="en-US" sz="2400"/>
          </a:p>
          <a:p>
            <a:r>
              <a:rPr lang="en-US" sz="2400"/>
              <a:t>Block Drivers and Character Drivers</a:t>
            </a:r>
            <a:endParaRPr lang="en-US" sz="2400"/>
          </a:p>
          <a:p>
            <a:r>
              <a:rPr lang="en-US" sz="2400"/>
              <a:t>Character Drivers</a:t>
            </a:r>
            <a:endParaRPr lang="en-US" sz="2400"/>
          </a:p>
          <a:p>
            <a:r>
              <a:rPr lang="en-US" sz="2400"/>
              <a:t>Block Drivers</a:t>
            </a:r>
            <a:endParaRPr lang="en-US" sz="2400"/>
          </a:p>
          <a:p>
            <a:r>
              <a:rPr lang="en-US" sz="2400"/>
              <a:t>Generic and OEM (Original Equipment Manufacturer) Drivers</a:t>
            </a:r>
            <a:endParaRPr lang="en-US" sz="2400"/>
          </a:p>
          <a:p>
            <a:r>
              <a:rPr lang="en-US" sz="2400"/>
              <a:t>Virtual Drivers</a:t>
            </a:r>
            <a:endParaRPr lang="en-US" sz="2400"/>
          </a:p>
        </p:txBody>
      </p:sp>
      <p:sp>
        <p:nvSpPr>
          <p:cNvPr id="4" name="Title 3"/>
          <p:cNvSpPr/>
          <p:nvPr>
            <p:ph type="title"/>
          </p:nvPr>
        </p:nvSpPr>
        <p:spPr>
          <a:xfrm>
            <a:off x="838200" y="365125"/>
            <a:ext cx="10515600" cy="549910"/>
          </a:xfrm>
        </p:spPr>
        <p:txBody>
          <a:bodyPr>
            <a:normAutofit fontScale="90000"/>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Assembly language</a:t>
            </a:r>
            <a:r>
              <a:rPr lang="en-US">
                <a:sym typeface="+mn-ea"/>
              </a:rPr>
              <a:t> </a:t>
            </a:r>
            <a:endParaRPr lang="en-US"/>
          </a:p>
        </p:txBody>
      </p:sp>
      <p:sp>
        <p:nvSpPr>
          <p:cNvPr id="3" name="Content Placeholder 2"/>
          <p:cNvSpPr>
            <a:spLocks noGrp="1"/>
          </p:cNvSpPr>
          <p:nvPr>
            <p:ph sz="half" idx="1"/>
          </p:nvPr>
        </p:nvSpPr>
        <p:spPr>
          <a:xfrm>
            <a:off x="838200" y="1576705"/>
            <a:ext cx="5181600" cy="7486015"/>
          </a:xfrm>
        </p:spPr>
        <p:txBody>
          <a:bodyPr>
            <a:normAutofit/>
          </a:bodyPr>
          <a:p>
            <a:r>
              <a:rPr lang="en-US" sz="2220"/>
              <a:t>An assembly language is a type of programming language that translates high-level languages into machine language.</a:t>
            </a:r>
            <a:endParaRPr lang="en-US" sz="2220"/>
          </a:p>
          <a:p>
            <a:r>
              <a:rPr lang="en-US" sz="2220"/>
              <a:t>It is a necessary bridge between software programs and their underlying hardware platforms.</a:t>
            </a:r>
            <a:endParaRPr lang="en-US" sz="2220"/>
          </a:p>
          <a:p>
            <a:r>
              <a:rPr lang="en-US" sz="2220"/>
              <a:t>Today, assemble languages are rarely written directly, although they are still used in some niche applications such as when performance requirements are particularly high.</a:t>
            </a:r>
            <a:endParaRPr lang="en-US" sz="2220"/>
          </a:p>
          <a:p>
            <a:endParaRPr lang="en-US" sz="2220"/>
          </a:p>
        </p:txBody>
      </p:sp>
      <p:pic>
        <p:nvPicPr>
          <p:cNvPr id="4" name="Content Placeholder 3"/>
          <p:cNvPicPr>
            <a:picLocks noChangeAspect="1"/>
          </p:cNvPicPr>
          <p:nvPr>
            <p:ph sz="half" idx="2"/>
          </p:nvPr>
        </p:nvPicPr>
        <p:blipFill>
          <a:blip r:embed="rId1"/>
          <a:srcRect l="12921" t="16132" r="13113" b="9978"/>
          <a:stretch>
            <a:fillRect/>
          </a:stretch>
        </p:blipFill>
        <p:spPr>
          <a:xfrm>
            <a:off x="6019800" y="1334770"/>
            <a:ext cx="5866765" cy="5285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6705" y="190500"/>
            <a:ext cx="10094595" cy="582930"/>
          </a:xfrm>
        </p:spPr>
        <p:txBody>
          <a:bodyPr>
            <a:normAutofit fontScale="90000"/>
          </a:bodyPr>
          <a:p>
            <a:r>
              <a:rPr lang="en-US" b="1"/>
              <a:t>Why is learning assembly language still important?</a:t>
            </a:r>
            <a:endParaRPr lang="en-US" b="1"/>
          </a:p>
        </p:txBody>
      </p:sp>
      <p:sp>
        <p:nvSpPr>
          <p:cNvPr id="3" name="Content Placeholder 2"/>
          <p:cNvSpPr>
            <a:spLocks noGrp="1"/>
          </p:cNvSpPr>
          <p:nvPr>
            <p:ph idx="1"/>
          </p:nvPr>
        </p:nvSpPr>
        <p:spPr/>
        <p:txBody>
          <a:bodyPr/>
          <a:p>
            <a:r>
              <a:rPr lang="en-US" sz="2800"/>
              <a:t>Despite the prevalence of high-level languages that are mainly used for the development of applications and software programs, the importance of assembly language in today’s world cannot be understated. A programmer can still gain a lot if he/she can learn to code in assembly language and implement it. These days, assembly language makes it possible to manipulate hardware directly, address critical issues concerning performance and also provide access to special instructions for processors. Uses of assembly language include coding device drivers, real-time systems, low-level embedded systems, boot codes, reverse engineering and more.</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48690" y="1159510"/>
            <a:ext cx="10515600" cy="5599430"/>
          </a:xfrm>
        </p:spPr>
        <p:txBody>
          <a:bodyPr>
            <a:normAutofit fontScale="25000"/>
          </a:bodyPr>
          <a:p>
            <a:r>
              <a:rPr lang="en-US" sz="4800"/>
              <a:t>.data</a:t>
            </a:r>
            <a:endParaRPr lang="en-US" sz="4800"/>
          </a:p>
          <a:p>
            <a:r>
              <a:rPr lang="en-US" sz="4800"/>
              <a:t>msgCaption  db"Message box text",0</a:t>
            </a:r>
            <a:endParaRPr lang="en-US" sz="4800"/>
          </a:p>
          <a:p>
            <a:r>
              <a:rPr lang="en-US" sz="4800"/>
              <a:t>.code</a:t>
            </a:r>
            <a:endParaRPr lang="en-US" sz="4800"/>
          </a:p>
          <a:p>
            <a:r>
              <a:rPr lang="en-US" sz="4800"/>
              <a:t>ALIGN 16</a:t>
            </a:r>
            <a:endParaRPr lang="en-US" sz="4800"/>
          </a:p>
          <a:p>
            <a:r>
              <a:rPr lang="en-US" sz="4800"/>
              <a:t>EXTERN GetMsgBoxType : PROC; </a:t>
            </a:r>
            <a:endParaRPr lang="en-US" sz="4800"/>
          </a:p>
          <a:p>
            <a:r>
              <a:rPr lang="en-US" sz="4800"/>
              <a:t>EXTERN MessageBoxA : PROC</a:t>
            </a:r>
            <a:endParaRPr lang="en-US" sz="4800"/>
          </a:p>
          <a:p>
            <a:r>
              <a:rPr lang="en-US" sz="4800"/>
              <a:t>EXTERN __imp_MessageBoxA : QWORD</a:t>
            </a:r>
            <a:endParaRPr lang="en-US" sz="4800"/>
          </a:p>
          <a:p>
            <a:r>
              <a:rPr lang="en-US" sz="4800"/>
              <a:t>asm_func PROC</a:t>
            </a:r>
            <a:endParaRPr lang="en-US" sz="4800"/>
          </a:p>
          <a:p>
            <a:r>
              <a:rPr lang="en-US" sz="4800"/>
              <a:t>	; RCX = address for the string for the message box</a:t>
            </a:r>
            <a:endParaRPr lang="en-US" sz="4800"/>
          </a:p>
          <a:p>
            <a:r>
              <a:rPr lang="en-US" sz="4800"/>
              <a:t>	sub		rsp, 28h		; shadow stack</a:t>
            </a:r>
            <a:endParaRPr lang="en-US" sz="4800"/>
          </a:p>
          <a:p>
            <a:r>
              <a:rPr lang="en-US" sz="4800"/>
              <a:t>	mov		[rsp], rcx</a:t>
            </a:r>
            <a:endParaRPr lang="en-US" sz="4800"/>
          </a:p>
          <a:p>
            <a:endParaRPr lang="en-US" sz="4800"/>
          </a:p>
          <a:p>
            <a:r>
              <a:rPr lang="en-US" sz="4800"/>
              <a:t>	call	                  GetMsgBoxType</a:t>
            </a:r>
            <a:endParaRPr lang="en-US" sz="4800"/>
          </a:p>
          <a:p>
            <a:endParaRPr lang="en-US" sz="4800"/>
          </a:p>
          <a:p>
            <a:r>
              <a:rPr lang="en-US" sz="4800"/>
              <a:t>	mov		r9, rax</a:t>
            </a:r>
            <a:endParaRPr lang="en-US" sz="4800"/>
          </a:p>
          <a:p>
            <a:r>
              <a:rPr lang="en-US" sz="4800"/>
              <a:t>	mov		r8, [rsp]</a:t>
            </a:r>
            <a:endParaRPr lang="en-US" sz="4800"/>
          </a:p>
          <a:p>
            <a:r>
              <a:rPr lang="en-US" sz="4800"/>
              <a:t>	lea		rdx, [msgCaption]</a:t>
            </a:r>
            <a:endParaRPr lang="en-US" sz="4800"/>
          </a:p>
          <a:p>
            <a:r>
              <a:rPr lang="en-US" sz="4800"/>
              <a:t>	xor		ecx, ecx</a:t>
            </a:r>
            <a:endParaRPr lang="en-US" sz="4800"/>
          </a:p>
          <a:p>
            <a:endParaRPr lang="en-US" sz="4800"/>
          </a:p>
          <a:p>
            <a:r>
              <a:rPr lang="en-US" sz="4800"/>
              <a:t>	call	[__imp_MessageBoxA]</a:t>
            </a:r>
            <a:endParaRPr lang="en-US" sz="4800"/>
          </a:p>
          <a:p>
            <a:endParaRPr lang="en-US" sz="4800"/>
          </a:p>
          <a:p>
            <a:r>
              <a:rPr lang="en-US" sz="4800"/>
              <a:t>	add		rsp, 28h		; restoring shadow stack</a:t>
            </a:r>
            <a:endParaRPr lang="en-US" sz="4800"/>
          </a:p>
          <a:p>
            <a:r>
              <a:rPr lang="en-US" sz="4800"/>
              <a:t>	ret</a:t>
            </a:r>
            <a:endParaRPr lang="en-US" sz="4800"/>
          </a:p>
          <a:p>
            <a:r>
              <a:rPr lang="en-US" sz="4800"/>
              <a:t>asm_func ENDP</a:t>
            </a:r>
            <a:endParaRPr lang="en-US" sz="4800"/>
          </a:p>
          <a:p>
            <a:r>
              <a:rPr lang="en-US" sz="4800"/>
              <a:t>END</a:t>
            </a:r>
            <a:endParaRPr lang="en-US" sz="4800"/>
          </a:p>
        </p:txBody>
      </p:sp>
      <p:sp>
        <p:nvSpPr>
          <p:cNvPr id="4" name="Title 3"/>
          <p:cNvSpPr>
            <a:spLocks noGrp="1"/>
          </p:cNvSpPr>
          <p:nvPr>
            <p:ph type="title"/>
          </p:nvPr>
        </p:nvSpPr>
        <p:spPr>
          <a:xfrm>
            <a:off x="838200" y="365125"/>
            <a:ext cx="10515600" cy="561340"/>
          </a:xfrm>
        </p:spPr>
        <p:txBody>
          <a:bodyPr>
            <a:normAutofit/>
          </a:bodyPr>
          <a:p>
            <a:r>
              <a:rPr lang="en-US" sz="2665" b="1"/>
              <a:t>Assembly code</a:t>
            </a:r>
            <a:endParaRPr lang="en-US" sz="2665" b="1"/>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4437</Words>
  <Application>WPS Presentation</Application>
  <PresentationFormat>Widescreen</PresentationFormat>
  <Paragraphs>102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Communications and Dialogues</vt:lpstr>
      <vt:lpstr>PowerPoint 演示文稿</vt:lpstr>
      <vt:lpstr>What are Device Drivers?</vt:lpstr>
      <vt:lpstr>PowerPoint 演示文稿</vt:lpstr>
      <vt:lpstr> How do Device Drivers Work? </vt:lpstr>
      <vt:lpstr> Purpose of Device Drivers: </vt:lpstr>
      <vt:lpstr>PowerPoint 演示文稿</vt:lpstr>
      <vt:lpstr>Assembly language </vt:lpstr>
      <vt:lpstr>Why is learning assembly language still important?</vt:lpstr>
      <vt:lpstr>Assembly code</vt:lpstr>
      <vt:lpstr> C++ code to call our Assembly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Furuwka</cp:lastModifiedBy>
  <cp:revision>4</cp:revision>
  <dcterms:created xsi:type="dcterms:W3CDTF">2022-05-28T17:30:00Z</dcterms:created>
  <dcterms:modified xsi:type="dcterms:W3CDTF">2022-05-30T19:43:24Z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587F3172187F4F739CA6121A44CD9F1B</vt:lpwstr>
  </property>
  <property fmtid="{D5CDD505-2E9C-101B-9397-08002B2CF9AE}" pid="3" name="KSOProductBuildVer">
    <vt:lpwstr>1033-11.2.0.11130</vt:lpwstr>
  </property>
</Properties>
</file>