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75DF7D1-CE34-4FD9-B8C4-BCE1A4D8FF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75DF7D1-CE34-4FD9-B8C4-BCE1A4D8FF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75DF7D1-CE34-4FD9-B8C4-BCE1A4D8FF0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947CB-89E6-46D6-ACC6-7D59272D740B}"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575DF7D1-CE34-4FD9-B8C4-BCE1A4D8FF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endParaRPr lang="en-US" smtClean="0"/>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575DF7D1-CE34-4FD9-B8C4-BCE1A4D8FF0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A947CB-89E6-46D6-ACC6-7D59272D740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5DF7D1-CE34-4FD9-B8C4-BCE1A4D8FF0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A947CB-89E6-46D6-ACC6-7D59272D740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DF7D1-CE34-4FD9-B8C4-BCE1A4D8FF0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A947CB-89E6-46D6-ACC6-7D59272D740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75DF7D1-CE34-4FD9-B8C4-BCE1A4D8FF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75DF7D1-CE34-4FD9-B8C4-BCE1A4D8FF0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947CB-89E6-46D6-ACC6-7D59272D740B}"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5DF7D1-CE34-4FD9-B8C4-BCE1A4D8FF04}" type="datetimeFigureOut">
              <a:rPr lang="en-US" smtClean="0"/>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A947CB-89E6-46D6-ACC6-7D59272D740B}" type="slidenum">
              <a:rPr lang="en-US" smtClean="0"/>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75000"/>
                  </a:schemeClr>
                </a:solidFill>
              </a:rPr>
              <a:t>Bitwise operators</a:t>
            </a:r>
            <a:endParaRPr lang="en-US" dirty="0">
              <a:solidFill>
                <a:schemeClr val="accent2">
                  <a:lumMod val="75000"/>
                </a:schemeClr>
              </a:solidFill>
            </a:endParaRPr>
          </a:p>
        </p:txBody>
      </p:sp>
      <p:sp>
        <p:nvSpPr>
          <p:cNvPr id="3" name="Subtitle 2"/>
          <p:cNvSpPr>
            <a:spLocks noGrp="1"/>
          </p:cNvSpPr>
          <p:nvPr>
            <p:ph type="subTitle" idx="1"/>
          </p:nvPr>
        </p:nvSpPr>
        <p:spPr/>
        <p:txBody>
          <a:bodyPr>
            <a:normAutofit/>
          </a:bodyPr>
          <a:lstStyle/>
          <a:p>
            <a:r>
              <a:rPr lang="en-US" sz="2800" b="1" dirty="0" err="1" smtClean="0">
                <a:solidFill>
                  <a:schemeClr val="accent2"/>
                </a:solidFill>
              </a:rPr>
              <a:t>Hasanova</a:t>
            </a:r>
            <a:r>
              <a:rPr lang="en-US" sz="2800" b="1" dirty="0" smtClean="0">
                <a:solidFill>
                  <a:schemeClr val="accent2"/>
                </a:solidFill>
              </a:rPr>
              <a:t> </a:t>
            </a:r>
            <a:r>
              <a:rPr lang="en-US" sz="2800" b="1" dirty="0" err="1" smtClean="0">
                <a:solidFill>
                  <a:schemeClr val="accent2"/>
                </a:solidFill>
              </a:rPr>
              <a:t>Firuza</a:t>
            </a:r>
            <a:endParaRPr lang="en-US" sz="2800" b="1" dirty="0" smtClean="0">
              <a:solidFill>
                <a:schemeClr val="accent2"/>
              </a:solidFill>
            </a:endParaRPr>
          </a:p>
          <a:p>
            <a:r>
              <a:rPr lang="en-US" sz="2800" b="1" dirty="0" err="1" smtClean="0">
                <a:solidFill>
                  <a:schemeClr val="accent2"/>
                </a:solidFill>
              </a:rPr>
              <a:t>Aliyeva</a:t>
            </a:r>
            <a:r>
              <a:rPr lang="en-US" sz="2800" b="1" dirty="0" smtClean="0">
                <a:solidFill>
                  <a:schemeClr val="accent2"/>
                </a:solidFill>
              </a:rPr>
              <a:t> </a:t>
            </a:r>
            <a:r>
              <a:rPr lang="en-US" sz="2800" b="1" dirty="0" err="1" smtClean="0">
                <a:solidFill>
                  <a:schemeClr val="accent2"/>
                </a:solidFill>
              </a:rPr>
              <a:t>Ilaha</a:t>
            </a:r>
            <a:endParaRPr lang="en-US" sz="2800" b="1" dirty="0" smtClean="0">
              <a:solidFill>
                <a:schemeClr val="accent2"/>
              </a:solidFill>
            </a:endParaRPr>
          </a:p>
          <a:p>
            <a:r>
              <a:rPr lang="en-US" sz="2800" b="1" dirty="0" smtClean="0">
                <a:solidFill>
                  <a:schemeClr val="accent2"/>
                </a:solidFill>
              </a:rPr>
              <a:t>1459i</a:t>
            </a:r>
            <a:endParaRPr lang="en-US" sz="2800" b="1"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b="1" dirty="0"/>
              <a:t>Bitwise complement operator</a:t>
            </a:r>
            <a:endParaRPr lang="en-US" b="1" dirty="0"/>
          </a:p>
          <a:p>
            <a:r>
              <a:rPr lang="en-US" dirty="0"/>
              <a:t>The bitwise complement is also called as one’s complement operator since it always takes only one value or an operand. It is a unary operator.</a:t>
            </a:r>
            <a:endParaRPr lang="en-US" dirty="0"/>
          </a:p>
          <a:p>
            <a:r>
              <a:rPr lang="en-US" dirty="0"/>
              <a:t>When we perform complement on any bits, all the 1’s become 0’s and vice versa.</a:t>
            </a:r>
            <a:endParaRPr lang="en-US" dirty="0"/>
          </a:p>
          <a:p>
            <a:r>
              <a:rPr lang="en-US" dirty="0"/>
              <a:t>If we have an integer expression that contains 0000 1111 then after performing bitwise complement operation the value will become 1111 0000.</a:t>
            </a:r>
            <a:endParaRPr lang="en-US" dirty="0"/>
          </a:p>
          <a:p>
            <a:r>
              <a:rPr lang="en-US" dirty="0"/>
              <a:t>Bitwise complement operator is denoted by symbol tilde (~).</a:t>
            </a:r>
            <a:endParaRPr lang="en-US" dirty="0"/>
          </a:p>
          <a:p>
            <a:pPr marL="0" indent="0">
              <a:buNone/>
            </a:pP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Bitwise Operators in C++ | Learn the Different Types of Bitwise Operator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365125"/>
            <a:ext cx="10868695" cy="6035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Bitwise Operators?</a:t>
            </a:r>
            <a:endParaRPr lang="en-US" dirty="0"/>
          </a:p>
        </p:txBody>
      </p:sp>
      <p:sp>
        <p:nvSpPr>
          <p:cNvPr id="6" name="Content Placeholder 5"/>
          <p:cNvSpPr>
            <a:spLocks noGrp="1"/>
          </p:cNvSpPr>
          <p:nvPr>
            <p:ph idx="1"/>
          </p:nvPr>
        </p:nvSpPr>
        <p:spPr/>
        <p:txBody>
          <a:bodyPr/>
          <a:lstStyle/>
          <a:p>
            <a:r>
              <a:rPr lang="en-US" b="1" dirty="0" smtClean="0"/>
              <a:t>Bitwise </a:t>
            </a:r>
            <a:r>
              <a:rPr lang="en-US" b="1" dirty="0"/>
              <a:t>Operators</a:t>
            </a:r>
            <a:r>
              <a:rPr lang="en-US" dirty="0"/>
              <a:t> are used for manipulating data at the bit level, also called bit level programming. Bitwise operates on one or more bit patterns or binary numerals at the level of their individual bits. They are used in numerical computations to make the calculation process faster.</a:t>
            </a:r>
            <a:endParaRPr lang="en-US" dirty="0"/>
          </a:p>
          <a:p>
            <a:r>
              <a:rPr lang="en-US" dirty="0"/>
              <a:t>Following is the list of bitwise operators provided by ‘C’ programming language:</a:t>
            </a:r>
            <a:endParaRPr lang="en-US" dirty="0"/>
          </a:p>
          <a:p>
            <a:endParaRPr lang="en-US" dirty="0"/>
          </a:p>
        </p:txBody>
      </p:sp>
      <p:sp>
        <p:nvSpPr>
          <p:cNvPr id="5" name="Rectangle 1"/>
          <p:cNvSpPr>
            <a:spLocks noChangeArrowheads="1"/>
          </p:cNvSpPr>
          <p:nvPr/>
        </p:nvSpPr>
        <p:spPr bwMode="auto">
          <a:xfrm>
            <a:off x="0"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085303" y="2583974"/>
          <a:ext cx="8021394" cy="2834640"/>
        </p:xfrm>
        <a:graphic>
          <a:graphicData uri="http://schemas.openxmlformats.org/drawingml/2006/table">
            <a:tbl>
              <a:tblPr/>
              <a:tblGrid>
                <a:gridCol w="4010697"/>
                <a:gridCol w="4010697"/>
              </a:tblGrid>
              <a:tr h="0">
                <a:tc>
                  <a:txBody>
                    <a:bodyPr/>
                    <a:lstStyle/>
                    <a:p>
                      <a:r>
                        <a:rPr lang="en-US" b="1">
                          <a:effectLst/>
                        </a:rPr>
                        <a:t>Operator</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Meaning</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0">
                <a:tc>
                  <a:txBody>
                    <a:bodyPr/>
                    <a:lstStyle/>
                    <a:p>
                      <a:r>
                        <a:rPr lang="en-US" b="1">
                          <a:effectLst/>
                        </a:rPr>
                        <a:t>&amp;</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Bitwise AND operator</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Bitwise OR operator</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Bitwise exclusive OR operator</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lstStyle/>
                    <a:p>
                      <a:r>
                        <a:rPr lang="en-US" b="1">
                          <a:effectLst/>
                        </a:rPr>
                        <a: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Binary One’s Complement Operator is a unary operator</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0">
                <a:tc>
                  <a:txBody>
                    <a:bodyPr/>
                    <a:lstStyle/>
                    <a:p>
                      <a:r>
                        <a:rPr lang="en-US" b="1">
                          <a:effectLst/>
                        </a:rPr>
                        <a:t>&lt;&lt;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Left shift operator</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0">
                <a:tc>
                  <a:txBody>
                    <a:bodyPr/>
                    <a:lstStyle/>
                    <a:p>
                      <a:r>
                        <a:rPr lang="en-US" b="1">
                          <a:effectLst/>
                        </a:rPr>
                        <a:t>&gt;&gt;</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Right shift operator</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940158"/>
            <a:ext cx="10515600" cy="2485622"/>
          </a:xfrm>
        </p:spPr>
        <p:txBody>
          <a:bodyPr>
            <a:noAutofit/>
          </a:bodyPr>
          <a:lstStyle/>
          <a:p>
            <a:pPr lvl="0" eaLnBrk="0" fontAlgn="base" hangingPunct="0">
              <a:lnSpc>
                <a:spcPct val="100000"/>
              </a:lnSpc>
              <a:spcAft>
                <a:spcPct val="0"/>
              </a:spcAft>
            </a:pPr>
            <a:br>
              <a:rPr lang="en-US" altLang="en-US" sz="2000" dirty="0" smtClean="0">
                <a:solidFill>
                  <a:srgbClr val="222222"/>
                </a:solidFill>
                <a:latin typeface="Source Sans Pro"/>
              </a:rPr>
            </a:br>
            <a:br>
              <a:rPr lang="en-US" altLang="en-US" sz="2000" dirty="0">
                <a:solidFill>
                  <a:srgbClr val="222222"/>
                </a:solidFill>
                <a:latin typeface="Source Sans Pro"/>
              </a:rPr>
            </a:br>
            <a:r>
              <a:rPr kumimoji="0" lang="en-US" altLang="en-US" sz="2000" b="0" i="0" u="none" strike="noStrike" cap="none" normalizeH="0" baseline="0" dirty="0" smtClean="0">
                <a:ln>
                  <a:noFill/>
                </a:ln>
                <a:solidFill>
                  <a:srgbClr val="222222"/>
                </a:solidFill>
                <a:effectLst/>
                <a:latin typeface="Source Sans Pro"/>
              </a:rPr>
              <a:t>Bitwise operators cannot be directly applied to primitive data types such as float, double, etc. Always remember one thing that bitwise operators are mostly used with the integer data type because of its compatibility.</a:t>
            </a:r>
            <a:br>
              <a:rPr kumimoji="0" lang="en-US" altLang="en-US" sz="20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222222"/>
                </a:solidFill>
                <a:effectLst/>
                <a:latin typeface="Source Sans Pro"/>
              </a:rPr>
              <a:t>The bitwise logical operators work on the data bit by bit, starting from the least significant bit, i.e. LSB bit which is the rightmost bit, working towards the MSB (Most Significant Bit) which is the leftmost bit.</a:t>
            </a:r>
            <a:br>
              <a:rPr kumimoji="0" lang="en-US" altLang="en-US" sz="20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222222"/>
                </a:solidFill>
                <a:effectLst/>
                <a:latin typeface="Source Sans Pro"/>
              </a:rPr>
              <a:t>The result of the computation of bitwise logical operators is shown in the table given below.</a:t>
            </a:r>
            <a:br>
              <a:rPr kumimoji="0" lang="en-US" altLang="en-US" sz="2000" b="0" i="0" u="none" strike="noStrike" cap="none" normalizeH="0" baseline="0" dirty="0" smtClean="0">
                <a:ln>
                  <a:noFill/>
                </a:ln>
                <a:solidFill>
                  <a:schemeClr val="tx1"/>
                </a:solidFill>
                <a:effectLst/>
                <a:latin typeface="Arial" panose="020B0604020202020204" pitchFamily="34" charset="0"/>
              </a:rPr>
            </a:br>
            <a:endParaRPr lang="en-US" sz="2000" dirty="0"/>
          </a:p>
        </p:txBody>
      </p:sp>
      <p:graphicFrame>
        <p:nvGraphicFramePr>
          <p:cNvPr id="7" name="Content Placeholder 6"/>
          <p:cNvGraphicFramePr>
            <a:graphicFrameLocks noGrp="1"/>
          </p:cNvGraphicFramePr>
          <p:nvPr>
            <p:ph idx="1"/>
          </p:nvPr>
        </p:nvGraphicFramePr>
        <p:xfrm>
          <a:off x="2794713" y="3580326"/>
          <a:ext cx="6323530" cy="2730320"/>
        </p:xfrm>
        <a:graphic>
          <a:graphicData uri="http://schemas.openxmlformats.org/drawingml/2006/table">
            <a:tbl>
              <a:tblPr/>
              <a:tblGrid>
                <a:gridCol w="1264706"/>
                <a:gridCol w="1264706"/>
                <a:gridCol w="1264706"/>
                <a:gridCol w="1264706"/>
                <a:gridCol w="1264706"/>
              </a:tblGrid>
              <a:tr h="546064">
                <a:tc>
                  <a:txBody>
                    <a:bodyPr/>
                    <a:lstStyle/>
                    <a:p>
                      <a:r>
                        <a:rPr lang="en-US" b="1" dirty="0">
                          <a:effectLst/>
                        </a:rPr>
                        <a:t>x</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dirty="0">
                          <a:effectLst/>
                        </a:rPr>
                        <a:t>x &amp; y</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x | 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b="1">
                          <a:effectLst/>
                        </a:rPr>
                        <a:t>x ^ y</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546064">
                <a:tc>
                  <a:txBody>
                    <a:bodyPr/>
                    <a:lstStyle/>
                    <a:p>
                      <a:r>
                        <a:rPr lang="en-US" b="1">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46064">
                <a:tc>
                  <a:txBody>
                    <a:bodyPr/>
                    <a:lstStyle/>
                    <a:p>
                      <a:r>
                        <a:rPr lang="en-US" b="1">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546064">
                <a:tc>
                  <a:txBody>
                    <a:bodyPr/>
                    <a:lstStyle/>
                    <a:p>
                      <a:r>
                        <a:rPr lang="en-US" b="1">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0</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546064">
                <a:tc>
                  <a:txBody>
                    <a:bodyPr/>
                    <a:lstStyle/>
                    <a:p>
                      <a:r>
                        <a:rPr lang="en-US" b="1">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1</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a:effectLst/>
                        </a:rPr>
                        <a:t>1</a:t>
                      </a:r>
                      <a:endParaRPr lang="en-US">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dirty="0">
                          <a:effectLst/>
                        </a:rPr>
                        <a:t>0</a:t>
                      </a:r>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199" y="2697927"/>
            <a:ext cx="9915659" cy="31271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smtClean="0">
                <a:ln>
                  <a:noFill/>
                </a:ln>
                <a:solidFill>
                  <a:srgbClr val="222222"/>
                </a:solidFill>
                <a:effectLst/>
                <a:latin typeface="Source Sans Pro"/>
              </a:rPr>
              <a:t>Bitwise AND</a:t>
            </a:r>
            <a:endParaRPr kumimoji="0" lang="en-US" altLang="en-US" sz="1800" b="1"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Source Sans Pro"/>
              </a:rPr>
              <a:t>This is one of the most commonly used logical bitwise operators. It is represented by a single ampersand sign (&amp;). Two integer expressions are written on each side of the (&amp;) operator.</a:t>
            </a:r>
            <a:br>
              <a:rPr kumimoji="0" lang="en-US" altLang="en-US" sz="1800" b="0" i="0" u="none" strike="noStrike" cap="none" normalizeH="0" baseline="0" dirty="0" smtClean="0">
                <a:ln>
                  <a:noFill/>
                </a:ln>
                <a:solidFill>
                  <a:srgbClr val="222222"/>
                </a:solidFill>
                <a:effectLst/>
                <a:latin typeface="Source Sans Pro"/>
              </a:rPr>
            </a:br>
            <a:r>
              <a:rPr kumimoji="0" lang="en-US" altLang="en-US" sz="1800" b="0" i="0" u="none" strike="noStrike" cap="none" normalizeH="0" baseline="0" dirty="0" smtClean="0">
                <a:ln>
                  <a:noFill/>
                </a:ln>
                <a:solidFill>
                  <a:srgbClr val="222222"/>
                </a:solidFill>
                <a:effectLst/>
                <a:latin typeface="Source Sans Pro"/>
              </a:rPr>
              <a:t>The result of the bitwise AND operation is 1 if both the bits have the value as 1; otherwise, the result is always 0.</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Source Sans Pro"/>
              </a:rPr>
              <a:t>Let us consider that we have 2 variables op1 and op2 with values as follows:</a:t>
            </a:r>
            <a:endParaRPr kumimoji="0" lang="en-US" altLang="en-US" sz="18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Courier 10 Pitch"/>
              </a:rPr>
              <a:t>Op1 = 0000 1101 Op2 = 0001 1001</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Source Sans Pro"/>
              </a:rPr>
              <a:t>The result of the AND operation on variables op1 and op2 will be</a:t>
            </a:r>
            <a:endParaRPr kumimoji="0" lang="en-US" altLang="en-US" sz="18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Courier 10 Pitch"/>
              </a:rPr>
              <a:t>Result = 0000 1001</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smtClean="0">
                <a:ln>
                  <a:noFill/>
                </a:ln>
                <a:solidFill>
                  <a:srgbClr val="222222"/>
                </a:solidFill>
                <a:effectLst/>
                <a:latin typeface="Source Sans Pro"/>
              </a:rPr>
              <a:t>As we can see, two variables are compared bit by bit. Whenever the value of a bit in both the variables is 1, then the result will be 1 or else 0</a:t>
            </a:r>
            <a:r>
              <a:rPr kumimoji="0" lang="en-US" altLang="en-US" sz="1300" b="0" i="0" u="none" strike="noStrike" cap="none" normalizeH="0" baseline="0" dirty="0" smtClean="0">
                <a:ln>
                  <a:noFill/>
                </a:ln>
                <a:solidFill>
                  <a:srgbClr val="222222"/>
                </a:solidFill>
                <a:effectLst/>
                <a:latin typeface="Source Sans Pr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1275008" y="2265484"/>
            <a:ext cx="10078792" cy="4081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smtClean="0">
                <a:ln>
                  <a:noFill/>
                </a:ln>
                <a:solidFill>
                  <a:srgbClr val="222222"/>
                </a:solidFill>
                <a:effectLst/>
                <a:latin typeface="Source Sans Pro"/>
              </a:rPr>
              <a:t>Bitwise OR</a:t>
            </a:r>
            <a:endParaRPr kumimoji="0" lang="en-US" altLang="en-US" sz="2000" b="1"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It is represented by a single vertical bar sign (|). Two integer expressions are written on each side of the (|) operator.</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result of the bitwise OR operation is 1 if at least one of the expression has the value as 1; otherwise, the result is always 0.</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Let us consider that we have 2 variables op1 and op2 with values as follows:</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Op1 = 0000 1101 Op2 = 0001 1001</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result of the OR operation on variables op1 and op2 will be</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Result = 0001 1101</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endParaRPr>
          </a:p>
          <a:p>
            <a:pPr marL="0" lvl="0" indent="0">
              <a:lnSpc>
                <a:spcPct val="100000"/>
              </a:lnSpc>
              <a:buNone/>
            </a:pPr>
            <a:r>
              <a:rPr lang="en-US" sz="2000" dirty="0"/>
              <a:t>As we can see, two variables are compared bit by bit. Whenever the value of a bit in one of the variables is 1, then the result will be 1 or else 0.</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smtClean="0">
              <a:ln>
                <a:noFill/>
              </a:ln>
              <a:solidFill>
                <a:schemeClr val="tx1"/>
              </a:solidFill>
              <a:effectLst/>
            </a:endParaRP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268460"/>
            <a:ext cx="10399643" cy="34656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smtClean="0">
                <a:ln>
                  <a:noFill/>
                </a:ln>
                <a:solidFill>
                  <a:srgbClr val="222222"/>
                </a:solidFill>
                <a:effectLst/>
                <a:latin typeface="Source Sans Pro"/>
              </a:rPr>
              <a:t>Bitwise Exclusive OR</a:t>
            </a:r>
            <a:endParaRPr kumimoji="0" lang="en-US" altLang="en-US" sz="2000" b="1"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It is represented by a symbol (^). Two integer expressions are written on each side of the (^) operator.</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result of the bitwise Exclusive-OR operation is 1 if only one of the expression has the value as 1; otherwise, the result is always 0.</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Let us consider that we have 2 variables op1 and op2 with values as follows:</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Op1 = 0000 1101 Op2 = 0001 1001</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result of the XOR operation on variables op1 and op2 will be</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Result = 0001 0100</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As we can see, two variables are compared bit by bit. Whenever only one variable holds the value 1 then the result is 0 else 0 will be the result.</a:t>
            </a:r>
            <a:endParaRPr kumimoji="0" lang="en-US" altLang="en-US" sz="2000" b="0" i="0" u="none" strike="noStrike" cap="none" normalizeH="0" baseline="0" dirty="0" smtClean="0">
              <a:ln>
                <a:noFill/>
              </a:ln>
              <a:solidFill>
                <a:schemeClr val="tx1"/>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499019"/>
            <a:ext cx="10717696" cy="5004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smtClean="0">
                <a:ln>
                  <a:noFill/>
                </a:ln>
                <a:solidFill>
                  <a:srgbClr val="222222"/>
                </a:solidFill>
                <a:effectLst/>
                <a:latin typeface="Source Sans Pro"/>
              </a:rPr>
              <a:t>Bitwise shift operators</a:t>
            </a:r>
            <a:endParaRPr kumimoji="0" lang="en-US" altLang="en-US" sz="2000" b="1"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bitwise shift operators are used to move/shift the bit patterns either to the left or right side. Left and right are two shift operators provided by ‘C’ which are represented as follows:</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Operand &lt;&lt; n (Left Shift) Operand &gt;&gt; n (Right Shift)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Here,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smtClean="0">
                <a:ln>
                  <a:noFill/>
                </a:ln>
                <a:solidFill>
                  <a:srgbClr val="222222"/>
                </a:solidFill>
                <a:effectLst/>
                <a:latin typeface="Source Sans Pro"/>
              </a:rPr>
              <a:t>an operand is an integer expression on which we have to perform the shift operation.</a:t>
            </a:r>
            <a:endParaRPr kumimoji="0" lang="en-US" altLang="en-US" sz="20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smtClean="0">
                <a:ln>
                  <a:noFill/>
                </a:ln>
                <a:solidFill>
                  <a:srgbClr val="222222"/>
                </a:solidFill>
                <a:effectLst/>
                <a:latin typeface="Source Sans Pro"/>
              </a:rPr>
              <a:t>‘n’ is the total number of bit positions that we have to shift in the integer expression.</a:t>
            </a:r>
            <a:endParaRPr kumimoji="0" lang="en-US" altLang="en-US" sz="20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left shift operation will shift the ‘n’ number of bits to the left side. The leftmost bits in the expression will be popped out, and n bits with the value 0 will be filled on the right side.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The right shift operation will shift the ‘n’ number of bits to the right side. The rightmost ‘n’ bits in the expression will be popped out, and the value 0 will be filled on the left side.</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Example: x is an integer expression with data 1111. After performing shift operation the result will be:</a:t>
            </a:r>
            <a:endParaRPr kumimoji="0" lang="en-US" altLang="en-US" sz="2000" b="0" i="0" u="none" strike="noStrike" cap="none" normalizeH="0" baseline="0" dirty="0" smtClean="0">
              <a:ln>
                <a:noFill/>
              </a:ln>
              <a:solidFill>
                <a:srgbClr val="222222"/>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Courier 10 Pitch"/>
              </a:rPr>
              <a:t>x &lt;&lt; 2 (left shift) = 1111&lt;&lt;2 = 1100 x&gt;&gt;2 (right shift) = 1111&gt;&gt;2 = 0011</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222222"/>
                </a:solidFill>
                <a:effectLst/>
                <a:latin typeface="Source Sans Pro"/>
              </a:rPr>
              <a:t>Shifts operators can be combined then it can be used to extract the data from the integer expression. </a:t>
            </a:r>
            <a:endParaRPr kumimoji="0" lang="en-US" altLang="en-US" sz="2000" b="0" i="0" u="none" strike="noStrike" cap="none" normalizeH="0" baseline="0" dirty="0" smtClean="0">
              <a:ln>
                <a:noFill/>
              </a:ln>
              <a:solidFill>
                <a:schemeClr val="tx1"/>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4585</Words>
  <Application>WPS Presentation</Application>
  <PresentationFormat>Widescreen</PresentationFormat>
  <Paragraphs>139</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Tw Cen MT</vt:lpstr>
      <vt:lpstr>Wingdings 3</vt:lpstr>
      <vt:lpstr>Source Sans Pro</vt:lpstr>
      <vt:lpstr>Courier 10 Pitch</vt:lpstr>
      <vt:lpstr>Tw Cen MT Condensed</vt:lpstr>
      <vt:lpstr>Microsoft YaHei</vt:lpstr>
      <vt:lpstr>Arial Unicode MS</vt:lpstr>
      <vt:lpstr>Calibri</vt:lpstr>
      <vt:lpstr>Segoe Print</vt:lpstr>
      <vt:lpstr>Integral</vt:lpstr>
      <vt:lpstr>Bitwise operators</vt:lpstr>
      <vt:lpstr>PowerPoint 演示文稿</vt:lpstr>
      <vt:lpstr>What are Bitwise Operators?</vt:lpstr>
      <vt:lpstr>PowerPoint 演示文稿</vt:lpstr>
      <vt:lpstr>  Bitwise operators cannot be directly applied to primitive data types such as float, double, etc. Always remember one thing that bitwise operators are mostly used with the integer data type because of its compatibility. The bitwise logical operators work on the data bit by bit, starting from the least significant bit, i.e. LSB bit which is the rightmost bit, working towards the MSB (Most Significant Bit) which is the leftmost bit. The result of the computation of bitwise logical operators is shown in the table given below.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Firuze Hesenova</cp:lastModifiedBy>
  <cp:revision>4</cp:revision>
  <dcterms:created xsi:type="dcterms:W3CDTF">2022-04-19T10:49:00Z</dcterms:created>
  <dcterms:modified xsi:type="dcterms:W3CDTF">2022-04-26T18:11:48Z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A398A36B6820413AAFF970E617467C6D</vt:lpwstr>
  </property>
  <property fmtid="{D5CDD505-2E9C-101B-9397-08002B2CF9AE}" pid="3" name="KSOProductBuildVer">
    <vt:lpwstr>1033-11.2.0.11074</vt:lpwstr>
  </property>
</Properties>
</file>