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a61bcae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a61bcae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a61bcaeb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a61bcaeb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a61bcaeb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a61bcaeb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a61bcaeb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a61bcaeb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a61bcaeb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a61bcaeb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Crop Production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Business </a:t>
            </a:r>
            <a:r>
              <a:rPr lang="en-GB"/>
              <a:t>Intelligence</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Agriculture business domain, as a vital part of the overall supply chain, is expected</a:t>
            </a:r>
            <a:endParaRPr/>
          </a:p>
          <a:p>
            <a:pPr indent="0" lvl="0" marL="0" rtl="0" algn="l">
              <a:spcBef>
                <a:spcPts val="1200"/>
              </a:spcBef>
              <a:spcAft>
                <a:spcPts val="0"/>
              </a:spcAft>
              <a:buNone/>
            </a:pPr>
            <a:r>
              <a:rPr lang="en-GB"/>
              <a:t>to highly evolve in the upcoming years via the developments, which are taking place on</a:t>
            </a:r>
            <a:endParaRPr/>
          </a:p>
          <a:p>
            <a:pPr indent="0" lvl="0" marL="0" rtl="0" algn="l">
              <a:spcBef>
                <a:spcPts val="1200"/>
              </a:spcBef>
              <a:spcAft>
                <a:spcPts val="0"/>
              </a:spcAft>
              <a:buNone/>
            </a:pPr>
            <a:r>
              <a:rPr lang="en-GB"/>
              <a:t>the side of the Future Internet. This paper presents a novel Business-to-Business</a:t>
            </a:r>
            <a:endParaRPr/>
          </a:p>
          <a:p>
            <a:pPr indent="0" lvl="0" marL="0" rtl="0" algn="l">
              <a:spcBef>
                <a:spcPts val="1200"/>
              </a:spcBef>
              <a:spcAft>
                <a:spcPts val="0"/>
              </a:spcAft>
              <a:buNone/>
            </a:pPr>
            <a:r>
              <a:rPr lang="en-GB"/>
              <a:t>collaboration platform from the agri-food sector perspective, which aims to facilitate the</a:t>
            </a:r>
            <a:endParaRPr/>
          </a:p>
          <a:p>
            <a:pPr indent="0" lvl="0" marL="0" rtl="0" algn="l">
              <a:spcBef>
                <a:spcPts val="1200"/>
              </a:spcBef>
              <a:spcAft>
                <a:spcPts val="0"/>
              </a:spcAft>
              <a:buNone/>
            </a:pPr>
            <a:r>
              <a:rPr lang="en-GB"/>
              <a:t>collaboration of numerous stakeholders belonging to associated business domains, in an</a:t>
            </a:r>
            <a:endParaRPr/>
          </a:p>
          <a:p>
            <a:pPr indent="0" lvl="0" marL="0" rtl="0" algn="l">
              <a:spcBef>
                <a:spcPts val="1200"/>
              </a:spcBef>
              <a:spcAft>
                <a:spcPts val="0"/>
              </a:spcAft>
              <a:buNone/>
            </a:pPr>
            <a:r>
              <a:rPr lang="en-GB"/>
              <a:t>effective and flexible manner.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validation and Transformation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indent="-311150" lvl="0" marL="457200" rtl="0" algn="l">
              <a:spcBef>
                <a:spcPts val="0"/>
              </a:spcBef>
              <a:spcAft>
                <a:spcPts val="0"/>
              </a:spcAft>
              <a:buSzPts val="1300"/>
              <a:buChar char="●"/>
            </a:pPr>
            <a:r>
              <a:rPr lang="en-GB"/>
              <a:t>There were plenty of null values in the dataset, those null values were </a:t>
            </a:r>
            <a:r>
              <a:rPr lang="en-GB"/>
              <a:t>completely</a:t>
            </a:r>
            <a:r>
              <a:rPr lang="en-GB"/>
              <a:t> removed. </a:t>
            </a:r>
            <a:endParaRPr/>
          </a:p>
          <a:p>
            <a:pPr indent="-311150" lvl="0" marL="457200" rtl="0" algn="l">
              <a:spcBef>
                <a:spcPts val="0"/>
              </a:spcBef>
              <a:spcAft>
                <a:spcPts val="0"/>
              </a:spcAft>
              <a:buSzPts val="1300"/>
              <a:buChar char="●"/>
            </a:pPr>
            <a:r>
              <a:rPr lang="en-GB"/>
              <a:t>The “Area” and “Production” column did not specified the units. So, I took the most </a:t>
            </a:r>
            <a:r>
              <a:rPr lang="en-GB"/>
              <a:t>commonly</a:t>
            </a:r>
            <a:r>
              <a:rPr lang="en-GB"/>
              <a:t> used units as base. Hectare was used for “Area” and tonnes was used for “Production”</a:t>
            </a:r>
            <a:endParaRPr/>
          </a:p>
          <a:p>
            <a:pPr indent="-311150" lvl="0" marL="457200" rtl="0" algn="l">
              <a:spcBef>
                <a:spcPts val="0"/>
              </a:spcBef>
              <a:spcAft>
                <a:spcPts val="0"/>
              </a:spcAft>
              <a:buSzPts val="1300"/>
              <a:buChar char="●"/>
            </a:pPr>
            <a:r>
              <a:rPr lang="en-GB"/>
              <a:t>The datatype of “Year” column was changed to date.</a:t>
            </a:r>
            <a:endParaRPr/>
          </a:p>
          <a:p>
            <a:pPr indent="-311150" lvl="0" marL="457200" rtl="0" algn="l">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Insertion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Analysing crop production and giving insights about trends was not possible with the given data.</a:t>
            </a:r>
            <a:endParaRPr/>
          </a:p>
          <a:p>
            <a:pPr indent="-311150" lvl="0" marL="457200" rtl="0" algn="l">
              <a:spcBef>
                <a:spcPts val="0"/>
              </a:spcBef>
              <a:spcAft>
                <a:spcPts val="0"/>
              </a:spcAft>
              <a:buSzPts val="1300"/>
              <a:buChar char="●"/>
            </a:pPr>
            <a:r>
              <a:rPr lang="en-GB"/>
              <a:t>Various columns were added for </a:t>
            </a:r>
            <a:r>
              <a:rPr lang="en-GB"/>
              <a:t>better</a:t>
            </a:r>
            <a:r>
              <a:rPr lang="en-GB"/>
              <a:t> analysis.</a:t>
            </a:r>
            <a:endParaRPr/>
          </a:p>
          <a:p>
            <a:pPr indent="-311150" lvl="0" marL="457200" rtl="0" algn="l">
              <a:spcBef>
                <a:spcPts val="0"/>
              </a:spcBef>
              <a:spcAft>
                <a:spcPts val="0"/>
              </a:spcAft>
              <a:buSzPts val="1300"/>
              <a:buChar char="●"/>
            </a:pPr>
            <a:r>
              <a:rPr lang="en-GB"/>
              <a:t>“Productivity” was added with the formula “Production”/”Area”</a:t>
            </a:r>
            <a:endParaRPr/>
          </a:p>
          <a:p>
            <a:pPr indent="-311150" lvl="0" marL="457200" rtl="0" algn="l">
              <a:spcBef>
                <a:spcPts val="0"/>
              </a:spcBef>
              <a:spcAft>
                <a:spcPts val="0"/>
              </a:spcAft>
              <a:buSzPts val="1300"/>
              <a:buChar char="●"/>
            </a:pPr>
            <a:r>
              <a:rPr lang="en-GB"/>
              <a:t>“Category” column was added dividing the crops into </a:t>
            </a:r>
            <a:r>
              <a:rPr lang="en-GB"/>
              <a:t>their</a:t>
            </a:r>
            <a:r>
              <a:rPr lang="en-GB"/>
              <a:t> respective </a:t>
            </a:r>
            <a:r>
              <a:rPr lang="en-GB"/>
              <a:t>categories</a:t>
            </a:r>
            <a:r>
              <a:rPr lang="en-GB"/>
              <a:t>. </a:t>
            </a:r>
            <a:endParaRPr/>
          </a:p>
          <a:p>
            <a:pPr indent="-311150" lvl="0" marL="457200" rtl="0" algn="l">
              <a:spcBef>
                <a:spcPts val="0"/>
              </a:spcBef>
              <a:spcAft>
                <a:spcPts val="0"/>
              </a:spcAft>
              <a:buSzPts val="1300"/>
              <a:buChar char="●"/>
            </a:pPr>
            <a:r>
              <a:rPr lang="en-GB"/>
              <a:t>“Region” column was added to further divide states </a:t>
            </a:r>
            <a:r>
              <a:rPr lang="en-GB"/>
              <a:t>according</a:t>
            </a:r>
            <a:r>
              <a:rPr lang="en-GB"/>
              <a:t> to their geography.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Potential Profitable Crops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is no doubt that the potential </a:t>
            </a:r>
            <a:r>
              <a:rPr lang="en-GB"/>
              <a:t>profitable</a:t>
            </a:r>
            <a:r>
              <a:rPr lang="en-GB"/>
              <a:t> crops are the traditional ones</a:t>
            </a:r>
            <a:endParaRPr/>
          </a:p>
          <a:p>
            <a:pPr indent="-311150" lvl="0" marL="457200" rtl="0" algn="l">
              <a:spcBef>
                <a:spcPts val="1200"/>
              </a:spcBef>
              <a:spcAft>
                <a:spcPts val="0"/>
              </a:spcAft>
              <a:buSzPts val="1300"/>
              <a:buAutoNum type="arabicPeriod"/>
            </a:pPr>
            <a:r>
              <a:rPr lang="en-GB"/>
              <a:t>Wheat</a:t>
            </a:r>
            <a:endParaRPr/>
          </a:p>
          <a:p>
            <a:pPr indent="-311150" lvl="0" marL="457200" rtl="0" algn="l">
              <a:spcBef>
                <a:spcPts val="0"/>
              </a:spcBef>
              <a:spcAft>
                <a:spcPts val="0"/>
              </a:spcAft>
              <a:buSzPts val="1300"/>
              <a:buAutoNum type="arabicPeriod"/>
            </a:pPr>
            <a:r>
              <a:rPr lang="en-GB"/>
              <a:t>Barley</a:t>
            </a:r>
            <a:endParaRPr/>
          </a:p>
          <a:p>
            <a:pPr indent="-311150" lvl="0" marL="457200" rtl="0" algn="l">
              <a:spcBef>
                <a:spcPts val="0"/>
              </a:spcBef>
              <a:spcAft>
                <a:spcPts val="0"/>
              </a:spcAft>
              <a:buSzPts val="1300"/>
              <a:buAutoNum type="arabicPeriod"/>
            </a:pPr>
            <a:r>
              <a:rPr lang="en-GB"/>
              <a:t>Paddy</a:t>
            </a:r>
            <a:endParaRPr/>
          </a:p>
          <a:p>
            <a:pPr indent="-311150" lvl="0" marL="457200" rtl="0" algn="l">
              <a:spcBef>
                <a:spcPts val="0"/>
              </a:spcBef>
              <a:spcAft>
                <a:spcPts val="0"/>
              </a:spcAft>
              <a:buSzPts val="1300"/>
              <a:buAutoNum type="arabicPeriod"/>
            </a:pPr>
            <a:r>
              <a:rPr lang="en-GB"/>
              <a:t>Maize</a:t>
            </a:r>
            <a:endParaRPr/>
          </a:p>
          <a:p>
            <a:pPr indent="-311150" lvl="0" marL="457200" rtl="0" algn="l">
              <a:spcBef>
                <a:spcPts val="0"/>
              </a:spcBef>
              <a:spcAft>
                <a:spcPts val="0"/>
              </a:spcAft>
              <a:buSzPts val="1300"/>
              <a:buAutoNum type="arabicPeriod"/>
            </a:pPr>
            <a:r>
              <a:rPr lang="en-GB"/>
              <a:t>Groundnut</a:t>
            </a:r>
            <a:endParaRPr/>
          </a:p>
          <a:p>
            <a:pPr indent="-311150" lvl="0" marL="457200" rtl="0" algn="l">
              <a:spcBef>
                <a:spcPts val="0"/>
              </a:spcBef>
              <a:spcAft>
                <a:spcPts val="0"/>
              </a:spcAft>
              <a:buSzPts val="1300"/>
              <a:buAutoNum type="arabicPeriod"/>
            </a:pPr>
            <a:r>
              <a:rPr lang="en-GB"/>
              <a:t>Soybean</a:t>
            </a:r>
            <a:endParaRPr/>
          </a:p>
          <a:p>
            <a:pPr indent="-311150" lvl="0" marL="457200" rtl="0" algn="l">
              <a:spcBef>
                <a:spcPts val="0"/>
              </a:spcBef>
              <a:spcAft>
                <a:spcPts val="0"/>
              </a:spcAft>
              <a:buSzPts val="1300"/>
              <a:buAutoNum type="arabicPeriod"/>
            </a:pPr>
            <a:r>
              <a:rPr lang="en-GB"/>
              <a:t>Turmeric</a:t>
            </a:r>
            <a:endParaRPr/>
          </a:p>
          <a:p>
            <a:pPr indent="-311150" lvl="0" marL="457200" rtl="0" algn="l">
              <a:spcBef>
                <a:spcPts val="0"/>
              </a:spcBef>
              <a:spcAft>
                <a:spcPts val="0"/>
              </a:spcAft>
              <a:buSzPts val="1300"/>
              <a:buAutoNum type="arabicPeriod"/>
            </a:pPr>
            <a:r>
              <a:rPr lang="en-GB"/>
              <a:t>Tobacco</a:t>
            </a:r>
            <a:endParaRPr/>
          </a:p>
          <a:p>
            <a:pPr indent="-311150" lvl="0" marL="457200" rtl="0" algn="l">
              <a:spcBef>
                <a:spcPts val="0"/>
              </a:spcBef>
              <a:spcAft>
                <a:spcPts val="0"/>
              </a:spcAft>
              <a:buSzPts val="1300"/>
              <a:buAutoNum type="arabicPeriod"/>
            </a:pPr>
            <a:r>
              <a:rPr lang="en-GB"/>
              <a:t>Bajra</a:t>
            </a:r>
            <a:endParaRPr/>
          </a:p>
          <a:p>
            <a:pPr indent="-311150" lvl="0" marL="457200" rtl="0" algn="l">
              <a:spcBef>
                <a:spcPts val="0"/>
              </a:spcBef>
              <a:spcAft>
                <a:spcPts val="0"/>
              </a:spcAft>
              <a:buSzPts val="1300"/>
              <a:buAutoNum type="arabicPeriod"/>
            </a:pPr>
            <a:r>
              <a:rPr lang="en-GB"/>
              <a:t>Jowar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65" name="Google Shape;165;p18"/>
          <p:cNvSpPr txBox="1"/>
          <p:nvPr>
            <p:ph idx="1" type="body"/>
          </p:nvPr>
        </p:nvSpPr>
        <p:spPr>
          <a:xfrm>
            <a:off x="1297500" y="1307850"/>
            <a:ext cx="7038900" cy="37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Top 5 Producing states</a:t>
            </a:r>
            <a:endParaRPr/>
          </a:p>
          <a:p>
            <a:pPr indent="-311150" lvl="0" marL="457200" rtl="0" algn="l">
              <a:spcBef>
                <a:spcPts val="1200"/>
              </a:spcBef>
              <a:spcAft>
                <a:spcPts val="0"/>
              </a:spcAft>
              <a:buSzPts val="1300"/>
              <a:buAutoNum type="arabicPeriod"/>
            </a:pPr>
            <a:r>
              <a:rPr lang="en-GB"/>
              <a:t>Uttar Pradesh</a:t>
            </a:r>
            <a:endParaRPr/>
          </a:p>
          <a:p>
            <a:pPr indent="-311150" lvl="0" marL="457200" rtl="0" algn="l">
              <a:spcBef>
                <a:spcPts val="0"/>
              </a:spcBef>
              <a:spcAft>
                <a:spcPts val="0"/>
              </a:spcAft>
              <a:buSzPts val="1300"/>
              <a:buAutoNum type="arabicPeriod"/>
            </a:pPr>
            <a:r>
              <a:rPr lang="en-GB"/>
              <a:t>West Bengal</a:t>
            </a:r>
            <a:endParaRPr/>
          </a:p>
          <a:p>
            <a:pPr indent="-311150" lvl="0" marL="457200" rtl="0" algn="l">
              <a:spcBef>
                <a:spcPts val="0"/>
              </a:spcBef>
              <a:spcAft>
                <a:spcPts val="0"/>
              </a:spcAft>
              <a:buSzPts val="1300"/>
              <a:buAutoNum type="arabicPeriod"/>
            </a:pPr>
            <a:r>
              <a:rPr lang="en-GB"/>
              <a:t>Maharashtra</a:t>
            </a:r>
            <a:endParaRPr/>
          </a:p>
          <a:p>
            <a:pPr indent="-311150" lvl="0" marL="457200" rtl="0" algn="l">
              <a:spcBef>
                <a:spcPts val="0"/>
              </a:spcBef>
              <a:spcAft>
                <a:spcPts val="0"/>
              </a:spcAft>
              <a:buSzPts val="1300"/>
              <a:buAutoNum type="arabicPeriod"/>
            </a:pPr>
            <a:r>
              <a:rPr lang="en-GB"/>
              <a:t>Punjab</a:t>
            </a:r>
            <a:endParaRPr/>
          </a:p>
          <a:p>
            <a:pPr indent="-311150" lvl="0" marL="457200" rtl="0" algn="l">
              <a:spcBef>
                <a:spcPts val="0"/>
              </a:spcBef>
              <a:spcAft>
                <a:spcPts val="0"/>
              </a:spcAft>
              <a:buSzPts val="1300"/>
              <a:buAutoNum type="arabicPeriod"/>
            </a:pPr>
            <a:r>
              <a:rPr lang="en-GB"/>
              <a:t>Karnataka</a:t>
            </a:r>
            <a:endParaRPr/>
          </a:p>
          <a:p>
            <a:pPr indent="0" lvl="0" marL="0" rtl="0" algn="l">
              <a:spcBef>
                <a:spcPts val="1200"/>
              </a:spcBef>
              <a:spcAft>
                <a:spcPts val="0"/>
              </a:spcAft>
              <a:buNone/>
            </a:pPr>
            <a:r>
              <a:rPr lang="en-GB"/>
              <a:t>Top 5 productive states</a:t>
            </a:r>
            <a:endParaRPr/>
          </a:p>
          <a:p>
            <a:pPr indent="-311150" lvl="0" marL="457200" rtl="0" algn="l">
              <a:spcBef>
                <a:spcPts val="1200"/>
              </a:spcBef>
              <a:spcAft>
                <a:spcPts val="0"/>
              </a:spcAft>
              <a:buSzPts val="1300"/>
              <a:buAutoNum type="arabicPeriod"/>
            </a:pPr>
            <a:r>
              <a:rPr lang="en-GB"/>
              <a:t>Punjab </a:t>
            </a:r>
            <a:endParaRPr/>
          </a:p>
          <a:p>
            <a:pPr indent="-311150" lvl="0" marL="457200" rtl="0" algn="l">
              <a:spcBef>
                <a:spcPts val="0"/>
              </a:spcBef>
              <a:spcAft>
                <a:spcPts val="0"/>
              </a:spcAft>
              <a:buSzPts val="1300"/>
              <a:buAutoNum type="arabicPeriod"/>
            </a:pPr>
            <a:r>
              <a:rPr lang="en-GB"/>
              <a:t>Tamil Nadu</a:t>
            </a:r>
            <a:endParaRPr/>
          </a:p>
          <a:p>
            <a:pPr indent="-311150" lvl="0" marL="457200" rtl="0" algn="l">
              <a:spcBef>
                <a:spcPts val="0"/>
              </a:spcBef>
              <a:spcAft>
                <a:spcPts val="0"/>
              </a:spcAft>
              <a:buSzPts val="1300"/>
              <a:buAutoNum type="arabicPeriod"/>
            </a:pPr>
            <a:r>
              <a:rPr lang="en-GB"/>
              <a:t>Puducherry</a:t>
            </a:r>
            <a:endParaRPr/>
          </a:p>
          <a:p>
            <a:pPr indent="-311150" lvl="0" marL="457200" rtl="0" algn="l">
              <a:spcBef>
                <a:spcPts val="0"/>
              </a:spcBef>
              <a:spcAft>
                <a:spcPts val="0"/>
              </a:spcAft>
              <a:buSzPts val="1300"/>
              <a:buAutoNum type="arabicPeriod"/>
            </a:pPr>
            <a:r>
              <a:rPr lang="en-GB"/>
              <a:t>Goa</a:t>
            </a:r>
            <a:endParaRPr/>
          </a:p>
          <a:p>
            <a:pPr indent="-311150" lvl="0" marL="457200" rtl="0" algn="l">
              <a:spcBef>
                <a:spcPts val="0"/>
              </a:spcBef>
              <a:spcAft>
                <a:spcPts val="0"/>
              </a:spcAft>
              <a:buSzPts val="1300"/>
              <a:buAutoNum type="arabicPeriod"/>
            </a:pPr>
            <a:r>
              <a:rPr lang="en-GB"/>
              <a:t>Haryana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