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2" r:id="rId4"/>
    <p:sldId id="273" r:id="rId5"/>
    <p:sldId id="263" r:id="rId6"/>
    <p:sldId id="278" r:id="rId7"/>
    <p:sldId id="275" r:id="rId8"/>
    <p:sldId id="264" r:id="rId9"/>
    <p:sldId id="265" r:id="rId10"/>
    <p:sldId id="266" r:id="rId11"/>
    <p:sldId id="277" r:id="rId12"/>
    <p:sldId id="279" r:id="rId13"/>
    <p:sldId id="267" r:id="rId14"/>
    <p:sldId id="268" r:id="rId15"/>
    <p:sldId id="281" r:id="rId16"/>
    <p:sldId id="270" r:id="rId17"/>
    <p:sldId id="271" r:id="rId18"/>
    <p:sldId id="272" r:id="rId19"/>
    <p:sldId id="283" r:id="rId20"/>
    <p:sldId id="280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9DF2D-8604-3949-808B-3460CE4EDEEA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B32F1-1A11-9542-9F8D-54C50769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056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F2BF-2600-E243-993D-D62F95F0650F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6643-46BE-B145-A9C2-7A2B1C7F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471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96ED-1110-6A4D-8D68-EE8EDD7A7F7C}" type="datetime2">
              <a:rPr lang="en-US" smtClean="0"/>
              <a:t>Wednesday, September 15,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87A5-E1FA-404F-AA1A-17DED1ED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BFA3-3113-F341-8CA4-B34D7744DC00}" type="datetime2">
              <a:rPr lang="en-US" smtClean="0"/>
              <a:t>Wednesday, September 15,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87A5-E1FA-404F-AA1A-17DED1ED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5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597F-147C-A348-BE8A-3F29F6CBD7B3}" type="datetime2">
              <a:rPr lang="en-US" smtClean="0"/>
              <a:t>Wednesday, September 15,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87A5-E1FA-404F-AA1A-17DED1ED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E82F9C2-D0AF-4D4F-BFCC-60C7C4B5CA78}" type="datetime2">
              <a:rPr lang="en-US" smtClean="0"/>
              <a:t>Wednesday, September 15,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DB15601-D5E7-C645-BBE7-583D3D1BFF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4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A80-F8EF-A248-A7E7-DE3FB5CFE351}" type="datetime2">
              <a:rPr lang="en-US" smtClean="0"/>
              <a:t>Wednesday, September 15,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87A5-E1FA-404F-AA1A-17DED1ED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0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EB2B-D3CF-A843-9E64-A34943B650E0}" type="datetime2">
              <a:rPr lang="en-US" smtClean="0"/>
              <a:t>Wednesday, September 15,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87A5-E1FA-404F-AA1A-17DED1ED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6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669-8FC8-4543-BB83-9535B74D0820}" type="datetime2">
              <a:rPr lang="en-US" smtClean="0"/>
              <a:t>Wednesday, September 15,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87A5-E1FA-404F-AA1A-17DED1ED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7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CD2B-FA8F-C442-9241-23834BBA6BE7}" type="datetime2">
              <a:rPr lang="en-US" smtClean="0"/>
              <a:t>Wednesday, September 15, 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87A5-E1FA-404F-AA1A-17DED1ED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4CD6-A877-2245-A690-1EA248D06811}" type="datetime2">
              <a:rPr lang="en-US" smtClean="0"/>
              <a:t>Wednesday, September 15, 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87A5-E1FA-404F-AA1A-17DED1ED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0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221C-B4FA-4949-B3C9-B8170F5BC735}" type="datetime2">
              <a:rPr lang="en-US" smtClean="0"/>
              <a:t>Wednesday, September 15, 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87A5-E1FA-404F-AA1A-17DED1ED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3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BA24-67C1-DE45-8C81-1FE6F79F219A}" type="datetime2">
              <a:rPr lang="en-US" smtClean="0"/>
              <a:t>Wednesday, September 15,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87A5-E1FA-404F-AA1A-17DED1ED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DB24-AF01-634B-8CC5-D0B977C34631}" type="datetime2">
              <a:rPr lang="en-US" smtClean="0"/>
              <a:t>Wednesday, September 15, 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87A5-E1FA-404F-AA1A-17DED1ED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9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3FAD9-E260-4D4F-9F4C-457163B9964C}" type="datetime2">
              <a:rPr lang="en-US" smtClean="0"/>
              <a:t>Wednesday, September 15, 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87A5-E1FA-404F-AA1A-17DED1ED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0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F6600"/>
        </a:buClr>
        <a:buFont typeface="Wingdings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6600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FF6600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F6600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F6600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Session Layer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1828800" lvl="3" indent="-457200" algn="l">
              <a:buFont typeface="Wingdings" charset="2"/>
              <a:buChar char="§"/>
            </a:pPr>
            <a:r>
              <a:rPr lang="en-US" sz="3200" dirty="0" smtClean="0">
                <a:solidFill>
                  <a:srgbClr val="0000FF"/>
                </a:solidFill>
              </a:rPr>
              <a:t>Introduction </a:t>
            </a:r>
          </a:p>
          <a:p>
            <a:pPr marL="1828800" lvl="3" indent="-457200" algn="l">
              <a:buFont typeface="Wingdings" charset="2"/>
              <a:buChar char="§"/>
            </a:pPr>
            <a:r>
              <a:rPr lang="en-US" sz="3200" dirty="0" smtClean="0">
                <a:solidFill>
                  <a:srgbClr val="0000FF"/>
                </a:solidFill>
              </a:rPr>
              <a:t>Basic Responsibilities</a:t>
            </a:r>
          </a:p>
          <a:p>
            <a:pPr marL="1828800" lvl="3" indent="-457200" algn="l">
              <a:buFont typeface="Wingdings" charset="2"/>
              <a:buChar char="§"/>
            </a:pPr>
            <a:r>
              <a:rPr lang="en-US" sz="3200" dirty="0" smtClean="0">
                <a:solidFill>
                  <a:srgbClr val="0000FF"/>
                </a:solidFill>
              </a:rPr>
              <a:t> Protocols 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5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/>
              <a:t>Contd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 rtlCol="0">
            <a:noAutofit/>
          </a:bodyPr>
          <a:lstStyle/>
          <a:p>
            <a:pPr marL="514350" indent="-514350" algn="just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sz="2800" b="1" dirty="0">
                <a:solidFill>
                  <a:srgbClr val="3366FF"/>
                </a:solidFill>
              </a:rPr>
              <a:t>Encryption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400" dirty="0" smtClean="0"/>
              <a:t>To carry sensitive information, a system must be able to ensure privacy. </a:t>
            </a:r>
          </a:p>
          <a:p>
            <a:pPr lvl="1" indent="-342900">
              <a:lnSpc>
                <a:spcPct val="150000"/>
              </a:lnSpc>
              <a:defRPr/>
            </a:pPr>
            <a:r>
              <a:rPr lang="en-US" sz="2400" dirty="0" smtClean="0"/>
              <a:t>the sender transforms the original information to another form and sends the resulting message out over the network. </a:t>
            </a:r>
          </a:p>
          <a:p>
            <a:pPr lvl="1" indent="-342900">
              <a:lnSpc>
                <a:spcPct val="150000"/>
              </a:lnSpc>
              <a:defRPr/>
            </a:pPr>
            <a:r>
              <a:rPr lang="en-US" sz="2400" b="1" dirty="0" smtClean="0"/>
              <a:t>Decryption </a:t>
            </a:r>
            <a:r>
              <a:rPr lang="en-US" sz="2400" dirty="0" smtClean="0"/>
              <a:t>reverses the original process to transform the message back to its original form.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A52-7851-AB49-8AED-979F65A156A9}" type="datetime2">
              <a:rPr lang="en-US" smtClean="0"/>
              <a:t>Wednesday, September 15,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/>
              <a:t>Contd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514350" indent="-514350" algn="just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sz="2800" b="1" dirty="0">
                <a:solidFill>
                  <a:srgbClr val="3366FF"/>
                </a:solidFill>
              </a:rPr>
              <a:t>Compression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400" dirty="0" smtClean="0"/>
              <a:t>Data compression reduces the number of bits contained in the information. </a:t>
            </a:r>
          </a:p>
          <a:p>
            <a:pPr lvl="1" indent="-342900">
              <a:lnSpc>
                <a:spcPct val="150000"/>
              </a:lnSpc>
              <a:defRPr/>
            </a:pPr>
            <a:r>
              <a:rPr lang="en-US" sz="2400" dirty="0"/>
              <a:t>Data compression becomes particularly important in the transmission of multimedia such as text, audio, and video. </a:t>
            </a:r>
          </a:p>
          <a:p>
            <a:pPr marL="514350" indent="-514350" algn="just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3"/>
              <a:defRPr/>
            </a:pPr>
            <a:endParaRPr lang="en-US" sz="2400" dirty="0" smtClean="0"/>
          </a:p>
          <a:p>
            <a:pPr marL="514350" indent="-514350" algn="just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eriod" startAt="3"/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3490-EBCE-B545-BB65-71B8CCDBAC21}" type="datetime2">
              <a:rPr lang="en-US" smtClean="0"/>
              <a:t>Wednesday, September 15,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4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Application Layer </a:t>
            </a:r>
            <a:endParaRPr lang="en-US" sz="60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828800" lvl="3" indent="-457200" algn="l">
              <a:buFont typeface="Arial"/>
              <a:buChar char="•"/>
            </a:pPr>
            <a:r>
              <a:rPr lang="en-US" sz="3200" dirty="0">
                <a:solidFill>
                  <a:srgbClr val="0000FF"/>
                </a:solidFill>
              </a:rPr>
              <a:t>Introduction </a:t>
            </a:r>
          </a:p>
          <a:p>
            <a:pPr marL="1828800" lvl="3" indent="-457200" algn="l">
              <a:buFont typeface="Arial"/>
              <a:buChar char="•"/>
            </a:pPr>
            <a:r>
              <a:rPr lang="en-US" sz="3200" dirty="0">
                <a:solidFill>
                  <a:srgbClr val="0000FF"/>
                </a:solidFill>
              </a:rPr>
              <a:t>Basic Responsibilities</a:t>
            </a:r>
          </a:p>
          <a:p>
            <a:pPr marL="1828800" lvl="3" indent="-457200" algn="l">
              <a:buFont typeface="Arial"/>
              <a:buChar char="•"/>
            </a:pPr>
            <a:r>
              <a:rPr lang="en-US" sz="3200" dirty="0">
                <a:solidFill>
                  <a:srgbClr val="0000FF"/>
                </a:solidFill>
              </a:rPr>
              <a:t> Protocols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6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Application </a:t>
            </a:r>
            <a:r>
              <a:rPr lang="en-US" sz="4800" b="1" dirty="0" smtClean="0"/>
              <a:t>Layer</a:t>
            </a:r>
            <a:endParaRPr lang="en-US" sz="4800" b="1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</a:t>
            </a:r>
            <a:r>
              <a:rPr lang="en-US" sz="2400" dirty="0" smtClean="0"/>
              <a:t>nables the user, whether human or software, to </a:t>
            </a:r>
            <a:r>
              <a:rPr lang="en-US" sz="2400" dirty="0" smtClean="0">
                <a:solidFill>
                  <a:schemeClr val="hlink"/>
                </a:solidFill>
              </a:rPr>
              <a:t>access the network</a:t>
            </a:r>
            <a:r>
              <a:rPr lang="en-US" sz="2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It provides </a:t>
            </a:r>
            <a:r>
              <a:rPr lang="en-US" sz="2400" dirty="0" smtClean="0">
                <a:solidFill>
                  <a:schemeClr val="hlink"/>
                </a:solidFill>
              </a:rPr>
              <a:t>user interfaces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hlink"/>
                </a:solidFill>
              </a:rPr>
              <a:t>support for services</a:t>
            </a:r>
            <a:r>
              <a:rPr lang="en-US" sz="2400" dirty="0" smtClean="0"/>
              <a:t> such as </a:t>
            </a:r>
            <a:r>
              <a:rPr lang="en-US" sz="2400" dirty="0" smtClean="0">
                <a:solidFill>
                  <a:schemeClr val="hlink"/>
                </a:solidFill>
              </a:rPr>
              <a:t>electronic mail, remote file access and transfer, shared database management</a:t>
            </a:r>
            <a:r>
              <a:rPr lang="en-US" sz="2400" dirty="0" smtClean="0"/>
              <a:t>, and other types of distributed information services. 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D2F2-298C-7946-9E7A-36EA0B436070}" type="datetime2">
              <a:rPr lang="en-US" smtClean="0"/>
              <a:t>Wednesday, September 15,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2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0D0D0D"/>
                </a:solidFill>
                <a:latin typeface="Andalus" pitchFamily="18" charset="-78"/>
                <a:cs typeface="Andalus" pitchFamily="18" charset="-78"/>
              </a:rPr>
              <a:t>Contd</a:t>
            </a:r>
            <a:r>
              <a:rPr lang="en-US" b="1" dirty="0" smtClean="0">
                <a:solidFill>
                  <a:srgbClr val="0D0D0D"/>
                </a:solidFill>
                <a:latin typeface="Andalus" pitchFamily="18" charset="-78"/>
                <a:cs typeface="Andalus" pitchFamily="18" charset="-78"/>
              </a:rPr>
              <a:t>.</a:t>
            </a:r>
            <a:endParaRPr lang="en-US" dirty="0">
              <a:solidFill>
                <a:srgbClr val="0D0D0D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sz="2400" dirty="0" smtClean="0"/>
              <a:t>Typical application layer protocols</a:t>
            </a:r>
          </a:p>
          <a:p>
            <a:pPr lvl="1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sz="2400" dirty="0">
                <a:solidFill>
                  <a:srgbClr val="3366FF"/>
                </a:solidFill>
              </a:rPr>
              <a:t>Domain Name System (DNS)</a:t>
            </a:r>
          </a:p>
          <a:p>
            <a:pPr lvl="1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sz="2400" dirty="0" smtClean="0">
                <a:solidFill>
                  <a:srgbClr val="3366FF"/>
                </a:solidFill>
              </a:rPr>
              <a:t>Hyper Text Transfer Protocol (HTTP)</a:t>
            </a:r>
          </a:p>
          <a:p>
            <a:pPr lvl="1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sz="2400" dirty="0" smtClean="0">
                <a:solidFill>
                  <a:srgbClr val="3366FF"/>
                </a:solidFill>
              </a:rPr>
              <a:t>File Transfer Protocol (FTP)</a:t>
            </a:r>
          </a:p>
          <a:p>
            <a:pPr lvl="1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sz="2400" dirty="0" smtClean="0">
                <a:solidFill>
                  <a:srgbClr val="3366FF"/>
                </a:solidFill>
              </a:rPr>
              <a:t>E-mail (SMTP,POP,IMAP)</a:t>
            </a:r>
          </a:p>
          <a:p>
            <a:pPr lvl="1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sz="2400" dirty="0" smtClean="0">
                <a:solidFill>
                  <a:srgbClr val="3366FF"/>
                </a:solidFill>
              </a:rPr>
              <a:t>DHCP Services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sz="2400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C55A-64B4-0B48-8B09-3A9306C19720}" type="datetime2">
              <a:rPr lang="en-US" smtClean="0"/>
              <a:t>Wednesday, September 15,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0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lnSpc>
                <a:spcPct val="170000"/>
              </a:lnSpc>
            </a:pPr>
            <a:r>
              <a:rPr lang="en-GB" b="1" dirty="0" smtClean="0">
                <a:solidFill>
                  <a:srgbClr val="FF0000"/>
                </a:solidFill>
              </a:rPr>
              <a:t>1. </a:t>
            </a:r>
            <a:r>
              <a:rPr lang="en-GB" b="1" dirty="0" smtClean="0">
                <a:solidFill>
                  <a:srgbClr val="0033CC"/>
                </a:solidFill>
              </a:rPr>
              <a:t>Domain </a:t>
            </a:r>
            <a:r>
              <a:rPr lang="en-GB" b="1" dirty="0">
                <a:solidFill>
                  <a:srgbClr val="0033CC"/>
                </a:solidFill>
              </a:rPr>
              <a:t>Name System (DNS)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1">
              <a:lnSpc>
                <a:spcPct val="140000"/>
              </a:lnSpc>
            </a:pPr>
            <a:r>
              <a:rPr lang="en-GB" sz="6000" dirty="0" smtClean="0"/>
              <a:t>It </a:t>
            </a:r>
            <a:r>
              <a:rPr lang="en-GB" sz="6000" dirty="0"/>
              <a:t>would be impossible to remember all of the IP </a:t>
            </a:r>
            <a:r>
              <a:rPr lang="en-GB" sz="6000" dirty="0" smtClean="0"/>
              <a:t>addresses</a:t>
            </a:r>
          </a:p>
          <a:p>
            <a:pPr lvl="1">
              <a:lnSpc>
                <a:spcPct val="140000"/>
              </a:lnSpc>
            </a:pPr>
            <a:r>
              <a:rPr lang="en-GB" sz="6000" dirty="0" smtClean="0"/>
              <a:t>DNS </a:t>
            </a:r>
            <a:r>
              <a:rPr lang="en-GB" sz="6000" dirty="0"/>
              <a:t>provides a way for hosts to use this name to request the IP address of a specific </a:t>
            </a:r>
            <a:r>
              <a:rPr lang="en-GB" sz="6000" dirty="0" smtClean="0"/>
              <a:t>server.</a:t>
            </a:r>
          </a:p>
          <a:p>
            <a:pPr lvl="1">
              <a:lnSpc>
                <a:spcPct val="140000"/>
              </a:lnSpc>
            </a:pPr>
            <a:r>
              <a:rPr lang="en-GB" sz="6000" dirty="0" smtClean="0"/>
              <a:t>DNS </a:t>
            </a:r>
            <a:r>
              <a:rPr lang="en-GB" sz="6000" dirty="0"/>
              <a:t>names are registered and organized on the Internet within specific high level groups, or domains. </a:t>
            </a:r>
          </a:p>
          <a:p>
            <a:pPr lvl="2">
              <a:lnSpc>
                <a:spcPct val="140000"/>
              </a:lnSpc>
            </a:pPr>
            <a:r>
              <a:rPr lang="en-GB" sz="6000" dirty="0">
                <a:solidFill>
                  <a:srgbClr val="0033CC"/>
                </a:solidFill>
              </a:rPr>
              <a:t>Some of the most common high level domains on the Internet are .com, .</a:t>
            </a:r>
            <a:r>
              <a:rPr lang="en-GB" sz="6000" dirty="0" err="1">
                <a:solidFill>
                  <a:srgbClr val="0033CC"/>
                </a:solidFill>
              </a:rPr>
              <a:t>edu</a:t>
            </a:r>
            <a:r>
              <a:rPr lang="en-GB" sz="6000" dirty="0">
                <a:solidFill>
                  <a:srgbClr val="0033CC"/>
                </a:solidFill>
              </a:rPr>
              <a:t>, and </a:t>
            </a:r>
            <a:r>
              <a:rPr lang="en-GB" sz="6000" dirty="0" err="1">
                <a:solidFill>
                  <a:srgbClr val="0033CC"/>
                </a:solidFill>
              </a:rPr>
              <a:t>.</a:t>
            </a:r>
            <a:r>
              <a:rPr lang="en-GB" sz="6000" dirty="0" err="1" smtClean="0">
                <a:solidFill>
                  <a:srgbClr val="0033CC"/>
                </a:solidFill>
              </a:rPr>
              <a:t>net</a:t>
            </a:r>
            <a:r>
              <a:rPr lang="en-GB" sz="6000" dirty="0" smtClean="0">
                <a:solidFill>
                  <a:srgbClr val="0033CC"/>
                </a:solidFill>
              </a:rPr>
              <a:t>   </a:t>
            </a:r>
          </a:p>
          <a:p>
            <a:pPr lvl="1">
              <a:lnSpc>
                <a:spcPct val="140000"/>
              </a:lnSpc>
            </a:pPr>
            <a:r>
              <a:rPr lang="en-GB" sz="6000" dirty="0" smtClean="0"/>
              <a:t>A </a:t>
            </a:r>
            <a:r>
              <a:rPr lang="en-GB" sz="6000" dirty="0"/>
              <a:t>DNS server contains a table that associates hostnames in a domain with corresponding IP addresses</a:t>
            </a:r>
          </a:p>
          <a:p>
            <a:pPr lvl="1">
              <a:lnSpc>
                <a:spcPct val="150000"/>
              </a:lnSpc>
            </a:pPr>
            <a:endParaRPr lang="en-GB" sz="2400" dirty="0"/>
          </a:p>
          <a:p>
            <a:pPr eaLnBrk="1" hangingPunct="1">
              <a:lnSpc>
                <a:spcPct val="150000"/>
              </a:lnSpc>
            </a:pPr>
            <a:endParaRPr lang="en-US" sz="2400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D533-B00E-7F4E-9105-863C37AF23A5}" type="datetime2">
              <a:rPr lang="en-US" smtClean="0"/>
              <a:t>Wednesday, September 15,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10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700" b="1" dirty="0" smtClean="0">
                <a:solidFill>
                  <a:srgbClr val="0033CC"/>
                </a:solidFill>
                <a:latin typeface="+mn-lt"/>
                <a:ea typeface="+mn-ea"/>
                <a:cs typeface="+mn-cs"/>
              </a:rPr>
            </a:br>
            <a:r>
              <a:rPr lang="en-US" sz="2700" b="1" dirty="0" smtClean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  </a:t>
            </a:r>
            <a:br>
              <a:rPr lang="en-US" sz="2700" b="1" dirty="0" smtClean="0">
                <a:solidFill>
                  <a:srgbClr val="0033CC"/>
                </a:solidFill>
                <a:latin typeface="+mn-lt"/>
                <a:ea typeface="+mn-ea"/>
                <a:cs typeface="+mn-cs"/>
              </a:rPr>
            </a:br>
            <a:r>
              <a:rPr lang="en-US" b="1" dirty="0" smtClean="0">
                <a:solidFill>
                  <a:srgbClr val="FF0000"/>
                </a:solidFill>
              </a:rPr>
              <a:t>2. </a:t>
            </a:r>
            <a:r>
              <a:rPr lang="en-US" b="1" dirty="0" smtClean="0">
                <a:solidFill>
                  <a:srgbClr val="0033CC"/>
                </a:solidFill>
              </a:rPr>
              <a:t>Web </a:t>
            </a:r>
            <a:r>
              <a:rPr lang="en-US" b="1" dirty="0">
                <a:solidFill>
                  <a:srgbClr val="0033CC"/>
                </a:solidFill>
              </a:rPr>
              <a:t>client and web server</a:t>
            </a:r>
            <a:br>
              <a:rPr lang="en-US" b="1" dirty="0">
                <a:solidFill>
                  <a:srgbClr val="0033CC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4675">
              <a:lnSpc>
                <a:spcPct val="130000"/>
              </a:lnSpc>
            </a:pPr>
            <a:r>
              <a:rPr lang="en-GB" sz="2600" dirty="0" smtClean="0"/>
              <a:t>A </a:t>
            </a:r>
            <a:r>
              <a:rPr lang="en-GB" sz="2600" dirty="0"/>
              <a:t>web client first receives the IP address of a web server from DNS server </a:t>
            </a:r>
            <a:r>
              <a:rPr lang="en-GB" sz="2600" dirty="0" smtClean="0"/>
              <a:t>Then </a:t>
            </a:r>
            <a:r>
              <a:rPr lang="en-GB" sz="2600" dirty="0"/>
              <a:t>the client browser uses that IP address and port 80 to request web services</a:t>
            </a:r>
          </a:p>
          <a:p>
            <a:pPr marL="574675">
              <a:lnSpc>
                <a:spcPct val="130000"/>
              </a:lnSpc>
            </a:pPr>
            <a:r>
              <a:rPr lang="en-GB" sz="2600" dirty="0"/>
              <a:t>This request is sent to the server using the Hypertext Transfer Protocol (HTTP)</a:t>
            </a:r>
          </a:p>
          <a:p>
            <a:pPr marL="574675">
              <a:lnSpc>
                <a:spcPct val="130000"/>
              </a:lnSpc>
            </a:pPr>
            <a:r>
              <a:rPr lang="en-GB" sz="2600" dirty="0"/>
              <a:t>The information content of a web page is encoded using specialized 'mark-up' languages. </a:t>
            </a:r>
          </a:p>
          <a:p>
            <a:pPr marL="574675" lvl="1" indent="-342900">
              <a:lnSpc>
                <a:spcPct val="130000"/>
              </a:lnSpc>
            </a:pPr>
            <a:r>
              <a:rPr lang="en-GB" sz="2600" dirty="0"/>
              <a:t>E.g. HTML (Hypertext Mark-up Language)</a:t>
            </a:r>
          </a:p>
          <a:p>
            <a:pPr>
              <a:lnSpc>
                <a:spcPct val="130000"/>
              </a:lnSpc>
            </a:pPr>
            <a:endParaRPr lang="en-GB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5647-7792-5D47-A608-DCDE9E1D91B9}" type="datetime2">
              <a:rPr lang="en-US" smtClean="0"/>
              <a:t>Wednesday, September 15,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3. </a:t>
            </a:r>
            <a:r>
              <a:rPr lang="en-US" b="1" dirty="0" smtClean="0">
                <a:solidFill>
                  <a:srgbClr val="0033CC"/>
                </a:solidFill>
              </a:rPr>
              <a:t>File </a:t>
            </a:r>
            <a:r>
              <a:rPr lang="en-US" b="1" dirty="0">
                <a:solidFill>
                  <a:srgbClr val="0033CC"/>
                </a:solidFill>
              </a:rPr>
              <a:t>Transfer Protocol (FTP)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688975" indent="-457200">
              <a:lnSpc>
                <a:spcPct val="130000"/>
              </a:lnSpc>
            </a:pPr>
            <a:r>
              <a:rPr lang="en-GB" sz="9600" dirty="0"/>
              <a:t>A</a:t>
            </a:r>
            <a:r>
              <a:rPr lang="en-GB" sz="9600" dirty="0" smtClean="0"/>
              <a:t>llows </a:t>
            </a:r>
            <a:r>
              <a:rPr lang="en-GB" sz="9600" dirty="0"/>
              <a:t>users to transfer files</a:t>
            </a:r>
          </a:p>
          <a:p>
            <a:pPr marL="688975" indent="-457200">
              <a:lnSpc>
                <a:spcPct val="130000"/>
              </a:lnSpc>
            </a:pPr>
            <a:r>
              <a:rPr lang="en-GB" sz="9600" dirty="0" smtClean="0"/>
              <a:t>file </a:t>
            </a:r>
            <a:r>
              <a:rPr lang="en-GB" sz="9600" dirty="0"/>
              <a:t>management functions (</a:t>
            </a:r>
            <a:r>
              <a:rPr lang="en-GB" sz="9600" dirty="0" smtClean="0"/>
              <a:t>file </a:t>
            </a:r>
            <a:r>
              <a:rPr lang="en-GB" sz="9600" dirty="0"/>
              <a:t>uploads ,</a:t>
            </a:r>
            <a:r>
              <a:rPr lang="en-GB" sz="9600" dirty="0" smtClean="0"/>
              <a:t>downloads)</a:t>
            </a:r>
            <a:endParaRPr lang="en-GB" sz="9600" dirty="0"/>
          </a:p>
          <a:p>
            <a:pPr marL="688975" indent="-457200">
              <a:lnSpc>
                <a:spcPct val="130000"/>
              </a:lnSpc>
            </a:pPr>
            <a:r>
              <a:rPr lang="en-GB" sz="9600" dirty="0"/>
              <a:t>FTP service uses two different ports to communicate between client and </a:t>
            </a:r>
            <a:r>
              <a:rPr lang="en-GB" sz="9600" dirty="0" smtClean="0"/>
              <a:t>server</a:t>
            </a:r>
          </a:p>
          <a:p>
            <a:pPr marL="974725" lvl="2" indent="-342900">
              <a:lnSpc>
                <a:spcPct val="130000"/>
              </a:lnSpc>
            </a:pPr>
            <a:r>
              <a:rPr lang="en-GB" sz="9600" dirty="0" smtClean="0">
                <a:solidFill>
                  <a:srgbClr val="0033CC"/>
                </a:solidFill>
              </a:rPr>
              <a:t>Requests to begin an FTP session are sent to the server using destination port 21.</a:t>
            </a:r>
          </a:p>
          <a:p>
            <a:pPr marL="974725" lvl="2" indent="-342900">
              <a:lnSpc>
                <a:spcPct val="130000"/>
              </a:lnSpc>
            </a:pPr>
            <a:r>
              <a:rPr lang="en-GB" sz="9600" dirty="0" smtClean="0">
                <a:solidFill>
                  <a:srgbClr val="0033CC"/>
                </a:solidFill>
              </a:rPr>
              <a:t>Once the session is opened, the server will change to port 20 to transfer the data files</a:t>
            </a:r>
          </a:p>
          <a:p>
            <a:pPr marL="688975" indent="-457200">
              <a:lnSpc>
                <a:spcPct val="130000"/>
              </a:lnSpc>
            </a:pPr>
            <a:r>
              <a:rPr lang="en-GB" sz="9600" dirty="0" smtClean="0"/>
              <a:t>FTP </a:t>
            </a:r>
            <a:r>
              <a:rPr lang="en-GB" sz="9600" dirty="0"/>
              <a:t>client software is built into computer operating systems and into most web browsers</a:t>
            </a:r>
            <a:endParaRPr lang="en-US" sz="9600" dirty="0"/>
          </a:p>
          <a:p>
            <a:pPr marL="574675" algn="just">
              <a:lnSpc>
                <a:spcPct val="130000"/>
              </a:lnSpc>
            </a:pPr>
            <a:endParaRPr lang="en-GB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D6D5-7AE4-1B44-88CD-2DDA1DECEB04}" type="datetime2">
              <a:rPr lang="en-US" smtClean="0"/>
              <a:t>Wednesday, September 15,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/>
            <a:r>
              <a:rPr lang="en-US" b="1" dirty="0" smtClean="0">
                <a:solidFill>
                  <a:srgbClr val="FF0000"/>
                </a:solidFill>
              </a:rPr>
              <a:t>4. </a:t>
            </a:r>
            <a:r>
              <a:rPr lang="en-US" b="1" dirty="0" smtClean="0">
                <a:solidFill>
                  <a:srgbClr val="0033CC"/>
                </a:solidFill>
              </a:rPr>
              <a:t>Email </a:t>
            </a:r>
            <a:r>
              <a:rPr lang="en-US" b="1" dirty="0">
                <a:solidFill>
                  <a:srgbClr val="0033CC"/>
                </a:solidFill>
              </a:rPr>
              <a:t>Servers </a:t>
            </a:r>
            <a:r>
              <a:rPr lang="en-US" b="1" dirty="0" smtClean="0">
                <a:solidFill>
                  <a:srgbClr val="0033CC"/>
                </a:solidFill>
              </a:rPr>
              <a:t/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</a:rPr>
              <a:t>(</a:t>
            </a:r>
            <a:r>
              <a:rPr lang="en-US" b="1" dirty="0">
                <a:solidFill>
                  <a:srgbClr val="0033CC"/>
                </a:solidFill>
              </a:rPr>
              <a:t>SMTP, POP3 and IMAP4)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96925" lvl="1" algn="just">
              <a:lnSpc>
                <a:spcPct val="150000"/>
              </a:lnSpc>
            </a:pPr>
            <a:r>
              <a:rPr lang="en-GB" sz="2400" dirty="0" smtClean="0"/>
              <a:t>Each </a:t>
            </a:r>
            <a:r>
              <a:rPr lang="en-GB" sz="2400" dirty="0"/>
              <a:t>mail server receives and stores mail for users who have mailboxes configured on the mail server</a:t>
            </a:r>
          </a:p>
          <a:p>
            <a:pPr marL="796925" lvl="1" algn="just">
              <a:lnSpc>
                <a:spcPct val="150000"/>
              </a:lnSpc>
            </a:pPr>
            <a:r>
              <a:rPr lang="en-GB" sz="2400" dirty="0"/>
              <a:t>Each user with a mailbox must then use an email client to access the mail server and read these messages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Mailboxes are identified by the format: </a:t>
            </a:r>
            <a:r>
              <a:rPr lang="en-GB" b="1" u="sng" dirty="0" err="1"/>
              <a:t>user@</a:t>
            </a:r>
            <a:r>
              <a:rPr lang="en-GB" b="1" u="sng" dirty="0" err="1" smtClean="0"/>
              <a:t>company.domain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C214-384F-B142-AD20-89B759647598}" type="datetime2">
              <a:rPr lang="en-US" smtClean="0"/>
              <a:t>Wednesday, September 15,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0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Contd.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96875" algn="just">
              <a:lnSpc>
                <a:spcPct val="120000"/>
              </a:lnSpc>
            </a:pPr>
            <a:r>
              <a:rPr lang="en-GB" sz="2400" dirty="0" smtClean="0"/>
              <a:t>Three </a:t>
            </a:r>
            <a:r>
              <a:rPr lang="en-GB" sz="2400" dirty="0"/>
              <a:t>application protocols used in processing email include </a:t>
            </a:r>
          </a:p>
          <a:p>
            <a:pPr marL="914400" lvl="1" indent="-4572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GB" sz="2400" b="1" u="sng" dirty="0"/>
              <a:t>Simple Mail Transfer Protocol</a:t>
            </a:r>
            <a:r>
              <a:rPr lang="en-GB" sz="2400" b="1" dirty="0"/>
              <a:t> (SMTP</a:t>
            </a:r>
            <a:r>
              <a:rPr lang="en-GB" sz="2400" b="1" dirty="0" smtClean="0"/>
              <a:t>)</a:t>
            </a:r>
            <a:endParaRPr lang="en-GB" sz="2400" b="1" dirty="0"/>
          </a:p>
          <a:p>
            <a:pPr lvl="1">
              <a:lnSpc>
                <a:spcPct val="120000"/>
              </a:lnSpc>
            </a:pPr>
            <a:r>
              <a:rPr lang="en-GB" sz="2400" dirty="0" smtClean="0"/>
              <a:t>to </a:t>
            </a:r>
            <a:r>
              <a:rPr lang="en-GB" sz="2400" dirty="0"/>
              <a:t>send mail from client to server or server to server</a:t>
            </a:r>
          </a:p>
          <a:p>
            <a:pPr marL="914400" lvl="1" indent="-457200" eaLnBrk="1" hangingPunct="1">
              <a:lnSpc>
                <a:spcPct val="120000"/>
              </a:lnSpc>
              <a:buFont typeface="+mj-lt"/>
              <a:buAutoNum type="arabicPeriod" startAt="2"/>
            </a:pPr>
            <a:r>
              <a:rPr lang="en-GB" sz="2400" b="1" dirty="0"/>
              <a:t>Post Office Protocol (POP3</a:t>
            </a:r>
            <a:r>
              <a:rPr lang="en-GB" sz="2400" b="1" dirty="0" smtClean="0"/>
              <a:t>)</a:t>
            </a:r>
            <a:endParaRPr lang="en-GB" sz="2400" b="1" dirty="0"/>
          </a:p>
          <a:p>
            <a:pPr lvl="1">
              <a:lnSpc>
                <a:spcPct val="120000"/>
              </a:lnSpc>
            </a:pPr>
            <a:r>
              <a:rPr lang="en-GB" sz="2400" dirty="0" smtClean="0"/>
              <a:t>to </a:t>
            </a:r>
            <a:r>
              <a:rPr lang="en-GB" sz="2400" dirty="0"/>
              <a:t>download email from server to client, and the server deletes the mail</a:t>
            </a:r>
          </a:p>
          <a:p>
            <a:pPr marL="914400" lvl="1" indent="-457200" eaLnBrk="1" hangingPunct="1">
              <a:lnSpc>
                <a:spcPct val="120000"/>
              </a:lnSpc>
              <a:buFont typeface="+mj-lt"/>
              <a:buAutoNum type="arabicPeriod" startAt="3"/>
            </a:pPr>
            <a:r>
              <a:rPr lang="en-GB" sz="2400" b="1" dirty="0"/>
              <a:t>Internet Message Access Protocol (IMAP4</a:t>
            </a:r>
            <a:r>
              <a:rPr lang="en-GB" sz="2400" b="1" dirty="0" smtClean="0"/>
              <a:t>)</a:t>
            </a:r>
            <a:endParaRPr lang="en-GB" sz="2400" b="1" dirty="0"/>
          </a:p>
          <a:p>
            <a:pPr lvl="1">
              <a:lnSpc>
                <a:spcPct val="120000"/>
              </a:lnSpc>
            </a:pPr>
            <a:r>
              <a:rPr lang="en-GB" sz="2400" b="1" dirty="0" smtClean="0"/>
              <a:t> </a:t>
            </a:r>
            <a:r>
              <a:rPr lang="en-GB" sz="2400" dirty="0"/>
              <a:t>to download email from server to client, and the server does not delete (keeps) the mail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F62C-80F5-DA44-A61D-67F900A9C763}" type="datetime2">
              <a:rPr lang="en-US" smtClean="0"/>
              <a:t>Wednesday, September 15,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72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 Layer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session layer provides the mechanism for </a:t>
            </a:r>
            <a:r>
              <a:rPr lang="en-US" sz="2400" dirty="0">
                <a:solidFill>
                  <a:srgbClr val="3366FF"/>
                </a:solidFill>
              </a:rPr>
              <a:t>opening, closing and managing a session between end-user application </a:t>
            </a:r>
            <a:r>
              <a:rPr lang="en-US" sz="2400" dirty="0" smtClean="0">
                <a:solidFill>
                  <a:srgbClr val="3366FF"/>
                </a:solidFill>
              </a:rPr>
              <a:t>processes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provides </a:t>
            </a:r>
            <a:r>
              <a:rPr lang="en-US" sz="2400" dirty="0"/>
              <a:t>the mechanism for controlling the dialogue between applications in end systems.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many cases, there will be little or no need for session-layer services, but for some applications, such services are used.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7AEB-5947-3347-88DC-093C74EF66E0}" type="datetime2">
              <a:rPr lang="en-US" smtClean="0"/>
              <a:t>Wednesday, September 15,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87A5-E1FA-404F-AA1A-17DED1ED20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3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5. </a:t>
            </a:r>
            <a:r>
              <a:rPr lang="en-US" b="1" dirty="0" smtClean="0"/>
              <a:t>Dynamic </a:t>
            </a:r>
            <a:r>
              <a:rPr lang="en-US" b="1" dirty="0"/>
              <a:t>Host Configuration </a:t>
            </a:r>
            <a:r>
              <a:rPr lang="en-US" b="1" dirty="0" smtClean="0"/>
              <a:t>Protocol (DHCP)</a:t>
            </a:r>
            <a:endParaRPr lang="en-US" b="1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32125" y="1524000"/>
            <a:ext cx="5834044" cy="49530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/>
              <a:t>It </a:t>
            </a:r>
            <a:r>
              <a:rPr lang="en-US" sz="2400" dirty="0"/>
              <a:t>is a method for </a:t>
            </a:r>
            <a:r>
              <a:rPr lang="en-US" sz="2400" dirty="0" smtClean="0"/>
              <a:t>assigning IP </a:t>
            </a:r>
            <a:r>
              <a:rPr lang="en-US" sz="2400" dirty="0"/>
              <a:t>addresses permanently or to individual computers in an organization</a:t>
            </a:r>
            <a:r>
              <a:rPr lang="ja-JP" altLang="en-US" sz="2400" dirty="0"/>
              <a:t>’</a:t>
            </a:r>
            <a:r>
              <a:rPr lang="en-US" sz="2400" dirty="0"/>
              <a:t>s </a:t>
            </a:r>
            <a:r>
              <a:rPr lang="en-US" sz="2400" dirty="0" smtClean="0"/>
              <a:t>network</a:t>
            </a: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400" dirty="0"/>
              <a:t>DHCP lets a network administrator supervise and distribute IP addresses from a central point and automatically sends a new IP address when a computer is plugged into a different place in the network 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75783" name="Picture 7" descr="What-Is-DHCP-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58141"/>
            <a:ext cx="2574925" cy="2667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0DD-D343-D647-A6C0-D8C2A532CDC7}" type="datetime2">
              <a:rPr lang="en-US" smtClean="0"/>
              <a:t>Wednesday, September 15, 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5601-D5E7-C645-BBE7-583D3D1BFF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5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D0D0D"/>
                </a:solidFill>
              </a:rPr>
              <a:t>Thank You</a:t>
            </a:r>
            <a:endParaRPr lang="en-US" sz="8000" b="1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05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key services</a:t>
            </a:r>
            <a:endParaRPr lang="en-US" b="1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chemeClr val="hlink"/>
                </a:solidFill>
              </a:rPr>
              <a:t>Dialogue </a:t>
            </a:r>
            <a:r>
              <a:rPr lang="en-US" sz="2400" b="1" dirty="0" smtClean="0">
                <a:solidFill>
                  <a:schemeClr val="hlink"/>
                </a:solidFill>
              </a:rPr>
              <a:t>Discipline</a:t>
            </a:r>
            <a:endParaRPr lang="en-US" sz="2400" b="1" dirty="0" smtClean="0"/>
          </a:p>
          <a:p>
            <a:pPr marL="857250" lvl="1" indent="-457200">
              <a:lnSpc>
                <a:spcPct val="150000"/>
              </a:lnSpc>
            </a:pPr>
            <a:r>
              <a:rPr lang="en-US" sz="2400" dirty="0" smtClean="0"/>
              <a:t>This can be two-way simultaneous (full duplex) or two way alternate (half duplex) communication between processes.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sz="2400" dirty="0" smtClean="0"/>
              <a:t>In communication Each host plays dual roles they are requesting service, like a client and replaying with service ,like a </a:t>
            </a:r>
            <a:r>
              <a:rPr lang="en-US" sz="2400" dirty="0" smtClean="0"/>
              <a:t>server. </a:t>
            </a:r>
            <a:r>
              <a:rPr lang="en-US" sz="2400" dirty="0" smtClean="0">
                <a:solidFill>
                  <a:srgbClr val="3366FF"/>
                </a:solidFill>
              </a:rPr>
              <a:t>determining </a:t>
            </a:r>
            <a:r>
              <a:rPr lang="en-US" sz="2400" dirty="0" smtClean="0">
                <a:solidFill>
                  <a:srgbClr val="3366FF"/>
                </a:solidFill>
              </a:rPr>
              <a:t>which role they are playing at any given moment is called dialogue control.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8D9C-6F66-9F43-BB76-840D1C05E760}" type="datetime2">
              <a:rPr lang="en-US" smtClean="0"/>
              <a:t>Wednesday, September 15,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0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/>
              <a:t>Contd.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b="1" dirty="0" smtClean="0">
                <a:solidFill>
                  <a:schemeClr val="hlink"/>
                </a:solidFill>
              </a:rPr>
              <a:t>Token </a:t>
            </a:r>
            <a:r>
              <a:rPr lang="en-US" sz="2400" b="1" dirty="0">
                <a:solidFill>
                  <a:schemeClr val="hlink"/>
                </a:solidFill>
              </a:rPr>
              <a:t>M</a:t>
            </a:r>
            <a:r>
              <a:rPr lang="en-US" sz="2400" b="1" dirty="0" smtClean="0">
                <a:solidFill>
                  <a:schemeClr val="hlink"/>
                </a:solidFill>
              </a:rPr>
              <a:t>anagement:</a:t>
            </a:r>
          </a:p>
          <a:p>
            <a:pPr marL="685800" lvl="1">
              <a:lnSpc>
                <a:spcPct val="150000"/>
              </a:lnSpc>
            </a:pPr>
            <a:r>
              <a:rPr lang="en-US" sz="2400" dirty="0" smtClean="0"/>
              <a:t>it </a:t>
            </a:r>
            <a:r>
              <a:rPr lang="en-US" sz="2400" dirty="0"/>
              <a:t>prevents the two users to simultaneously attempt the same critical operation</a:t>
            </a:r>
            <a:r>
              <a:rPr lang="en-US" sz="2400" dirty="0" smtClean="0"/>
              <a:t>.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sz="2400" b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0FB9-1321-3D40-9664-105BD73390EB}" type="datetime2">
              <a:rPr lang="en-US" smtClean="0"/>
              <a:t>Thursday, September 16, 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8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/>
              <a:t>Contd.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b="1" dirty="0" smtClean="0">
                <a:solidFill>
                  <a:schemeClr val="hlink"/>
                </a:solidFill>
              </a:rPr>
              <a:t>Recovery</a:t>
            </a:r>
            <a:r>
              <a:rPr lang="en-US" sz="2400" b="1" dirty="0" smtClean="0"/>
              <a:t> 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sz="2400" dirty="0" smtClean="0"/>
              <a:t>The session layer can provide a </a:t>
            </a:r>
            <a:r>
              <a:rPr lang="en-US" sz="2400" dirty="0" smtClean="0"/>
              <a:t>check pointing (synchronization point) </a:t>
            </a:r>
            <a:r>
              <a:rPr lang="en-US" sz="2400" dirty="0" smtClean="0"/>
              <a:t>mechanism, so that if a failure of some sort occurs between checkpoints, the session entity can retransmit all data since the last checkpoint.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D52A-3BB6-8D40-A76F-9624526B0C23}" type="datetime2">
              <a:rPr lang="en-US" smtClean="0"/>
              <a:t>Wednesday, September 15,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Popular Session Layer </a:t>
            </a:r>
            <a:r>
              <a:rPr lang="en-US" b="1" dirty="0" smtClean="0"/>
              <a:t>Protocols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primary job of session layer protocols is to provide the means necessary to </a:t>
            </a:r>
            <a:r>
              <a:rPr lang="en-US" sz="2400" b="1" dirty="0"/>
              <a:t>set up, manage, and end </a:t>
            </a:r>
            <a:r>
              <a:rPr lang="en-US" sz="2400" b="1" dirty="0" smtClean="0"/>
              <a:t>sessions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ADSP: </a:t>
            </a:r>
            <a:r>
              <a:rPr lang="en-US" sz="2400" dirty="0" smtClean="0"/>
              <a:t>AppleTalk </a:t>
            </a:r>
            <a:r>
              <a:rPr lang="en-US" sz="2400" dirty="0"/>
              <a:t>Data Stream Protocol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PAP	</a:t>
            </a:r>
            <a:r>
              <a:rPr lang="en-US" sz="2400" b="1" dirty="0" smtClean="0"/>
              <a:t>:  </a:t>
            </a:r>
            <a:r>
              <a:rPr lang="en-US" sz="2400" dirty="0" smtClean="0"/>
              <a:t>Password </a:t>
            </a:r>
            <a:r>
              <a:rPr lang="en-US" sz="2400" dirty="0"/>
              <a:t>Authentication Protocol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PPTP:  </a:t>
            </a:r>
            <a:r>
              <a:rPr lang="en-US" sz="2400" dirty="0" smtClean="0"/>
              <a:t>Point</a:t>
            </a:r>
            <a:r>
              <a:rPr lang="en-US" sz="2400" dirty="0"/>
              <a:t>-to-Point Tunneling Protocol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RPC:   </a:t>
            </a:r>
            <a:r>
              <a:rPr lang="en-US" sz="2400" dirty="0" smtClean="0"/>
              <a:t>Remote </a:t>
            </a:r>
            <a:r>
              <a:rPr lang="en-US" sz="2400" dirty="0"/>
              <a:t>Procedure Call Protocol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RTCP: </a:t>
            </a:r>
            <a:r>
              <a:rPr lang="en-US" sz="2400" dirty="0" smtClean="0"/>
              <a:t>Real</a:t>
            </a:r>
            <a:r>
              <a:rPr lang="en-US" sz="2400" dirty="0"/>
              <a:t>-time Transport Control Protocol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FE28-424E-BA46-9803-1BB1743F4EDC}" type="datetime2">
              <a:rPr lang="en-US" smtClean="0"/>
              <a:t>Wednesday, September 15, 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87A5-E1FA-404F-AA1A-17DED1ED20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6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Presentation Layer 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828800" lvl="3" indent="-457200" algn="l">
              <a:buFont typeface="Wingdings" charset="2"/>
              <a:buChar char="§"/>
            </a:pPr>
            <a:r>
              <a:rPr lang="en-US" sz="3200" dirty="0">
                <a:solidFill>
                  <a:srgbClr val="0000FF"/>
                </a:solidFill>
              </a:rPr>
              <a:t>Introduction </a:t>
            </a:r>
          </a:p>
          <a:p>
            <a:pPr marL="1828800" lvl="3" indent="-457200" algn="l">
              <a:buFont typeface="Wingdings" charset="2"/>
              <a:buChar char="§"/>
            </a:pPr>
            <a:r>
              <a:rPr lang="en-US" sz="3200" dirty="0">
                <a:solidFill>
                  <a:srgbClr val="0000FF"/>
                </a:solidFill>
              </a:rPr>
              <a:t>Basic Responsibilities</a:t>
            </a:r>
          </a:p>
          <a:p>
            <a:pPr marL="1828800" lvl="3" indent="-457200" algn="l">
              <a:buFont typeface="Wingdings" charset="2"/>
              <a:buChar char="§"/>
            </a:pPr>
            <a:r>
              <a:rPr lang="en-US" sz="3200" dirty="0">
                <a:solidFill>
                  <a:srgbClr val="0000FF"/>
                </a:solidFill>
              </a:rPr>
              <a:t> Protocols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3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Presentation </a:t>
            </a:r>
            <a:r>
              <a:rPr lang="en-US" b="1" dirty="0" smtClean="0"/>
              <a:t>Layer</a:t>
            </a:r>
            <a:endParaRPr lang="en-US" b="1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 presentation layer is concerned with the </a:t>
            </a:r>
            <a:r>
              <a:rPr lang="en-US" sz="2400" dirty="0" smtClean="0">
                <a:solidFill>
                  <a:schemeClr val="hlink"/>
                </a:solidFill>
              </a:rPr>
              <a:t>syntax and semantics</a:t>
            </a:r>
            <a:r>
              <a:rPr lang="en-US" sz="2400" dirty="0" smtClean="0"/>
              <a:t> of the information  exchanged between two systems.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666C-2C5D-FD4C-9D19-4709AE2C22F5}" type="datetime2">
              <a:rPr lang="en-US" smtClean="0"/>
              <a:t>Wednesday, September 15,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Specific R</a:t>
            </a:r>
            <a:r>
              <a:rPr lang="en-US" b="1" dirty="0" smtClean="0"/>
              <a:t>esponsibilities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800" b="1" dirty="0">
                <a:solidFill>
                  <a:srgbClr val="3366FF"/>
                </a:solidFill>
              </a:rPr>
              <a:t>Translation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400" dirty="0" smtClean="0"/>
              <a:t>different </a:t>
            </a:r>
            <a:r>
              <a:rPr lang="en-US" sz="2400" dirty="0"/>
              <a:t>computers use different encoding </a:t>
            </a:r>
            <a:r>
              <a:rPr lang="en-US" sz="2400" dirty="0" smtClean="0"/>
              <a:t>systems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400" dirty="0"/>
              <a:t>The presentation layer at the sender changes the information from its </a:t>
            </a:r>
            <a:r>
              <a:rPr lang="en-US" sz="2400" b="1" dirty="0"/>
              <a:t>sender-dependent format into a common </a:t>
            </a:r>
            <a:r>
              <a:rPr lang="en-US" sz="2400" b="1" dirty="0" smtClean="0"/>
              <a:t>format. </a:t>
            </a:r>
            <a:r>
              <a:rPr lang="en-US" sz="2400" dirty="0" smtClean="0"/>
              <a:t>At </a:t>
            </a:r>
            <a:r>
              <a:rPr lang="en-US" sz="2400" dirty="0"/>
              <a:t>the receiving machine changes the common format into its receiver-dependent format. </a:t>
            </a:r>
          </a:p>
          <a:p>
            <a:pPr lvl="1">
              <a:lnSpc>
                <a:spcPct val="150000"/>
              </a:lnSpc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BA2A-7E3D-144B-805D-A5B093B70DA0}" type="datetime2">
              <a:rPr lang="en-US" smtClean="0"/>
              <a:t>Wednesday, September 15, 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5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 tw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945</Words>
  <Application>Microsoft Macintosh PowerPoint</Application>
  <PresentationFormat>On-screen Show (4:3)</PresentationFormat>
  <Paragraphs>127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chapter two</vt:lpstr>
      <vt:lpstr>Session Layer</vt:lpstr>
      <vt:lpstr>Session Layer </vt:lpstr>
      <vt:lpstr>key services</vt:lpstr>
      <vt:lpstr>Contd.</vt:lpstr>
      <vt:lpstr>Contd.</vt:lpstr>
      <vt:lpstr>Popular Session Layer Protocols</vt:lpstr>
      <vt:lpstr>Presentation Layer </vt:lpstr>
      <vt:lpstr>Presentation Layer</vt:lpstr>
      <vt:lpstr>Specific Responsibilities</vt:lpstr>
      <vt:lpstr>Contd.</vt:lpstr>
      <vt:lpstr>Contd.</vt:lpstr>
      <vt:lpstr>Application Layer </vt:lpstr>
      <vt:lpstr>Application Layer</vt:lpstr>
      <vt:lpstr>Contd.</vt:lpstr>
      <vt:lpstr>1. Domain Name System (DNS)</vt:lpstr>
      <vt:lpstr>    2. Web client and web server </vt:lpstr>
      <vt:lpstr>3. File Transfer Protocol (FTP)</vt:lpstr>
      <vt:lpstr>4. Email Servers  (SMTP, POP3 and IMAP4)</vt:lpstr>
      <vt:lpstr>Contd.</vt:lpstr>
      <vt:lpstr>5. Dynamic Host Configuration Protocol (DHCP)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Layer</dc:title>
  <dc:creator>Yonas</dc:creator>
  <cp:lastModifiedBy>Yonas</cp:lastModifiedBy>
  <cp:revision>61</cp:revision>
  <dcterms:created xsi:type="dcterms:W3CDTF">2021-09-12T18:27:05Z</dcterms:created>
  <dcterms:modified xsi:type="dcterms:W3CDTF">2021-09-15T21:05:18Z</dcterms:modified>
</cp:coreProperties>
</file>