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38" r:id="rId6"/>
    <p:sldId id="336" r:id="rId7"/>
    <p:sldId id="337" r:id="rId8"/>
    <p:sldId id="301" r:id="rId9"/>
    <p:sldId id="303" r:id="rId10"/>
    <p:sldId id="304" r:id="rId11"/>
    <p:sldId id="305" r:id="rId12"/>
    <p:sldId id="339" r:id="rId13"/>
    <p:sldId id="306" r:id="rId14"/>
    <p:sldId id="307" r:id="rId15"/>
    <p:sldId id="308" r:id="rId16"/>
    <p:sldId id="309" r:id="rId17"/>
    <p:sldId id="310" r:id="rId18"/>
    <p:sldId id="311" r:id="rId19"/>
    <p:sldId id="312" r:id="rId20"/>
    <p:sldId id="313" r:id="rId21"/>
    <p:sldId id="314" r:id="rId22"/>
    <p:sldId id="315" r:id="rId23"/>
    <p:sldId id="316" r:id="rId24"/>
    <p:sldId id="333" r:id="rId25"/>
    <p:sldId id="317" r:id="rId26"/>
    <p:sldId id="334" r:id="rId27"/>
    <p:sldId id="318" r:id="rId28"/>
    <p:sldId id="341" r:id="rId29"/>
    <p:sldId id="319" r:id="rId30"/>
    <p:sldId id="342" r:id="rId31"/>
    <p:sldId id="383" r:id="rId32"/>
    <p:sldId id="384" r:id="rId33"/>
    <p:sldId id="385" r:id="rId34"/>
    <p:sldId id="386" r:id="rId35"/>
    <p:sldId id="349" r:id="rId36"/>
    <p:sldId id="325" r:id="rId37"/>
    <p:sldId id="330" r:id="rId38"/>
    <p:sldId id="343" r:id="rId39"/>
    <p:sldId id="344" r:id="rId40"/>
    <p:sldId id="345" r:id="rId41"/>
    <p:sldId id="346" r:id="rId42"/>
    <p:sldId id="347" r:id="rId43"/>
    <p:sldId id="348" r:id="rId44"/>
    <p:sldId id="350" r:id="rId45"/>
    <p:sldId id="351" r:id="rId46"/>
    <p:sldId id="352" r:id="rId47"/>
    <p:sldId id="353" r:id="rId48"/>
    <p:sldId id="355" r:id="rId49"/>
    <p:sldId id="356" r:id="rId50"/>
    <p:sldId id="359" r:id="rId51"/>
    <p:sldId id="360" r:id="rId52"/>
    <p:sldId id="361" r:id="rId53"/>
    <p:sldId id="357" r:id="rId54"/>
    <p:sldId id="358" r:id="rId55"/>
    <p:sldId id="362" r:id="rId56"/>
    <p:sldId id="363" r:id="rId57"/>
    <p:sldId id="364" r:id="rId58"/>
    <p:sldId id="365" r:id="rId59"/>
    <p:sldId id="366" r:id="rId60"/>
    <p:sldId id="367" r:id="rId61"/>
    <p:sldId id="368" r:id="rId62"/>
    <p:sldId id="373" r:id="rId63"/>
    <p:sldId id="390" r:id="rId64"/>
    <p:sldId id="369" r:id="rId65"/>
    <p:sldId id="370" r:id="rId66"/>
    <p:sldId id="371" r:id="rId67"/>
    <p:sldId id="391" r:id="rId68"/>
    <p:sldId id="328" r:id="rId69"/>
    <p:sldId id="326" r:id="rId70"/>
    <p:sldId id="387" r:id="rId71"/>
    <p:sldId id="378" r:id="rId72"/>
    <p:sldId id="379" r:id="rId73"/>
    <p:sldId id="381" r:id="rId74"/>
    <p:sldId id="382" r:id="rId75"/>
    <p:sldId id="389" r:id="rId76"/>
    <p:sldId id="354" r:id="rId77"/>
    <p:sldId id="331"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9" d="100"/>
          <a:sy n="69" d="100"/>
        </p:scale>
        <p:origin x="5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11/22/2022</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11/22/2022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11/22/2022</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11/22/2022</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11/22/2022</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11/22/2022</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11/22/2022</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scaler.com/courses/system-design/?utm_source=ib&amp;utm_medium=blog-inlink&amp;utm_campaign=ib-inlinks-aut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geeksforgeeks.org/software-engineering-prototyping-model/" TargetMode="External"/><Relationship Id="rId2" Type="http://schemas.openxmlformats.org/officeDocument/2006/relationships/hyperlink" Target="https://www.geeksforgeeks.org/software-engineering-iterative-waterfall-model/" TargetMode="External"/><Relationship Id="rId1" Type="http://schemas.openxmlformats.org/officeDocument/2006/relationships/slideLayout" Target="../slideLayouts/slideLayout2.xml"/><Relationship Id="rId4" Type="http://schemas.openxmlformats.org/officeDocument/2006/relationships/hyperlink" Target="https://www.geeksforgeeks.org/software-engineering-evolutionary-mode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 xmlns:a16="http://schemas.microsoft.com/office/drawing/2014/main" id="{2FDF0794-1B86-42B2-B8C7-F60123E638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 xmlns:a16="http://schemas.microsoft.com/office/drawing/2014/main" id="{C5373426-E26E-431D-959C-5DB96C0B62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800" dirty="0"/>
              <a:t>Introduction to system Analysis and Modeling </a:t>
            </a:r>
            <a:endParaRPr lang="en-US" sz="3800" dirty="0">
              <a:solidFill>
                <a:schemeClr val="tx1"/>
              </a:solidFill>
            </a:endParaRPr>
          </a:p>
        </p:txBody>
      </p:sp>
      <p:sp>
        <p:nvSpPr>
          <p:cNvPr id="3" name="Subtitle 2">
            <a:extLst>
              <a:ext uri="{FF2B5EF4-FFF2-40B4-BE49-F238E27FC236}">
                <a16:creationId xmlns=""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Chapter One</a:t>
            </a:r>
          </a:p>
        </p:txBody>
      </p:sp>
      <p:cxnSp>
        <p:nvCxnSpPr>
          <p:cNvPr id="37" name="Straight Connector 36">
            <a:extLst>
              <a:ext uri="{FF2B5EF4-FFF2-40B4-BE49-F238E27FC236}">
                <a16:creationId xmlns="" xmlns:a16="http://schemas.microsoft.com/office/drawing/2014/main" id="{96D07482-83A3-4451-943C-B4696108295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 xmlns:a16="http://schemas.microsoft.com/office/drawing/2014/main" id="{EDC90921-9082-491B-940E-827D679F34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8CB063-5194-4F84-A91A-F796970AF086}"/>
              </a:ext>
            </a:extLst>
          </p:cNvPr>
          <p:cNvSpPr>
            <a:spLocks noGrp="1"/>
          </p:cNvSpPr>
          <p:nvPr>
            <p:ph type="title"/>
          </p:nvPr>
        </p:nvSpPr>
        <p:spPr>
          <a:xfrm>
            <a:off x="0" y="0"/>
            <a:ext cx="12145818" cy="858706"/>
          </a:xfrm>
          <a:solidFill>
            <a:schemeClr val="accent6">
              <a:lumMod val="20000"/>
              <a:lumOff val="80000"/>
            </a:schemeClr>
          </a:solidFill>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a:t>
            </a:r>
            <a:r>
              <a:rPr lang="en-US" i="0" dirty="0">
                <a:solidFill>
                  <a:schemeClr val="tx1"/>
                </a:solidFill>
                <a:effectLst/>
                <a:latin typeface="Times New Roman" panose="02020603050405020304" pitchFamily="18" charset="0"/>
                <a:cs typeface="Times New Roman" panose="02020603050405020304" pitchFamily="18" charset="0"/>
              </a:rPr>
              <a:t>Characteristics</a:t>
            </a:r>
            <a:r>
              <a:rPr lang="en-US" b="1" i="0" dirty="0">
                <a:solidFill>
                  <a:schemeClr val="tx1"/>
                </a:solidFill>
                <a:effectLst/>
                <a:latin typeface="Times New Roman" panose="02020603050405020304" pitchFamily="18" charset="0"/>
                <a:cs typeface="Times New Roman" panose="02020603050405020304" pitchFamily="18" charset="0"/>
              </a:rPr>
              <a:t> </a:t>
            </a:r>
            <a:r>
              <a:rPr lang="en-US" i="0" dirty="0">
                <a:solidFill>
                  <a:schemeClr val="tx1"/>
                </a:solidFill>
                <a:effectLst/>
                <a:latin typeface="Times New Roman" panose="02020603050405020304" pitchFamily="18" charset="0"/>
                <a:cs typeface="Times New Roman" panose="02020603050405020304" pitchFamily="18" charset="0"/>
              </a:rPr>
              <a:t>of a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9AC833C-DEC0-40AD-93F3-0FFC2C7FD7C9}"/>
              </a:ext>
            </a:extLst>
          </p:cNvPr>
          <p:cNvSpPr>
            <a:spLocks noGrp="1"/>
          </p:cNvSpPr>
          <p:nvPr>
            <p:ph idx="1"/>
          </p:nvPr>
        </p:nvSpPr>
        <p:spPr>
          <a:xfrm>
            <a:off x="83127" y="997527"/>
            <a:ext cx="12016509" cy="5366327"/>
          </a:xfrm>
        </p:spPr>
        <p:txBody>
          <a:bodyPr>
            <a:normAutofit fontScale="85000" lnSpcReduction="20000"/>
          </a:bodyPr>
          <a:lstStyle/>
          <a:p>
            <a:pPr algn="l">
              <a:lnSpc>
                <a:spcPct val="150000"/>
              </a:lnSpc>
              <a:buFont typeface="Wingdings" panose="05000000000000000000" pitchFamily="2" charset="2"/>
              <a:buChar char="q"/>
            </a:pPr>
            <a:r>
              <a:rPr lang="en-US" sz="4500" b="1" i="0" dirty="0">
                <a:effectLst/>
                <a:latin typeface="Times New Roman" panose="02020603050405020304" pitchFamily="18" charset="0"/>
                <a:cs typeface="Times New Roman" panose="02020603050405020304" pitchFamily="18" charset="0"/>
              </a:rPr>
              <a:t>Central Objective</a:t>
            </a:r>
          </a:p>
          <a:p>
            <a:pPr lvl="2" algn="just">
              <a:lnSpc>
                <a:spcPct val="120000"/>
              </a:lnSpc>
              <a:buFont typeface="Wingdings" panose="05000000000000000000" pitchFamily="2" charset="2"/>
              <a:buChar char="§"/>
            </a:pPr>
            <a:r>
              <a:rPr lang="en-US" sz="4600" b="0" i="0" dirty="0">
                <a:solidFill>
                  <a:srgbClr val="000000"/>
                </a:solidFill>
                <a:effectLst/>
                <a:latin typeface="Times New Roman" panose="02020603050405020304" pitchFamily="18" charset="0"/>
                <a:cs typeface="Times New Roman" panose="02020603050405020304" pitchFamily="18" charset="0"/>
              </a:rPr>
              <a:t>The objective of system must be central. </a:t>
            </a:r>
            <a:r>
              <a:rPr lang="en-US" sz="4600" b="0" i="0" dirty="0" smtClean="0">
                <a:solidFill>
                  <a:srgbClr val="000000"/>
                </a:solidFill>
                <a:effectLst/>
                <a:latin typeface="Times New Roman" panose="02020603050405020304" pitchFamily="18" charset="0"/>
                <a:cs typeface="Times New Roman" panose="02020603050405020304" pitchFamily="18" charset="0"/>
              </a:rPr>
              <a:t>It </a:t>
            </a:r>
            <a:r>
              <a:rPr lang="en-US" sz="4600" b="0" i="0" dirty="0">
                <a:solidFill>
                  <a:srgbClr val="000000"/>
                </a:solidFill>
                <a:effectLst/>
                <a:latin typeface="Times New Roman" panose="02020603050405020304" pitchFamily="18" charset="0"/>
                <a:cs typeface="Times New Roman" panose="02020603050405020304" pitchFamily="18" charset="0"/>
              </a:rPr>
              <a:t>may be real or stated. </a:t>
            </a:r>
          </a:p>
          <a:p>
            <a:pPr lvl="2" algn="just">
              <a:lnSpc>
                <a:spcPct val="120000"/>
              </a:lnSpc>
              <a:buFont typeface="Wingdings" panose="05000000000000000000" pitchFamily="2" charset="2"/>
              <a:buChar char="§"/>
            </a:pPr>
            <a:r>
              <a:rPr lang="en-US" sz="4600" b="0" i="0" dirty="0">
                <a:solidFill>
                  <a:srgbClr val="000000"/>
                </a:solidFill>
                <a:effectLst/>
                <a:latin typeface="Times New Roman" panose="02020603050405020304" pitchFamily="18" charset="0"/>
                <a:cs typeface="Times New Roman" panose="02020603050405020304" pitchFamily="18" charset="0"/>
              </a:rPr>
              <a:t>It is not uncommon for an organization to state an objective and operate to achieve another.</a:t>
            </a:r>
          </a:p>
          <a:p>
            <a:pPr lvl="2" algn="just">
              <a:lnSpc>
                <a:spcPct val="120000"/>
              </a:lnSpc>
              <a:buFont typeface="Wingdings" panose="05000000000000000000" pitchFamily="2" charset="2"/>
              <a:buChar char="§"/>
            </a:pPr>
            <a:r>
              <a:rPr lang="en-US" sz="4600" b="0" i="0" dirty="0">
                <a:solidFill>
                  <a:srgbClr val="000000"/>
                </a:solidFill>
                <a:effectLst/>
                <a:latin typeface="Times New Roman" panose="02020603050405020304" pitchFamily="18" charset="0"/>
                <a:cs typeface="Times New Roman" panose="02020603050405020304" pitchFamily="18" charset="0"/>
              </a:rPr>
              <a:t>The users must know the main objective of a computer application early in the analysis for a successful design and conversion.</a:t>
            </a:r>
          </a:p>
          <a:p>
            <a:endParaRPr lang="en-US" dirty="0"/>
          </a:p>
        </p:txBody>
      </p:sp>
    </p:spTree>
    <p:extLst>
      <p:ext uri="{BB962C8B-B14F-4D97-AF65-F5344CB8AC3E}">
        <p14:creationId xmlns:p14="http://schemas.microsoft.com/office/powerpoint/2010/main" val="184360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76FF0D-1098-4697-814C-85068831CC92}"/>
              </a:ext>
            </a:extLst>
          </p:cNvPr>
          <p:cNvSpPr>
            <a:spLocks noGrp="1"/>
          </p:cNvSpPr>
          <p:nvPr>
            <p:ph type="title"/>
          </p:nvPr>
        </p:nvSpPr>
        <p:spPr>
          <a:xfrm>
            <a:off x="0" y="0"/>
            <a:ext cx="12192000" cy="858982"/>
          </a:xfrm>
          <a:solidFill>
            <a:schemeClr val="accent6">
              <a:lumMod val="20000"/>
              <a:lumOff val="80000"/>
            </a:schemeClr>
          </a:solidFill>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Elements of a System</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 xmlns:a16="http://schemas.microsoft.com/office/drawing/2014/main" id="{0825CFFA-BAC7-4974-A492-6F17BC34A2E1}"/>
              </a:ext>
            </a:extLst>
          </p:cNvPr>
          <p:cNvPicPr>
            <a:picLocks noGrp="1" noChangeAspect="1"/>
          </p:cNvPicPr>
          <p:nvPr>
            <p:ph idx="1"/>
          </p:nvPr>
        </p:nvPicPr>
        <p:blipFill>
          <a:blip r:embed="rId2"/>
          <a:stretch>
            <a:fillRect/>
          </a:stretch>
        </p:blipFill>
        <p:spPr>
          <a:xfrm>
            <a:off x="917654" y="1653771"/>
            <a:ext cx="8914938" cy="4552517"/>
          </a:xfrm>
        </p:spPr>
      </p:pic>
      <p:sp>
        <p:nvSpPr>
          <p:cNvPr id="11" name="TextBox 10">
            <a:extLst>
              <a:ext uri="{FF2B5EF4-FFF2-40B4-BE49-F238E27FC236}">
                <a16:creationId xmlns="" xmlns:a16="http://schemas.microsoft.com/office/drawing/2014/main" id="{372388B6-E5D4-43F3-89DC-3DF3D0C20CBA}"/>
              </a:ext>
            </a:extLst>
          </p:cNvPr>
          <p:cNvSpPr txBox="1"/>
          <p:nvPr/>
        </p:nvSpPr>
        <p:spPr>
          <a:xfrm>
            <a:off x="109953" y="930450"/>
            <a:ext cx="12015545" cy="584775"/>
          </a:xfrm>
          <a:prstGeom prst="rect">
            <a:avLst/>
          </a:prstGeom>
          <a:noFill/>
        </p:spPr>
        <p:txBody>
          <a:bodyPr wrap="square">
            <a:spAutoFit/>
          </a:bodyPr>
          <a:lstStyle/>
          <a:p>
            <a:pPr marL="285750" indent="-285750">
              <a:buFont typeface="Wingdings" panose="05000000000000000000" pitchFamily="2" charset="2"/>
              <a:buChar char="q"/>
            </a:pPr>
            <a:r>
              <a:rPr lang="en-US" sz="3200" b="0" i="0" dirty="0" smtClean="0">
                <a:solidFill>
                  <a:srgbClr val="000000"/>
                </a:solidFill>
                <a:effectLst/>
                <a:latin typeface="Times New Roman" panose="02020603050405020304" pitchFamily="18" charset="0"/>
                <a:cs typeface="Times New Roman" panose="02020603050405020304" pitchFamily="18" charset="0"/>
              </a:rPr>
              <a:t> Manger elements of every system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81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7DEF11-A41C-455C-9B21-3E007FCDFD1D}"/>
              </a:ext>
            </a:extLst>
          </p:cNvPr>
          <p:cNvSpPr>
            <a:spLocks noGrp="1"/>
          </p:cNvSpPr>
          <p:nvPr>
            <p:ph type="title"/>
          </p:nvPr>
        </p:nvSpPr>
        <p:spPr>
          <a:xfrm>
            <a:off x="0" y="0"/>
            <a:ext cx="12192000" cy="785091"/>
          </a:xfrm>
          <a:solidFill>
            <a:schemeClr val="accent6">
              <a:lumMod val="20000"/>
              <a:lumOff val="80000"/>
            </a:schemeClr>
          </a:solidFill>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a:t>
            </a:r>
            <a:r>
              <a:rPr lang="en-US" sz="4800" b="0" i="0" dirty="0">
                <a:solidFill>
                  <a:schemeClr val="tx1"/>
                </a:solidFill>
                <a:effectLst/>
                <a:latin typeface="Times New Roman" panose="02020603050405020304" pitchFamily="18" charset="0"/>
                <a:cs typeface="Times New Roman" panose="02020603050405020304" pitchFamily="18" charset="0"/>
              </a:rPr>
              <a:t>Elements</a:t>
            </a:r>
            <a:r>
              <a:rPr lang="en-US" b="0" i="0" dirty="0">
                <a:solidFill>
                  <a:schemeClr val="tx1"/>
                </a:solidFill>
                <a:effectLst/>
                <a:latin typeface="Times New Roman" panose="02020603050405020304" pitchFamily="18" charset="0"/>
                <a:cs typeface="Times New Roman" panose="02020603050405020304" pitchFamily="18" charset="0"/>
              </a:rPr>
              <a:t> of a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51858CD-19AE-4AD7-9A76-93E91CD5E2B2}"/>
              </a:ext>
            </a:extLst>
          </p:cNvPr>
          <p:cNvSpPr>
            <a:spLocks noGrp="1"/>
          </p:cNvSpPr>
          <p:nvPr>
            <p:ph idx="1"/>
          </p:nvPr>
        </p:nvSpPr>
        <p:spPr>
          <a:xfrm>
            <a:off x="267855" y="1173018"/>
            <a:ext cx="11924145" cy="5237018"/>
          </a:xfrm>
        </p:spPr>
        <p:txBody>
          <a:bodyPr/>
          <a:lstStyle/>
          <a:p>
            <a:pPr algn="l">
              <a:buFont typeface="Wingdings" panose="05000000000000000000" pitchFamily="2" charset="2"/>
              <a:buChar char="q"/>
            </a:pPr>
            <a:r>
              <a:rPr lang="en-US" sz="3600" b="1" i="0" dirty="0">
                <a:effectLst/>
                <a:latin typeface="Times New Roman" panose="02020603050405020304" pitchFamily="18" charset="0"/>
                <a:cs typeface="Times New Roman" panose="02020603050405020304" pitchFamily="18" charset="0"/>
              </a:rPr>
              <a:t>Outputs and Inputs</a:t>
            </a:r>
          </a:p>
          <a:p>
            <a:pPr lvl="1">
              <a:buFont typeface="Wingdings" panose="05000000000000000000" pitchFamily="2" charset="2"/>
              <a:buChar char="§"/>
            </a:pPr>
            <a:r>
              <a:rPr lang="en-US" sz="4000" b="0" i="0" dirty="0">
                <a:solidFill>
                  <a:srgbClr val="000000"/>
                </a:solidFill>
                <a:effectLst/>
                <a:latin typeface="Times New Roman" panose="02020603050405020304" pitchFamily="18" charset="0"/>
                <a:cs typeface="Times New Roman" panose="02020603050405020304" pitchFamily="18" charset="0"/>
              </a:rPr>
              <a:t>The main aim of a system is to produce an output which is useful for its user.</a:t>
            </a:r>
          </a:p>
          <a:p>
            <a:pPr lvl="1">
              <a:buFont typeface="Wingdings" panose="05000000000000000000" pitchFamily="2" charset="2"/>
              <a:buChar char="§"/>
            </a:pPr>
            <a:r>
              <a:rPr lang="en-US" sz="4000" b="0" i="0" dirty="0">
                <a:solidFill>
                  <a:srgbClr val="000000"/>
                </a:solidFill>
                <a:effectLst/>
                <a:latin typeface="Times New Roman" panose="02020603050405020304" pitchFamily="18" charset="0"/>
                <a:cs typeface="Times New Roman" panose="02020603050405020304" pitchFamily="18" charset="0"/>
              </a:rPr>
              <a:t>Inputs are the information that enters into the system for processing.</a:t>
            </a:r>
          </a:p>
          <a:p>
            <a:pPr lvl="1">
              <a:buFont typeface="Wingdings" panose="05000000000000000000" pitchFamily="2" charset="2"/>
              <a:buChar char="§"/>
            </a:pPr>
            <a:r>
              <a:rPr lang="en-US" sz="4000" b="0" i="0" dirty="0">
                <a:solidFill>
                  <a:srgbClr val="000000"/>
                </a:solidFill>
                <a:effectLst/>
                <a:latin typeface="Times New Roman" panose="02020603050405020304" pitchFamily="18" charset="0"/>
                <a:cs typeface="Times New Roman" panose="02020603050405020304" pitchFamily="18" charset="0"/>
              </a:rPr>
              <a:t>Output is the outcome of processing.</a:t>
            </a:r>
          </a:p>
          <a:p>
            <a:endParaRPr lang="en-US" dirty="0"/>
          </a:p>
        </p:txBody>
      </p:sp>
    </p:spTree>
    <p:extLst>
      <p:ext uri="{BB962C8B-B14F-4D97-AF65-F5344CB8AC3E}">
        <p14:creationId xmlns:p14="http://schemas.microsoft.com/office/powerpoint/2010/main" val="2904629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3DF0D4-7A9A-4BFB-BC89-C3A5FBC2A77D}"/>
              </a:ext>
            </a:extLst>
          </p:cNvPr>
          <p:cNvSpPr>
            <a:spLocks noGrp="1"/>
          </p:cNvSpPr>
          <p:nvPr>
            <p:ph type="title"/>
          </p:nvPr>
        </p:nvSpPr>
        <p:spPr>
          <a:xfrm>
            <a:off x="0" y="0"/>
            <a:ext cx="12192000" cy="849745"/>
          </a:xfrm>
          <a:solidFill>
            <a:schemeClr val="accent6">
              <a:lumMod val="20000"/>
              <a:lumOff val="80000"/>
            </a:schemeClr>
          </a:solidFill>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…Elements of a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2FFC1A2-7FBA-40BD-9BBB-B846CDE17D65}"/>
              </a:ext>
            </a:extLst>
          </p:cNvPr>
          <p:cNvSpPr>
            <a:spLocks noGrp="1"/>
          </p:cNvSpPr>
          <p:nvPr>
            <p:ph idx="1"/>
          </p:nvPr>
        </p:nvSpPr>
        <p:spPr>
          <a:xfrm>
            <a:off x="265546" y="1071417"/>
            <a:ext cx="11660908" cy="3629891"/>
          </a:xfrm>
        </p:spPr>
        <p:txBody>
          <a:bodyPr>
            <a:noAutofit/>
          </a:bodyPr>
          <a:lstStyle/>
          <a:p>
            <a:pPr algn="l">
              <a:buFont typeface="Wingdings" panose="05000000000000000000" pitchFamily="2" charset="2"/>
              <a:buChar char="q"/>
            </a:pPr>
            <a:r>
              <a:rPr lang="en-US" sz="4000" b="1" i="0" dirty="0">
                <a:effectLst/>
                <a:latin typeface="Times New Roman" panose="02020603050405020304" pitchFamily="18" charset="0"/>
                <a:cs typeface="Times New Roman" panose="02020603050405020304" pitchFamily="18" charset="0"/>
              </a:rPr>
              <a:t>Processor(s)</a:t>
            </a:r>
          </a:p>
          <a:p>
            <a:pPr lvl="1" algn="just">
              <a:spcBef>
                <a:spcPts val="0"/>
              </a:spcBef>
              <a:spcAft>
                <a:spcPts val="0"/>
              </a:spcAft>
              <a:buFont typeface="Wingdings" panose="05000000000000000000" pitchFamily="2" charset="2"/>
              <a:buChar char="§"/>
            </a:pPr>
            <a:r>
              <a:rPr lang="en-US" sz="3600" b="0" i="0" dirty="0">
                <a:solidFill>
                  <a:srgbClr val="000000"/>
                </a:solidFill>
                <a:effectLst/>
                <a:latin typeface="Times New Roman" panose="02020603050405020304" pitchFamily="18" charset="0"/>
                <a:cs typeface="Times New Roman" panose="02020603050405020304" pitchFamily="18" charset="0"/>
              </a:rPr>
              <a:t>The processor is the element of a system that involves the actual transformation of input into </a:t>
            </a:r>
            <a:r>
              <a:rPr lang="en-US" sz="3600" b="0" i="0" dirty="0" smtClean="0">
                <a:solidFill>
                  <a:srgbClr val="000000"/>
                </a:solidFill>
                <a:effectLst/>
                <a:latin typeface="Times New Roman" panose="02020603050405020304" pitchFamily="18" charset="0"/>
                <a:cs typeface="Times New Roman" panose="02020603050405020304" pitchFamily="18" charset="0"/>
              </a:rPr>
              <a:t>output. It </a:t>
            </a:r>
            <a:r>
              <a:rPr lang="en-US" sz="3600" b="0" i="0" dirty="0">
                <a:solidFill>
                  <a:srgbClr val="000000"/>
                </a:solidFill>
                <a:effectLst/>
                <a:latin typeface="Times New Roman" panose="02020603050405020304" pitchFamily="18" charset="0"/>
                <a:cs typeface="Times New Roman" panose="02020603050405020304" pitchFamily="18" charset="0"/>
              </a:rPr>
              <a:t>is the operational component of a system. </a:t>
            </a:r>
          </a:p>
          <a:p>
            <a:pPr lvl="1" algn="just">
              <a:spcBef>
                <a:spcPts val="0"/>
              </a:spcBef>
              <a:spcAft>
                <a:spcPts val="0"/>
              </a:spcAft>
              <a:buFont typeface="Wingdings" panose="05000000000000000000" pitchFamily="2" charset="2"/>
              <a:buChar char="§"/>
            </a:pPr>
            <a:endParaRPr lang="en-US" sz="3600" b="0" i="0" dirty="0" smtClean="0">
              <a:solidFill>
                <a:srgbClr val="000000"/>
              </a:solidFill>
              <a:effectLst/>
              <a:latin typeface="Times New Roman" panose="02020603050405020304" pitchFamily="18" charset="0"/>
              <a:cs typeface="Times New Roman" panose="02020603050405020304" pitchFamily="18" charset="0"/>
            </a:endParaRPr>
          </a:p>
          <a:p>
            <a:pPr lvl="1" algn="just">
              <a:spcBef>
                <a:spcPts val="0"/>
              </a:spcBef>
              <a:spcAft>
                <a:spcPts val="0"/>
              </a:spcAft>
              <a:buFont typeface="Wingdings" panose="05000000000000000000" pitchFamily="2" charset="2"/>
              <a:buChar char="§"/>
            </a:pPr>
            <a:r>
              <a:rPr lang="en-US" sz="3600" b="0" i="0" dirty="0" smtClean="0">
                <a:solidFill>
                  <a:srgbClr val="000000"/>
                </a:solidFill>
                <a:effectLst/>
                <a:latin typeface="Times New Roman" panose="02020603050405020304" pitchFamily="18" charset="0"/>
                <a:cs typeface="Times New Roman" panose="02020603050405020304" pitchFamily="18" charset="0"/>
              </a:rPr>
              <a:t>Processors </a:t>
            </a:r>
            <a:r>
              <a:rPr lang="en-US" sz="3600" b="0" i="0" dirty="0">
                <a:solidFill>
                  <a:srgbClr val="000000"/>
                </a:solidFill>
                <a:effectLst/>
                <a:latin typeface="Times New Roman" panose="02020603050405020304" pitchFamily="18" charset="0"/>
                <a:cs typeface="Times New Roman" panose="02020603050405020304" pitchFamily="18" charset="0"/>
              </a:rPr>
              <a:t>may modify the input either totally or partially, depending on the output specification.</a:t>
            </a:r>
          </a:p>
          <a:p>
            <a:pPr lvl="1" algn="just">
              <a:spcBef>
                <a:spcPts val="0"/>
              </a:spcBef>
              <a:spcAft>
                <a:spcPts val="0"/>
              </a:spcAft>
              <a:buFont typeface="Wingdings" panose="05000000000000000000" pitchFamily="2" charset="2"/>
              <a:buChar char="§"/>
            </a:pPr>
            <a:endParaRPr lang="en-US" sz="3600" b="0" i="0" dirty="0" smtClean="0">
              <a:solidFill>
                <a:srgbClr val="000000"/>
              </a:solidFill>
              <a:effectLst/>
              <a:latin typeface="Times New Roman" panose="02020603050405020304" pitchFamily="18" charset="0"/>
              <a:cs typeface="Times New Roman" panose="02020603050405020304" pitchFamily="18" charset="0"/>
            </a:endParaRPr>
          </a:p>
          <a:p>
            <a:pPr lvl="1" algn="just">
              <a:spcBef>
                <a:spcPts val="0"/>
              </a:spcBef>
              <a:spcAft>
                <a:spcPts val="0"/>
              </a:spcAft>
              <a:buFont typeface="Wingdings" panose="05000000000000000000" pitchFamily="2" charset="2"/>
              <a:buChar char="§"/>
            </a:pPr>
            <a:r>
              <a:rPr lang="en-US" sz="3600" b="0" i="0" dirty="0" smtClean="0">
                <a:solidFill>
                  <a:srgbClr val="000000"/>
                </a:solidFill>
                <a:effectLst/>
                <a:latin typeface="Times New Roman" panose="02020603050405020304" pitchFamily="18" charset="0"/>
                <a:cs typeface="Times New Roman" panose="02020603050405020304" pitchFamily="18" charset="0"/>
              </a:rPr>
              <a:t>As </a:t>
            </a:r>
            <a:r>
              <a:rPr lang="en-US" sz="3600" b="0" i="0" dirty="0">
                <a:solidFill>
                  <a:srgbClr val="000000"/>
                </a:solidFill>
                <a:effectLst/>
                <a:latin typeface="Times New Roman" panose="02020603050405020304" pitchFamily="18" charset="0"/>
                <a:cs typeface="Times New Roman" panose="02020603050405020304" pitchFamily="18" charset="0"/>
              </a:rPr>
              <a:t>the output specifications change, so does the processing. </a:t>
            </a:r>
          </a:p>
          <a:p>
            <a:pPr>
              <a:lnSpc>
                <a:spcPct val="100000"/>
              </a:lnSpc>
              <a:spcBef>
                <a:spcPts val="0"/>
              </a:spcBef>
              <a:spcAft>
                <a:spcPts val="0"/>
              </a:spcAft>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827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2C4790-FC69-4A90-AB1E-CD56A4975E00}"/>
              </a:ext>
            </a:extLst>
          </p:cNvPr>
          <p:cNvSpPr>
            <a:spLocks noGrp="1"/>
          </p:cNvSpPr>
          <p:nvPr>
            <p:ph type="title"/>
          </p:nvPr>
        </p:nvSpPr>
        <p:spPr>
          <a:xfrm>
            <a:off x="0" y="0"/>
            <a:ext cx="11988800" cy="849745"/>
          </a:xfrm>
          <a:solidFill>
            <a:schemeClr val="accent6">
              <a:lumMod val="20000"/>
              <a:lumOff val="80000"/>
            </a:schemeClr>
          </a:solidFill>
        </p:spPr>
        <p:txBody>
          <a:bodyPr/>
          <a:lstStyle/>
          <a:p>
            <a:r>
              <a:rPr lang="en-US" i="0" dirty="0">
                <a:solidFill>
                  <a:schemeClr val="tx1"/>
                </a:solidFill>
                <a:effectLst/>
                <a:latin typeface="Times New Roman" panose="02020603050405020304" pitchFamily="18" charset="0"/>
                <a:cs typeface="Times New Roman" panose="02020603050405020304" pitchFamily="18" charset="0"/>
              </a:rPr>
              <a:t>…Elements of a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EAB1FAD-BD44-4CDC-B705-0203787015DB}"/>
              </a:ext>
            </a:extLst>
          </p:cNvPr>
          <p:cNvSpPr>
            <a:spLocks noGrp="1"/>
          </p:cNvSpPr>
          <p:nvPr>
            <p:ph idx="1"/>
          </p:nvPr>
        </p:nvSpPr>
        <p:spPr>
          <a:xfrm>
            <a:off x="203200" y="1228436"/>
            <a:ext cx="11785600" cy="4904509"/>
          </a:xfrm>
        </p:spPr>
        <p:txBody>
          <a:bodyPr>
            <a:normAutofit/>
          </a:bodyPr>
          <a:lstStyle/>
          <a:p>
            <a:pPr algn="l">
              <a:buFont typeface="Wingdings" panose="05000000000000000000" pitchFamily="2" charset="2"/>
              <a:buChar char="q"/>
            </a:pPr>
            <a:r>
              <a:rPr lang="en-US" sz="3600" b="1" i="0" dirty="0">
                <a:effectLst/>
                <a:latin typeface="Times New Roman" panose="02020603050405020304" pitchFamily="18" charset="0"/>
                <a:cs typeface="Times New Roman" panose="02020603050405020304" pitchFamily="18" charset="0"/>
              </a:rPr>
              <a:t>Control</a:t>
            </a:r>
          </a:p>
          <a:p>
            <a:pPr lvl="1" algn="just">
              <a:lnSpc>
                <a:spcPct val="120000"/>
              </a:lnSpc>
              <a:buFont typeface="Wingdings" panose="05000000000000000000" pitchFamily="2" charset="2"/>
              <a:buChar char="§"/>
            </a:pPr>
            <a:r>
              <a:rPr lang="en-US" sz="3200" b="0" i="0" dirty="0" smtClean="0">
                <a:solidFill>
                  <a:srgbClr val="000000"/>
                </a:solidFill>
                <a:effectLst/>
                <a:latin typeface="Times New Roman" panose="02020603050405020304" pitchFamily="18" charset="0"/>
                <a:cs typeface="Times New Roman" panose="02020603050405020304" pitchFamily="18" charset="0"/>
              </a:rPr>
              <a:t>It </a:t>
            </a:r>
            <a:r>
              <a:rPr lang="en-US" sz="3200" b="0" i="0" dirty="0">
                <a:solidFill>
                  <a:srgbClr val="000000"/>
                </a:solidFill>
                <a:effectLst/>
                <a:latin typeface="Times New Roman" panose="02020603050405020304" pitchFamily="18" charset="0"/>
                <a:cs typeface="Times New Roman" panose="02020603050405020304" pitchFamily="18" charset="0"/>
              </a:rPr>
              <a:t>is the decision–making subsystem that controls the pattern of activities governing input, processing, and output.</a:t>
            </a:r>
          </a:p>
          <a:p>
            <a:pPr lvl="1" algn="just">
              <a:lnSpc>
                <a:spcPct val="120000"/>
              </a:lnSpc>
              <a:buFont typeface="Wingdings" panose="05000000000000000000" pitchFamily="2" charset="2"/>
              <a:buChar char="§"/>
            </a:pPr>
            <a:r>
              <a:rPr lang="en-US" sz="3200" b="1" i="0" dirty="0" smtClean="0">
                <a:solidFill>
                  <a:srgbClr val="FF0000"/>
                </a:solidFill>
                <a:effectLst/>
                <a:latin typeface="Times New Roman" panose="02020603050405020304" pitchFamily="18" charset="0"/>
                <a:cs typeface="Times New Roman" panose="02020603050405020304" pitchFamily="18" charset="0"/>
              </a:rPr>
              <a:t>E.g</a:t>
            </a:r>
            <a:r>
              <a:rPr lang="en-US" sz="3200" b="0" i="0" dirty="0" smtClean="0">
                <a:solidFill>
                  <a:srgbClr val="000000"/>
                </a:solidFill>
                <a:effectLst/>
                <a:latin typeface="Times New Roman" panose="02020603050405020304" pitchFamily="18" charset="0"/>
                <a:cs typeface="Times New Roman" panose="02020603050405020304" pitchFamily="18" charset="0"/>
              </a:rPr>
              <a:t>. the </a:t>
            </a:r>
            <a:r>
              <a:rPr lang="en-US" sz="3200" b="0" i="0" dirty="0">
                <a:solidFill>
                  <a:srgbClr val="000000"/>
                </a:solidFill>
                <a:effectLst/>
                <a:latin typeface="Times New Roman" panose="02020603050405020304" pitchFamily="18" charset="0"/>
                <a:cs typeface="Times New Roman" panose="02020603050405020304" pitchFamily="18" charset="0"/>
              </a:rPr>
              <a:t>behavior of a computer System is controlled by the Operating System and software. </a:t>
            </a:r>
          </a:p>
          <a:p>
            <a:pPr lvl="1" algn="just">
              <a:lnSpc>
                <a:spcPct val="120000"/>
              </a:lnSpc>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In order to keep system in balance, what and how much input is needed is determined by Output Specifications.</a:t>
            </a:r>
          </a:p>
          <a:p>
            <a:endParaRPr lang="en-US" dirty="0"/>
          </a:p>
        </p:txBody>
      </p:sp>
    </p:spTree>
    <p:extLst>
      <p:ext uri="{BB962C8B-B14F-4D97-AF65-F5344CB8AC3E}">
        <p14:creationId xmlns:p14="http://schemas.microsoft.com/office/powerpoint/2010/main" val="2500090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8C465-23EE-40F5-B95F-CAD58B4EA221}"/>
              </a:ext>
            </a:extLst>
          </p:cNvPr>
          <p:cNvSpPr>
            <a:spLocks noGrp="1"/>
          </p:cNvSpPr>
          <p:nvPr>
            <p:ph type="title"/>
          </p:nvPr>
        </p:nvSpPr>
        <p:spPr>
          <a:xfrm>
            <a:off x="0" y="83404"/>
            <a:ext cx="12192000" cy="1071142"/>
          </a:xfrm>
          <a:solidFill>
            <a:schemeClr val="accent6">
              <a:lumMod val="20000"/>
              <a:lumOff val="80000"/>
            </a:schemeClr>
          </a:solidFill>
        </p:spPr>
        <p:txBody>
          <a:bodyPr/>
          <a:lstStyle/>
          <a:p>
            <a:r>
              <a:rPr lang="en-US" b="0" i="0" dirty="0">
                <a:effectLst/>
                <a:latin typeface="Times New Roman" panose="02020603050405020304" pitchFamily="18" charset="0"/>
                <a:cs typeface="Times New Roman" panose="02020603050405020304" pitchFamily="18" charset="0"/>
              </a:rPr>
              <a:t>…Elements of a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49C430E-FB2E-4564-854A-73DF76C8BB4E}"/>
              </a:ext>
            </a:extLst>
          </p:cNvPr>
          <p:cNvSpPr>
            <a:spLocks noGrp="1"/>
          </p:cNvSpPr>
          <p:nvPr>
            <p:ph idx="1"/>
          </p:nvPr>
        </p:nvSpPr>
        <p:spPr>
          <a:xfrm>
            <a:off x="138545" y="1283855"/>
            <a:ext cx="11914909" cy="4904509"/>
          </a:xfrm>
        </p:spPr>
        <p:txBody>
          <a:bodyPr>
            <a:normAutofit/>
          </a:bodyPr>
          <a:lstStyle/>
          <a:p>
            <a:pPr algn="l">
              <a:buFont typeface="Wingdings" panose="05000000000000000000" pitchFamily="2" charset="2"/>
              <a:buChar char="q"/>
            </a:pPr>
            <a:r>
              <a:rPr lang="en-US" sz="3600" b="1" i="0" dirty="0">
                <a:effectLst/>
                <a:latin typeface="Times New Roman" panose="02020603050405020304" pitchFamily="18" charset="0"/>
                <a:cs typeface="Times New Roman" panose="02020603050405020304" pitchFamily="18" charset="0"/>
              </a:rPr>
              <a:t>Feedback</a:t>
            </a:r>
          </a:p>
          <a:p>
            <a:pPr lvl="1" algn="just">
              <a:buFont typeface="Arial" panose="020B0604020202020204" pitchFamily="34" charset="0"/>
              <a:buChar char="•"/>
            </a:pPr>
            <a:r>
              <a:rPr lang="en-US" sz="3600" b="0" i="0" dirty="0">
                <a:solidFill>
                  <a:srgbClr val="000000"/>
                </a:solidFill>
                <a:effectLst/>
                <a:latin typeface="Times New Roman" panose="02020603050405020304" pitchFamily="18" charset="0"/>
                <a:cs typeface="Times New Roman" panose="02020603050405020304" pitchFamily="18" charset="0"/>
              </a:rPr>
              <a:t>Feedback provides the control in a dynamic system.</a:t>
            </a:r>
          </a:p>
          <a:p>
            <a:pPr lvl="1" algn="just">
              <a:buFont typeface="Arial" panose="020B0604020202020204" pitchFamily="34" charset="0"/>
              <a:buChar char="•"/>
            </a:pPr>
            <a:r>
              <a:rPr lang="en-US" sz="3600" b="0" i="0" dirty="0">
                <a:solidFill>
                  <a:srgbClr val="000000"/>
                </a:solidFill>
                <a:effectLst/>
                <a:latin typeface="Times New Roman" panose="02020603050405020304" pitchFamily="18" charset="0"/>
                <a:cs typeface="Times New Roman" panose="02020603050405020304" pitchFamily="18" charset="0"/>
              </a:rPr>
              <a:t>Positive feedback is routine in nature that encourages the performance of the system.</a:t>
            </a:r>
          </a:p>
          <a:p>
            <a:pPr lvl="1" algn="just">
              <a:buFont typeface="Arial" panose="020B0604020202020204" pitchFamily="34" charset="0"/>
              <a:buChar char="•"/>
            </a:pPr>
            <a:r>
              <a:rPr lang="en-US" sz="3600" b="0" i="0" dirty="0">
                <a:solidFill>
                  <a:srgbClr val="000000"/>
                </a:solidFill>
                <a:effectLst/>
                <a:latin typeface="Times New Roman" panose="02020603050405020304" pitchFamily="18" charset="0"/>
                <a:cs typeface="Times New Roman" panose="02020603050405020304" pitchFamily="18" charset="0"/>
              </a:rPr>
              <a:t>Negative feedback is informational in nature that provides the controller with information for action.</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164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4CCBFA-76E1-4950-A44A-32945025A6A1}"/>
              </a:ext>
            </a:extLst>
          </p:cNvPr>
          <p:cNvSpPr>
            <a:spLocks noGrp="1"/>
          </p:cNvSpPr>
          <p:nvPr>
            <p:ph type="title"/>
          </p:nvPr>
        </p:nvSpPr>
        <p:spPr>
          <a:xfrm>
            <a:off x="-1" y="-9883"/>
            <a:ext cx="12256655" cy="831920"/>
          </a:xfrm>
          <a:solidFill>
            <a:schemeClr val="accent6">
              <a:lumMod val="20000"/>
              <a:lumOff val="80000"/>
            </a:schemeClr>
          </a:solidFill>
        </p:spPr>
        <p:txBody>
          <a:bodyPr/>
          <a:lstStyle/>
          <a:p>
            <a:r>
              <a:rPr lang="en-US" b="0" i="0" dirty="0">
                <a:effectLst/>
                <a:latin typeface="Times New Roman" panose="02020603050405020304" pitchFamily="18" charset="0"/>
                <a:cs typeface="Times New Roman" panose="02020603050405020304" pitchFamily="18" charset="0"/>
              </a:rPr>
              <a:t>…Elements of a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4D13050-0337-4670-9CD3-F7ED36926157}"/>
              </a:ext>
            </a:extLst>
          </p:cNvPr>
          <p:cNvSpPr>
            <a:spLocks noGrp="1"/>
          </p:cNvSpPr>
          <p:nvPr>
            <p:ph idx="1"/>
          </p:nvPr>
        </p:nvSpPr>
        <p:spPr>
          <a:xfrm>
            <a:off x="83127" y="711200"/>
            <a:ext cx="11988799" cy="5615709"/>
          </a:xfrm>
        </p:spPr>
        <p:txBody>
          <a:bodyPr>
            <a:noAutofit/>
          </a:bodyPr>
          <a:lstStyle/>
          <a:p>
            <a:pPr algn="l">
              <a:lnSpc>
                <a:spcPct val="100000"/>
              </a:lnSpc>
              <a:buFont typeface="Wingdings" panose="05000000000000000000" pitchFamily="2" charset="2"/>
              <a:buChar char="q"/>
            </a:pPr>
            <a:r>
              <a:rPr lang="en-US" sz="3600" b="1" i="0" dirty="0">
                <a:effectLst/>
                <a:latin typeface="Times New Roman" panose="02020603050405020304" pitchFamily="18" charset="0"/>
                <a:cs typeface="Times New Roman" panose="02020603050405020304" pitchFamily="18" charset="0"/>
              </a:rPr>
              <a:t>Environment</a:t>
            </a:r>
          </a:p>
          <a:p>
            <a:pPr lvl="1" algn="just">
              <a:buFont typeface="Arial" panose="020B0604020202020204" pitchFamily="34" charset="0"/>
              <a:buChar char="•"/>
            </a:pPr>
            <a:r>
              <a:rPr lang="en-US" sz="3600" b="0" i="0" dirty="0">
                <a:solidFill>
                  <a:srgbClr val="000000"/>
                </a:solidFill>
                <a:effectLst/>
                <a:latin typeface="Times New Roman" panose="02020603050405020304" pitchFamily="18" charset="0"/>
                <a:cs typeface="Times New Roman" panose="02020603050405020304" pitchFamily="18" charset="0"/>
              </a:rPr>
              <a:t>The environment is the “supersystem” within which an organization operates.</a:t>
            </a:r>
          </a:p>
          <a:p>
            <a:pPr lvl="1" algn="just">
              <a:buFont typeface="Arial" panose="020B0604020202020204" pitchFamily="34" charset="0"/>
              <a:buChar char="•"/>
            </a:pPr>
            <a:r>
              <a:rPr lang="en-US" sz="3600" dirty="0">
                <a:solidFill>
                  <a:srgbClr val="000000"/>
                </a:solidFill>
                <a:latin typeface="Times New Roman" panose="02020603050405020304" pitchFamily="18" charset="0"/>
                <a:cs typeface="Times New Roman" panose="02020603050405020304" pitchFamily="18" charset="0"/>
              </a:rPr>
              <a:t>The things outside the boundary of the system are known as environment. </a:t>
            </a:r>
            <a:endParaRPr lang="en-US" sz="3600" dirty="0" smtClean="0">
              <a:solidFill>
                <a:srgbClr val="0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3600" dirty="0" smtClean="0">
                <a:solidFill>
                  <a:srgbClr val="000000"/>
                </a:solidFill>
                <a:latin typeface="Times New Roman" panose="02020603050405020304" pitchFamily="18" charset="0"/>
                <a:cs typeface="Times New Roman" panose="02020603050405020304" pitchFamily="18" charset="0"/>
              </a:rPr>
              <a:t>Change </a:t>
            </a:r>
            <a:r>
              <a:rPr lang="en-US" sz="3600" dirty="0">
                <a:solidFill>
                  <a:srgbClr val="000000"/>
                </a:solidFill>
                <a:latin typeface="Times New Roman" panose="02020603050405020304" pitchFamily="18" charset="0"/>
                <a:cs typeface="Times New Roman" panose="02020603050405020304" pitchFamily="18" charset="0"/>
              </a:rPr>
              <a:t>in the environment affects the working of the </a:t>
            </a:r>
            <a:r>
              <a:rPr lang="en-US" sz="3600" dirty="0" smtClean="0">
                <a:solidFill>
                  <a:srgbClr val="000000"/>
                </a:solidFill>
                <a:latin typeface="Times New Roman" panose="02020603050405020304" pitchFamily="18" charset="0"/>
                <a:cs typeface="Times New Roman" panose="02020603050405020304" pitchFamily="18" charset="0"/>
              </a:rPr>
              <a:t>system</a:t>
            </a:r>
          </a:p>
          <a:p>
            <a:pPr lvl="1" algn="just">
              <a:buFont typeface="Arial" panose="020B0604020202020204" pitchFamily="34" charset="0"/>
              <a:buChar char="•"/>
            </a:pPr>
            <a:r>
              <a:rPr lang="en-US" sz="3600" b="0" i="0" dirty="0" smtClean="0">
                <a:solidFill>
                  <a:srgbClr val="000000"/>
                </a:solidFill>
                <a:effectLst/>
                <a:latin typeface="Times New Roman" panose="02020603050405020304" pitchFamily="18" charset="0"/>
                <a:cs typeface="Times New Roman" panose="02020603050405020304" pitchFamily="18" charset="0"/>
              </a:rPr>
              <a:t>It </a:t>
            </a:r>
            <a:r>
              <a:rPr lang="en-US" sz="3600" b="0" i="0" dirty="0">
                <a:solidFill>
                  <a:srgbClr val="000000"/>
                </a:solidFill>
                <a:effectLst/>
                <a:latin typeface="Times New Roman" panose="02020603050405020304" pitchFamily="18" charset="0"/>
                <a:cs typeface="Times New Roman" panose="02020603050405020304" pitchFamily="18" charset="0"/>
              </a:rPr>
              <a:t>determines how a system must function. </a:t>
            </a:r>
          </a:p>
          <a:p>
            <a:pPr lvl="1" algn="just">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For example, vendors and competitors of organization’s environment, may provide constraints that affect the actual performance of the business.</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586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A897D5-564C-4020-885B-12ADBCE259A9}"/>
              </a:ext>
            </a:extLst>
          </p:cNvPr>
          <p:cNvSpPr>
            <a:spLocks noGrp="1"/>
          </p:cNvSpPr>
          <p:nvPr>
            <p:ph type="title"/>
          </p:nvPr>
        </p:nvSpPr>
        <p:spPr>
          <a:xfrm>
            <a:off x="0" y="0"/>
            <a:ext cx="12192000" cy="830997"/>
          </a:xfrm>
          <a:solidFill>
            <a:schemeClr val="accent6">
              <a:lumMod val="20000"/>
              <a:lumOff val="80000"/>
            </a:schemeClr>
          </a:solidFill>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…Elements of a System</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7D2B2C7-A9A1-477A-AD49-73AD5373C2B5}"/>
              </a:ext>
            </a:extLst>
          </p:cNvPr>
          <p:cNvSpPr>
            <a:spLocks noGrp="1"/>
          </p:cNvSpPr>
          <p:nvPr>
            <p:ph idx="1"/>
          </p:nvPr>
        </p:nvSpPr>
        <p:spPr>
          <a:xfrm>
            <a:off x="1" y="701964"/>
            <a:ext cx="11933382" cy="5754254"/>
          </a:xfrm>
        </p:spPr>
        <p:txBody>
          <a:bodyPr>
            <a:noAutofit/>
          </a:bodyPr>
          <a:lstStyle/>
          <a:p>
            <a:pPr algn="l">
              <a:lnSpc>
                <a:spcPct val="100000"/>
              </a:lnSpc>
              <a:buFont typeface="Wingdings" panose="05000000000000000000" pitchFamily="2" charset="2"/>
              <a:buChar char="q"/>
            </a:pPr>
            <a:r>
              <a:rPr lang="en-US" sz="3600" b="1" i="0" dirty="0">
                <a:effectLst/>
                <a:latin typeface="Times New Roman" panose="02020603050405020304" pitchFamily="18" charset="0"/>
                <a:cs typeface="Times New Roman" panose="02020603050405020304" pitchFamily="18" charset="0"/>
              </a:rPr>
              <a:t>Boundaries and Interface</a:t>
            </a:r>
          </a:p>
          <a:p>
            <a:pPr lvl="1" algn="just">
              <a:buFont typeface="Arial" panose="020B0604020202020204" pitchFamily="34" charset="0"/>
              <a:buChar char="•"/>
            </a:pPr>
            <a:r>
              <a:rPr lang="en-US" sz="3600" b="1" i="0" dirty="0" smtClean="0">
                <a:solidFill>
                  <a:schemeClr val="accent1">
                    <a:lumMod val="75000"/>
                  </a:schemeClr>
                </a:solidFill>
                <a:effectLst/>
                <a:latin typeface="Times New Roman" panose="02020603050405020304" pitchFamily="18" charset="0"/>
                <a:cs typeface="Times New Roman" panose="02020603050405020304" pitchFamily="18" charset="0"/>
              </a:rPr>
              <a:t>Boundaries</a:t>
            </a:r>
            <a:r>
              <a:rPr lang="en-US" sz="3600" b="0" i="0" dirty="0" smtClean="0">
                <a:solidFill>
                  <a:srgbClr val="000000"/>
                </a:solidFill>
                <a:effectLst/>
                <a:latin typeface="Times New Roman" panose="02020603050405020304" pitchFamily="18" charset="0"/>
                <a:cs typeface="Times New Roman" panose="02020603050405020304" pitchFamily="18" charset="0"/>
              </a:rPr>
              <a:t> </a:t>
            </a:r>
            <a:r>
              <a:rPr lang="en-US" sz="3600" b="0" i="0" dirty="0">
                <a:solidFill>
                  <a:srgbClr val="000000"/>
                </a:solidFill>
                <a:effectLst/>
                <a:latin typeface="Times New Roman" panose="02020603050405020304" pitchFamily="18" charset="0"/>
                <a:cs typeface="Times New Roman" panose="02020603050405020304" pitchFamily="18" charset="0"/>
              </a:rPr>
              <a:t>are the limits that identify its components, processes, and interrelationship when it interfaces with another system</a:t>
            </a:r>
            <a:r>
              <a:rPr lang="en-US" sz="3600" b="0" i="0" dirty="0" smtClean="0">
                <a:solidFill>
                  <a:srgbClr val="000000"/>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Setting up boundaries helps for better concentration of the actives carried in the system</a:t>
            </a:r>
            <a:r>
              <a:rPr lang="en-US" sz="3600" dirty="0" smtClean="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3600" dirty="0">
                <a:solidFill>
                  <a:schemeClr val="tx1"/>
                </a:solidFill>
                <a:latin typeface="Times New Roman" panose="02020603050405020304" pitchFamily="18" charset="0"/>
                <a:cs typeface="Times New Roman" panose="02020603050405020304" pitchFamily="18" charset="0"/>
              </a:rPr>
              <a:t>The interconnections and the interactions between the sub-systems is known as the </a:t>
            </a:r>
            <a:r>
              <a:rPr lang="en-US" sz="3600" b="1" dirty="0">
                <a:solidFill>
                  <a:schemeClr val="accent1">
                    <a:lumMod val="75000"/>
                  </a:schemeClr>
                </a:solidFill>
                <a:latin typeface="Times New Roman" panose="02020603050405020304" pitchFamily="18" charset="0"/>
                <a:cs typeface="Times New Roman" panose="02020603050405020304" pitchFamily="18" charset="0"/>
              </a:rPr>
              <a:t>Interfaces</a:t>
            </a:r>
            <a:r>
              <a:rPr lang="en-US" sz="3600" b="1" dirty="0">
                <a:solidFill>
                  <a:schemeClr val="tx1"/>
                </a:solidFill>
                <a:latin typeface="Times New Roman" panose="02020603050405020304" pitchFamily="18" charset="0"/>
                <a:cs typeface="Times New Roman" panose="02020603050405020304" pitchFamily="18" charset="0"/>
              </a:rPr>
              <a:t>.</a:t>
            </a:r>
            <a:r>
              <a:rPr lang="en-US" sz="3600" dirty="0">
                <a:solidFill>
                  <a:schemeClr val="tx1"/>
                </a:solidFill>
                <a:latin typeface="Times New Roman" panose="02020603050405020304" pitchFamily="18" charset="0"/>
                <a:cs typeface="Times New Roman" panose="02020603050405020304" pitchFamily="18" charset="0"/>
              </a:rPr>
              <a:t> They may be inputs and outputs of the systems.</a:t>
            </a: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150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473C3B-C3A1-43C8-93AA-A65A5FD5C079}"/>
              </a:ext>
            </a:extLst>
          </p:cNvPr>
          <p:cNvSpPr>
            <a:spLocks noGrp="1"/>
          </p:cNvSpPr>
          <p:nvPr>
            <p:ph type="title"/>
          </p:nvPr>
        </p:nvSpPr>
        <p:spPr>
          <a:xfrm>
            <a:off x="-1" y="1"/>
            <a:ext cx="12127345" cy="785090"/>
          </a:xfrm>
          <a:solidFill>
            <a:schemeClr val="accent6">
              <a:lumMod val="20000"/>
              <a:lumOff val="80000"/>
            </a:schemeClr>
          </a:solidFill>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Types of Systems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E2DF11F-8DC8-4F1A-9EDC-3065AEB226E1}"/>
              </a:ext>
            </a:extLst>
          </p:cNvPr>
          <p:cNvSpPr>
            <a:spLocks noGrp="1"/>
          </p:cNvSpPr>
          <p:nvPr>
            <p:ph idx="1"/>
          </p:nvPr>
        </p:nvSpPr>
        <p:spPr>
          <a:xfrm>
            <a:off x="101601" y="1182256"/>
            <a:ext cx="11054080" cy="4686838"/>
          </a:xfrm>
        </p:spPr>
        <p:txBody>
          <a:bodyPr>
            <a:normAutofit/>
          </a:bodyPr>
          <a:lstStyle/>
          <a:p>
            <a:pPr algn="just">
              <a:lnSpc>
                <a:spcPct val="100000"/>
              </a:lnSpc>
              <a:buFont typeface="Wingdings" panose="05000000000000000000" pitchFamily="2" charset="2"/>
              <a:buChar char="q"/>
            </a:pPr>
            <a:r>
              <a:rPr lang="en-US" sz="4000" b="0" i="0" dirty="0">
                <a:solidFill>
                  <a:srgbClr val="1D1D1F"/>
                </a:solidFill>
                <a:effectLst/>
                <a:latin typeface="Times New Roman" panose="02020603050405020304" pitchFamily="18" charset="0"/>
                <a:cs typeface="Times New Roman" panose="02020603050405020304" pitchFamily="18" charset="0"/>
              </a:rPr>
              <a:t>Systems have been classified in different ways. </a:t>
            </a:r>
          </a:p>
          <a:p>
            <a:pPr lvl="1" algn="just">
              <a:buFont typeface="Wingdings" panose="05000000000000000000" pitchFamily="2" charset="2"/>
              <a:buChar char="§"/>
            </a:pPr>
            <a:r>
              <a:rPr lang="en-US" sz="3600" b="0" i="0" dirty="0">
                <a:solidFill>
                  <a:srgbClr val="1D1D1F"/>
                </a:solidFill>
                <a:effectLst/>
                <a:latin typeface="Times New Roman" panose="02020603050405020304" pitchFamily="18" charset="0"/>
                <a:cs typeface="Times New Roman" panose="02020603050405020304" pitchFamily="18" charset="0"/>
              </a:rPr>
              <a:t>Common classifications are:</a:t>
            </a:r>
          </a:p>
          <a:p>
            <a:pPr lvl="2" algn="just">
              <a:buFont typeface="Wingdings" panose="05000000000000000000" pitchFamily="2" charset="2"/>
              <a:buChar char="Ø"/>
            </a:pPr>
            <a:r>
              <a:rPr lang="en-US" sz="3600" b="0" i="0" dirty="0">
                <a:solidFill>
                  <a:srgbClr val="1D1D1F"/>
                </a:solidFill>
                <a:effectLst/>
                <a:latin typeface="Times New Roman" panose="02020603050405020304" pitchFamily="18" charset="0"/>
                <a:cs typeface="Times New Roman" panose="02020603050405020304" pitchFamily="18" charset="0"/>
              </a:rPr>
              <a:t>Physical or abstract systems</a:t>
            </a:r>
          </a:p>
          <a:p>
            <a:pPr lvl="2" algn="just">
              <a:buFont typeface="Wingdings" panose="05000000000000000000" pitchFamily="2" charset="2"/>
              <a:buChar char="Ø"/>
            </a:pPr>
            <a:r>
              <a:rPr lang="en-US" sz="3600" b="0" i="0" dirty="0">
                <a:solidFill>
                  <a:srgbClr val="1D1D1F"/>
                </a:solidFill>
                <a:effectLst/>
                <a:latin typeface="Times New Roman" panose="02020603050405020304" pitchFamily="18" charset="0"/>
                <a:cs typeface="Times New Roman" panose="02020603050405020304" pitchFamily="18" charset="0"/>
              </a:rPr>
              <a:t>Open or closed systems</a:t>
            </a:r>
          </a:p>
          <a:p>
            <a:pPr lvl="2" algn="just">
              <a:buFont typeface="Wingdings" panose="05000000000000000000" pitchFamily="2" charset="2"/>
              <a:buChar char="Ø"/>
            </a:pPr>
            <a:r>
              <a:rPr lang="en-US" sz="3600" b="0" i="0" dirty="0">
                <a:solidFill>
                  <a:srgbClr val="1D1D1F"/>
                </a:solidFill>
                <a:effectLst/>
                <a:latin typeface="Times New Roman" panose="02020603050405020304" pitchFamily="18" charset="0"/>
                <a:cs typeface="Times New Roman" panose="02020603050405020304" pitchFamily="18" charset="0"/>
              </a:rPr>
              <a:t>Deterministic or probabilistic systems</a:t>
            </a:r>
          </a:p>
          <a:p>
            <a:pPr lvl="2" algn="just">
              <a:buFont typeface="Wingdings" panose="05000000000000000000" pitchFamily="2" charset="2"/>
              <a:buChar char="Ø"/>
            </a:pPr>
            <a:r>
              <a:rPr lang="en-US" sz="3600" b="0" i="0" dirty="0">
                <a:solidFill>
                  <a:srgbClr val="1D1D1F"/>
                </a:solidFill>
                <a:effectLst/>
                <a:latin typeface="Times New Roman" panose="02020603050405020304" pitchFamily="18" charset="0"/>
                <a:cs typeface="Times New Roman" panose="02020603050405020304" pitchFamily="18" charset="0"/>
              </a:rPr>
              <a:t>Man-made information systems</a:t>
            </a:r>
          </a:p>
          <a:p>
            <a:pPr>
              <a:lnSpc>
                <a:spcPct val="100000"/>
              </a:lnSpc>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1692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69905-3838-4206-87CA-C39CDFD97F27}"/>
              </a:ext>
            </a:extLst>
          </p:cNvPr>
          <p:cNvSpPr>
            <a:spLocks noGrp="1"/>
          </p:cNvSpPr>
          <p:nvPr>
            <p:ph type="title"/>
          </p:nvPr>
        </p:nvSpPr>
        <p:spPr>
          <a:xfrm>
            <a:off x="0" y="1"/>
            <a:ext cx="12192000" cy="812799"/>
          </a:xfrm>
          <a:solidFill>
            <a:schemeClr val="accent6">
              <a:lumMod val="20000"/>
              <a:lumOff val="80000"/>
            </a:schemeClr>
          </a:solidFill>
        </p:spPr>
        <p:txBody>
          <a:bodyPr/>
          <a:lstStyle/>
          <a:p>
            <a:r>
              <a:rPr lang="en-US" b="0" i="0" dirty="0" smtClean="0">
                <a:solidFill>
                  <a:schemeClr val="tx1"/>
                </a:solidFill>
                <a:effectLst/>
                <a:latin typeface="Times New Roman" panose="02020603050405020304" pitchFamily="18" charset="0"/>
                <a:cs typeface="Times New Roman" panose="02020603050405020304" pitchFamily="18" charset="0"/>
              </a:rPr>
              <a:t>….Types </a:t>
            </a:r>
            <a:r>
              <a:rPr lang="en-US" b="0" i="0" dirty="0">
                <a:solidFill>
                  <a:schemeClr val="tx1"/>
                </a:solidFill>
                <a:effectLst/>
                <a:latin typeface="Times New Roman" panose="02020603050405020304" pitchFamily="18" charset="0"/>
                <a:cs typeface="Times New Roman" panose="02020603050405020304" pitchFamily="18" charset="0"/>
              </a:rPr>
              <a:t>of Systems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0CDB346-07C6-4DC1-BCD6-5D4CA4E0E6A2}"/>
              </a:ext>
            </a:extLst>
          </p:cNvPr>
          <p:cNvSpPr>
            <a:spLocks noGrp="1"/>
          </p:cNvSpPr>
          <p:nvPr>
            <p:ph idx="1"/>
          </p:nvPr>
        </p:nvSpPr>
        <p:spPr>
          <a:xfrm>
            <a:off x="0" y="812800"/>
            <a:ext cx="12071926" cy="5726545"/>
          </a:xfrm>
        </p:spPr>
        <p:txBody>
          <a:bodyPr>
            <a:noAutofit/>
          </a:bodyPr>
          <a:lstStyle/>
          <a:p>
            <a:pPr>
              <a:lnSpc>
                <a:spcPct val="100000"/>
              </a:lnSpc>
              <a:buFont typeface="Wingdings" panose="05000000000000000000" pitchFamily="2" charset="2"/>
              <a:buChar char="q"/>
            </a:pPr>
            <a:r>
              <a:rPr lang="en-US" sz="3600" b="1" i="0" dirty="0">
                <a:solidFill>
                  <a:srgbClr val="1D1D1F"/>
                </a:solidFill>
                <a:effectLst/>
                <a:latin typeface="Times New Roman" panose="02020603050405020304" pitchFamily="18" charset="0"/>
                <a:cs typeface="Times New Roman" panose="02020603050405020304" pitchFamily="18" charset="0"/>
              </a:rPr>
              <a:t>Physical or Abstract Systems</a:t>
            </a:r>
          </a:p>
          <a:p>
            <a:pPr lvl="1" algn="just">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Physical systems are tangible entities. We can touch and feel them.</a:t>
            </a:r>
          </a:p>
          <a:p>
            <a:pPr lvl="1" algn="just">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Physical System may be static or dynamic in nature. </a:t>
            </a:r>
          </a:p>
          <a:p>
            <a:pPr lvl="2" algn="just">
              <a:buFont typeface="Arial" panose="020B0604020202020204" pitchFamily="34" charset="0"/>
              <a:buChar char="•"/>
            </a:pPr>
            <a:r>
              <a:rPr lang="en-US" sz="3200" b="1" i="0" dirty="0" smtClean="0">
                <a:solidFill>
                  <a:srgbClr val="FF0000"/>
                </a:solidFill>
                <a:effectLst/>
                <a:latin typeface="Times New Roman" panose="02020603050405020304" pitchFamily="18" charset="0"/>
                <a:cs typeface="Times New Roman" panose="02020603050405020304" pitchFamily="18" charset="0"/>
              </a:rPr>
              <a:t>E.g</a:t>
            </a:r>
            <a:r>
              <a:rPr lang="en-US" sz="3200" b="1" i="0" dirty="0" smtClean="0">
                <a:solidFill>
                  <a:srgbClr val="000000"/>
                </a:solidFill>
                <a:effectLst/>
                <a:latin typeface="Times New Roman" panose="02020603050405020304" pitchFamily="18" charset="0"/>
                <a:cs typeface="Times New Roman" panose="02020603050405020304" pitchFamily="18" charset="0"/>
              </a:rPr>
              <a:t>.</a:t>
            </a:r>
            <a:r>
              <a:rPr lang="en-US" sz="3200" b="0" i="0" dirty="0" smtClean="0">
                <a:solidFill>
                  <a:srgbClr val="000000"/>
                </a:solidFill>
                <a:effectLst/>
                <a:latin typeface="Times New Roman" panose="02020603050405020304" pitchFamily="18" charset="0"/>
                <a:cs typeface="Times New Roman" panose="02020603050405020304" pitchFamily="18" charset="0"/>
              </a:rPr>
              <a:t> </a:t>
            </a:r>
            <a:r>
              <a:rPr lang="en-US" sz="3200" b="0" i="0" dirty="0">
                <a:solidFill>
                  <a:srgbClr val="000000"/>
                </a:solidFill>
                <a:effectLst/>
                <a:latin typeface="Times New Roman" panose="02020603050405020304" pitchFamily="18" charset="0"/>
                <a:cs typeface="Times New Roman" panose="02020603050405020304" pitchFamily="18" charset="0"/>
              </a:rPr>
              <a:t>desks and chairs are the physical parts of computer center which are </a:t>
            </a:r>
            <a:r>
              <a:rPr lang="en-US" sz="3200" b="0" i="0" dirty="0" smtClean="0">
                <a:solidFill>
                  <a:srgbClr val="000000"/>
                </a:solidFill>
                <a:effectLst/>
                <a:latin typeface="Times New Roman" panose="02020603050405020304" pitchFamily="18" charset="0"/>
                <a:cs typeface="Times New Roman" panose="02020603050405020304" pitchFamily="18" charset="0"/>
              </a:rPr>
              <a:t>static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smtClean="0">
                <a:solidFill>
                  <a:srgbClr val="000000"/>
                </a:solidFill>
                <a:latin typeface="Times New Roman" panose="02020603050405020304" pitchFamily="18" charset="0"/>
                <a:cs typeface="Times New Roman" panose="02020603050405020304" pitchFamily="18" charset="0"/>
              </a:rPr>
              <a:t>that facilitate operation of the computer. </a:t>
            </a:r>
            <a:endParaRPr lang="en-US" sz="3200" b="0" i="0" dirty="0">
              <a:solidFill>
                <a:srgbClr val="000000"/>
              </a:solidFill>
              <a:effectLst/>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A </a:t>
            </a:r>
            <a:r>
              <a:rPr lang="en-US" sz="3200" b="0" i="0" dirty="0" smtClean="0">
                <a:solidFill>
                  <a:srgbClr val="000000"/>
                </a:solidFill>
                <a:effectLst/>
                <a:latin typeface="Times New Roman" panose="02020603050405020304" pitchFamily="18" charset="0"/>
                <a:cs typeface="Times New Roman" panose="02020603050405020304" pitchFamily="18" charset="0"/>
              </a:rPr>
              <a:t>program in a </a:t>
            </a:r>
            <a:r>
              <a:rPr lang="en-US" sz="3200" b="0" i="0" dirty="0">
                <a:solidFill>
                  <a:srgbClr val="000000"/>
                </a:solidFill>
                <a:effectLst/>
                <a:latin typeface="Times New Roman" panose="02020603050405020304" pitchFamily="18" charset="0"/>
                <a:cs typeface="Times New Roman" panose="02020603050405020304" pitchFamily="18" charset="0"/>
              </a:rPr>
              <a:t>computer is a dynamic system in which programs, data, and applications can change according to the user's needs.</a:t>
            </a:r>
          </a:p>
          <a:p>
            <a:pPr algn="just">
              <a:buFont typeface="Wingdings" panose="05000000000000000000" pitchFamily="2" charset="2"/>
              <a:buChar char="§"/>
            </a:pPr>
            <a:r>
              <a:rPr lang="en-US" sz="3400" b="0" i="0" dirty="0">
                <a:solidFill>
                  <a:srgbClr val="000000"/>
                </a:solidFill>
                <a:effectLst/>
                <a:latin typeface="Times New Roman" panose="02020603050405020304" pitchFamily="18" charset="0"/>
                <a:cs typeface="Times New Roman" panose="02020603050405020304" pitchFamily="18" charset="0"/>
              </a:rPr>
              <a:t>Abstract systems are non-physical entities or </a:t>
            </a:r>
            <a:r>
              <a:rPr lang="en-US" sz="3400" b="1" i="0" dirty="0">
                <a:solidFill>
                  <a:schemeClr val="accent4">
                    <a:lumMod val="75000"/>
                  </a:schemeClr>
                </a:solidFill>
                <a:effectLst/>
                <a:latin typeface="Times New Roman" panose="02020603050405020304" pitchFamily="18" charset="0"/>
                <a:cs typeface="Times New Roman" panose="02020603050405020304" pitchFamily="18" charset="0"/>
              </a:rPr>
              <a:t>conceptual</a:t>
            </a:r>
            <a:r>
              <a:rPr lang="en-US" sz="3400" b="0" i="0" dirty="0">
                <a:solidFill>
                  <a:srgbClr val="000000"/>
                </a:solidFill>
                <a:effectLst/>
                <a:latin typeface="Times New Roman" panose="02020603050405020304" pitchFamily="18" charset="0"/>
                <a:cs typeface="Times New Roman" panose="02020603050405020304" pitchFamily="18" charset="0"/>
              </a:rPr>
              <a:t> that may be formulas, representation or model of a real system.</a:t>
            </a:r>
          </a:p>
          <a:p>
            <a:pPr>
              <a:lnSpc>
                <a:spcPct val="100000"/>
              </a:lnSpc>
              <a:buFont typeface="Wingdings" panose="05000000000000000000" pitchFamily="2" charset="2"/>
              <a:buChar char="q"/>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878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28"/>
            <a:ext cx="12192000" cy="1887528"/>
          </a:xfrm>
          <a:solidFill>
            <a:schemeClr val="accent6">
              <a:lumMod val="20000"/>
              <a:lumOff val="80000"/>
            </a:schemeClr>
          </a:solidFill>
        </p:spPr>
        <p:txBody>
          <a:bodyPr>
            <a:normAutofit fontScale="90000"/>
          </a:bodyPr>
          <a:lstStyle/>
          <a:p>
            <a:pPr algn="ctr"/>
            <a:r>
              <a:rPr lang="en-US" sz="4800" b="1" dirty="0" smtClean="0">
                <a:solidFill>
                  <a:schemeClr val="tx1"/>
                </a:solidFill>
                <a:latin typeface="Times New Roman" panose="02020603050405020304" pitchFamily="18" charset="0"/>
                <a:cs typeface="Times New Roman" panose="02020603050405020304" pitchFamily="18" charset="0"/>
              </a:rPr>
              <a:t/>
            </a:r>
            <a:br>
              <a:rPr lang="en-US" sz="4800" b="1" dirty="0" smtClean="0">
                <a:solidFill>
                  <a:schemeClr val="tx1"/>
                </a:solidFill>
                <a:latin typeface="Times New Roman" panose="02020603050405020304" pitchFamily="18" charset="0"/>
                <a:cs typeface="Times New Roman" panose="02020603050405020304" pitchFamily="18" charset="0"/>
              </a:rPr>
            </a:br>
            <a:r>
              <a:rPr lang="en-US" sz="4800" b="1" dirty="0">
                <a:solidFill>
                  <a:schemeClr val="tx1"/>
                </a:solidFill>
                <a:latin typeface="Times New Roman" panose="02020603050405020304" pitchFamily="18" charset="0"/>
                <a:cs typeface="Times New Roman" panose="02020603050405020304" pitchFamily="18" charset="0"/>
              </a:rPr>
              <a:t/>
            </a:r>
            <a:br>
              <a:rPr lang="en-US" sz="4800" b="1" dirty="0">
                <a:solidFill>
                  <a:schemeClr val="tx1"/>
                </a:solidFill>
                <a:latin typeface="Times New Roman" panose="02020603050405020304" pitchFamily="18" charset="0"/>
                <a:cs typeface="Times New Roman" panose="02020603050405020304" pitchFamily="18" charset="0"/>
              </a:rPr>
            </a:br>
            <a:r>
              <a:rPr lang="en-US" sz="4800" b="1" dirty="0" smtClean="0">
                <a:solidFill>
                  <a:schemeClr val="tx1"/>
                </a:solidFill>
                <a:latin typeface="Times New Roman" panose="02020603050405020304" pitchFamily="18" charset="0"/>
                <a:cs typeface="Times New Roman" panose="02020603050405020304" pitchFamily="18" charset="0"/>
              </a:rPr>
              <a:t/>
            </a:r>
            <a:br>
              <a:rPr lang="en-US" sz="4800" b="1" dirty="0" smtClean="0">
                <a:solidFill>
                  <a:schemeClr val="tx1"/>
                </a:solidFill>
                <a:latin typeface="Times New Roman" panose="02020603050405020304" pitchFamily="18" charset="0"/>
                <a:cs typeface="Times New Roman" panose="02020603050405020304" pitchFamily="18" charset="0"/>
              </a:rPr>
            </a:br>
            <a:r>
              <a:rPr lang="en-US" sz="4800" b="1" dirty="0">
                <a:solidFill>
                  <a:schemeClr val="tx1"/>
                </a:solidFill>
                <a:latin typeface="Times New Roman" panose="02020603050405020304" pitchFamily="18" charset="0"/>
                <a:cs typeface="Times New Roman" panose="02020603050405020304" pitchFamily="18" charset="0"/>
              </a:rPr>
              <a:t/>
            </a:r>
            <a:br>
              <a:rPr lang="en-US" sz="4800" b="1" dirty="0">
                <a:solidFill>
                  <a:schemeClr val="tx1"/>
                </a:solidFill>
                <a:latin typeface="Times New Roman" panose="02020603050405020304" pitchFamily="18" charset="0"/>
                <a:cs typeface="Times New Roman" panose="02020603050405020304" pitchFamily="18" charset="0"/>
              </a:rPr>
            </a:br>
            <a:r>
              <a:rPr lang="en-US" sz="4800" b="1" dirty="0" smtClean="0">
                <a:solidFill>
                  <a:schemeClr val="tx1"/>
                </a:solidFill>
                <a:latin typeface="Times New Roman" panose="02020603050405020304" pitchFamily="18" charset="0"/>
                <a:cs typeface="Times New Roman" panose="02020603050405020304" pitchFamily="18" charset="0"/>
              </a:rPr>
              <a:t/>
            </a:r>
            <a:br>
              <a:rPr lang="en-US" sz="4800" b="1" dirty="0" smtClean="0">
                <a:solidFill>
                  <a:schemeClr val="tx1"/>
                </a:solidFill>
                <a:latin typeface="Times New Roman" panose="02020603050405020304" pitchFamily="18" charset="0"/>
                <a:cs typeface="Times New Roman" panose="02020603050405020304" pitchFamily="18" charset="0"/>
              </a:rPr>
            </a:br>
            <a:r>
              <a:rPr lang="en-US" sz="4800" b="1" dirty="0" smtClean="0">
                <a:solidFill>
                  <a:schemeClr val="tx1"/>
                </a:solidFill>
                <a:latin typeface="Times New Roman" panose="02020603050405020304" pitchFamily="18" charset="0"/>
                <a:cs typeface="Times New Roman" panose="02020603050405020304" pitchFamily="18" charset="0"/>
              </a:rPr>
              <a:t>Chapter 1</a:t>
            </a:r>
            <a:br>
              <a:rPr lang="en-US" sz="4800" b="1" dirty="0" smtClean="0">
                <a:solidFill>
                  <a:schemeClr val="tx1"/>
                </a:solidFill>
                <a:latin typeface="Times New Roman" panose="02020603050405020304" pitchFamily="18" charset="0"/>
                <a:cs typeface="Times New Roman" panose="02020603050405020304" pitchFamily="18" charset="0"/>
              </a:rPr>
            </a:br>
            <a:r>
              <a:rPr lang="en-US" sz="4800" b="1" dirty="0" smtClean="0">
                <a:solidFill>
                  <a:schemeClr val="tx1"/>
                </a:solidFill>
                <a:latin typeface="Times New Roman" panose="02020603050405020304" pitchFamily="18" charset="0"/>
                <a:cs typeface="Times New Roman" panose="02020603050405020304" pitchFamily="18" charset="0"/>
              </a:rPr>
              <a:t>Introduction </a:t>
            </a:r>
            <a:r>
              <a:rPr lang="en-US" sz="4800" b="1" dirty="0">
                <a:solidFill>
                  <a:schemeClr val="tx1"/>
                </a:solidFill>
                <a:latin typeface="Times New Roman" panose="02020603050405020304" pitchFamily="18" charset="0"/>
                <a:cs typeface="Times New Roman" panose="02020603050405020304" pitchFamily="18" charset="0"/>
              </a:rPr>
              <a:t>to </a:t>
            </a:r>
            <a:r>
              <a:rPr lang="en-US" sz="4800" b="1" dirty="0" smtClean="0">
                <a:solidFill>
                  <a:schemeClr val="tx1"/>
                </a:solidFill>
                <a:latin typeface="Times New Roman" panose="02020603050405020304" pitchFamily="18" charset="0"/>
                <a:cs typeface="Times New Roman" panose="02020603050405020304" pitchFamily="18" charset="0"/>
              </a:rPr>
              <a:t>System </a:t>
            </a:r>
            <a:r>
              <a:rPr lang="en-US" sz="4800" b="1" dirty="0">
                <a:solidFill>
                  <a:schemeClr val="tx1"/>
                </a:solidFill>
                <a:latin typeface="Times New Roman" panose="02020603050405020304" pitchFamily="18" charset="0"/>
                <a:cs typeface="Times New Roman" panose="02020603050405020304" pitchFamily="18" charset="0"/>
              </a:rPr>
              <a:t>Analysis and Modeling </a:t>
            </a:r>
            <a:r>
              <a:rPr lang="en-GB" sz="5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r>
            <a:br>
              <a:rPr lang="en-GB" sz="54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br>
            <a:endParaRPr lang="en-GB"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9965559"/>
              </p:ext>
            </p:extLst>
          </p:nvPr>
        </p:nvGraphicFramePr>
        <p:xfrm>
          <a:off x="0" y="1302329"/>
          <a:ext cx="12192000" cy="4931664"/>
        </p:xfrm>
        <a:graphic>
          <a:graphicData uri="http://schemas.openxmlformats.org/drawingml/2006/table">
            <a:tbl>
              <a:tblPr firstRow="1" firstCol="1" bandRow="1">
                <a:tableStyleId>{5C22544A-7EE6-4342-B048-85BDC9FD1C3A}</a:tableStyleId>
              </a:tblPr>
              <a:tblGrid>
                <a:gridCol w="12192000"/>
              </a:tblGrid>
              <a:tr h="328954">
                <a:tc>
                  <a:txBody>
                    <a:bodyPr/>
                    <a:lstStyle/>
                    <a:p>
                      <a:pPr>
                        <a:spcAft>
                          <a:spcPts val="0"/>
                        </a:spcAft>
                      </a:pPr>
                      <a:endParaRPr lang="en-GB" sz="24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solidFill>
                      <a:schemeClr val="bg1"/>
                    </a:solidFill>
                  </a:tcPr>
                </a:tc>
              </a:tr>
              <a:tr h="438005">
                <a:tc>
                  <a:txBody>
                    <a:bodyPr/>
                    <a:lstStyle/>
                    <a:p>
                      <a:pPr marL="914400" lvl="1" indent="-457200">
                        <a:lnSpc>
                          <a:spcPct val="107000"/>
                        </a:lnSpc>
                        <a:spcAft>
                          <a:spcPts val="0"/>
                        </a:spcAft>
                        <a:buFont typeface="Arial" panose="020B0604020202020204" pitchFamily="34" charset="0"/>
                        <a:buChar char="•"/>
                      </a:pPr>
                      <a:r>
                        <a:rPr lang="en-US" sz="4000" b="0" dirty="0" smtClean="0">
                          <a:solidFill>
                            <a:schemeClr val="tx1"/>
                          </a:solidFill>
                          <a:effectLst/>
                          <a:latin typeface="Times New Roman" panose="02020603050405020304" pitchFamily="18" charset="0"/>
                          <a:cs typeface="Times New Roman" panose="02020603050405020304" pitchFamily="18" charset="0"/>
                        </a:rPr>
                        <a:t>Defining </a:t>
                      </a:r>
                      <a:r>
                        <a:rPr lang="en-US" sz="4000" b="0" dirty="0">
                          <a:solidFill>
                            <a:schemeClr val="tx1"/>
                          </a:solidFill>
                          <a:effectLst/>
                          <a:latin typeface="Times New Roman" panose="02020603050405020304" pitchFamily="18" charset="0"/>
                          <a:cs typeface="Times New Roman" panose="02020603050405020304" pitchFamily="18" charset="0"/>
                        </a:rPr>
                        <a:t>a System</a:t>
                      </a:r>
                      <a:endParaRPr lang="en-GB" sz="4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r h="438005">
                <a:tc>
                  <a:txBody>
                    <a:bodyPr/>
                    <a:lstStyle/>
                    <a:p>
                      <a:pPr marL="914400" lvl="1" indent="-457200">
                        <a:lnSpc>
                          <a:spcPct val="107000"/>
                        </a:lnSpc>
                        <a:spcAft>
                          <a:spcPts val="0"/>
                        </a:spcAft>
                        <a:buFont typeface="Arial" panose="020B0604020202020204" pitchFamily="34" charset="0"/>
                        <a:buChar char="•"/>
                      </a:pPr>
                      <a:r>
                        <a:rPr lang="en-US" sz="4000" b="0" dirty="0" smtClean="0">
                          <a:solidFill>
                            <a:schemeClr val="tx1"/>
                          </a:solidFill>
                          <a:effectLst/>
                          <a:latin typeface="Times New Roman" panose="02020603050405020304" pitchFamily="18" charset="0"/>
                          <a:cs typeface="Times New Roman" panose="02020603050405020304" pitchFamily="18" charset="0"/>
                        </a:rPr>
                        <a:t>Characteristics </a:t>
                      </a:r>
                      <a:r>
                        <a:rPr lang="en-US" sz="4000" b="0" dirty="0">
                          <a:solidFill>
                            <a:schemeClr val="tx1"/>
                          </a:solidFill>
                          <a:effectLst/>
                          <a:latin typeface="Times New Roman" panose="02020603050405020304" pitchFamily="18" charset="0"/>
                          <a:cs typeface="Times New Roman" panose="02020603050405020304" pitchFamily="18" charset="0"/>
                        </a:rPr>
                        <a:t>of a system</a:t>
                      </a:r>
                      <a:endParaRPr lang="en-GB" sz="4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r h="438005">
                <a:tc>
                  <a:txBody>
                    <a:bodyPr/>
                    <a:lstStyle/>
                    <a:p>
                      <a:pPr marL="914400" lvl="1" indent="-457200">
                        <a:lnSpc>
                          <a:spcPct val="107000"/>
                        </a:lnSpc>
                        <a:spcAft>
                          <a:spcPts val="0"/>
                        </a:spcAft>
                        <a:buFont typeface="Arial" panose="020B0604020202020204" pitchFamily="34" charset="0"/>
                        <a:buChar char="•"/>
                      </a:pPr>
                      <a:r>
                        <a:rPr lang="en-US" sz="4000" b="0" dirty="0" smtClean="0">
                          <a:solidFill>
                            <a:schemeClr val="tx1"/>
                          </a:solidFill>
                          <a:effectLst/>
                          <a:latin typeface="Times New Roman" panose="02020603050405020304" pitchFamily="18" charset="0"/>
                          <a:cs typeface="Times New Roman" panose="02020603050405020304" pitchFamily="18" charset="0"/>
                        </a:rPr>
                        <a:t>Elements </a:t>
                      </a:r>
                      <a:r>
                        <a:rPr lang="en-US" sz="4000" b="0" dirty="0">
                          <a:solidFill>
                            <a:schemeClr val="tx1"/>
                          </a:solidFill>
                          <a:effectLst/>
                          <a:latin typeface="Times New Roman" panose="02020603050405020304" pitchFamily="18" charset="0"/>
                          <a:cs typeface="Times New Roman" panose="02020603050405020304" pitchFamily="18" charset="0"/>
                        </a:rPr>
                        <a:t>of a system</a:t>
                      </a:r>
                      <a:endParaRPr lang="en-GB" sz="4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r h="907712">
                <a:tc>
                  <a:txBody>
                    <a:bodyPr/>
                    <a:lstStyle/>
                    <a:p>
                      <a:pPr marL="914400" lvl="1" indent="-457200">
                        <a:lnSpc>
                          <a:spcPct val="107000"/>
                        </a:lnSpc>
                        <a:spcAft>
                          <a:spcPts val="0"/>
                        </a:spcAft>
                        <a:buFont typeface="Arial" panose="020B0604020202020204" pitchFamily="34" charset="0"/>
                        <a:buChar char="•"/>
                      </a:pPr>
                      <a:r>
                        <a:rPr lang="en-US" sz="4000" b="0" i="0" dirty="0" smtClean="0">
                          <a:solidFill>
                            <a:schemeClr val="tx1"/>
                          </a:solidFill>
                          <a:effectLst/>
                          <a:latin typeface="Times New Roman" panose="02020603050405020304" pitchFamily="18" charset="0"/>
                          <a:cs typeface="Times New Roman" panose="02020603050405020304" pitchFamily="18" charset="0"/>
                        </a:rPr>
                        <a:t>Constraints of a System</a:t>
                      </a:r>
                      <a:endParaRPr lang="en-US" sz="4000" b="0" dirty="0" smtClean="0">
                        <a:solidFill>
                          <a:schemeClr val="tx1"/>
                        </a:solidFill>
                        <a:effectLst/>
                        <a:latin typeface="Times New Roman" panose="02020603050405020304" pitchFamily="18" charset="0"/>
                        <a:cs typeface="Times New Roman" panose="02020603050405020304" pitchFamily="18" charset="0"/>
                      </a:endParaRPr>
                    </a:p>
                    <a:p>
                      <a:pPr marL="914400" lvl="1" indent="-457200">
                        <a:lnSpc>
                          <a:spcPct val="107000"/>
                        </a:lnSpc>
                        <a:spcAft>
                          <a:spcPts val="0"/>
                        </a:spcAft>
                        <a:buFont typeface="Arial" panose="020B0604020202020204" pitchFamily="34" charset="0"/>
                        <a:buChar char="•"/>
                      </a:pPr>
                      <a:r>
                        <a:rPr lang="en-US" sz="4000" b="0" dirty="0" smtClean="0">
                          <a:solidFill>
                            <a:schemeClr val="tx1"/>
                          </a:solidFill>
                          <a:effectLst/>
                          <a:latin typeface="Times New Roman" panose="02020603050405020304" pitchFamily="18" charset="0"/>
                          <a:cs typeface="Times New Roman" panose="02020603050405020304" pitchFamily="18" charset="0"/>
                        </a:rPr>
                        <a:t>Types </a:t>
                      </a:r>
                      <a:r>
                        <a:rPr lang="en-US" sz="4000" b="0" dirty="0">
                          <a:solidFill>
                            <a:schemeClr val="tx1"/>
                          </a:solidFill>
                          <a:effectLst/>
                          <a:latin typeface="Times New Roman" panose="02020603050405020304" pitchFamily="18" charset="0"/>
                          <a:cs typeface="Times New Roman" panose="02020603050405020304" pitchFamily="18" charset="0"/>
                        </a:rPr>
                        <a:t>of </a:t>
                      </a:r>
                      <a:r>
                        <a:rPr lang="en-US" sz="4000" b="0" dirty="0" smtClean="0">
                          <a:solidFill>
                            <a:schemeClr val="tx1"/>
                          </a:solidFill>
                          <a:effectLst/>
                          <a:latin typeface="Times New Roman" panose="02020603050405020304" pitchFamily="18" charset="0"/>
                          <a:cs typeface="Times New Roman" panose="02020603050405020304" pitchFamily="18" charset="0"/>
                        </a:rPr>
                        <a:t>systems </a:t>
                      </a:r>
                      <a:endParaRPr lang="en-GB" sz="4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r h="438005">
                <a:tc>
                  <a:txBody>
                    <a:bodyPr/>
                    <a:lstStyle/>
                    <a:p>
                      <a:pPr marL="914400" lvl="1" indent="-457200">
                        <a:lnSpc>
                          <a:spcPct val="107000"/>
                        </a:lnSpc>
                        <a:spcAft>
                          <a:spcPts val="0"/>
                        </a:spcAft>
                        <a:buFont typeface="Arial" panose="020B0604020202020204" pitchFamily="34" charset="0"/>
                        <a:buChar char="•"/>
                      </a:pPr>
                      <a:r>
                        <a:rPr lang="en-US" sz="4000" b="0" dirty="0" smtClean="0">
                          <a:solidFill>
                            <a:schemeClr val="tx1"/>
                          </a:solidFill>
                          <a:effectLst/>
                          <a:latin typeface="Times New Roman" panose="02020603050405020304" pitchFamily="18" charset="0"/>
                          <a:cs typeface="Times New Roman" panose="02020603050405020304" pitchFamily="18" charset="0"/>
                        </a:rPr>
                        <a:t>System </a:t>
                      </a:r>
                      <a:r>
                        <a:rPr lang="en-US" sz="4000" b="0" dirty="0">
                          <a:solidFill>
                            <a:schemeClr val="tx1"/>
                          </a:solidFill>
                          <a:effectLst/>
                          <a:latin typeface="Times New Roman" panose="02020603050405020304" pitchFamily="18" charset="0"/>
                          <a:cs typeface="Times New Roman" panose="02020603050405020304" pitchFamily="18" charset="0"/>
                        </a:rPr>
                        <a:t>development methodologies (RAD, Agile)</a:t>
                      </a:r>
                      <a:endParaRPr lang="en-GB" sz="4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r h="438005">
                <a:tc>
                  <a:txBody>
                    <a:bodyPr/>
                    <a:lstStyle/>
                    <a:p>
                      <a:pPr marL="914400" lvl="1" indent="-457200">
                        <a:lnSpc>
                          <a:spcPct val="107000"/>
                        </a:lnSpc>
                        <a:spcAft>
                          <a:spcPts val="0"/>
                        </a:spcAft>
                        <a:buFont typeface="Arial" panose="020B0604020202020204" pitchFamily="34" charset="0"/>
                        <a:buChar char="•"/>
                      </a:pPr>
                      <a:r>
                        <a:rPr lang="en-US" sz="4000" b="0" dirty="0" smtClean="0">
                          <a:solidFill>
                            <a:schemeClr val="tx1"/>
                          </a:solidFill>
                          <a:effectLst/>
                          <a:latin typeface="Times New Roman" panose="02020603050405020304" pitchFamily="18" charset="0"/>
                          <a:cs typeface="Times New Roman" panose="02020603050405020304" pitchFamily="18" charset="0"/>
                        </a:rPr>
                        <a:t>System </a:t>
                      </a:r>
                      <a:r>
                        <a:rPr lang="en-US" sz="4000" b="0" dirty="0">
                          <a:solidFill>
                            <a:schemeClr val="tx1"/>
                          </a:solidFill>
                          <a:effectLst/>
                          <a:latin typeface="Times New Roman" panose="02020603050405020304" pitchFamily="18" charset="0"/>
                          <a:cs typeface="Times New Roman" panose="02020603050405020304" pitchFamily="18" charset="0"/>
                        </a:rPr>
                        <a:t>models</a:t>
                      </a:r>
                      <a:endParaRPr lang="en-GB" sz="40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solidFill>
                  </a:tcPr>
                </a:tc>
              </a:tr>
            </a:tbl>
          </a:graphicData>
        </a:graphic>
      </p:graphicFrame>
    </p:spTree>
    <p:extLst>
      <p:ext uri="{BB962C8B-B14F-4D97-AF65-F5344CB8AC3E}">
        <p14:creationId xmlns:p14="http://schemas.microsoft.com/office/powerpoint/2010/main" val="20574927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473A62-A5FE-4795-8877-E184A67543BD}"/>
              </a:ext>
            </a:extLst>
          </p:cNvPr>
          <p:cNvSpPr>
            <a:spLocks noGrp="1"/>
          </p:cNvSpPr>
          <p:nvPr>
            <p:ph type="title"/>
          </p:nvPr>
        </p:nvSpPr>
        <p:spPr>
          <a:xfrm>
            <a:off x="0" y="1"/>
            <a:ext cx="12192000" cy="738908"/>
          </a:xfrm>
          <a:solidFill>
            <a:schemeClr val="accent6">
              <a:lumMod val="20000"/>
              <a:lumOff val="80000"/>
            </a:schemeClr>
          </a:solidFill>
        </p:spPr>
        <p:txBody>
          <a:bodyPr>
            <a:normAutofit/>
          </a:bodyPr>
          <a:lstStyle/>
          <a:p>
            <a:r>
              <a:rPr lang="en-US" b="0" i="0" dirty="0" smtClean="0">
                <a:solidFill>
                  <a:schemeClr val="tx1"/>
                </a:solidFill>
                <a:effectLst/>
                <a:latin typeface="Times New Roman" panose="02020603050405020304" pitchFamily="18" charset="0"/>
                <a:cs typeface="Times New Roman" panose="02020603050405020304" pitchFamily="18" charset="0"/>
              </a:rPr>
              <a:t>…..Types </a:t>
            </a:r>
            <a:r>
              <a:rPr lang="en-US" b="0" i="0" dirty="0">
                <a:solidFill>
                  <a:schemeClr val="tx1"/>
                </a:solidFill>
                <a:effectLst/>
                <a:latin typeface="Times New Roman" panose="02020603050405020304" pitchFamily="18" charset="0"/>
                <a:cs typeface="Times New Roman" panose="02020603050405020304" pitchFamily="18" charset="0"/>
              </a:rPr>
              <a:t>of Systems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9DB4836-6E41-43FD-9DC9-EABAB9D3C8D8}"/>
              </a:ext>
            </a:extLst>
          </p:cNvPr>
          <p:cNvSpPr>
            <a:spLocks noGrp="1"/>
          </p:cNvSpPr>
          <p:nvPr>
            <p:ph idx="1"/>
          </p:nvPr>
        </p:nvSpPr>
        <p:spPr>
          <a:xfrm>
            <a:off x="1" y="665019"/>
            <a:ext cx="12090400" cy="5865090"/>
          </a:xfrm>
        </p:spPr>
        <p:txBody>
          <a:bodyPr>
            <a:noAutofit/>
          </a:bodyPr>
          <a:lstStyle/>
          <a:p>
            <a:pPr algn="l">
              <a:lnSpc>
                <a:spcPct val="100000"/>
              </a:lnSpc>
              <a:buFont typeface="Wingdings" panose="05000000000000000000" pitchFamily="2" charset="2"/>
              <a:buChar char="q"/>
            </a:pPr>
            <a:r>
              <a:rPr lang="en-US" sz="3600" b="1" i="0" dirty="0">
                <a:solidFill>
                  <a:schemeClr val="tx1"/>
                </a:solidFill>
                <a:effectLst/>
                <a:latin typeface="Times New Roman" panose="02020603050405020304" pitchFamily="18" charset="0"/>
                <a:cs typeface="Times New Roman" panose="02020603050405020304" pitchFamily="18" charset="0"/>
              </a:rPr>
              <a:t>Open or Closed Systems</a:t>
            </a:r>
          </a:p>
          <a:p>
            <a:pPr lvl="1" algn="just">
              <a:buFont typeface="Wingdings" panose="05000000000000000000" pitchFamily="2" charset="2"/>
              <a:buChar char="§"/>
            </a:pPr>
            <a:r>
              <a:rPr lang="en-US" sz="3600" b="0" i="0" dirty="0">
                <a:solidFill>
                  <a:schemeClr val="tx1"/>
                </a:solidFill>
                <a:effectLst/>
                <a:latin typeface="Times New Roman" panose="02020603050405020304" pitchFamily="18" charset="0"/>
                <a:cs typeface="Times New Roman" panose="02020603050405020304" pitchFamily="18" charset="0"/>
              </a:rPr>
              <a:t>An open system must interact with its environment. </a:t>
            </a:r>
          </a:p>
          <a:p>
            <a:pPr lvl="2" algn="just">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It receives inputs from and delivers outputs to the outside of the system. </a:t>
            </a:r>
          </a:p>
          <a:p>
            <a:pPr marL="566928" lvl="3" indent="0" algn="just">
              <a:buNone/>
            </a:pPr>
            <a:r>
              <a:rPr lang="en-US" sz="3600" b="1" i="0" dirty="0" smtClean="0">
                <a:solidFill>
                  <a:schemeClr val="tx1"/>
                </a:solidFill>
                <a:effectLst/>
                <a:latin typeface="Times New Roman" panose="02020603050405020304" pitchFamily="18" charset="0"/>
                <a:cs typeface="Times New Roman" panose="02020603050405020304" pitchFamily="18" charset="0"/>
              </a:rPr>
              <a:t>E.g.</a:t>
            </a:r>
            <a:r>
              <a:rPr lang="en-US" sz="3600" b="0" i="0" dirty="0" smtClean="0">
                <a:solidFill>
                  <a:schemeClr val="tx1"/>
                </a:solidFill>
                <a:effectLst/>
                <a:latin typeface="Times New Roman" panose="02020603050405020304" pitchFamily="18" charset="0"/>
                <a:cs typeface="Times New Roman" panose="02020603050405020304" pitchFamily="18" charset="0"/>
              </a:rPr>
              <a:t> an </a:t>
            </a:r>
            <a:r>
              <a:rPr lang="en-US" sz="3600" b="0" i="0" dirty="0">
                <a:solidFill>
                  <a:schemeClr val="tx1"/>
                </a:solidFill>
                <a:effectLst/>
                <a:latin typeface="Times New Roman" panose="02020603050405020304" pitchFamily="18" charset="0"/>
                <a:cs typeface="Times New Roman" panose="02020603050405020304" pitchFamily="18" charset="0"/>
              </a:rPr>
              <a:t>information system which must adapt to the changing environmental conditions.</a:t>
            </a:r>
          </a:p>
          <a:p>
            <a:pPr lvl="1" algn="just">
              <a:buFont typeface="Wingdings" panose="05000000000000000000" pitchFamily="2" charset="2"/>
              <a:buChar char="§"/>
            </a:pPr>
            <a:r>
              <a:rPr lang="en-US" sz="4000" b="0" i="0" dirty="0">
                <a:solidFill>
                  <a:schemeClr val="tx1"/>
                </a:solidFill>
                <a:effectLst/>
                <a:latin typeface="Times New Roman" panose="02020603050405020304" pitchFamily="18" charset="0"/>
                <a:cs typeface="Times New Roman" panose="02020603050405020304" pitchFamily="18" charset="0"/>
              </a:rPr>
              <a:t>A closed system does not interact with its environment. </a:t>
            </a:r>
          </a:p>
          <a:p>
            <a:pPr lvl="2" algn="just">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It is isolated from environmental influences. </a:t>
            </a:r>
          </a:p>
          <a:p>
            <a:pPr lvl="2" algn="just">
              <a:buFont typeface="Arial" panose="020B0604020202020204" pitchFamily="34" charset="0"/>
              <a:buChar char="•"/>
            </a:pPr>
            <a:r>
              <a:rPr lang="en-US" sz="3600" b="0" i="0" dirty="0">
                <a:solidFill>
                  <a:schemeClr val="tx1"/>
                </a:solidFill>
                <a:effectLst/>
                <a:latin typeface="Times New Roman" panose="02020603050405020304" pitchFamily="18" charset="0"/>
                <a:cs typeface="Times New Roman" panose="02020603050405020304" pitchFamily="18" charset="0"/>
              </a:rPr>
              <a:t>A completely closed system is </a:t>
            </a:r>
            <a:r>
              <a:rPr lang="en-US" sz="3600" b="1" i="0" dirty="0">
                <a:solidFill>
                  <a:srgbClr val="FF0000"/>
                </a:solidFill>
                <a:effectLst/>
                <a:latin typeface="Times New Roman" panose="02020603050405020304" pitchFamily="18" charset="0"/>
                <a:cs typeface="Times New Roman" panose="02020603050405020304" pitchFamily="18" charset="0"/>
              </a:rPr>
              <a:t>rare in reality</a:t>
            </a:r>
            <a:r>
              <a:rPr lang="en-US" sz="3600" b="1" i="0" dirty="0" smtClean="0">
                <a:solidFill>
                  <a:srgbClr val="FF0000"/>
                </a:solidFill>
                <a:effectLst/>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71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C883C-FF54-408F-AE7E-AA20DE386BBF}"/>
              </a:ext>
            </a:extLst>
          </p:cNvPr>
          <p:cNvSpPr>
            <a:spLocks noGrp="1"/>
          </p:cNvSpPr>
          <p:nvPr>
            <p:ph type="title"/>
          </p:nvPr>
        </p:nvSpPr>
        <p:spPr>
          <a:xfrm>
            <a:off x="0" y="0"/>
            <a:ext cx="12192000" cy="646545"/>
          </a:xfrm>
          <a:solidFill>
            <a:schemeClr val="accent6">
              <a:lumMod val="20000"/>
              <a:lumOff val="80000"/>
            </a:schemeClr>
          </a:solidFill>
        </p:spPr>
        <p:txBody>
          <a:bodyPr>
            <a:noAutofit/>
          </a:bodyPr>
          <a:lstStyle/>
          <a:p>
            <a:r>
              <a:rPr lang="en-US" sz="4400" b="0" i="0" dirty="0" smtClean="0">
                <a:solidFill>
                  <a:schemeClr val="tx1"/>
                </a:solidFill>
                <a:effectLst/>
                <a:latin typeface="Times New Roman" panose="02020603050405020304" pitchFamily="18" charset="0"/>
                <a:cs typeface="Times New Roman" panose="02020603050405020304" pitchFamily="18" charset="0"/>
              </a:rPr>
              <a:t>…….Types </a:t>
            </a:r>
            <a:r>
              <a:rPr lang="en-US" sz="4400" b="0" i="0" dirty="0">
                <a:solidFill>
                  <a:schemeClr val="tx1"/>
                </a:solidFill>
                <a:effectLst/>
                <a:latin typeface="Times New Roman" panose="02020603050405020304" pitchFamily="18" charset="0"/>
                <a:cs typeface="Times New Roman" panose="02020603050405020304" pitchFamily="18" charset="0"/>
              </a:rPr>
              <a:t>of Systems</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F117CED-1F7C-4EB9-A60F-B75771C0080D}"/>
              </a:ext>
            </a:extLst>
          </p:cNvPr>
          <p:cNvSpPr>
            <a:spLocks noGrp="1"/>
          </p:cNvSpPr>
          <p:nvPr>
            <p:ph idx="1"/>
          </p:nvPr>
        </p:nvSpPr>
        <p:spPr>
          <a:xfrm>
            <a:off x="101600" y="646545"/>
            <a:ext cx="11961092" cy="4880526"/>
          </a:xfrm>
        </p:spPr>
        <p:txBody>
          <a:bodyPr>
            <a:noAutofit/>
          </a:bodyPr>
          <a:lstStyle/>
          <a:p>
            <a:pPr algn="l">
              <a:buFont typeface="Wingdings" panose="05000000000000000000" pitchFamily="2" charset="2"/>
              <a:buChar char="q"/>
            </a:pPr>
            <a:r>
              <a:rPr lang="en-US" sz="2800" b="1" i="0" dirty="0">
                <a:solidFill>
                  <a:schemeClr val="tx1"/>
                </a:solidFill>
                <a:effectLst/>
                <a:latin typeface="Times New Roman" panose="02020603050405020304" pitchFamily="18" charset="0"/>
                <a:cs typeface="Times New Roman" panose="02020603050405020304" pitchFamily="18" charset="0"/>
              </a:rPr>
              <a:t>Adaptive and Non Adaptive System</a:t>
            </a:r>
          </a:p>
          <a:p>
            <a:pPr algn="just">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Adaptive System </a:t>
            </a:r>
            <a:r>
              <a:rPr lang="en-US" sz="2800" b="0" i="0" dirty="0">
                <a:solidFill>
                  <a:srgbClr val="000000"/>
                </a:solidFill>
                <a:effectLst/>
                <a:latin typeface="Times New Roman" panose="02020603050405020304" pitchFamily="18" charset="0"/>
                <a:cs typeface="Times New Roman" panose="02020603050405020304" pitchFamily="18" charset="0"/>
              </a:rPr>
              <a:t>responds to the change in the environment in a way to improve their performance and to survive. </a:t>
            </a:r>
          </a:p>
          <a:p>
            <a:pPr lvl="1" algn="just">
              <a:buFont typeface="Arial" panose="020B0604020202020204" pitchFamily="34" charset="0"/>
              <a:buChar char="•"/>
            </a:pPr>
            <a:r>
              <a:rPr lang="en-US" sz="2800" b="1" dirty="0" smtClean="0">
                <a:solidFill>
                  <a:srgbClr val="000000"/>
                </a:solidFill>
                <a:latin typeface="Times New Roman" panose="02020603050405020304" pitchFamily="18" charset="0"/>
                <a:cs typeface="Times New Roman" panose="02020603050405020304" pitchFamily="18" charset="0"/>
              </a:rPr>
              <a:t>E.g.</a:t>
            </a:r>
            <a:r>
              <a:rPr lang="en-US" sz="2800" b="1" i="0" dirty="0" smtClean="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human beings, animals.</a:t>
            </a:r>
          </a:p>
          <a:p>
            <a:pPr algn="just">
              <a:buFont typeface="Arial" panose="020B0604020202020204" pitchFamily="34" charset="0"/>
              <a:buChar char="•"/>
            </a:pP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Non Adaptive System </a:t>
            </a:r>
            <a:r>
              <a:rPr lang="en-US" sz="2800" b="0" i="0" dirty="0">
                <a:solidFill>
                  <a:srgbClr val="000000"/>
                </a:solidFill>
                <a:effectLst/>
                <a:latin typeface="Times New Roman" panose="02020603050405020304" pitchFamily="18" charset="0"/>
                <a:cs typeface="Times New Roman" panose="02020603050405020304" pitchFamily="18" charset="0"/>
              </a:rPr>
              <a:t>is the system which does not respond to the environment. </a:t>
            </a:r>
          </a:p>
          <a:p>
            <a:pPr lvl="1" algn="just">
              <a:buFont typeface="Arial" panose="020B0604020202020204" pitchFamily="34" charset="0"/>
              <a:buChar char="•"/>
            </a:pPr>
            <a:r>
              <a:rPr lang="en-US" sz="2800" b="1" i="0" dirty="0" smtClean="0">
                <a:solidFill>
                  <a:srgbClr val="000000"/>
                </a:solidFill>
                <a:effectLst/>
                <a:latin typeface="Times New Roman" panose="02020603050405020304" pitchFamily="18" charset="0"/>
                <a:cs typeface="Times New Roman" panose="02020603050405020304" pitchFamily="18" charset="0"/>
              </a:rPr>
              <a:t>E.g., </a:t>
            </a:r>
            <a:r>
              <a:rPr lang="en-US" sz="2800" b="0" i="0" dirty="0">
                <a:solidFill>
                  <a:srgbClr val="000000"/>
                </a:solidFill>
                <a:effectLst/>
                <a:latin typeface="Times New Roman" panose="02020603050405020304" pitchFamily="18" charset="0"/>
                <a:cs typeface="Times New Roman" panose="02020603050405020304" pitchFamily="18" charset="0"/>
              </a:rPr>
              <a:t>machines.</a:t>
            </a:r>
          </a:p>
          <a:p>
            <a:pPr algn="l">
              <a:buFont typeface="Wingdings" panose="05000000000000000000" pitchFamily="2" charset="2"/>
              <a:buChar char="q"/>
            </a:pPr>
            <a:r>
              <a:rPr lang="en-US" sz="2800" b="1" i="0" dirty="0">
                <a:solidFill>
                  <a:schemeClr val="tx1"/>
                </a:solidFill>
                <a:effectLst/>
                <a:latin typeface="Times New Roman" panose="02020603050405020304" pitchFamily="18" charset="0"/>
                <a:cs typeface="Times New Roman" panose="02020603050405020304" pitchFamily="18" charset="0"/>
              </a:rPr>
              <a:t>Permanent or Temporary System</a:t>
            </a:r>
          </a:p>
          <a:p>
            <a:pPr algn="just">
              <a:buFont typeface="Arial" panose="020B0604020202020204" pitchFamily="34" charset="0"/>
              <a:buChar char="•"/>
            </a:pPr>
            <a:r>
              <a:rPr lang="en-US" sz="2800" b="0" i="0" dirty="0" smtClean="0">
                <a:solidFill>
                  <a:srgbClr val="000000"/>
                </a:solidFill>
                <a:effectLst/>
                <a:latin typeface="Times New Roman" panose="02020603050405020304" pitchFamily="18" charset="0"/>
                <a:cs typeface="Times New Roman" panose="02020603050405020304" pitchFamily="18" charset="0"/>
              </a:rPr>
              <a:t> Permanent </a:t>
            </a:r>
            <a:r>
              <a:rPr lang="en-US" sz="2800" b="0" i="0" dirty="0">
                <a:solidFill>
                  <a:srgbClr val="000000"/>
                </a:solidFill>
                <a:effectLst/>
                <a:latin typeface="Times New Roman" panose="02020603050405020304" pitchFamily="18" charset="0"/>
                <a:cs typeface="Times New Roman" panose="02020603050405020304" pitchFamily="18" charset="0"/>
              </a:rPr>
              <a:t>System persists for long time. For example, business policies.</a:t>
            </a: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Temporary System is made for specified time and after that they are demolished. </a:t>
            </a:r>
          </a:p>
          <a:p>
            <a:pPr lvl="1"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For example, A </a:t>
            </a:r>
            <a:r>
              <a:rPr lang="en-US" sz="2400" b="1" i="0" dirty="0">
                <a:solidFill>
                  <a:schemeClr val="accent4">
                    <a:lumMod val="75000"/>
                  </a:schemeClr>
                </a:solidFill>
                <a:effectLst/>
                <a:latin typeface="Times New Roman" panose="02020603050405020304" pitchFamily="18" charset="0"/>
                <a:cs typeface="Times New Roman" panose="02020603050405020304" pitchFamily="18" charset="0"/>
              </a:rPr>
              <a:t>DJ system is </a:t>
            </a:r>
            <a:r>
              <a:rPr lang="en-US" sz="2400" b="0" i="0" dirty="0">
                <a:solidFill>
                  <a:srgbClr val="000000"/>
                </a:solidFill>
                <a:effectLst/>
                <a:latin typeface="Times New Roman" panose="02020603050405020304" pitchFamily="18" charset="0"/>
                <a:cs typeface="Times New Roman" panose="02020603050405020304" pitchFamily="18" charset="0"/>
              </a:rPr>
              <a:t>set up for a program and it is dissembled after the program.</a:t>
            </a:r>
          </a:p>
          <a:p>
            <a:pPr algn="just">
              <a:buFont typeface="Arial" panose="020B0604020202020204" pitchFamily="34" charset="0"/>
              <a:buChar char="•"/>
            </a:pPr>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504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DDC095-A54F-4916-8082-2A53DFF4158C}"/>
              </a:ext>
            </a:extLst>
          </p:cNvPr>
          <p:cNvSpPr>
            <a:spLocks noGrp="1"/>
          </p:cNvSpPr>
          <p:nvPr>
            <p:ph type="title"/>
          </p:nvPr>
        </p:nvSpPr>
        <p:spPr>
          <a:xfrm>
            <a:off x="0" y="1"/>
            <a:ext cx="12192000" cy="646544"/>
          </a:xfrm>
          <a:solidFill>
            <a:schemeClr val="accent6">
              <a:lumMod val="20000"/>
              <a:lumOff val="80000"/>
            </a:schemeClr>
          </a:solidFill>
        </p:spPr>
        <p:txBody>
          <a:bodyPr>
            <a:normAutofit fontScale="90000"/>
          </a:bodyPr>
          <a:lstStyle/>
          <a:p>
            <a:r>
              <a:rPr lang="en-US" b="0" i="0" dirty="0" smtClean="0">
                <a:solidFill>
                  <a:schemeClr val="tx1"/>
                </a:solidFill>
                <a:effectLst/>
                <a:latin typeface="Times New Roman" panose="02020603050405020304" pitchFamily="18" charset="0"/>
                <a:cs typeface="Times New Roman" panose="02020603050405020304" pitchFamily="18" charset="0"/>
              </a:rPr>
              <a:t>…..Types </a:t>
            </a:r>
            <a:r>
              <a:rPr lang="en-US" b="0" i="0" dirty="0">
                <a:solidFill>
                  <a:schemeClr val="tx1"/>
                </a:solidFill>
                <a:effectLst/>
                <a:latin typeface="Times New Roman" panose="02020603050405020304" pitchFamily="18" charset="0"/>
                <a:cs typeface="Times New Roman" panose="02020603050405020304" pitchFamily="18" charset="0"/>
              </a:rPr>
              <a:t>of Systems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44C5514-6774-439B-B634-5ED83FC1641E}"/>
              </a:ext>
            </a:extLst>
          </p:cNvPr>
          <p:cNvSpPr>
            <a:spLocks noGrp="1"/>
          </p:cNvSpPr>
          <p:nvPr>
            <p:ph idx="1"/>
          </p:nvPr>
        </p:nvSpPr>
        <p:spPr>
          <a:xfrm>
            <a:off x="1" y="729673"/>
            <a:ext cx="12081164" cy="5717309"/>
          </a:xfrm>
        </p:spPr>
        <p:txBody>
          <a:bodyPr>
            <a:normAutofit fontScale="85000" lnSpcReduction="20000"/>
          </a:bodyPr>
          <a:lstStyle/>
          <a:p>
            <a:pPr algn="just">
              <a:lnSpc>
                <a:spcPct val="100000"/>
              </a:lnSpc>
              <a:buFont typeface="Wingdings" panose="05000000000000000000" pitchFamily="2" charset="2"/>
              <a:buChar char="q"/>
            </a:pPr>
            <a:r>
              <a:rPr lang="en-US" sz="3600" b="1" i="0" dirty="0">
                <a:effectLst/>
                <a:latin typeface="Times New Roman" panose="02020603050405020304" pitchFamily="18" charset="0"/>
                <a:cs typeface="Times New Roman" panose="02020603050405020304" pitchFamily="18" charset="0"/>
              </a:rPr>
              <a:t>Deterministic or Probabilistic System</a:t>
            </a:r>
            <a:endParaRPr lang="en-US" sz="3600" b="1" i="0" dirty="0">
              <a:solidFill>
                <a:srgbClr val="000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3200" dirty="0">
                <a:solidFill>
                  <a:srgbClr val="000000"/>
                </a:solidFill>
                <a:latin typeface="Times New Roman" panose="02020603050405020304" pitchFamily="18" charset="0"/>
                <a:cs typeface="Times New Roman" panose="02020603050405020304" pitchFamily="18" charset="0"/>
              </a:rPr>
              <a:t>A </a:t>
            </a:r>
            <a:r>
              <a:rPr lang="en-US" sz="3200" b="1" dirty="0">
                <a:solidFill>
                  <a:schemeClr val="accent4">
                    <a:lumMod val="75000"/>
                  </a:schemeClr>
                </a:solidFill>
                <a:latin typeface="Times New Roman" panose="02020603050405020304" pitchFamily="18" charset="0"/>
                <a:cs typeface="Times New Roman" panose="02020603050405020304" pitchFamily="18" charset="0"/>
              </a:rPr>
              <a:t>deterministic system </a:t>
            </a:r>
            <a:r>
              <a:rPr lang="en-US" sz="3200" dirty="0">
                <a:solidFill>
                  <a:srgbClr val="000000"/>
                </a:solidFill>
                <a:latin typeface="Times New Roman" panose="02020603050405020304" pitchFamily="18" charset="0"/>
                <a:cs typeface="Times New Roman" panose="02020603050405020304" pitchFamily="18" charset="0"/>
              </a:rPr>
              <a:t>is one in which the occurrence of all events is known with certainty. If the description of the system state at a particular point of time of its operation is given, the next state can be perfectly predicted.</a:t>
            </a:r>
            <a:endParaRPr lang="en-US" sz="3200" b="0" i="0" dirty="0" smtClean="0">
              <a:solidFill>
                <a:srgbClr val="000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
            </a:pPr>
            <a:r>
              <a:rPr lang="en-US" sz="3200" b="0" i="0" dirty="0" smtClean="0">
                <a:solidFill>
                  <a:srgbClr val="000000"/>
                </a:solidFill>
                <a:effectLst/>
                <a:latin typeface="Times New Roman" panose="02020603050405020304" pitchFamily="18" charset="0"/>
                <a:cs typeface="Times New Roman" panose="02020603050405020304" pitchFamily="18" charset="0"/>
              </a:rPr>
              <a:t>Deterministic </a:t>
            </a:r>
            <a:r>
              <a:rPr lang="en-US" sz="3200" b="0" i="0" dirty="0">
                <a:solidFill>
                  <a:srgbClr val="000000"/>
                </a:solidFill>
                <a:effectLst/>
                <a:latin typeface="Times New Roman" panose="02020603050405020304" pitchFamily="18" charset="0"/>
                <a:cs typeface="Times New Roman" panose="02020603050405020304" pitchFamily="18" charset="0"/>
              </a:rPr>
              <a:t>system operates in a predictable manner and the interaction between system components is known with certainty. </a:t>
            </a:r>
          </a:p>
          <a:p>
            <a:pPr lvl="2" algn="just">
              <a:buFont typeface="Arial" panose="020B0604020202020204" pitchFamily="34" charset="0"/>
              <a:buChar char="•"/>
            </a:pPr>
            <a:r>
              <a:rPr lang="en-US" sz="2800" b="1" i="0" dirty="0" smtClean="0">
                <a:solidFill>
                  <a:schemeClr val="accent4">
                    <a:lumMod val="75000"/>
                  </a:schemeClr>
                </a:solidFill>
                <a:effectLst/>
                <a:latin typeface="Times New Roman" panose="02020603050405020304" pitchFamily="18" charset="0"/>
                <a:cs typeface="Times New Roman" panose="02020603050405020304" pitchFamily="18" charset="0"/>
              </a:rPr>
              <a:t>E.g.</a:t>
            </a:r>
            <a:r>
              <a:rPr lang="en-US" sz="2600" b="0" i="0" dirty="0" smtClean="0">
                <a:solidFill>
                  <a:srgbClr val="000000"/>
                </a:solidFill>
                <a:effectLst/>
                <a:latin typeface="Times New Roman" panose="02020603050405020304" pitchFamily="18" charset="0"/>
                <a:cs typeface="Times New Roman" panose="02020603050405020304" pitchFamily="18" charset="0"/>
              </a:rPr>
              <a:t> two </a:t>
            </a:r>
            <a:r>
              <a:rPr lang="en-US" sz="2600" b="0" i="0" dirty="0">
                <a:solidFill>
                  <a:srgbClr val="000000"/>
                </a:solidFill>
                <a:effectLst/>
                <a:latin typeface="Times New Roman" panose="02020603050405020304" pitchFamily="18" charset="0"/>
                <a:cs typeface="Times New Roman" panose="02020603050405020304" pitchFamily="18" charset="0"/>
              </a:rPr>
              <a:t>molecules of hydrogen and one molecule of oxygen makes water.</a:t>
            </a:r>
          </a:p>
          <a:p>
            <a:pPr lvl="1" algn="just">
              <a:buFont typeface="Wingdings" panose="05000000000000000000" pitchFamily="2" charset="2"/>
              <a:buChar char="§"/>
            </a:pPr>
            <a:r>
              <a:rPr lang="en-US" sz="3200" b="1" i="0" dirty="0">
                <a:solidFill>
                  <a:srgbClr val="000000"/>
                </a:solidFill>
                <a:effectLst/>
                <a:latin typeface="Times New Roman" panose="02020603050405020304" pitchFamily="18" charset="0"/>
                <a:cs typeface="Times New Roman" panose="02020603050405020304" pitchFamily="18" charset="0"/>
              </a:rPr>
              <a:t>Probabilistic System shows uncertain behavior. </a:t>
            </a:r>
          </a:p>
          <a:p>
            <a:pPr lvl="2" algn="just">
              <a:buFont typeface="Arial" panose="020B0604020202020204" pitchFamily="34" charset="0"/>
              <a:buChar char="•"/>
            </a:pPr>
            <a:r>
              <a:rPr lang="en-US" sz="3300" b="0" i="0" dirty="0">
                <a:solidFill>
                  <a:srgbClr val="000000"/>
                </a:solidFill>
                <a:effectLst/>
                <a:latin typeface="Times New Roman" panose="02020603050405020304" pitchFamily="18" charset="0"/>
                <a:cs typeface="Times New Roman" panose="02020603050405020304" pitchFamily="18" charset="0"/>
              </a:rPr>
              <a:t>The exact output is not known. </a:t>
            </a:r>
          </a:p>
          <a:p>
            <a:pPr lvl="2" algn="just">
              <a:buFont typeface="Arial" panose="020B0604020202020204" pitchFamily="34" charset="0"/>
              <a:buChar char="•"/>
            </a:pPr>
            <a:r>
              <a:rPr lang="en-US" sz="2800" b="1" i="0" dirty="0" smtClean="0">
                <a:solidFill>
                  <a:schemeClr val="accent4">
                    <a:lumMod val="75000"/>
                  </a:schemeClr>
                </a:solidFill>
                <a:effectLst/>
                <a:latin typeface="Times New Roman" panose="02020603050405020304" pitchFamily="18" charset="0"/>
                <a:cs typeface="Times New Roman" panose="02020603050405020304" pitchFamily="18" charset="0"/>
              </a:rPr>
              <a:t>E.g</a:t>
            </a:r>
            <a:r>
              <a:rPr lang="en-US" sz="2800" b="0" i="0" dirty="0" smtClean="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Weather forecasting, mail delivery</a:t>
            </a:r>
            <a:r>
              <a:rPr lang="en-US" sz="2800" b="0" i="0" dirty="0" smtClean="0">
                <a:solidFill>
                  <a:srgbClr val="000000"/>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3400" dirty="0" smtClean="0">
                <a:solidFill>
                  <a:schemeClr val="tx1"/>
                </a:solidFill>
                <a:latin typeface="Times New Roman" panose="02020603050405020304" pitchFamily="18" charset="0"/>
                <a:cs typeface="Times New Roman" panose="02020603050405020304" pitchFamily="18" charset="0"/>
              </a:rPr>
              <a:t>A </a:t>
            </a:r>
            <a:r>
              <a:rPr lang="en-US" sz="3400" b="1" dirty="0" smtClean="0">
                <a:solidFill>
                  <a:schemeClr val="accent4">
                    <a:lumMod val="75000"/>
                  </a:schemeClr>
                </a:solidFill>
                <a:latin typeface="Times New Roman" panose="02020603050405020304" pitchFamily="18" charset="0"/>
                <a:cs typeface="Times New Roman" panose="02020603050405020304" pitchFamily="18" charset="0"/>
              </a:rPr>
              <a:t>probabilistic </a:t>
            </a:r>
            <a:r>
              <a:rPr lang="en-US" sz="3400" b="1" dirty="0">
                <a:solidFill>
                  <a:schemeClr val="accent4">
                    <a:lumMod val="75000"/>
                  </a:schemeClr>
                </a:solidFill>
                <a:latin typeface="Times New Roman" panose="02020603050405020304" pitchFamily="18" charset="0"/>
                <a:cs typeface="Times New Roman" panose="02020603050405020304" pitchFamily="18" charset="0"/>
              </a:rPr>
              <a:t>system</a:t>
            </a:r>
            <a:r>
              <a:rPr lang="en-US" sz="3400" dirty="0">
                <a:solidFill>
                  <a:schemeClr val="tx1"/>
                </a:solidFill>
                <a:latin typeface="Times New Roman" panose="02020603050405020304" pitchFamily="18" charset="0"/>
                <a:cs typeface="Times New Roman" panose="02020603050405020304" pitchFamily="18" charset="0"/>
              </a:rPr>
              <a:t> is one in which the occurrence of events cannot be perfectly predicted. Though the behavior of such a system can be described in terms of probability, a certain degree of error is always attached to the prediction of the behavior of the system.</a:t>
            </a:r>
            <a:endParaRPr lang="en-US" sz="3900"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84310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FD9B9C-1A55-470A-A9DD-C066E90C6A43}"/>
              </a:ext>
            </a:extLst>
          </p:cNvPr>
          <p:cNvSpPr>
            <a:spLocks noGrp="1"/>
          </p:cNvSpPr>
          <p:nvPr>
            <p:ph type="title"/>
          </p:nvPr>
        </p:nvSpPr>
        <p:spPr>
          <a:xfrm>
            <a:off x="0" y="0"/>
            <a:ext cx="12192000" cy="683491"/>
          </a:xfrm>
          <a:solidFill>
            <a:schemeClr val="accent6">
              <a:lumMod val="20000"/>
              <a:lumOff val="80000"/>
            </a:schemeClr>
          </a:solidFill>
        </p:spPr>
        <p:txBody>
          <a:bodyPr>
            <a:normAutofit fontScale="90000"/>
          </a:bodyPr>
          <a:lstStyle/>
          <a:p>
            <a:r>
              <a:rPr lang="en-US" dirty="0" smtClean="0">
                <a:solidFill>
                  <a:schemeClr val="tx1"/>
                </a:solidFill>
                <a:latin typeface="Times New Roman" panose="02020603050405020304" pitchFamily="18" charset="0"/>
                <a:cs typeface="Times New Roman" panose="02020603050405020304" pitchFamily="18" charset="0"/>
              </a:rPr>
              <a:t>…….Types </a:t>
            </a:r>
            <a:r>
              <a:rPr lang="en-US" dirty="0">
                <a:solidFill>
                  <a:schemeClr val="tx1"/>
                </a:solidFill>
                <a:latin typeface="Times New Roman" panose="02020603050405020304" pitchFamily="18" charset="0"/>
                <a:cs typeface="Times New Roman" panose="02020603050405020304" pitchFamily="18" charset="0"/>
              </a:rPr>
              <a:t>of Systems</a:t>
            </a:r>
            <a:endParaRPr lang="en-US" dirty="0"/>
          </a:p>
        </p:txBody>
      </p:sp>
      <p:sp>
        <p:nvSpPr>
          <p:cNvPr id="3" name="Content Placeholder 2">
            <a:extLst>
              <a:ext uri="{FF2B5EF4-FFF2-40B4-BE49-F238E27FC236}">
                <a16:creationId xmlns="" xmlns:a16="http://schemas.microsoft.com/office/drawing/2014/main" id="{56C950F0-C25A-470F-B784-023B18E9D34A}"/>
              </a:ext>
            </a:extLst>
          </p:cNvPr>
          <p:cNvSpPr>
            <a:spLocks noGrp="1"/>
          </p:cNvSpPr>
          <p:nvPr>
            <p:ph idx="1"/>
          </p:nvPr>
        </p:nvSpPr>
        <p:spPr>
          <a:xfrm>
            <a:off x="120073" y="683491"/>
            <a:ext cx="11951854" cy="4969165"/>
          </a:xfrm>
        </p:spPr>
        <p:txBody>
          <a:bodyPr>
            <a:noAutofit/>
          </a:bodyPr>
          <a:lstStyle/>
          <a:p>
            <a:pPr>
              <a:buFont typeface="Wingdings" panose="05000000000000000000" pitchFamily="2" charset="2"/>
              <a:buChar char="q"/>
            </a:pPr>
            <a:r>
              <a:rPr lang="en-US" sz="3000" b="1" i="0" dirty="0">
                <a:effectLst/>
                <a:latin typeface="Times New Roman" panose="02020603050405020304" pitchFamily="18" charset="0"/>
                <a:cs typeface="Times New Roman" panose="02020603050405020304" pitchFamily="18" charset="0"/>
              </a:rPr>
              <a:t>Social, Human-Machine, Machine System</a:t>
            </a:r>
          </a:p>
          <a:p>
            <a:pPr algn="just">
              <a:buFont typeface="Arial" panose="020B0604020202020204" pitchFamily="34" charset="0"/>
              <a:buChar char="•"/>
            </a:pPr>
            <a:r>
              <a:rPr lang="en-US" sz="2800" b="1" i="0" dirty="0">
                <a:solidFill>
                  <a:srgbClr val="002060"/>
                </a:solidFill>
                <a:effectLst/>
                <a:latin typeface="Times New Roman" panose="02020603050405020304" pitchFamily="18" charset="0"/>
                <a:cs typeface="Times New Roman" panose="02020603050405020304" pitchFamily="18" charset="0"/>
              </a:rPr>
              <a:t>Social System </a:t>
            </a:r>
            <a:r>
              <a:rPr lang="en-US" sz="2800" i="0" dirty="0">
                <a:solidFill>
                  <a:srgbClr val="000000"/>
                </a:solidFill>
                <a:effectLst/>
                <a:latin typeface="Times New Roman" panose="02020603050405020304" pitchFamily="18" charset="0"/>
                <a:cs typeface="Times New Roman" panose="02020603050405020304" pitchFamily="18" charset="0"/>
              </a:rPr>
              <a:t>is made up of people. </a:t>
            </a:r>
          </a:p>
          <a:p>
            <a:pPr lvl="1" algn="just">
              <a:buFont typeface="Arial" panose="020B0604020202020204" pitchFamily="34" charset="0"/>
              <a:buChar char="•"/>
            </a:pPr>
            <a:r>
              <a:rPr lang="en-US" sz="2800" b="1" i="0" dirty="0" smtClean="0">
                <a:solidFill>
                  <a:schemeClr val="accent4">
                    <a:lumMod val="75000"/>
                  </a:schemeClr>
                </a:solidFill>
                <a:effectLst/>
                <a:latin typeface="Times New Roman" panose="02020603050405020304" pitchFamily="18" charset="0"/>
                <a:cs typeface="Times New Roman" panose="02020603050405020304" pitchFamily="18" charset="0"/>
              </a:rPr>
              <a:t>E.g.</a:t>
            </a:r>
            <a:r>
              <a:rPr lang="en-US" sz="2800" b="0" i="0" dirty="0" smtClean="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social clubs, societies</a:t>
            </a:r>
            <a:r>
              <a:rPr lang="en-US" sz="2800" dirty="0">
                <a:solidFill>
                  <a:srgbClr val="000000"/>
                </a:solidFill>
                <a:latin typeface="Times New Roman" panose="02020603050405020304" pitchFamily="18" charset="0"/>
                <a:cs typeface="Times New Roman" panose="02020603050405020304" pitchFamily="18" charset="0"/>
              </a:rPr>
              <a:t>. nuclear family units, communities, cities, nations, college campuses, corporations, and industries.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In </a:t>
            </a:r>
            <a:r>
              <a:rPr lang="en-US" sz="2800" b="1" i="0" dirty="0">
                <a:solidFill>
                  <a:srgbClr val="002060"/>
                </a:solidFill>
                <a:effectLst/>
                <a:latin typeface="Times New Roman" panose="02020603050405020304" pitchFamily="18" charset="0"/>
                <a:cs typeface="Times New Roman" panose="02020603050405020304" pitchFamily="18" charset="0"/>
              </a:rPr>
              <a:t>Human-Machine System</a:t>
            </a:r>
            <a:r>
              <a:rPr lang="en-US" sz="2800" b="0" i="0" dirty="0">
                <a:solidFill>
                  <a:srgbClr val="000000"/>
                </a:solidFill>
                <a:effectLst/>
                <a:latin typeface="Times New Roman" panose="02020603050405020304" pitchFamily="18" charset="0"/>
                <a:cs typeface="Times New Roman" panose="02020603050405020304" pitchFamily="18" charset="0"/>
              </a:rPr>
              <a:t>, both human and machines are involved to perform a particular task.</a:t>
            </a:r>
          </a:p>
          <a:p>
            <a:pPr lvl="1" algn="just">
              <a:buFont typeface="Arial" panose="020B0604020202020204" pitchFamily="34" charset="0"/>
              <a:buChar char="•"/>
            </a:pPr>
            <a:r>
              <a:rPr lang="en-US" sz="2800" b="1" i="0" dirty="0" smtClean="0">
                <a:solidFill>
                  <a:schemeClr val="accent4">
                    <a:lumMod val="75000"/>
                  </a:schemeClr>
                </a:solidFill>
                <a:effectLst/>
                <a:latin typeface="Times New Roman" panose="02020603050405020304" pitchFamily="18" charset="0"/>
                <a:cs typeface="Times New Roman" panose="02020603050405020304" pitchFamily="18" charset="0"/>
              </a:rPr>
              <a:t>E.g., </a:t>
            </a:r>
            <a:r>
              <a:rPr lang="en-US" sz="2400" b="0" i="0" dirty="0">
                <a:solidFill>
                  <a:srgbClr val="000000"/>
                </a:solidFill>
                <a:effectLst/>
                <a:latin typeface="Times New Roman" panose="02020603050405020304" pitchFamily="18" charset="0"/>
                <a:cs typeface="Times New Roman" panose="02020603050405020304" pitchFamily="18" charset="0"/>
              </a:rPr>
              <a:t>Computer programming</a:t>
            </a:r>
            <a:r>
              <a:rPr lang="en-US" sz="2400" b="0" i="0" dirty="0" smtClean="0">
                <a:solidFill>
                  <a:srgbClr val="000000"/>
                </a:solidFill>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HMIs utilized in the industrial context are mostly screens or touchscreens that connect users to machines, systems or devices.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b="1" i="0" dirty="0">
                <a:solidFill>
                  <a:srgbClr val="002060"/>
                </a:solidFill>
                <a:effectLst/>
                <a:latin typeface="Times New Roman" panose="02020603050405020304" pitchFamily="18" charset="0"/>
                <a:cs typeface="Times New Roman" panose="02020603050405020304" pitchFamily="18" charset="0"/>
              </a:rPr>
              <a:t>Machine System </a:t>
            </a:r>
            <a:r>
              <a:rPr lang="en-US" sz="2800" b="0" i="0" dirty="0">
                <a:solidFill>
                  <a:srgbClr val="000000"/>
                </a:solidFill>
                <a:effectLst/>
                <a:latin typeface="Times New Roman" panose="02020603050405020304" pitchFamily="18" charset="0"/>
                <a:cs typeface="Times New Roman" panose="02020603050405020304" pitchFamily="18" charset="0"/>
              </a:rPr>
              <a:t>is where human interference is neglected. All the tasks are performed by the machine. </a:t>
            </a:r>
          </a:p>
          <a:p>
            <a:pPr lvl="1" algn="just">
              <a:buFont typeface="Arial" panose="020B0604020202020204" pitchFamily="34" charset="0"/>
              <a:buChar char="•"/>
            </a:pPr>
            <a:r>
              <a:rPr lang="en-US" sz="2800" b="1" i="0" dirty="0" smtClean="0">
                <a:solidFill>
                  <a:schemeClr val="accent4">
                    <a:lumMod val="75000"/>
                  </a:schemeClr>
                </a:solidFill>
                <a:effectLst/>
                <a:latin typeface="Times New Roman" panose="02020603050405020304" pitchFamily="18" charset="0"/>
                <a:cs typeface="Times New Roman" panose="02020603050405020304" pitchFamily="18" charset="0"/>
              </a:rPr>
              <a:t>E.g., </a:t>
            </a:r>
            <a:r>
              <a:rPr lang="en-US" sz="2800" b="0" i="0" dirty="0">
                <a:solidFill>
                  <a:srgbClr val="000000"/>
                </a:solidFill>
                <a:effectLst/>
                <a:latin typeface="Times New Roman" panose="02020603050405020304" pitchFamily="18" charset="0"/>
                <a:cs typeface="Times New Roman" panose="02020603050405020304" pitchFamily="18" charset="0"/>
              </a:rPr>
              <a:t>an autonomous robot.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452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3071D-C894-47E1-B2E6-AB55BA5FB19E}"/>
              </a:ext>
            </a:extLst>
          </p:cNvPr>
          <p:cNvSpPr>
            <a:spLocks noGrp="1"/>
          </p:cNvSpPr>
          <p:nvPr>
            <p:ph type="title"/>
          </p:nvPr>
        </p:nvSpPr>
        <p:spPr>
          <a:xfrm>
            <a:off x="0" y="0"/>
            <a:ext cx="12192000" cy="904888"/>
          </a:xfrm>
          <a:solidFill>
            <a:schemeClr val="accent6">
              <a:lumMod val="20000"/>
              <a:lumOff val="80000"/>
            </a:schemeClr>
          </a:solidFill>
        </p:spPr>
        <p:txBody>
          <a:bodyPr/>
          <a:lstStyle/>
          <a:p>
            <a:r>
              <a:rPr lang="en-US" b="0" i="0" dirty="0" smtClean="0">
                <a:solidFill>
                  <a:schemeClr val="tx1"/>
                </a:solidFill>
                <a:effectLst/>
                <a:latin typeface="Times New Roman" panose="02020603050405020304" pitchFamily="18" charset="0"/>
                <a:cs typeface="Times New Roman" panose="02020603050405020304" pitchFamily="18" charset="0"/>
              </a:rPr>
              <a:t>……Types </a:t>
            </a:r>
            <a:r>
              <a:rPr lang="en-US" b="0" i="0" dirty="0">
                <a:solidFill>
                  <a:schemeClr val="tx1"/>
                </a:solidFill>
                <a:effectLst/>
                <a:latin typeface="Times New Roman" panose="02020603050405020304" pitchFamily="18" charset="0"/>
                <a:cs typeface="Times New Roman" panose="02020603050405020304" pitchFamily="18" charset="0"/>
              </a:rPr>
              <a:t>of Systems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4B16ECA-45AA-48CB-BAE0-392F67A5DB29}"/>
              </a:ext>
            </a:extLst>
          </p:cNvPr>
          <p:cNvSpPr>
            <a:spLocks noGrp="1"/>
          </p:cNvSpPr>
          <p:nvPr>
            <p:ph idx="1"/>
          </p:nvPr>
        </p:nvSpPr>
        <p:spPr>
          <a:xfrm>
            <a:off x="147781" y="1173019"/>
            <a:ext cx="11813309" cy="4696074"/>
          </a:xfrm>
        </p:spPr>
        <p:txBody>
          <a:bodyPr>
            <a:normAutofit/>
          </a:bodyPr>
          <a:lstStyle/>
          <a:p>
            <a:pPr algn="l">
              <a:lnSpc>
                <a:spcPct val="100000"/>
              </a:lnSpc>
              <a:buFont typeface="Wingdings" panose="05000000000000000000" pitchFamily="2" charset="2"/>
              <a:buChar char="q"/>
            </a:pPr>
            <a:r>
              <a:rPr lang="en-US" sz="3600" b="1" i="0" dirty="0">
                <a:effectLst/>
                <a:latin typeface="Times New Roman" panose="02020603050405020304" pitchFamily="18" charset="0"/>
                <a:cs typeface="Times New Roman" panose="02020603050405020304" pitchFamily="18" charset="0"/>
              </a:rPr>
              <a:t>Man–Made Information Systems</a:t>
            </a:r>
          </a:p>
          <a:p>
            <a:pPr lvl="1" algn="just">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It is an interconnected set of information resources to manage data for particular organization, under Direct Management Control (DMC).</a:t>
            </a:r>
          </a:p>
          <a:p>
            <a:pPr lvl="1" algn="just">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This system includes hardware, software, communication, data, and application for producing information according to the need of an organization.</a:t>
            </a:r>
          </a:p>
          <a:p>
            <a:pPr>
              <a:lnSpc>
                <a:spcPct val="100000"/>
              </a:lnSpc>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367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273"/>
          </a:xfrm>
          <a:solidFill>
            <a:schemeClr val="accent6">
              <a:lumMod val="20000"/>
              <a:lumOff val="80000"/>
            </a:schemeClr>
          </a:solidFill>
        </p:spPr>
        <p:txBody>
          <a:bodyPr/>
          <a:lstStyle/>
          <a:p>
            <a:r>
              <a:rPr lang="en-US" dirty="0">
                <a:solidFill>
                  <a:schemeClr val="tx1"/>
                </a:solidFill>
                <a:latin typeface="Times New Roman" panose="02020603050405020304" pitchFamily="18" charset="0"/>
                <a:cs typeface="Times New Roman" panose="02020603050405020304" pitchFamily="18" charset="0"/>
              </a:rPr>
              <a:t>……Types of Systems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982" y="1385454"/>
            <a:ext cx="11998036" cy="4738255"/>
          </a:xfrm>
        </p:spPr>
        <p:txBody>
          <a:bodyPr>
            <a:normAutofit fontScale="92500" lnSpcReduction="20000"/>
          </a:bodyPr>
          <a:lstStyle/>
          <a:p>
            <a:pPr marL="0" indent="0" algn="just">
              <a:buNone/>
            </a:pPr>
            <a:r>
              <a:rPr lang="en-GB" sz="3500" b="1" dirty="0">
                <a:latin typeface="Times New Roman" panose="02020603050405020304" pitchFamily="18" charset="0"/>
                <a:cs typeface="Times New Roman" panose="02020603050405020304" pitchFamily="18" charset="0"/>
              </a:rPr>
              <a:t>Information system (IS)</a:t>
            </a:r>
            <a:endParaRPr lang="en-GB" sz="3900" dirty="0" smtClean="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GB" sz="3600" dirty="0" smtClean="0">
                <a:solidFill>
                  <a:schemeClr val="tx2"/>
                </a:solidFill>
                <a:latin typeface="Times New Roman" panose="02020603050405020304" pitchFamily="18" charset="0"/>
                <a:cs typeface="Times New Roman" panose="02020603050405020304" pitchFamily="18" charset="0"/>
              </a:rPr>
              <a:t>A collection of Interrelated components that </a:t>
            </a:r>
            <a:r>
              <a:rPr lang="en-GB" sz="3600" b="1" dirty="0" smtClean="0">
                <a:solidFill>
                  <a:srgbClr val="0070C0"/>
                </a:solidFill>
                <a:latin typeface="Times New Roman" panose="02020603050405020304" pitchFamily="18" charset="0"/>
                <a:cs typeface="Times New Roman" panose="02020603050405020304" pitchFamily="18" charset="0"/>
              </a:rPr>
              <a:t>collect,</a:t>
            </a:r>
            <a:r>
              <a:rPr lang="en-GB" sz="3600" dirty="0" smtClean="0">
                <a:solidFill>
                  <a:schemeClr val="tx2"/>
                </a:solidFill>
                <a:latin typeface="Times New Roman" panose="02020603050405020304" pitchFamily="18" charset="0"/>
                <a:cs typeface="Times New Roman" panose="02020603050405020304" pitchFamily="18" charset="0"/>
              </a:rPr>
              <a:t> </a:t>
            </a:r>
            <a:r>
              <a:rPr lang="en-GB" sz="3600" b="1" dirty="0" smtClean="0">
                <a:solidFill>
                  <a:srgbClr val="0070C0"/>
                </a:solidFill>
                <a:latin typeface="Times New Roman" panose="02020603050405020304" pitchFamily="18" charset="0"/>
                <a:cs typeface="Times New Roman" panose="02020603050405020304" pitchFamily="18" charset="0"/>
              </a:rPr>
              <a:t>process </a:t>
            </a:r>
            <a:r>
              <a:rPr lang="en-GB" sz="3600" dirty="0" smtClean="0">
                <a:solidFill>
                  <a:schemeClr val="tx2"/>
                </a:solidFill>
                <a:latin typeface="Times New Roman" panose="02020603050405020304" pitchFamily="18" charset="0"/>
                <a:cs typeface="Times New Roman" panose="02020603050405020304" pitchFamily="18" charset="0"/>
              </a:rPr>
              <a:t>and </a:t>
            </a:r>
            <a:r>
              <a:rPr lang="en-GB" sz="3600" b="1" dirty="0" smtClean="0">
                <a:solidFill>
                  <a:srgbClr val="0070C0"/>
                </a:solidFill>
                <a:latin typeface="Times New Roman" panose="02020603050405020304" pitchFamily="18" charset="0"/>
                <a:cs typeface="Times New Roman" panose="02020603050405020304" pitchFamily="18" charset="0"/>
              </a:rPr>
              <a:t>stored, </a:t>
            </a:r>
            <a:r>
              <a:rPr lang="en-GB" sz="3600" dirty="0" smtClean="0">
                <a:solidFill>
                  <a:schemeClr val="tx2"/>
                </a:solidFill>
                <a:latin typeface="Times New Roman" panose="02020603050405020304" pitchFamily="18" charset="0"/>
                <a:cs typeface="Times New Roman" panose="02020603050405020304" pitchFamily="18" charset="0"/>
              </a:rPr>
              <a:t> and provides as </a:t>
            </a:r>
            <a:r>
              <a:rPr lang="en-GB" sz="3600" b="1" dirty="0" smtClean="0">
                <a:solidFill>
                  <a:schemeClr val="accent4"/>
                </a:solidFill>
                <a:latin typeface="Times New Roman" panose="02020603050405020304" pitchFamily="18" charset="0"/>
                <a:cs typeface="Times New Roman" panose="02020603050405020304" pitchFamily="18" charset="0"/>
              </a:rPr>
              <a:t>output </a:t>
            </a:r>
            <a:r>
              <a:rPr lang="en-GB" sz="3600" dirty="0" smtClean="0">
                <a:solidFill>
                  <a:schemeClr val="tx2"/>
                </a:solidFill>
                <a:latin typeface="Times New Roman" panose="02020603050405020304" pitchFamily="18" charset="0"/>
                <a:cs typeface="Times New Roman" panose="02020603050405020304" pitchFamily="18" charset="0"/>
              </a:rPr>
              <a:t>the information needed to complete a business task.  </a:t>
            </a:r>
          </a:p>
          <a:p>
            <a:pPr marL="0" indent="0" algn="just">
              <a:buNone/>
            </a:pPr>
            <a:r>
              <a:rPr lang="en-GB" sz="3200" b="1" dirty="0" smtClean="0">
                <a:solidFill>
                  <a:schemeClr val="tx2"/>
                </a:solidFill>
                <a:latin typeface="Times New Roman" panose="02020603050405020304" pitchFamily="18" charset="0"/>
                <a:cs typeface="Times New Roman" panose="02020603050405020304" pitchFamily="18" charset="0"/>
              </a:rPr>
              <a:t>Examples </a:t>
            </a:r>
            <a:r>
              <a:rPr lang="en-GB" sz="3200" b="1" dirty="0">
                <a:solidFill>
                  <a:schemeClr val="tx2"/>
                </a:solidFill>
                <a:latin typeface="Times New Roman" panose="02020603050405020304" pitchFamily="18" charset="0"/>
                <a:cs typeface="Times New Roman" panose="02020603050405020304" pitchFamily="18" charset="0"/>
              </a:rPr>
              <a:t>o</a:t>
            </a:r>
            <a:r>
              <a:rPr lang="en-GB" sz="3200" b="1" dirty="0" smtClean="0">
                <a:solidFill>
                  <a:schemeClr val="tx2"/>
                </a:solidFill>
                <a:latin typeface="Times New Roman" panose="02020603050405020304" pitchFamily="18" charset="0"/>
                <a:cs typeface="Times New Roman" panose="02020603050405020304" pitchFamily="18" charset="0"/>
              </a:rPr>
              <a:t>f IS</a:t>
            </a:r>
          </a:p>
          <a:p>
            <a:pPr algn="just">
              <a:buFont typeface="Wingdings" panose="05000000000000000000" pitchFamily="2" charset="2"/>
              <a:buChar char="Ø"/>
            </a:pPr>
            <a:r>
              <a:rPr lang="en-GB" sz="3600" dirty="0" smtClean="0">
                <a:solidFill>
                  <a:schemeClr val="tx2"/>
                </a:solidFill>
                <a:latin typeface="Times New Roman" panose="02020603050405020304" pitchFamily="18" charset="0"/>
                <a:cs typeface="Times New Roman" panose="02020603050405020304" pitchFamily="18" charset="0"/>
              </a:rPr>
              <a:t>Course Registration system</a:t>
            </a:r>
          </a:p>
          <a:p>
            <a:pPr algn="just">
              <a:buFont typeface="Wingdings" panose="05000000000000000000" pitchFamily="2" charset="2"/>
              <a:buChar char="Ø"/>
            </a:pPr>
            <a:r>
              <a:rPr lang="en-GB" sz="3600" dirty="0" smtClean="0">
                <a:solidFill>
                  <a:schemeClr val="tx2"/>
                </a:solidFill>
                <a:latin typeface="Times New Roman" panose="02020603050405020304" pitchFamily="18" charset="0"/>
                <a:cs typeface="Times New Roman" panose="02020603050405020304" pitchFamily="18" charset="0"/>
              </a:rPr>
              <a:t>Online order system</a:t>
            </a:r>
          </a:p>
          <a:p>
            <a:pPr algn="just">
              <a:buFont typeface="Wingdings" panose="05000000000000000000" pitchFamily="2" charset="2"/>
              <a:buChar char="Ø"/>
            </a:pPr>
            <a:r>
              <a:rPr lang="en-GB" sz="3600" dirty="0" smtClean="0">
                <a:solidFill>
                  <a:schemeClr val="tx2"/>
                </a:solidFill>
                <a:latin typeface="Times New Roman" panose="02020603050405020304" pitchFamily="18" charset="0"/>
                <a:cs typeface="Times New Roman" panose="02020603050405020304" pitchFamily="18" charset="0"/>
              </a:rPr>
              <a:t>Online Banking System, etc. </a:t>
            </a:r>
          </a:p>
          <a:p>
            <a:pPr algn="just">
              <a:buFont typeface="Wingdings" panose="05000000000000000000" pitchFamily="2" charset="2"/>
              <a:buChar char="Ø"/>
            </a:pPr>
            <a:endParaRPr lang="en-GB" sz="3200" dirty="0" smtClean="0">
              <a:solidFill>
                <a:schemeClr val="tx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GB" sz="3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5913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3EC5E-CC25-45B8-A9F2-F4D89B8CF32B}"/>
              </a:ext>
            </a:extLst>
          </p:cNvPr>
          <p:cNvSpPr>
            <a:spLocks noGrp="1"/>
          </p:cNvSpPr>
          <p:nvPr>
            <p:ph type="title"/>
          </p:nvPr>
        </p:nvSpPr>
        <p:spPr>
          <a:xfrm>
            <a:off x="0" y="1"/>
            <a:ext cx="12192000" cy="803563"/>
          </a:xfrm>
          <a:solidFill>
            <a:schemeClr val="accent6">
              <a:lumMod val="20000"/>
              <a:lumOff val="80000"/>
            </a:schemeClr>
          </a:solidFill>
        </p:spPr>
        <p:txBody>
          <a:bodyPr/>
          <a:lstStyle/>
          <a:p>
            <a:r>
              <a:rPr lang="en-US" b="0" i="0" dirty="0">
                <a:solidFill>
                  <a:schemeClr val="tx1"/>
                </a:solidFill>
                <a:effectLst/>
              </a:rPr>
              <a:t>Types of </a:t>
            </a:r>
            <a:r>
              <a:rPr lang="en-US" b="0" i="0" dirty="0">
                <a:solidFill>
                  <a:schemeClr val="tx1"/>
                </a:solidFill>
                <a:effectLst/>
                <a:latin typeface="Times New Roman" panose="02020603050405020304" pitchFamily="18" charset="0"/>
                <a:cs typeface="Times New Roman" panose="02020603050405020304" pitchFamily="18" charset="0"/>
              </a:rPr>
              <a:t>Systems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1998AC19-E424-4772-A0E8-DD57FB290F8C}"/>
              </a:ext>
            </a:extLst>
          </p:cNvPr>
          <p:cNvSpPr>
            <a:spLocks noGrp="1"/>
          </p:cNvSpPr>
          <p:nvPr>
            <p:ph idx="1"/>
          </p:nvPr>
        </p:nvSpPr>
        <p:spPr>
          <a:xfrm>
            <a:off x="92364" y="803564"/>
            <a:ext cx="11896436" cy="5504871"/>
          </a:xfrm>
        </p:spPr>
        <p:txBody>
          <a:bodyPr>
            <a:noAutofit/>
          </a:bodyPr>
          <a:lstStyle/>
          <a:p>
            <a:pPr algn="just">
              <a:buFont typeface="Arial" panose="020B0604020202020204" pitchFamily="34" charset="0"/>
              <a:buChar char="•"/>
            </a:pPr>
            <a:r>
              <a:rPr lang="en-US" sz="3200" b="0" i="0" dirty="0" smtClean="0">
                <a:solidFill>
                  <a:srgbClr val="000000"/>
                </a:solidFill>
                <a:effectLst/>
                <a:latin typeface="Times New Roman" panose="02020603050405020304" pitchFamily="18" charset="0"/>
                <a:cs typeface="Times New Roman" panose="02020603050405020304" pitchFamily="18" charset="0"/>
              </a:rPr>
              <a:t> </a:t>
            </a:r>
            <a:r>
              <a:rPr lang="en-US" sz="3200" b="1" i="0" dirty="0" smtClean="0">
                <a:solidFill>
                  <a:srgbClr val="002060"/>
                </a:solidFill>
                <a:effectLst/>
                <a:latin typeface="Times New Roman" panose="02020603050405020304" pitchFamily="18" charset="0"/>
                <a:cs typeface="Times New Roman" panose="02020603050405020304" pitchFamily="18" charset="0"/>
              </a:rPr>
              <a:t>Man-made </a:t>
            </a:r>
            <a:r>
              <a:rPr lang="en-US" sz="3200" b="1" i="0" dirty="0">
                <a:solidFill>
                  <a:srgbClr val="002060"/>
                </a:solidFill>
                <a:effectLst/>
                <a:latin typeface="Times New Roman" panose="02020603050405020304" pitchFamily="18" charset="0"/>
                <a:cs typeface="Times New Roman" panose="02020603050405020304" pitchFamily="18" charset="0"/>
              </a:rPr>
              <a:t>information systems </a:t>
            </a:r>
            <a:r>
              <a:rPr lang="en-US" sz="3200" b="0" i="0" dirty="0">
                <a:solidFill>
                  <a:srgbClr val="000000"/>
                </a:solidFill>
                <a:effectLst/>
                <a:latin typeface="Times New Roman" panose="02020603050405020304" pitchFamily="18" charset="0"/>
                <a:cs typeface="Times New Roman" panose="02020603050405020304" pitchFamily="18" charset="0"/>
              </a:rPr>
              <a:t>are divided into three types −</a:t>
            </a:r>
          </a:p>
          <a:p>
            <a:pPr marL="201168" lvl="1" indent="0" algn="just">
              <a:lnSpc>
                <a:spcPct val="110000"/>
              </a:lnSpc>
              <a:buNone/>
            </a:pPr>
            <a:r>
              <a:rPr lang="en-US" sz="3200" b="1" dirty="0" smtClean="0">
                <a:solidFill>
                  <a:srgbClr val="002060"/>
                </a:solidFill>
                <a:latin typeface="Times New Roman" panose="02020603050405020304" pitchFamily="18" charset="0"/>
                <a:cs typeface="Times New Roman" panose="02020603050405020304" pitchFamily="18" charset="0"/>
              </a:rPr>
              <a:t>a) </a:t>
            </a:r>
            <a:r>
              <a:rPr lang="en-US" sz="3200" b="1" i="0" dirty="0" smtClean="0">
                <a:solidFill>
                  <a:srgbClr val="002060"/>
                </a:solidFill>
                <a:effectLst/>
                <a:latin typeface="Times New Roman" panose="02020603050405020304" pitchFamily="18" charset="0"/>
                <a:cs typeface="Times New Roman" panose="02020603050405020304" pitchFamily="18" charset="0"/>
              </a:rPr>
              <a:t>Formal </a:t>
            </a:r>
            <a:r>
              <a:rPr lang="en-US" sz="3200" b="1" i="0" dirty="0">
                <a:solidFill>
                  <a:srgbClr val="002060"/>
                </a:solidFill>
                <a:effectLst/>
                <a:latin typeface="Times New Roman" panose="02020603050405020304" pitchFamily="18" charset="0"/>
                <a:cs typeface="Times New Roman" panose="02020603050405020304" pitchFamily="18" charset="0"/>
              </a:rPr>
              <a:t>Information System</a:t>
            </a:r>
            <a:r>
              <a:rPr lang="en-US" sz="3200" b="0" i="0" dirty="0">
                <a:solidFill>
                  <a:srgbClr val="000000"/>
                </a:solidFill>
                <a:effectLst/>
                <a:latin typeface="Times New Roman" panose="02020603050405020304" pitchFamily="18" charset="0"/>
                <a:cs typeface="Times New Roman" panose="02020603050405020304" pitchFamily="18" charset="0"/>
              </a:rPr>
              <a:t> − It is based on </a:t>
            </a:r>
            <a:r>
              <a:rPr lang="en-US" sz="3200" dirty="0" smtClean="0">
                <a:solidFill>
                  <a:srgbClr val="000000"/>
                </a:solidFill>
                <a:latin typeface="Times New Roman" panose="02020603050405020304" pitchFamily="18" charset="0"/>
                <a:cs typeface="Times New Roman" panose="02020603050405020304" pitchFamily="18" charset="0"/>
              </a:rPr>
              <a:t>a very clear</a:t>
            </a:r>
            <a:r>
              <a:rPr lang="en-US" sz="3200" b="0" i="0" dirty="0" smtClean="0">
                <a:solidFill>
                  <a:srgbClr val="000000"/>
                </a:solidFill>
                <a:effectLst/>
                <a:latin typeface="Times New Roman" panose="02020603050405020304" pitchFamily="18" charset="0"/>
                <a:cs typeface="Times New Roman" panose="02020603050405020304" pitchFamily="18" charset="0"/>
              </a:rPr>
              <a:t> </a:t>
            </a:r>
            <a:r>
              <a:rPr lang="en-US" sz="3200" b="0" i="0" dirty="0">
                <a:solidFill>
                  <a:srgbClr val="000000"/>
                </a:solidFill>
                <a:effectLst/>
                <a:latin typeface="Times New Roman" panose="02020603050405020304" pitchFamily="18" charset="0"/>
                <a:cs typeface="Times New Roman" panose="02020603050405020304" pitchFamily="18" charset="0"/>
              </a:rPr>
              <a:t>flow of information in the form of memos, instructions, etc., </a:t>
            </a:r>
            <a:r>
              <a:rPr lang="en-US" sz="3200" b="0" i="0" dirty="0" smtClean="0">
                <a:solidFill>
                  <a:srgbClr val="000000"/>
                </a:solidFill>
                <a:effectLst/>
                <a:latin typeface="Times New Roman" panose="02020603050405020304" pitchFamily="18" charset="0"/>
                <a:cs typeface="Times New Roman" panose="02020603050405020304" pitchFamily="18" charset="0"/>
              </a:rPr>
              <a:t>from </a:t>
            </a:r>
            <a:r>
              <a:rPr lang="en-US" sz="3200" b="0" i="0" dirty="0">
                <a:solidFill>
                  <a:srgbClr val="000000"/>
                </a:solidFill>
                <a:effectLst/>
                <a:latin typeface="Times New Roman" panose="02020603050405020304" pitchFamily="18" charset="0"/>
                <a:cs typeface="Times New Roman" panose="02020603050405020304" pitchFamily="18" charset="0"/>
              </a:rPr>
              <a:t>top level to lower levels of management</a:t>
            </a:r>
            <a:r>
              <a:rPr lang="en-US" sz="2800" b="0" i="0" dirty="0" smtClean="0">
                <a:solidFill>
                  <a:srgbClr val="000000"/>
                </a:solidFill>
                <a:effectLst/>
                <a:latin typeface="Times New Roman" panose="02020603050405020304" pitchFamily="18" charset="0"/>
                <a:cs typeface="Times New Roman" panose="02020603050405020304" pitchFamily="18" charset="0"/>
              </a:rPr>
              <a:t>.</a:t>
            </a:r>
            <a:r>
              <a:rPr lang="en-US" sz="2800" dirty="0"/>
              <a:t> </a:t>
            </a:r>
            <a:endParaRPr lang="en-US" sz="2800" dirty="0" smtClean="0"/>
          </a:p>
          <a:p>
            <a:pPr lvl="2" algn="just">
              <a:lnSpc>
                <a:spcPct val="110000"/>
              </a:lnSpc>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represented </a:t>
            </a:r>
            <a:r>
              <a:rPr lang="en-US" sz="3200" dirty="0">
                <a:latin typeface="Times New Roman" panose="02020603050405020304" pitchFamily="18" charset="0"/>
                <a:cs typeface="Times New Roman" panose="02020603050405020304" pitchFamily="18" charset="0"/>
              </a:rPr>
              <a:t>by the </a:t>
            </a:r>
            <a:r>
              <a:rPr lang="en-US" sz="3200" b="1" dirty="0">
                <a:solidFill>
                  <a:schemeClr val="accent4">
                    <a:lumMod val="75000"/>
                  </a:schemeClr>
                </a:solidFill>
                <a:latin typeface="Times New Roman" panose="02020603050405020304" pitchFamily="18" charset="0"/>
                <a:cs typeface="Times New Roman" panose="02020603050405020304" pitchFamily="18" charset="0"/>
              </a:rPr>
              <a:t>organization chart</a:t>
            </a:r>
            <a:r>
              <a:rPr lang="en-US" sz="3200" dirty="0">
                <a:latin typeface="Times New Roman" panose="02020603050405020304" pitchFamily="18" charset="0"/>
                <a:cs typeface="Times New Roman" panose="02020603050405020304" pitchFamily="18" charset="0"/>
              </a:rPr>
              <a:t>. The chart is a map of positions and their authority relationships, indicated by boxes and connected by straight lines. </a:t>
            </a:r>
            <a:endParaRPr lang="en-US" sz="3200" dirty="0" smtClean="0">
              <a:latin typeface="Times New Roman" panose="02020603050405020304" pitchFamily="18" charset="0"/>
              <a:cs typeface="Times New Roman" panose="02020603050405020304" pitchFamily="18" charset="0"/>
            </a:endParaRPr>
          </a:p>
          <a:p>
            <a:pPr lvl="2" algn="just">
              <a:lnSpc>
                <a:spcPct val="110000"/>
              </a:lnSpc>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is concerned with the pattern of authority, communication and work flow</a:t>
            </a:r>
            <a:r>
              <a:rPr lang="en-US" sz="3200" dirty="0" smtClean="0">
                <a:latin typeface="Times New Roman" panose="02020603050405020304" pitchFamily="18" charset="0"/>
                <a:cs typeface="Times New Roman" panose="02020603050405020304" pitchFamily="18" charset="0"/>
              </a:rPr>
              <a:t>. </a:t>
            </a: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E.g.</a:t>
            </a:r>
            <a:r>
              <a:rPr lang="en-US" sz="3200" dirty="0" smtClean="0">
                <a:latin typeface="Times New Roman" panose="02020603050405020304" pitchFamily="18" charset="0"/>
                <a:cs typeface="Times New Roman" panose="02020603050405020304" pitchFamily="18" charset="0"/>
              </a:rPr>
              <a:t> Strategic, managerial and operational information systems</a:t>
            </a:r>
            <a:endParaRPr lang="en-US" sz="32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6500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6691"/>
          </a:xfrm>
          <a:solidFill>
            <a:schemeClr val="accent6">
              <a:lumMod val="20000"/>
              <a:lumOff val="80000"/>
            </a:schemeClr>
          </a:solidFill>
        </p:spPr>
        <p:txBody>
          <a:bodyPr/>
          <a:lstStyle/>
          <a:p>
            <a:r>
              <a:rPr lang="en-US" dirty="0">
                <a:solidFill>
                  <a:schemeClr val="tx1"/>
                </a:solidFill>
              </a:rPr>
              <a:t>Types of </a:t>
            </a:r>
            <a:r>
              <a:rPr lang="en-US" dirty="0">
                <a:solidFill>
                  <a:schemeClr val="tx1"/>
                </a:solidFill>
                <a:latin typeface="Times New Roman" panose="02020603050405020304" pitchFamily="18" charset="0"/>
                <a:cs typeface="Times New Roman" panose="02020603050405020304" pitchFamily="18" charset="0"/>
              </a:rPr>
              <a:t>Systems</a:t>
            </a:r>
            <a:endParaRPr lang="en-GB" dirty="0"/>
          </a:p>
        </p:txBody>
      </p:sp>
      <p:sp>
        <p:nvSpPr>
          <p:cNvPr id="3" name="Content Placeholder 2"/>
          <p:cNvSpPr>
            <a:spLocks noGrp="1"/>
          </p:cNvSpPr>
          <p:nvPr>
            <p:ph idx="1"/>
          </p:nvPr>
        </p:nvSpPr>
        <p:spPr>
          <a:xfrm>
            <a:off x="-1" y="1228436"/>
            <a:ext cx="12118109" cy="5070764"/>
          </a:xfrm>
        </p:spPr>
        <p:txBody>
          <a:bodyPr>
            <a:normAutofit lnSpcReduction="10000"/>
          </a:bodyPr>
          <a:lstStyle/>
          <a:p>
            <a:pPr marL="201168" lvl="1" indent="0" algn="just">
              <a:lnSpc>
                <a:spcPct val="110000"/>
              </a:lnSpc>
              <a:buNone/>
            </a:pPr>
            <a:r>
              <a:rPr lang="en-US" sz="3600" b="1" dirty="0" smtClean="0">
                <a:solidFill>
                  <a:srgbClr val="002060"/>
                </a:solidFill>
                <a:latin typeface="Times New Roman" panose="02020603050405020304" pitchFamily="18" charset="0"/>
                <a:cs typeface="Times New Roman" panose="02020603050405020304" pitchFamily="18" charset="0"/>
              </a:rPr>
              <a:t>b) Informal </a:t>
            </a:r>
            <a:r>
              <a:rPr lang="en-US" sz="3600" b="1" dirty="0">
                <a:solidFill>
                  <a:srgbClr val="002060"/>
                </a:solidFill>
                <a:latin typeface="Times New Roman" panose="02020603050405020304" pitchFamily="18" charset="0"/>
                <a:cs typeface="Times New Roman" panose="02020603050405020304" pitchFamily="18" charset="0"/>
              </a:rPr>
              <a:t>Information System</a:t>
            </a:r>
            <a:r>
              <a:rPr lang="en-US" sz="3600" dirty="0">
                <a:solidFill>
                  <a:srgbClr val="000000"/>
                </a:solidFill>
                <a:latin typeface="Times New Roman" panose="02020603050405020304" pitchFamily="18" charset="0"/>
                <a:cs typeface="Times New Roman" panose="02020603050405020304" pitchFamily="18" charset="0"/>
              </a:rPr>
              <a:t> − This is employee based system which solves the day to day work related problems</a:t>
            </a:r>
            <a:r>
              <a:rPr lang="en-US" sz="3600" dirty="0" smtClean="0">
                <a:solidFill>
                  <a:srgbClr val="000000"/>
                </a:solidFill>
                <a:latin typeface="Times New Roman" panose="02020603050405020304" pitchFamily="18" charset="0"/>
                <a:cs typeface="Times New Roman" panose="02020603050405020304" pitchFamily="18" charset="0"/>
              </a:rPr>
              <a:t>.</a:t>
            </a:r>
          </a:p>
          <a:p>
            <a:pPr lvl="1" algn="just">
              <a:lnSpc>
                <a:spcPct val="110000"/>
              </a:lnSpc>
              <a:buFont typeface="Arial" panose="020B0604020202020204" pitchFamily="34" charset="0"/>
              <a:buChar char="•"/>
            </a:pPr>
            <a:r>
              <a:rPr lang="en-US" sz="3600" b="1" dirty="0" smtClean="0">
                <a:solidFill>
                  <a:schemeClr val="accent4">
                    <a:lumMod val="75000"/>
                  </a:schemeClr>
                </a:solidFill>
                <a:latin typeface="Times New Roman" panose="02020603050405020304" pitchFamily="18" charset="0"/>
                <a:cs typeface="Times New Roman" panose="02020603050405020304" pitchFamily="18" charset="0"/>
              </a:rPr>
              <a:t>E.g</a:t>
            </a:r>
            <a:r>
              <a:rPr lang="en-US" sz="3600" dirty="0" smtClean="0">
                <a:solidFill>
                  <a:schemeClr val="accent4">
                    <a:lumMod val="75000"/>
                  </a:schemeClr>
                </a:solidFill>
                <a:latin typeface="Times New Roman" panose="02020603050405020304" pitchFamily="18" charset="0"/>
                <a:cs typeface="Times New Roman" panose="02020603050405020304" pitchFamily="18" charset="0"/>
              </a:rPr>
              <a:t>.,</a:t>
            </a:r>
            <a:r>
              <a:rPr lang="en-US" sz="3600" dirty="0" smtClean="0">
                <a:solidFill>
                  <a:srgbClr val="000000"/>
                </a:solidFill>
                <a:latin typeface="Times New Roman" panose="02020603050405020304" pitchFamily="18" charset="0"/>
                <a:cs typeface="Times New Roman" panose="02020603050405020304" pitchFamily="18" charset="0"/>
              </a:rPr>
              <a:t> Conversation over coffee or launch, Message on social media or blogs, etc.</a:t>
            </a:r>
            <a:endParaRPr lang="en-US" sz="3600" dirty="0">
              <a:solidFill>
                <a:srgbClr val="000000"/>
              </a:solidFill>
              <a:latin typeface="Times New Roman" panose="02020603050405020304" pitchFamily="18" charset="0"/>
              <a:cs typeface="Times New Roman" panose="02020603050405020304" pitchFamily="18" charset="0"/>
            </a:endParaRPr>
          </a:p>
          <a:p>
            <a:pPr marL="201168" lvl="1" indent="0" algn="just">
              <a:lnSpc>
                <a:spcPct val="110000"/>
              </a:lnSpc>
              <a:buNone/>
            </a:pPr>
            <a:r>
              <a:rPr lang="en-US" sz="3600" b="1" dirty="0" smtClean="0">
                <a:solidFill>
                  <a:srgbClr val="002060"/>
                </a:solidFill>
                <a:latin typeface="Times New Roman" panose="02020603050405020304" pitchFamily="18" charset="0"/>
                <a:cs typeface="Times New Roman" panose="02020603050405020304" pitchFamily="18" charset="0"/>
              </a:rPr>
              <a:t>c) Computer </a:t>
            </a:r>
            <a:r>
              <a:rPr lang="en-US" sz="3600" b="1" dirty="0">
                <a:solidFill>
                  <a:srgbClr val="002060"/>
                </a:solidFill>
                <a:latin typeface="Times New Roman" panose="02020603050405020304" pitchFamily="18" charset="0"/>
                <a:cs typeface="Times New Roman" panose="02020603050405020304" pitchFamily="18" charset="0"/>
              </a:rPr>
              <a:t>Based System</a:t>
            </a:r>
            <a:r>
              <a:rPr lang="en-US" sz="3600" dirty="0">
                <a:solidFill>
                  <a:srgbClr val="000000"/>
                </a:solidFill>
                <a:latin typeface="Times New Roman" panose="02020603050405020304" pitchFamily="18" charset="0"/>
                <a:cs typeface="Times New Roman" panose="02020603050405020304" pitchFamily="18" charset="0"/>
              </a:rPr>
              <a:t> − This system is directly dependent on the computer for managing business applications. </a:t>
            </a:r>
          </a:p>
          <a:p>
            <a:pPr lvl="2" algn="just">
              <a:lnSpc>
                <a:spcPct val="110000"/>
              </a:lnSpc>
              <a:buFont typeface="Arial" panose="020B0604020202020204" pitchFamily="34" charset="0"/>
              <a:buChar char="•"/>
            </a:pPr>
            <a:r>
              <a:rPr lang="en-US" sz="3600" b="1" dirty="0" smtClean="0">
                <a:solidFill>
                  <a:schemeClr val="accent4">
                    <a:lumMod val="75000"/>
                  </a:schemeClr>
                </a:solidFill>
                <a:latin typeface="Times New Roman" panose="02020603050405020304" pitchFamily="18" charset="0"/>
                <a:cs typeface="Times New Roman" panose="02020603050405020304" pitchFamily="18" charset="0"/>
              </a:rPr>
              <a:t>E.g., </a:t>
            </a:r>
            <a:r>
              <a:rPr lang="en-US" sz="3600" dirty="0">
                <a:solidFill>
                  <a:schemeClr val="tx1"/>
                </a:solidFill>
                <a:latin typeface="Times New Roman" panose="02020603050405020304" pitchFamily="18" charset="0"/>
                <a:cs typeface="Times New Roman" panose="02020603050405020304" pitchFamily="18" charset="0"/>
              </a:rPr>
              <a:t>automatic library system, highway systems, railway reservation system, airline systems, banking system, etc.</a:t>
            </a:r>
          </a:p>
          <a:p>
            <a:endParaRPr lang="en-US" sz="32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179706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0509"/>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Systems Models</a:t>
            </a:r>
            <a:endParaRPr lang="en-GB" sz="4400" dirty="0"/>
          </a:p>
        </p:txBody>
      </p:sp>
      <p:sp>
        <p:nvSpPr>
          <p:cNvPr id="3" name="Content Placeholder 2"/>
          <p:cNvSpPr>
            <a:spLocks noGrp="1"/>
          </p:cNvSpPr>
          <p:nvPr>
            <p:ph idx="1"/>
          </p:nvPr>
        </p:nvSpPr>
        <p:spPr>
          <a:xfrm>
            <a:off x="193964" y="1117600"/>
            <a:ext cx="11998036" cy="4304145"/>
          </a:xfrm>
        </p:spPr>
        <p:txBody>
          <a:bodyPr>
            <a:normAutofit fontScale="92500" lnSpcReduction="20000"/>
          </a:bodyPr>
          <a:lstStyle/>
          <a:p>
            <a:pPr>
              <a:buFont typeface="Wingdings" panose="05000000000000000000" pitchFamily="2" charset="2"/>
              <a:buChar char="q"/>
            </a:pP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System </a:t>
            </a:r>
            <a:r>
              <a:rPr lang="en-US" sz="3600" dirty="0">
                <a:latin typeface="Times New Roman" panose="02020603050405020304" pitchFamily="18" charset="0"/>
                <a:cs typeface="Times New Roman" panose="02020603050405020304" pitchFamily="18" charset="0"/>
              </a:rPr>
              <a:t>modeling is the process of developing abstract models of a system, with each model presenting a different view or perspective of that system</a:t>
            </a:r>
            <a:r>
              <a:rPr lang="en-US" sz="3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3600" dirty="0">
                <a:latin typeface="Times New Roman" panose="02020603050405020304" pitchFamily="18" charset="0"/>
                <a:cs typeface="Times New Roman" panose="02020603050405020304" pitchFamily="18" charset="0"/>
              </a:rPr>
              <a:t>It is about representing a system using some kind of graphical notation, which is now almost always based on notations in the Unified Modeling Language (UML).</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597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54C207-85DB-4383-8557-EE63ABA1016C}"/>
              </a:ext>
            </a:extLst>
          </p:cNvPr>
          <p:cNvSpPr>
            <a:spLocks noGrp="1"/>
          </p:cNvSpPr>
          <p:nvPr>
            <p:ph type="title"/>
          </p:nvPr>
        </p:nvSpPr>
        <p:spPr>
          <a:xfrm>
            <a:off x="0" y="0"/>
            <a:ext cx="12192000" cy="849745"/>
          </a:xfrm>
          <a:solidFill>
            <a:schemeClr val="accent6">
              <a:lumMod val="20000"/>
              <a:lumOff val="80000"/>
            </a:schemeClr>
          </a:solidFill>
        </p:spPr>
        <p:txBody>
          <a:bodyPr/>
          <a:lstStyle/>
          <a:p>
            <a:r>
              <a:rPr lang="en-US" b="0" i="0" dirty="0">
                <a:effectLst/>
                <a:latin typeface="Times New Roman" panose="02020603050405020304" pitchFamily="18" charset="0"/>
                <a:cs typeface="Times New Roman" panose="02020603050405020304" pitchFamily="18" charset="0"/>
              </a:rPr>
              <a:t>Systems Models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337B6AE-63F7-40F1-876D-1F1BCF0A6F85}"/>
              </a:ext>
            </a:extLst>
          </p:cNvPr>
          <p:cNvSpPr>
            <a:spLocks noGrp="1"/>
          </p:cNvSpPr>
          <p:nvPr>
            <p:ph idx="1"/>
          </p:nvPr>
        </p:nvSpPr>
        <p:spPr>
          <a:xfrm>
            <a:off x="73892" y="849745"/>
            <a:ext cx="11887200" cy="5523346"/>
          </a:xfrm>
        </p:spPr>
        <p:txBody>
          <a:bodyPr>
            <a:normAutofit lnSpcReduction="10000"/>
          </a:bodyPr>
          <a:lstStyle/>
          <a:p>
            <a:pPr algn="l">
              <a:lnSpc>
                <a:spcPct val="100000"/>
              </a:lnSpc>
              <a:buFont typeface="Wingdings" panose="05000000000000000000" pitchFamily="2" charset="2"/>
              <a:buChar char="q"/>
            </a:pPr>
            <a:r>
              <a:rPr lang="en-US" sz="3500" b="1" i="0" dirty="0">
                <a:effectLst/>
                <a:latin typeface="Times New Roman" panose="02020603050405020304" pitchFamily="18" charset="0"/>
                <a:cs typeface="Times New Roman" panose="02020603050405020304" pitchFamily="18" charset="0"/>
              </a:rPr>
              <a:t>Schematic Models</a:t>
            </a:r>
          </a:p>
          <a:p>
            <a:pPr lvl="1" algn="just">
              <a:buFont typeface="Arial" panose="020B0604020202020204" pitchFamily="34" charset="0"/>
              <a:buChar char="•"/>
            </a:pPr>
            <a:r>
              <a:rPr lang="en-US" sz="3500" b="0" i="0" dirty="0">
                <a:solidFill>
                  <a:srgbClr val="000000"/>
                </a:solidFill>
                <a:effectLst/>
                <a:latin typeface="Times New Roman" panose="02020603050405020304" pitchFamily="18" charset="0"/>
                <a:cs typeface="Times New Roman" panose="02020603050405020304" pitchFamily="18" charset="0"/>
              </a:rPr>
              <a:t>A schematic model is a 2-D chart that shows system elements and their linkages.</a:t>
            </a:r>
          </a:p>
          <a:p>
            <a:pPr lvl="1" algn="just">
              <a:buFont typeface="Arial" panose="020B0604020202020204" pitchFamily="34" charset="0"/>
              <a:buChar char="•"/>
            </a:pPr>
            <a:r>
              <a:rPr lang="en-US" sz="3500" b="0" i="0" dirty="0">
                <a:solidFill>
                  <a:srgbClr val="000000"/>
                </a:solidFill>
                <a:effectLst/>
                <a:latin typeface="Times New Roman" panose="02020603050405020304" pitchFamily="18" charset="0"/>
                <a:cs typeface="Times New Roman" panose="02020603050405020304" pitchFamily="18" charset="0"/>
              </a:rPr>
              <a:t>Different arrows are used to show information flow, material flow, and information feedback.</a:t>
            </a:r>
          </a:p>
          <a:p>
            <a:pPr algn="l">
              <a:lnSpc>
                <a:spcPct val="100000"/>
              </a:lnSpc>
              <a:buFont typeface="Wingdings" panose="05000000000000000000" pitchFamily="2" charset="2"/>
              <a:buChar char="q"/>
            </a:pPr>
            <a:r>
              <a:rPr lang="en-US" sz="3200" b="1" i="0" dirty="0">
                <a:effectLst/>
                <a:latin typeface="Times New Roman" panose="02020603050405020304" pitchFamily="18" charset="0"/>
                <a:cs typeface="Times New Roman" panose="02020603050405020304" pitchFamily="18" charset="0"/>
              </a:rPr>
              <a:t>Flow System Models</a:t>
            </a:r>
          </a:p>
          <a:p>
            <a:pPr lvl="1" algn="just">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A flow system model shows the orderly flow of the material, energy, and information that hold the system together.</a:t>
            </a:r>
          </a:p>
          <a:p>
            <a:pPr lvl="1" algn="just">
              <a:buFont typeface="Arial" panose="020B0604020202020204" pitchFamily="34" charset="0"/>
              <a:buChar char="•"/>
            </a:pPr>
            <a:r>
              <a:rPr lang="en-US" sz="3200" b="0" i="0" dirty="0">
                <a:solidFill>
                  <a:srgbClr val="000000"/>
                </a:solidFill>
                <a:effectLst/>
                <a:latin typeface="Times New Roman" panose="02020603050405020304" pitchFamily="18" charset="0"/>
                <a:cs typeface="Times New Roman" panose="02020603050405020304" pitchFamily="18" charset="0"/>
              </a:rPr>
              <a:t>Program Evaluation and Review Technique (PERT), for example, is used to abstract a real world system in model form.</a:t>
            </a:r>
          </a:p>
          <a:p>
            <a:pPr lvl="1" algn="just">
              <a:lnSpc>
                <a:spcPct val="200000"/>
              </a:lnSpc>
              <a:buFont typeface="Arial" panose="020B0604020202020204" pitchFamily="34" charset="0"/>
              <a:buChar char="•"/>
            </a:pPr>
            <a:endParaRPr lang="en-US" b="0" i="0" dirty="0">
              <a:solidFill>
                <a:srgbClr val="000000"/>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962331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6342"/>
          </a:xfrm>
          <a:solidFill>
            <a:schemeClr val="accent6">
              <a:lumMod val="20000"/>
              <a:lumOff val="80000"/>
            </a:schemeClr>
          </a:solidFill>
        </p:spPr>
        <p:txBody>
          <a:bodyPr>
            <a:normAutofit/>
          </a:bodyPr>
          <a:lstStyle/>
          <a:p>
            <a:r>
              <a:rPr lang="en-GB" sz="4400" dirty="0" smtClean="0">
                <a:latin typeface="Times New Roman" panose="02020603050405020304" pitchFamily="18" charset="0"/>
                <a:cs typeface="Times New Roman" panose="02020603050405020304" pitchFamily="18" charset="0"/>
              </a:rPr>
              <a:t>System Analysis vs System Design</a:t>
            </a:r>
            <a:endParaRPr lang="en-GB"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018" y="988291"/>
            <a:ext cx="11767127" cy="5624945"/>
          </a:xfrm>
        </p:spPr>
        <p:txBody>
          <a:bodyPr>
            <a:normAutofit/>
          </a:bodyPr>
          <a:lstStyle/>
          <a:p>
            <a:pPr marL="0" indent="0" algn="just">
              <a:buNone/>
            </a:pPr>
            <a:r>
              <a:rPr lang="en-US" sz="4000" b="1" dirty="0" smtClean="0">
                <a:solidFill>
                  <a:srgbClr val="002060"/>
                </a:solidFill>
                <a:latin typeface="Times New Roman" panose="02020603050405020304" pitchFamily="18" charset="0"/>
                <a:cs typeface="Times New Roman" panose="02020603050405020304" pitchFamily="18" charset="0"/>
              </a:rPr>
              <a:t>System analysis</a:t>
            </a:r>
            <a:r>
              <a:rPr lang="en-US" sz="32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3200" dirty="0" smtClean="0">
                <a:solidFill>
                  <a:schemeClr val="tx1"/>
                </a:solidFill>
                <a:latin typeface="Times New Roman" panose="02020603050405020304" pitchFamily="18" charset="0"/>
                <a:cs typeface="Times New Roman" panose="02020603050405020304" pitchFamily="18" charset="0"/>
              </a:rPr>
              <a:t>is </a:t>
            </a:r>
            <a:r>
              <a:rPr lang="en-US" sz="3200" dirty="0">
                <a:solidFill>
                  <a:schemeClr val="tx1"/>
                </a:solidFill>
                <a:latin typeface="Times New Roman" panose="02020603050405020304" pitchFamily="18" charset="0"/>
                <a:cs typeface="Times New Roman" panose="02020603050405020304" pitchFamily="18" charset="0"/>
              </a:rPr>
              <a:t>a process for </a:t>
            </a:r>
            <a:r>
              <a:rPr lang="en-US" sz="3200" b="1" dirty="0">
                <a:solidFill>
                  <a:schemeClr val="accent4"/>
                </a:solidFill>
                <a:latin typeface="Times New Roman" panose="02020603050405020304" pitchFamily="18" charset="0"/>
                <a:cs typeface="Times New Roman" panose="02020603050405020304" pitchFamily="18" charset="0"/>
              </a:rPr>
              <a:t>reviewing a technological system for troubleshooting, development, or improvement</a:t>
            </a:r>
            <a:r>
              <a:rPr lang="en-US" sz="3200" dirty="0">
                <a:solidFill>
                  <a:schemeClr val="tx1"/>
                </a:solidFill>
                <a:latin typeface="Times New Roman" panose="02020603050405020304" pitchFamily="18" charset="0"/>
                <a:cs typeface="Times New Roman" panose="02020603050405020304" pitchFamily="18" charset="0"/>
              </a:rPr>
              <a:t>. Such a system might be </a:t>
            </a:r>
            <a:r>
              <a:rPr lang="en-US" sz="3200" dirty="0" smtClean="0">
                <a:solidFill>
                  <a:schemeClr val="tx1"/>
                </a:solidFill>
                <a:latin typeface="Times New Roman" panose="02020603050405020304" pitchFamily="18" charset="0"/>
                <a:cs typeface="Times New Roman" panose="02020603050405020304" pitchFamily="18" charset="0"/>
              </a:rPr>
              <a:t>a </a:t>
            </a:r>
            <a:r>
              <a:rPr lang="en-US" sz="3200" dirty="0">
                <a:solidFill>
                  <a:schemeClr val="tx1"/>
                </a:solidFill>
                <a:latin typeface="Times New Roman" panose="02020603050405020304" pitchFamily="18" charset="0"/>
                <a:cs typeface="Times New Roman" panose="02020603050405020304" pitchFamily="18" charset="0"/>
              </a:rPr>
              <a:t>system or application program</a:t>
            </a:r>
            <a:r>
              <a:rPr lang="en-US" sz="3200" dirty="0" smtClean="0">
                <a:solidFill>
                  <a:schemeClr val="tx1"/>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US" sz="3200" dirty="0" smtClean="0">
                <a:solidFill>
                  <a:schemeClr val="tx1"/>
                </a:solidFill>
                <a:latin typeface="Times New Roman" panose="02020603050405020304" pitchFamily="18" charset="0"/>
                <a:cs typeface="Times New Roman" panose="02020603050405020304" pitchFamily="18" charset="0"/>
              </a:rPr>
              <a:t>Helps to study </a:t>
            </a:r>
            <a:r>
              <a:rPr lang="en-US" sz="3200" dirty="0">
                <a:solidFill>
                  <a:schemeClr val="tx1"/>
                </a:solidFill>
                <a:latin typeface="Times New Roman" panose="02020603050405020304" pitchFamily="18" charset="0"/>
                <a:cs typeface="Times New Roman" panose="02020603050405020304" pitchFamily="18" charset="0"/>
              </a:rPr>
              <a:t>a system or its parts in order to identify its objectives.</a:t>
            </a:r>
          </a:p>
          <a:p>
            <a:pPr lvl="1" algn="just">
              <a:buFont typeface="Wingdings" panose="05000000000000000000" pitchFamily="2" charset="2"/>
              <a:buChar char="Ø"/>
            </a:pPr>
            <a:r>
              <a:rPr lang="en-US" sz="3200" dirty="0" smtClean="0">
                <a:solidFill>
                  <a:schemeClr val="tx1"/>
                </a:solidFill>
                <a:latin typeface="Times New Roman" panose="02020603050405020304" pitchFamily="18" charset="0"/>
                <a:cs typeface="Times New Roman" panose="02020603050405020304" pitchFamily="18" charset="0"/>
              </a:rPr>
              <a:t>It specifies</a:t>
            </a: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what</a:t>
            </a:r>
            <a:r>
              <a:rPr lang="en-US" sz="3200" dirty="0">
                <a:solidFill>
                  <a:schemeClr val="tx1"/>
                </a:solidFill>
                <a:latin typeface="Times New Roman" panose="02020603050405020304" pitchFamily="18" charset="0"/>
                <a:cs typeface="Times New Roman" panose="02020603050405020304" pitchFamily="18" charset="0"/>
              </a:rPr>
              <a:t> the system should do.</a:t>
            </a:r>
          </a:p>
          <a:p>
            <a:pPr lvl="1"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It is a process of collecting and interpreting facts, identifying the problems, and decomposition of a system into its components</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0092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671A02-3305-4951-8E7A-CFF42A1EDCC2}"/>
              </a:ext>
            </a:extLst>
          </p:cNvPr>
          <p:cNvSpPr>
            <a:spLocks noGrp="1"/>
          </p:cNvSpPr>
          <p:nvPr>
            <p:ph type="title"/>
          </p:nvPr>
        </p:nvSpPr>
        <p:spPr>
          <a:xfrm>
            <a:off x="0" y="1"/>
            <a:ext cx="12192000" cy="655781"/>
          </a:xfrm>
          <a:solidFill>
            <a:schemeClr val="accent6">
              <a:lumMod val="20000"/>
              <a:lumOff val="80000"/>
            </a:schemeClr>
          </a:solidFill>
        </p:spPr>
        <p:txBody>
          <a:bodyPr>
            <a:normAutofit fontScale="90000"/>
          </a:bodyPr>
          <a:lstStyle/>
          <a:p>
            <a:r>
              <a:rPr lang="en-US" sz="4800" b="0" i="0" dirty="0">
                <a:effectLst/>
                <a:latin typeface="Times New Roman" panose="02020603050405020304" pitchFamily="18" charset="0"/>
                <a:cs typeface="Times New Roman" panose="02020603050405020304" pitchFamily="18" charset="0"/>
              </a:rPr>
              <a:t>Systems Models</a:t>
            </a: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C924450-B59D-4356-AD70-B6C444983CDE}"/>
              </a:ext>
            </a:extLst>
          </p:cNvPr>
          <p:cNvSpPr>
            <a:spLocks noGrp="1"/>
          </p:cNvSpPr>
          <p:nvPr>
            <p:ph idx="1"/>
          </p:nvPr>
        </p:nvSpPr>
        <p:spPr>
          <a:xfrm>
            <a:off x="115454" y="655781"/>
            <a:ext cx="11961091" cy="5763491"/>
          </a:xfrm>
        </p:spPr>
        <p:txBody>
          <a:bodyPr>
            <a:noAutofit/>
          </a:bodyPr>
          <a:lstStyle/>
          <a:p>
            <a:pPr algn="l">
              <a:lnSpc>
                <a:spcPct val="100000"/>
              </a:lnSpc>
              <a:buFont typeface="Wingdings" panose="05000000000000000000" pitchFamily="2" charset="2"/>
              <a:buChar char="q"/>
            </a:pPr>
            <a:r>
              <a:rPr lang="en-US" sz="3600" b="1" i="0" dirty="0">
                <a:effectLst/>
                <a:latin typeface="Times New Roman" panose="02020603050405020304" pitchFamily="18" charset="0"/>
                <a:cs typeface="Times New Roman" panose="02020603050405020304" pitchFamily="18" charset="0"/>
              </a:rPr>
              <a:t>Static System </a:t>
            </a:r>
            <a:r>
              <a:rPr lang="en-US" sz="3600" b="1" i="0" dirty="0" smtClean="0">
                <a:effectLst/>
                <a:latin typeface="Times New Roman" panose="02020603050405020304" pitchFamily="18" charset="0"/>
                <a:cs typeface="Times New Roman" panose="02020603050405020304" pitchFamily="18" charset="0"/>
              </a:rPr>
              <a:t>Models</a:t>
            </a:r>
          </a:p>
          <a:p>
            <a:pPr algn="just">
              <a:lnSpc>
                <a:spcPct val="100000"/>
              </a:lnSpc>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static structural view of a problem, which does not vary with time. </a:t>
            </a:r>
            <a:endParaRPr lang="en-US" sz="3200"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It describes </a:t>
            </a:r>
            <a:r>
              <a:rPr lang="en-US" sz="3200" dirty="0">
                <a:latin typeface="Times New Roman" panose="02020603050405020304" pitchFamily="18" charset="0"/>
                <a:cs typeface="Times New Roman" panose="02020603050405020304" pitchFamily="18" charset="0"/>
              </a:rPr>
              <a:t>the static structure of the system being modeled, which is considered less likely to change than the functions of the system. </a:t>
            </a:r>
            <a:endParaRPr lang="en-US" sz="3200" dirty="0" smtClean="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sz="3200" dirty="0" smtClean="0">
                <a:solidFill>
                  <a:srgbClr val="333333"/>
                </a:solidFill>
                <a:latin typeface="Times New Roman" panose="02020603050405020304" pitchFamily="18" charset="0"/>
                <a:cs typeface="Times New Roman" panose="02020603050405020304" pitchFamily="18" charset="0"/>
              </a:rPr>
              <a:t>It includes </a:t>
            </a:r>
            <a:r>
              <a:rPr lang="en-US" sz="3200" dirty="0">
                <a:solidFill>
                  <a:srgbClr val="333333"/>
                </a:solidFill>
                <a:latin typeface="Times New Roman" panose="02020603050405020304" pitchFamily="18" charset="0"/>
                <a:cs typeface="Times New Roman" panose="02020603050405020304" pitchFamily="18" charset="0"/>
              </a:rPr>
              <a:t>class diagram and object diagrams and help in depicting static constituents of the system</a:t>
            </a:r>
            <a:endParaRPr lang="en-US" sz="3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US" sz="3200" b="0" i="0" dirty="0" smtClean="0">
                <a:solidFill>
                  <a:srgbClr val="000000"/>
                </a:solidFill>
                <a:effectLst/>
                <a:latin typeface="Times New Roman" panose="02020603050405020304" pitchFamily="18" charset="0"/>
                <a:cs typeface="Times New Roman" panose="02020603050405020304" pitchFamily="18" charset="0"/>
              </a:rPr>
              <a:t>The Gantt chart, for example, gives a static picture of an activity-time relationship.</a:t>
            </a:r>
            <a:r>
              <a:rPr lang="en-GB" sz="3200" b="1" dirty="0">
                <a:latin typeface="Times New Roman" panose="02020603050405020304" pitchFamily="18" charset="0"/>
                <a:cs typeface="Times New Roman" panose="02020603050405020304" pitchFamily="18" charset="0"/>
              </a:rPr>
              <a:t> </a:t>
            </a:r>
            <a:endParaRPr lang="en-GB" sz="3200" b="1" dirty="0" smtClean="0">
              <a:latin typeface="Times New Roman" panose="02020603050405020304" pitchFamily="18" charset="0"/>
              <a:cs typeface="Times New Roman" panose="02020603050405020304" pitchFamily="18" charset="0"/>
            </a:endParaRPr>
          </a:p>
          <a:p>
            <a:pPr marL="201168" lvl="1" indent="0" algn="just">
              <a:buNone/>
            </a:pPr>
            <a:r>
              <a:rPr lang="en-GB" sz="3200" b="1" dirty="0" smtClean="0">
                <a:solidFill>
                  <a:schemeClr val="accent4">
                    <a:lumMod val="75000"/>
                  </a:schemeClr>
                </a:solidFill>
                <a:latin typeface="Times New Roman" panose="02020603050405020304" pitchFamily="18" charset="0"/>
                <a:cs typeface="Times New Roman" panose="02020603050405020304" pitchFamily="18" charset="0"/>
              </a:rPr>
              <a:t>Example</a:t>
            </a:r>
            <a:r>
              <a:rPr lang="en-GB" sz="3200" dirty="0">
                <a:solidFill>
                  <a:schemeClr val="accent4">
                    <a:lumMod val="75000"/>
                  </a:schemeClr>
                </a:solidFill>
                <a:latin typeface="Times New Roman" panose="02020603050405020304" pitchFamily="18" charset="0"/>
                <a:cs typeface="Times New Roman" panose="02020603050405020304" pitchFamily="18" charset="0"/>
              </a:rPr>
              <a:t>: Model of building.</a:t>
            </a:r>
            <a:endParaRPr lang="en-US" sz="3200" b="0" i="0" dirty="0" smtClean="0">
              <a:solidFill>
                <a:schemeClr val="accent4">
                  <a:lumMod val="75000"/>
                </a:schemeClr>
              </a:solidFill>
              <a:effectLst/>
              <a:latin typeface="Times New Roman" panose="02020603050405020304" pitchFamily="18" charset="0"/>
              <a:cs typeface="Times New Roman" panose="02020603050405020304" pitchFamily="18" charset="0"/>
            </a:endParaRPr>
          </a:p>
          <a:p>
            <a:pPr>
              <a:lnSpc>
                <a:spcPct val="100000"/>
              </a:lnSpc>
            </a:pP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431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7A32DE-A8F5-4CCA-93EC-033B6FFD099C}"/>
              </a:ext>
            </a:extLst>
          </p:cNvPr>
          <p:cNvSpPr>
            <a:spLocks noGrp="1"/>
          </p:cNvSpPr>
          <p:nvPr>
            <p:ph type="title"/>
          </p:nvPr>
        </p:nvSpPr>
        <p:spPr>
          <a:xfrm>
            <a:off x="0" y="0"/>
            <a:ext cx="12192000" cy="794327"/>
          </a:xfrm>
          <a:solidFill>
            <a:schemeClr val="accent6">
              <a:lumMod val="20000"/>
              <a:lumOff val="80000"/>
            </a:schemeClr>
          </a:solidFill>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Systems Models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E76C838-5D5E-4B3F-BE4E-783A3814F0A6}"/>
              </a:ext>
            </a:extLst>
          </p:cNvPr>
          <p:cNvSpPr>
            <a:spLocks noGrp="1"/>
          </p:cNvSpPr>
          <p:nvPr>
            <p:ph idx="1"/>
          </p:nvPr>
        </p:nvSpPr>
        <p:spPr>
          <a:xfrm>
            <a:off x="120073" y="794327"/>
            <a:ext cx="11961091" cy="5624946"/>
          </a:xfrm>
        </p:spPr>
        <p:txBody>
          <a:bodyPr>
            <a:noAutofit/>
          </a:bodyPr>
          <a:lstStyle/>
          <a:p>
            <a:pPr algn="l">
              <a:buFont typeface="Wingdings" panose="05000000000000000000" pitchFamily="2" charset="2"/>
              <a:buChar char="q"/>
            </a:pPr>
            <a:r>
              <a:rPr lang="en-US" sz="3200" b="1" i="0" dirty="0">
                <a:solidFill>
                  <a:schemeClr val="tx1"/>
                </a:solidFill>
                <a:effectLst/>
                <a:latin typeface="Times New Roman" panose="02020603050405020304" pitchFamily="18" charset="0"/>
                <a:cs typeface="Times New Roman" panose="02020603050405020304" pitchFamily="18" charset="0"/>
              </a:rPr>
              <a:t>Dynamic System Models</a:t>
            </a:r>
          </a:p>
          <a:p>
            <a:pPr lvl="1" algn="just">
              <a:buFont typeface="Arial" panose="020B0604020202020204" pitchFamily="34" charset="0"/>
              <a:buChar char="•"/>
            </a:pPr>
            <a:r>
              <a:rPr lang="en-US" sz="3600" b="0" i="0" dirty="0">
                <a:solidFill>
                  <a:srgbClr val="000000"/>
                </a:solidFill>
                <a:effectLst/>
                <a:latin typeface="Times New Roman" panose="02020603050405020304" pitchFamily="18" charset="0"/>
                <a:cs typeface="Times New Roman" panose="02020603050405020304" pitchFamily="18" charset="0"/>
              </a:rPr>
              <a:t>Business organizations are dynamic systems. </a:t>
            </a:r>
          </a:p>
          <a:p>
            <a:pPr lvl="1" algn="just">
              <a:buFont typeface="Arial" panose="020B0604020202020204" pitchFamily="34" charset="0"/>
              <a:buChar char="•"/>
            </a:pPr>
            <a:r>
              <a:rPr lang="en-US" sz="3600" b="0" i="0" dirty="0">
                <a:solidFill>
                  <a:srgbClr val="000000"/>
                </a:solidFill>
                <a:effectLst/>
                <a:latin typeface="Times New Roman" panose="02020603050405020304" pitchFamily="18" charset="0"/>
                <a:cs typeface="Times New Roman" panose="02020603050405020304" pitchFamily="18" charset="0"/>
              </a:rPr>
              <a:t>A dynamic model approximates the type of organization or application that analysts deal with.</a:t>
            </a:r>
          </a:p>
          <a:p>
            <a:pPr lvl="1" algn="just">
              <a:buFont typeface="Arial" panose="020B0604020202020204" pitchFamily="34" charset="0"/>
              <a:buChar char="•"/>
            </a:pPr>
            <a:r>
              <a:rPr lang="en-US" sz="3600" b="0" i="0" dirty="0" smtClean="0">
                <a:solidFill>
                  <a:srgbClr val="000000"/>
                </a:solidFill>
                <a:effectLst/>
                <a:latin typeface="Times New Roman" panose="02020603050405020304" pitchFamily="18" charset="0"/>
                <a:cs typeface="Times New Roman" panose="02020603050405020304" pitchFamily="18" charset="0"/>
              </a:rPr>
              <a:t> It </a:t>
            </a:r>
            <a:r>
              <a:rPr lang="en-US" sz="3600" b="0" i="0" dirty="0">
                <a:solidFill>
                  <a:srgbClr val="000000"/>
                </a:solidFill>
                <a:effectLst/>
                <a:latin typeface="Times New Roman" panose="02020603050405020304" pitchFamily="18" charset="0"/>
                <a:cs typeface="Times New Roman" panose="02020603050405020304" pitchFamily="18" charset="0"/>
              </a:rPr>
              <a:t>shows an ongoing, constantly changing status of the system</a:t>
            </a:r>
            <a:r>
              <a:rPr lang="en-US" sz="3600" b="0" i="0" dirty="0" smtClean="0">
                <a:solidFill>
                  <a:srgbClr val="000000"/>
                </a:solidFill>
                <a:effectLst/>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3600" dirty="0" smtClean="0">
                <a:solidFill>
                  <a:srgbClr val="333333"/>
                </a:solidFill>
                <a:latin typeface="Times New Roman" panose="02020603050405020304" pitchFamily="18" charset="0"/>
                <a:cs typeface="Times New Roman" panose="02020603050405020304" pitchFamily="18" charset="0"/>
              </a:rPr>
              <a:t> </a:t>
            </a:r>
            <a:r>
              <a:rPr lang="en-US" sz="3600" dirty="0">
                <a:solidFill>
                  <a:srgbClr val="333333"/>
                </a:solidFill>
                <a:latin typeface="Times New Roman" panose="02020603050405020304" pitchFamily="18" charset="0"/>
                <a:cs typeface="Times New Roman" panose="02020603050405020304" pitchFamily="18" charset="0"/>
              </a:rPr>
              <a:t>Dynamic modelling on the other hand consists of </a:t>
            </a:r>
            <a:r>
              <a:rPr lang="en-US" sz="3600" dirty="0">
                <a:solidFill>
                  <a:schemeClr val="accent4">
                    <a:lumMod val="75000"/>
                  </a:schemeClr>
                </a:solidFill>
                <a:latin typeface="Times New Roman" panose="02020603050405020304" pitchFamily="18" charset="0"/>
                <a:cs typeface="Times New Roman" panose="02020603050405020304" pitchFamily="18" charset="0"/>
              </a:rPr>
              <a:t>sequence of operations, state changes, activities, </a:t>
            </a:r>
            <a:r>
              <a:rPr lang="en-US" sz="3600" dirty="0" smtClean="0">
                <a:solidFill>
                  <a:schemeClr val="accent4">
                    <a:lumMod val="75000"/>
                  </a:schemeClr>
                </a:solidFill>
                <a:latin typeface="Times New Roman" panose="02020603050405020304" pitchFamily="18" charset="0"/>
                <a:cs typeface="Times New Roman" panose="02020603050405020304" pitchFamily="18" charset="0"/>
              </a:rPr>
              <a:t>interactions and memory</a:t>
            </a:r>
            <a:r>
              <a:rPr lang="en-US" sz="3600" dirty="0" smtClean="0">
                <a:solidFill>
                  <a:srgbClr val="333333"/>
                </a:solidFill>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3600" dirty="0" smtClean="0">
                <a:solidFill>
                  <a:srgbClr val="FF0000"/>
                </a:solidFill>
                <a:latin typeface="Times New Roman" panose="02020603050405020304" pitchFamily="18" charset="0"/>
                <a:cs typeface="Times New Roman" panose="02020603050405020304" pitchFamily="18" charset="0"/>
              </a:rPr>
              <a:t>E.g.</a:t>
            </a:r>
            <a:r>
              <a:rPr lang="en-US" sz="3600" dirty="0" smtClean="0">
                <a:solidFill>
                  <a:srgbClr val="333333"/>
                </a:solidFill>
                <a:latin typeface="Times New Roman" panose="02020603050405020304" pitchFamily="18" charset="0"/>
                <a:cs typeface="Times New Roman" panose="02020603050405020304" pitchFamily="18" charset="0"/>
              </a:rPr>
              <a:t> Queue Model in a bank System</a:t>
            </a:r>
            <a:endParaRPr lang="en-US" sz="3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073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480" y="1579693"/>
            <a:ext cx="10058400" cy="1450757"/>
          </a:xfrm>
        </p:spPr>
        <p:txBody>
          <a:bodyPr/>
          <a:lstStyle/>
          <a:p>
            <a:r>
              <a:rPr lang="en-US" dirty="0">
                <a:latin typeface="Times New Roman" panose="02020603050405020304" pitchFamily="18" charset="0"/>
                <a:cs typeface="Times New Roman" panose="02020603050405020304" pitchFamily="18" charset="0"/>
              </a:rPr>
              <a:t>System Development </a:t>
            </a:r>
            <a:r>
              <a:rPr lang="en-US" dirty="0" smtClean="0">
                <a:latin typeface="Times New Roman" panose="02020603050405020304" pitchFamily="18" charset="0"/>
                <a:cs typeface="Times New Roman" panose="02020603050405020304" pitchFamily="18" charset="0"/>
              </a:rPr>
              <a:t>Methodologies</a:t>
            </a:r>
            <a:endParaRPr lang="en-GB" dirty="0"/>
          </a:p>
        </p:txBody>
      </p:sp>
    </p:spTree>
    <p:extLst>
      <p:ext uri="{BB962C8B-B14F-4D97-AF65-F5344CB8AC3E}">
        <p14:creationId xmlns:p14="http://schemas.microsoft.com/office/powerpoint/2010/main" val="3574263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9BF8D-8083-4B4C-886D-E71627A21BA9}"/>
              </a:ext>
            </a:extLst>
          </p:cNvPr>
          <p:cNvSpPr>
            <a:spLocks noGrp="1"/>
          </p:cNvSpPr>
          <p:nvPr>
            <p:ph type="title"/>
          </p:nvPr>
        </p:nvSpPr>
        <p:spPr>
          <a:xfrm>
            <a:off x="0" y="1"/>
            <a:ext cx="12192000" cy="822035"/>
          </a:xfrm>
          <a:solidFill>
            <a:schemeClr val="accent6">
              <a:lumMod val="20000"/>
              <a:lumOff val="80000"/>
            </a:schemeClr>
          </a:solidFill>
        </p:spPr>
        <p:txBody>
          <a:bodyPr/>
          <a:lstStyle/>
          <a:p>
            <a:r>
              <a:rPr lang="en-US" dirty="0" smtClean="0">
                <a:latin typeface="Times New Roman" panose="02020603050405020304" pitchFamily="18" charset="0"/>
                <a:cs typeface="Times New Roman" panose="02020603050405020304" pitchFamily="18" charset="0"/>
              </a:rPr>
              <a:t>System Development </a:t>
            </a:r>
            <a:r>
              <a:rPr lang="en-US" dirty="0">
                <a:latin typeface="Times New Roman" panose="02020603050405020304" pitchFamily="18" charset="0"/>
                <a:cs typeface="Times New Roman" panose="02020603050405020304" pitchFamily="18" charset="0"/>
              </a:rPr>
              <a:t>methodologies </a:t>
            </a:r>
          </a:p>
        </p:txBody>
      </p:sp>
      <p:sp>
        <p:nvSpPr>
          <p:cNvPr id="3" name="Content Placeholder 2">
            <a:extLst>
              <a:ext uri="{FF2B5EF4-FFF2-40B4-BE49-F238E27FC236}">
                <a16:creationId xmlns="" xmlns:a16="http://schemas.microsoft.com/office/drawing/2014/main" id="{3EA14B73-8758-4830-8309-38DACC0F5F01}"/>
              </a:ext>
            </a:extLst>
          </p:cNvPr>
          <p:cNvSpPr>
            <a:spLocks noGrp="1"/>
          </p:cNvSpPr>
          <p:nvPr>
            <p:ph idx="1"/>
          </p:nvPr>
        </p:nvSpPr>
        <p:spPr>
          <a:xfrm>
            <a:off x="83126" y="822037"/>
            <a:ext cx="12016509" cy="5283200"/>
          </a:xfrm>
        </p:spPr>
        <p:txBody>
          <a:bodyPr>
            <a:noAutofit/>
          </a:bodyPr>
          <a:lstStyle/>
          <a:p>
            <a:pPr>
              <a:buFont typeface="Wingdings" panose="05000000000000000000" pitchFamily="2" charset="2"/>
              <a:buChar char="§"/>
            </a:pPr>
            <a:r>
              <a:rPr lang="en-US" sz="3200" b="0" i="0" dirty="0" smtClean="0">
                <a:solidFill>
                  <a:srgbClr val="000000"/>
                </a:solidFill>
                <a:effectLst/>
                <a:latin typeface="Times New Roman" panose="02020603050405020304" pitchFamily="18" charset="0"/>
                <a:cs typeface="Times New Roman" panose="02020603050405020304" pitchFamily="18" charset="0"/>
              </a:rPr>
              <a:t> </a:t>
            </a:r>
            <a:r>
              <a:rPr lang="en-US" sz="3200" b="1" i="0" dirty="0" smtClean="0">
                <a:solidFill>
                  <a:schemeClr val="accent4">
                    <a:lumMod val="75000"/>
                  </a:schemeClr>
                </a:solidFill>
                <a:effectLst/>
                <a:latin typeface="Times New Roman" panose="02020603050405020304" pitchFamily="18" charset="0"/>
                <a:cs typeface="Times New Roman" panose="02020603050405020304" pitchFamily="18" charset="0"/>
              </a:rPr>
              <a:t>SDLC</a:t>
            </a:r>
            <a:r>
              <a:rPr lang="en-US" sz="3200" b="0" i="0" dirty="0" smtClean="0">
                <a:solidFill>
                  <a:srgbClr val="000000"/>
                </a:solidFill>
                <a:effectLst/>
                <a:latin typeface="Times New Roman" panose="02020603050405020304" pitchFamily="18" charset="0"/>
                <a:cs typeface="Times New Roman" panose="02020603050405020304" pitchFamily="18" charset="0"/>
              </a:rPr>
              <a:t> </a:t>
            </a:r>
            <a:r>
              <a:rPr lang="en-US" sz="3200" b="0" i="0" dirty="0">
                <a:solidFill>
                  <a:srgbClr val="000000"/>
                </a:solidFill>
                <a:effectLst/>
                <a:latin typeface="Times New Roman" panose="02020603050405020304" pitchFamily="18" charset="0"/>
                <a:cs typeface="Times New Roman" panose="02020603050405020304" pitchFamily="18" charset="0"/>
              </a:rPr>
              <a:t>(</a:t>
            </a:r>
            <a:r>
              <a:rPr lang="en-US" sz="3200" b="1" i="0" dirty="0">
                <a:solidFill>
                  <a:schemeClr val="accent4">
                    <a:lumMod val="75000"/>
                  </a:schemeClr>
                </a:solidFill>
                <a:effectLst/>
                <a:latin typeface="Times New Roman" panose="02020603050405020304" pitchFamily="18" charset="0"/>
                <a:cs typeface="Times New Roman" panose="02020603050405020304" pitchFamily="18" charset="0"/>
              </a:rPr>
              <a:t>Software Development Life Cycle) </a:t>
            </a:r>
            <a:r>
              <a:rPr lang="en-US" sz="3200" b="0" i="0" dirty="0">
                <a:solidFill>
                  <a:srgbClr val="000000"/>
                </a:solidFill>
                <a:effectLst/>
                <a:latin typeface="Times New Roman" panose="02020603050405020304" pitchFamily="18" charset="0"/>
                <a:cs typeface="Times New Roman" panose="02020603050405020304" pitchFamily="18" charset="0"/>
              </a:rPr>
              <a:t>is a process that consists of a series of planned activities to develop or alter the Software Products</a:t>
            </a:r>
          </a:p>
          <a:p>
            <a:pPr lvl="2" algn="just">
              <a:buFont typeface="Wingdings" panose="05000000000000000000" pitchFamily="2" charset="2"/>
              <a:buChar char="§"/>
            </a:pPr>
            <a:r>
              <a:rPr lang="en-US" sz="3200" b="0" i="0" dirty="0" smtClean="0">
                <a:solidFill>
                  <a:srgbClr val="000000"/>
                </a:solidFill>
                <a:effectLst/>
                <a:latin typeface="Times New Roman" panose="02020603050405020304" pitchFamily="18" charset="0"/>
                <a:cs typeface="Times New Roman" panose="02020603050405020304" pitchFamily="18" charset="0"/>
              </a:rPr>
              <a:t> It </a:t>
            </a:r>
            <a:r>
              <a:rPr lang="en-US" sz="3200" b="0" i="0" dirty="0">
                <a:solidFill>
                  <a:srgbClr val="000000"/>
                </a:solidFill>
                <a:effectLst/>
                <a:latin typeface="Times New Roman" panose="02020603050405020304" pitchFamily="18" charset="0"/>
                <a:cs typeface="Times New Roman" panose="02020603050405020304" pitchFamily="18" charset="0"/>
              </a:rPr>
              <a:t>is a process used by the software industry to design, develop and test high quality software. </a:t>
            </a:r>
          </a:p>
          <a:p>
            <a:pPr lvl="2">
              <a:buFont typeface="Wingdings" panose="05000000000000000000" pitchFamily="2" charset="2"/>
              <a:buChar char="§"/>
            </a:pPr>
            <a:r>
              <a:rPr lang="en-US" sz="3200" b="0" i="0" dirty="0" smtClean="0">
                <a:solidFill>
                  <a:srgbClr val="000000"/>
                </a:solidFill>
                <a:effectLst/>
                <a:latin typeface="Times New Roman" panose="02020603050405020304" pitchFamily="18" charset="0"/>
                <a:cs typeface="Times New Roman" panose="02020603050405020304" pitchFamily="18" charset="0"/>
              </a:rPr>
              <a:t>It is aims </a:t>
            </a:r>
            <a:r>
              <a:rPr lang="en-US" sz="3200" b="0" i="0" dirty="0">
                <a:solidFill>
                  <a:srgbClr val="000000"/>
                </a:solidFill>
                <a:effectLst/>
                <a:latin typeface="Times New Roman" panose="02020603050405020304" pitchFamily="18" charset="0"/>
                <a:cs typeface="Times New Roman" panose="02020603050405020304" pitchFamily="18" charset="0"/>
              </a:rPr>
              <a:t>to produce a high-quality software that meets or exceeds customer expectations, reaches completion within times and cost estimates</a:t>
            </a:r>
            <a:r>
              <a:rPr lang="en-US" sz="3200" b="0" i="0" dirty="0" smtClean="0">
                <a:solidFill>
                  <a:srgbClr val="000000"/>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3200" b="1" dirty="0" smtClean="0">
                <a:solidFill>
                  <a:srgbClr val="002060"/>
                </a:solidFill>
                <a:latin typeface="Times New Roman" panose="02020603050405020304" pitchFamily="18" charset="0"/>
                <a:cs typeface="Times New Roman" panose="02020603050405020304" pitchFamily="18" charset="0"/>
              </a:rPr>
              <a:t>ISO/IEC/IEEE </a:t>
            </a:r>
            <a:r>
              <a:rPr lang="en-US" sz="3200" b="1" dirty="0">
                <a:solidFill>
                  <a:srgbClr val="002060"/>
                </a:solidFill>
                <a:latin typeface="Times New Roman" panose="02020603050405020304" pitchFamily="18" charset="0"/>
                <a:cs typeface="Times New Roman" panose="02020603050405020304" pitchFamily="18" charset="0"/>
              </a:rPr>
              <a:t>12207 </a:t>
            </a:r>
            <a:r>
              <a:rPr lang="en-US" sz="3200" dirty="0">
                <a:solidFill>
                  <a:srgbClr val="000000"/>
                </a:solidFill>
                <a:latin typeface="Times New Roman" panose="02020603050405020304" pitchFamily="18" charset="0"/>
                <a:cs typeface="Times New Roman" panose="02020603050405020304" pitchFamily="18" charset="0"/>
              </a:rPr>
              <a:t>Systems and software engineering – Software life cycle </a:t>
            </a:r>
            <a:r>
              <a:rPr lang="en-US" sz="3200" dirty="0" smtClean="0">
                <a:solidFill>
                  <a:srgbClr val="000000"/>
                </a:solidFill>
                <a:latin typeface="Times New Roman" panose="02020603050405020304" pitchFamily="18" charset="0"/>
                <a:cs typeface="Times New Roman" panose="02020603050405020304" pitchFamily="18" charset="0"/>
              </a:rPr>
              <a:t>processes is </a:t>
            </a:r>
            <a:r>
              <a:rPr lang="en-US" sz="3200" dirty="0">
                <a:solidFill>
                  <a:srgbClr val="000000"/>
                </a:solidFill>
                <a:latin typeface="Times New Roman" panose="02020603050405020304" pitchFamily="18" charset="0"/>
                <a:cs typeface="Times New Roman" panose="02020603050405020304" pitchFamily="18" charset="0"/>
              </a:rPr>
              <a:t>an international standard for software lifecycle processes. </a:t>
            </a:r>
            <a:endParaRPr lang="en-US" sz="32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527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D56683-D6DF-4B33-B94C-829E8C79B31D}"/>
              </a:ext>
            </a:extLst>
          </p:cNvPr>
          <p:cNvSpPr>
            <a:spLocks noGrp="1"/>
          </p:cNvSpPr>
          <p:nvPr>
            <p:ph type="title"/>
          </p:nvPr>
        </p:nvSpPr>
        <p:spPr>
          <a:xfrm>
            <a:off x="0" y="0"/>
            <a:ext cx="12192000" cy="785090"/>
          </a:xfrm>
          <a:solidFill>
            <a:schemeClr val="accent6">
              <a:lumMod val="20000"/>
              <a:lumOff val="80000"/>
            </a:schemeClr>
          </a:solidFill>
        </p:spPr>
        <p:txBody>
          <a:bodyPr/>
          <a:lstStyle/>
          <a:p>
            <a:r>
              <a:rPr lang="en-US" dirty="0">
                <a:latin typeface="Times New Roman" panose="02020603050405020304" pitchFamily="18" charset="0"/>
                <a:cs typeface="Times New Roman" panose="02020603050405020304" pitchFamily="18" charset="0"/>
              </a:rPr>
              <a:t>… System Development methodologies</a:t>
            </a:r>
          </a:p>
        </p:txBody>
      </p:sp>
      <p:sp>
        <p:nvSpPr>
          <p:cNvPr id="3" name="Content Placeholder 2">
            <a:extLst>
              <a:ext uri="{FF2B5EF4-FFF2-40B4-BE49-F238E27FC236}">
                <a16:creationId xmlns="" xmlns:a16="http://schemas.microsoft.com/office/drawing/2014/main" id="{5579FA14-02BC-49E8-BF1B-8B4561DC15E2}"/>
              </a:ext>
            </a:extLst>
          </p:cNvPr>
          <p:cNvSpPr>
            <a:spLocks noGrp="1"/>
          </p:cNvSpPr>
          <p:nvPr>
            <p:ph idx="1"/>
          </p:nvPr>
        </p:nvSpPr>
        <p:spPr>
          <a:xfrm>
            <a:off x="69273" y="674252"/>
            <a:ext cx="12053454" cy="5735784"/>
          </a:xfrm>
        </p:spPr>
        <p:txBody>
          <a:bodyPr>
            <a:noAutofit/>
          </a:bodyPr>
          <a:lstStyle/>
          <a:p>
            <a:pPr algn="just">
              <a:buFont typeface="Wingdings" panose="05000000000000000000" pitchFamily="2" charset="2"/>
              <a:buChar char="§"/>
            </a:pPr>
            <a:r>
              <a:rPr lang="en-US" sz="3600" b="0" i="0" dirty="0">
                <a:solidFill>
                  <a:srgbClr val="000000"/>
                </a:solidFill>
                <a:effectLst/>
                <a:latin typeface="Times New Roman" panose="02020603050405020304" pitchFamily="18" charset="0"/>
                <a:cs typeface="Times New Roman" panose="02020603050405020304" pitchFamily="18" charset="0"/>
              </a:rPr>
              <a:t>There are various software development life cycle </a:t>
            </a:r>
            <a:r>
              <a:rPr lang="en-US" sz="3600" b="1" i="0" dirty="0" smtClean="0">
                <a:solidFill>
                  <a:srgbClr val="000000"/>
                </a:solidFill>
                <a:effectLst/>
                <a:latin typeface="Times New Roman" panose="02020603050405020304" pitchFamily="18" charset="0"/>
                <a:cs typeface="Times New Roman" panose="02020603050405020304" pitchFamily="18" charset="0"/>
              </a:rPr>
              <a:t>models</a:t>
            </a:r>
            <a:r>
              <a:rPr lang="en-US" sz="3600" dirty="0" smtClean="0">
                <a:solidFill>
                  <a:srgbClr val="000000"/>
                </a:solidFill>
                <a:latin typeface="Times New Roman" panose="02020603050405020304" pitchFamily="18" charset="0"/>
                <a:cs typeface="Times New Roman" panose="02020603050405020304" pitchFamily="18" charset="0"/>
              </a:rPr>
              <a:t>. </a:t>
            </a:r>
            <a:r>
              <a:rPr lang="en-US" sz="3600" b="0" i="0" dirty="0" smtClean="0">
                <a:solidFill>
                  <a:srgbClr val="000000"/>
                </a:solidFill>
                <a:effectLst/>
                <a:latin typeface="Times New Roman" panose="02020603050405020304" pitchFamily="18" charset="0"/>
                <a:cs typeface="Times New Roman" panose="02020603050405020304" pitchFamily="18" charset="0"/>
              </a:rPr>
              <a:t>The most important and popular SDLC models followed in the industry     </a:t>
            </a:r>
          </a:p>
          <a:p>
            <a:pPr marL="772668" lvl="1" indent="-571500" algn="just">
              <a:buFont typeface="+mj-lt"/>
              <a:buAutoNum type="romanLcPeriod"/>
            </a:pPr>
            <a:r>
              <a:rPr lang="en-US" sz="3200" b="1" i="0" dirty="0" smtClean="0">
                <a:solidFill>
                  <a:schemeClr val="tx1"/>
                </a:solidFill>
                <a:effectLst/>
                <a:latin typeface="Times New Roman" panose="02020603050405020304" pitchFamily="18" charset="0"/>
                <a:cs typeface="Times New Roman" panose="02020603050405020304" pitchFamily="18" charset="0"/>
              </a:rPr>
              <a:t>Waterfall Model</a:t>
            </a:r>
          </a:p>
          <a:p>
            <a:pPr marL="772668" lvl="1" indent="-571500">
              <a:buFont typeface="+mj-lt"/>
              <a:buAutoNum type="romanLcPeriod"/>
            </a:pPr>
            <a:r>
              <a:rPr lang="en-US" sz="3600" b="1" i="0" dirty="0" smtClean="0">
                <a:solidFill>
                  <a:schemeClr val="tx1"/>
                </a:solidFill>
                <a:effectLst/>
                <a:latin typeface="Times New Roman" panose="02020603050405020304" pitchFamily="18" charset="0"/>
                <a:cs typeface="Times New Roman" panose="02020603050405020304" pitchFamily="18" charset="0"/>
              </a:rPr>
              <a:t>Iterative </a:t>
            </a:r>
            <a:r>
              <a:rPr lang="en-US" sz="3600" b="1" i="0" dirty="0">
                <a:solidFill>
                  <a:schemeClr val="tx1"/>
                </a:solidFill>
                <a:effectLst/>
                <a:latin typeface="Times New Roman" panose="02020603050405020304" pitchFamily="18" charset="0"/>
                <a:cs typeface="Times New Roman" panose="02020603050405020304" pitchFamily="18" charset="0"/>
              </a:rPr>
              <a:t>Model</a:t>
            </a:r>
          </a:p>
          <a:p>
            <a:pPr marL="772668" lvl="1" indent="-571500">
              <a:buFont typeface="+mj-lt"/>
              <a:buAutoNum type="romanLcPeriod"/>
            </a:pPr>
            <a:r>
              <a:rPr lang="en-US" sz="3600" b="1" i="0" dirty="0">
                <a:solidFill>
                  <a:schemeClr val="tx1"/>
                </a:solidFill>
                <a:effectLst/>
                <a:latin typeface="Times New Roman" panose="02020603050405020304" pitchFamily="18" charset="0"/>
                <a:cs typeface="Times New Roman" panose="02020603050405020304" pitchFamily="18" charset="0"/>
              </a:rPr>
              <a:t>Spiral Model</a:t>
            </a:r>
          </a:p>
          <a:p>
            <a:pPr marL="772668" lvl="1" indent="-571500">
              <a:buFont typeface="+mj-lt"/>
              <a:buAutoNum type="romanLcPeriod"/>
            </a:pPr>
            <a:r>
              <a:rPr lang="en-US" sz="3600" b="1" i="0" dirty="0">
                <a:solidFill>
                  <a:schemeClr val="tx1"/>
                </a:solidFill>
                <a:effectLst/>
                <a:latin typeface="Times New Roman" panose="02020603050405020304" pitchFamily="18" charset="0"/>
                <a:cs typeface="Times New Roman" panose="02020603050405020304" pitchFamily="18" charset="0"/>
              </a:rPr>
              <a:t>V-Model</a:t>
            </a:r>
          </a:p>
          <a:p>
            <a:pPr marL="772668" lvl="1" indent="-571500">
              <a:buFont typeface="+mj-lt"/>
              <a:buAutoNum type="romanLcPeriod"/>
            </a:pPr>
            <a:r>
              <a:rPr lang="en-US" sz="3200" b="1" i="0" dirty="0">
                <a:solidFill>
                  <a:schemeClr val="accent4">
                    <a:lumMod val="75000"/>
                  </a:schemeClr>
                </a:solidFill>
                <a:effectLst/>
                <a:latin typeface="Times New Roman" panose="02020603050405020304" pitchFamily="18" charset="0"/>
                <a:cs typeface="Times New Roman" panose="02020603050405020304" pitchFamily="18" charset="0"/>
              </a:rPr>
              <a:t>Big Bang </a:t>
            </a:r>
            <a:r>
              <a:rPr lang="en-US" sz="3200" b="1" i="0" dirty="0" smtClean="0">
                <a:solidFill>
                  <a:schemeClr val="accent4">
                    <a:lumMod val="75000"/>
                  </a:schemeClr>
                </a:solidFill>
                <a:effectLst/>
                <a:latin typeface="Times New Roman" panose="02020603050405020304" pitchFamily="18" charset="0"/>
                <a:cs typeface="Times New Roman" panose="02020603050405020304" pitchFamily="18" charset="0"/>
              </a:rPr>
              <a:t>Model (Reading Assignment) and Prototype model </a:t>
            </a:r>
          </a:p>
          <a:p>
            <a:pPr algn="just">
              <a:buFont typeface="Wingdings" panose="05000000000000000000" pitchFamily="2" charset="2"/>
              <a:buChar char="§"/>
            </a:pPr>
            <a:r>
              <a:rPr lang="en-US" sz="3200" b="0" i="0" dirty="0" smtClean="0">
                <a:solidFill>
                  <a:srgbClr val="000000"/>
                </a:solidFill>
                <a:effectLst/>
                <a:latin typeface="Times New Roman" panose="02020603050405020304" pitchFamily="18" charset="0"/>
                <a:cs typeface="Times New Roman" panose="02020603050405020304" pitchFamily="18" charset="0"/>
              </a:rPr>
              <a:t> Other </a:t>
            </a:r>
            <a:r>
              <a:rPr lang="en-US" sz="3200" b="0" i="0" dirty="0">
                <a:solidFill>
                  <a:srgbClr val="000000"/>
                </a:solidFill>
                <a:effectLst/>
                <a:latin typeface="Times New Roman" panose="02020603050405020304" pitchFamily="18" charset="0"/>
                <a:cs typeface="Times New Roman" panose="02020603050405020304" pitchFamily="18" charset="0"/>
              </a:rPr>
              <a:t>related methodologies are </a:t>
            </a:r>
            <a:r>
              <a:rPr lang="en-US" sz="3200" b="1" i="0" dirty="0">
                <a:solidFill>
                  <a:srgbClr val="002060"/>
                </a:solidFill>
                <a:effectLst/>
                <a:latin typeface="Times New Roman" panose="02020603050405020304" pitchFamily="18" charset="0"/>
                <a:cs typeface="Times New Roman" panose="02020603050405020304" pitchFamily="18" charset="0"/>
              </a:rPr>
              <a:t>Agile Model, RAD </a:t>
            </a:r>
            <a:r>
              <a:rPr lang="en-US" sz="3200" b="1" i="0" dirty="0" smtClean="0">
                <a:solidFill>
                  <a:srgbClr val="002060"/>
                </a:solidFill>
                <a:effectLst/>
                <a:latin typeface="Times New Roman" panose="02020603050405020304" pitchFamily="18" charset="0"/>
                <a:cs typeface="Times New Roman" panose="02020603050405020304" pitchFamily="18" charset="0"/>
              </a:rPr>
              <a:t>Model</a:t>
            </a:r>
            <a:endParaRPr lang="en-US" sz="2800" b="1" i="0" dirty="0">
              <a:solidFill>
                <a:srgbClr val="002060"/>
              </a:solidFill>
              <a:effectLst/>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461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081164" cy="600364"/>
          </a:xfrm>
          <a:solidFill>
            <a:schemeClr val="accent6">
              <a:lumMod val="20000"/>
              <a:lumOff val="80000"/>
            </a:schemeClr>
          </a:solidFill>
        </p:spPr>
        <p:txBody>
          <a:bodyPr>
            <a:normAutofit fontScale="90000"/>
          </a:bodyPr>
          <a:lstStyle/>
          <a:p>
            <a:r>
              <a:rPr lang="en-US"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a:xfrm>
            <a:off x="0" y="600366"/>
            <a:ext cx="12081163" cy="5948216"/>
          </a:xfrm>
        </p:spPr>
        <p:txBody>
          <a:bodyPr>
            <a:normAutofit/>
          </a:bodyPr>
          <a:lstStyle/>
          <a:p>
            <a:pPr marL="772668" lvl="1" indent="-571500" algn="just">
              <a:buFont typeface="+mj-lt"/>
              <a:buAutoNum type="romanLcPeriod"/>
            </a:pPr>
            <a:r>
              <a:rPr lang="en-US" sz="3600" b="1" dirty="0">
                <a:solidFill>
                  <a:srgbClr val="002060"/>
                </a:solidFill>
                <a:latin typeface="Times New Roman" panose="02020603050405020304" pitchFamily="18" charset="0"/>
                <a:cs typeface="Times New Roman" panose="02020603050405020304" pitchFamily="18" charset="0"/>
              </a:rPr>
              <a:t>Waterfall Model</a:t>
            </a:r>
          </a:p>
          <a:p>
            <a:pPr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It was the first </a:t>
            </a:r>
            <a:r>
              <a:rPr lang="en-US" sz="3600" dirty="0">
                <a:latin typeface="Times New Roman" panose="02020603050405020304" pitchFamily="18" charset="0"/>
                <a:cs typeface="Times New Roman" panose="02020603050405020304" pitchFamily="18" charset="0"/>
              </a:rPr>
              <a:t>SDLC Model to be used widely in Software Engineering to ensure success of the project. </a:t>
            </a:r>
            <a:endParaRPr lang="en-US" sz="36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In </a:t>
            </a:r>
            <a:r>
              <a:rPr lang="en-US" sz="3600" dirty="0">
                <a:latin typeface="Times New Roman" panose="02020603050405020304" pitchFamily="18" charset="0"/>
                <a:cs typeface="Times New Roman" panose="02020603050405020304" pitchFamily="18" charset="0"/>
              </a:rPr>
              <a:t>"</a:t>
            </a:r>
            <a:r>
              <a:rPr lang="en-US" sz="3600" b="1" dirty="0">
                <a:solidFill>
                  <a:srgbClr val="00B050"/>
                </a:solidFill>
                <a:latin typeface="Times New Roman" panose="02020603050405020304" pitchFamily="18" charset="0"/>
                <a:cs typeface="Times New Roman" panose="02020603050405020304" pitchFamily="18" charset="0"/>
              </a:rPr>
              <a:t>The Waterfall</a:t>
            </a:r>
            <a:r>
              <a:rPr lang="en-US" sz="3600" dirty="0">
                <a:latin typeface="Times New Roman" panose="02020603050405020304" pitchFamily="18" charset="0"/>
                <a:cs typeface="Times New Roman" panose="02020603050405020304" pitchFamily="18" charset="0"/>
              </a:rPr>
              <a:t>" approach, the whole process of software development is divided into separate </a:t>
            </a:r>
            <a:r>
              <a:rPr lang="en-US" sz="3600" dirty="0" smtClean="0">
                <a:latin typeface="Times New Roman" panose="02020603050405020304" pitchFamily="18" charset="0"/>
                <a:cs typeface="Times New Roman" panose="02020603050405020304" pitchFamily="18" charset="0"/>
              </a:rPr>
              <a:t>phases in which the outcome </a:t>
            </a:r>
            <a:r>
              <a:rPr lang="en-US" sz="3600" dirty="0">
                <a:latin typeface="Times New Roman" panose="02020603050405020304" pitchFamily="18" charset="0"/>
                <a:cs typeface="Times New Roman" panose="02020603050405020304" pitchFamily="18" charset="0"/>
              </a:rPr>
              <a:t>of one phase acts as the input for the next phase sequentially</a:t>
            </a:r>
            <a:r>
              <a:rPr lang="en-US" sz="36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18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042"/>
            <a:ext cx="11970327" cy="679232"/>
          </a:xfrm>
          <a:solidFill>
            <a:schemeClr val="accent6">
              <a:lumMod val="20000"/>
              <a:lumOff val="80000"/>
            </a:schemeClr>
          </a:solidFill>
        </p:spPr>
        <p:txBody>
          <a:bodyPr>
            <a:normAutofit fontScale="90000"/>
          </a:bodyPr>
          <a:lstStyle/>
          <a:p>
            <a:r>
              <a:rPr lang="en-US"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p:txBody>
          <a:bodyPr/>
          <a:lstStyle/>
          <a:p>
            <a:r>
              <a:rPr lang="en-GB" dirty="0" smtClean="0"/>
              <a:t>L</a:t>
            </a:r>
          </a:p>
          <a:p>
            <a:endParaRPr lang="en-GB" dirty="0" smtClean="0"/>
          </a:p>
          <a:p>
            <a:endParaRPr lang="en-GB" dirty="0"/>
          </a:p>
        </p:txBody>
      </p:sp>
      <p:sp>
        <p:nvSpPr>
          <p:cNvPr id="6" name="Content Placeholder 2"/>
          <p:cNvSpPr txBox="1">
            <a:spLocks/>
          </p:cNvSpPr>
          <p:nvPr/>
        </p:nvSpPr>
        <p:spPr>
          <a:xfrm>
            <a:off x="187325" y="4406477"/>
            <a:ext cx="12081163" cy="4451195"/>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pic>
        <p:nvPicPr>
          <p:cNvPr id="7" name="Picture 2" descr="Waterfall Methodology in Softwar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28" y="1025747"/>
            <a:ext cx="12027681" cy="49965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98764" y="5237749"/>
            <a:ext cx="3676072" cy="979055"/>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201168" lvl="1" algn="just"/>
            <a:r>
              <a:rPr lang="en-US" sz="3200" b="1" dirty="0">
                <a:solidFill>
                  <a:prstClr val="black"/>
                </a:solidFill>
                <a:latin typeface="Times New Roman" panose="02020603050405020304" pitchFamily="18" charset="0"/>
                <a:cs typeface="Times New Roman" panose="02020603050405020304" pitchFamily="18" charset="0"/>
              </a:rPr>
              <a:t>Waterfall Model</a:t>
            </a:r>
          </a:p>
        </p:txBody>
      </p:sp>
    </p:spTree>
    <p:extLst>
      <p:ext uri="{BB962C8B-B14F-4D97-AF65-F5344CB8AC3E}">
        <p14:creationId xmlns:p14="http://schemas.microsoft.com/office/powerpoint/2010/main" val="833714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29672"/>
          </a:xfrm>
          <a:solidFill>
            <a:schemeClr val="accent6">
              <a:lumMod val="20000"/>
              <a:lumOff val="80000"/>
            </a:schemeClr>
          </a:solidFill>
        </p:spPr>
        <p:txBody>
          <a:bodyPr>
            <a:normAutofit fontScale="90000"/>
          </a:bodyPr>
          <a:lstStyle/>
          <a:p>
            <a:r>
              <a:rPr lang="en-US"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a:xfrm>
            <a:off x="152400" y="628073"/>
            <a:ext cx="11887200" cy="5541817"/>
          </a:xfrm>
        </p:spPr>
        <p:txBody>
          <a:bodyPr>
            <a:normAutofit fontScale="92500"/>
          </a:bodyPr>
          <a:lstStyle/>
          <a:p>
            <a:pPr algn="just">
              <a:lnSpc>
                <a:spcPct val="100000"/>
              </a:lnSpc>
            </a:pPr>
            <a:r>
              <a:rPr lang="en-US" sz="3900" b="1" dirty="0">
                <a:solidFill>
                  <a:srgbClr val="002060"/>
                </a:solidFill>
                <a:latin typeface="Times New Roman" panose="02020603050405020304" pitchFamily="18" charset="0"/>
                <a:cs typeface="Times New Roman" panose="02020603050405020304" pitchFamily="18" charset="0"/>
              </a:rPr>
              <a:t>When to use SDLC Waterfall Model?</a:t>
            </a:r>
          </a:p>
          <a:p>
            <a:pPr algn="just">
              <a:lnSpc>
                <a:spcPct val="10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Some Circumstances where the use of the Waterfall model is most suited are:</a:t>
            </a:r>
          </a:p>
          <a:p>
            <a:pPr lvl="1"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When the requirements are constant and not changed regularly.</a:t>
            </a:r>
          </a:p>
          <a:p>
            <a:pPr lvl="1"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 project is short</a:t>
            </a:r>
          </a:p>
          <a:p>
            <a:pPr lvl="1"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situation is calm</a:t>
            </a:r>
          </a:p>
          <a:p>
            <a:pPr lvl="1"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Where the tools and technology used is consistent and is not changing</a:t>
            </a:r>
          </a:p>
          <a:p>
            <a:pPr lvl="1"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When resources are well prepared and are available to use.</a:t>
            </a:r>
          </a:p>
          <a:p>
            <a:pPr algn="just"/>
            <a:endParaRPr lang="en-GB" sz="2000" dirty="0"/>
          </a:p>
        </p:txBody>
      </p:sp>
    </p:spTree>
    <p:extLst>
      <p:ext uri="{BB962C8B-B14F-4D97-AF65-F5344CB8AC3E}">
        <p14:creationId xmlns:p14="http://schemas.microsoft.com/office/powerpoint/2010/main" val="2172413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85091"/>
          </a:xfrm>
          <a:solidFill>
            <a:schemeClr val="accent6">
              <a:lumMod val="20000"/>
              <a:lumOff val="80000"/>
            </a:schemeClr>
          </a:solidFill>
        </p:spPr>
        <p:txBody>
          <a:bodyPr/>
          <a:lstStyle/>
          <a:p>
            <a:r>
              <a:rPr lang="en-US"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a:xfrm>
            <a:off x="64654" y="785091"/>
            <a:ext cx="11970327" cy="5726545"/>
          </a:xfrm>
        </p:spPr>
        <p:txBody>
          <a:bodyPr>
            <a:normAutofit lnSpcReduction="10000"/>
          </a:bodyPr>
          <a:lstStyle/>
          <a:p>
            <a:pPr>
              <a:lnSpc>
                <a:spcPct val="100000"/>
              </a:lnSpc>
            </a:pPr>
            <a:r>
              <a:rPr lang="en-US" sz="3600" b="1" dirty="0">
                <a:solidFill>
                  <a:srgbClr val="002060"/>
                </a:solidFill>
                <a:latin typeface="Times New Roman" panose="02020603050405020304" pitchFamily="18" charset="0"/>
                <a:cs typeface="Times New Roman" panose="02020603050405020304" pitchFamily="18" charset="0"/>
              </a:rPr>
              <a:t>Advantages of Waterfall model</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model is simple to implement also the number of resources that are required for it is minimal.</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requirements are simple and explicitly declared; they remain unchanged during the entire project development.</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start and end points for each phase is fixed, which makes it easy to cover progress.</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release date for the complete product, as well as its final cost, can be determined before development.</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gives easy to control and clarity for the customer due to a strict reporting system</a:t>
            </a:r>
          </a:p>
          <a:p>
            <a:pPr>
              <a:lnSpc>
                <a:spcPct val="100000"/>
              </a:lnSpc>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54417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5855"/>
          </a:xfrm>
          <a:solidFill>
            <a:schemeClr val="accent6">
              <a:lumMod val="20000"/>
              <a:lumOff val="80000"/>
            </a:schemeClr>
          </a:solidFill>
        </p:spPr>
        <p:txBody>
          <a:bodyPr/>
          <a:lstStyle/>
          <a:p>
            <a:r>
              <a:rPr lang="en-US"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a:xfrm>
            <a:off x="73891" y="775855"/>
            <a:ext cx="11981873" cy="5957453"/>
          </a:xfrm>
        </p:spPr>
        <p:txBody>
          <a:bodyPr>
            <a:normAutofit lnSpcReduction="10000"/>
          </a:bodyPr>
          <a:lstStyle/>
          <a:p>
            <a:pPr algn="just">
              <a:lnSpc>
                <a:spcPct val="100000"/>
              </a:lnSpc>
            </a:pPr>
            <a:r>
              <a:rPr lang="en-GB" sz="3600" b="1" dirty="0">
                <a:solidFill>
                  <a:srgbClr val="002060"/>
                </a:solidFill>
                <a:latin typeface="Times New Roman" panose="02020603050405020304" pitchFamily="18" charset="0"/>
                <a:cs typeface="Times New Roman" panose="02020603050405020304" pitchFamily="18" charset="0"/>
              </a:rPr>
              <a:t>Disadvantages of Waterfall model</a:t>
            </a:r>
          </a:p>
          <a:p>
            <a:pPr algn="just">
              <a:lnSpc>
                <a:spcPct val="100000"/>
              </a:lnSpc>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risk factor is higher, so this model is not suitable for more significant and complex projects.</a:t>
            </a:r>
          </a:p>
          <a:p>
            <a:pPr algn="just">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This model cannot accept the changes in requirements during development.</a:t>
            </a:r>
          </a:p>
          <a:p>
            <a:pPr algn="just">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It becomes tough to go back to the phase. For example, if the application has now shifted to the coding phase, and there is a change in requirement, It becomes tough to go back and change it.</a:t>
            </a:r>
          </a:p>
          <a:p>
            <a:pPr algn="just">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Since the </a:t>
            </a:r>
            <a:r>
              <a:rPr lang="en-US" sz="3200" b="1" dirty="0">
                <a:solidFill>
                  <a:schemeClr val="accent4">
                    <a:lumMod val="75000"/>
                  </a:schemeClr>
                </a:solidFill>
                <a:latin typeface="Times New Roman" panose="02020603050405020304" pitchFamily="18" charset="0"/>
                <a:cs typeface="Times New Roman" panose="02020603050405020304" pitchFamily="18" charset="0"/>
              </a:rPr>
              <a:t>testing done at a later stage</a:t>
            </a:r>
            <a:r>
              <a:rPr lang="en-US" sz="3200" dirty="0">
                <a:latin typeface="Times New Roman" panose="02020603050405020304" pitchFamily="18" charset="0"/>
                <a:cs typeface="Times New Roman" panose="02020603050405020304" pitchFamily="18" charset="0"/>
              </a:rPr>
              <a:t>, it does not allow identifying the challenges and risks in the earlier phase, so the risk reduction strategy is difficult to prepare.</a:t>
            </a:r>
          </a:p>
          <a:p>
            <a:endParaRPr lang="en-GB" sz="2000" dirty="0"/>
          </a:p>
        </p:txBody>
      </p:sp>
    </p:spTree>
    <p:extLst>
      <p:ext uri="{BB962C8B-B14F-4D97-AF65-F5344CB8AC3E}">
        <p14:creationId xmlns:p14="http://schemas.microsoft.com/office/powerpoint/2010/main" val="3248884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95927"/>
          </a:xfrm>
          <a:solidFill>
            <a:schemeClr val="accent6">
              <a:lumMod val="20000"/>
              <a:lumOff val="80000"/>
            </a:schemeClr>
          </a:solidFill>
        </p:spPr>
        <p:txBody>
          <a:bodyPr/>
          <a:lstStyle/>
          <a:p>
            <a:r>
              <a:rPr lang="en-GB" dirty="0" smtClean="0">
                <a:latin typeface="Times New Roman" panose="02020603050405020304" pitchFamily="18" charset="0"/>
                <a:cs typeface="Times New Roman" panose="02020603050405020304" pitchFamily="18" charset="0"/>
              </a:rPr>
              <a:t>…Cont’d</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969819"/>
            <a:ext cx="12099636" cy="4516581"/>
          </a:xfrm>
        </p:spPr>
        <p:txBody>
          <a:bodyPr>
            <a:normAutofit lnSpcReduction="10000"/>
          </a:bodyPr>
          <a:lstStyle/>
          <a:p>
            <a:r>
              <a:rPr lang="en-US" sz="4000" b="1" dirty="0">
                <a:solidFill>
                  <a:srgbClr val="002060"/>
                </a:solidFill>
                <a:latin typeface="Times New Roman" panose="02020603050405020304" pitchFamily="18" charset="0"/>
                <a:cs typeface="Times New Roman" panose="02020603050405020304" pitchFamily="18" charset="0"/>
              </a:rPr>
              <a:t>S</a:t>
            </a:r>
            <a:r>
              <a:rPr lang="en-US" sz="4000" b="1" dirty="0" smtClean="0">
                <a:solidFill>
                  <a:srgbClr val="002060"/>
                </a:solidFill>
                <a:latin typeface="Times New Roman" panose="02020603050405020304" pitchFamily="18" charset="0"/>
                <a:cs typeface="Times New Roman" panose="02020603050405020304" pitchFamily="18" charset="0"/>
              </a:rPr>
              <a:t>ystem </a:t>
            </a:r>
            <a:r>
              <a:rPr lang="en-US" sz="4000" b="1" dirty="0">
                <a:solidFill>
                  <a:srgbClr val="002060"/>
                </a:solidFill>
                <a:latin typeface="Times New Roman" panose="02020603050405020304" pitchFamily="18" charset="0"/>
                <a:cs typeface="Times New Roman" panose="02020603050405020304" pitchFamily="18" charset="0"/>
              </a:rPr>
              <a:t>design</a:t>
            </a:r>
            <a:endParaRPr lang="en-US" sz="4000" b="1" dirty="0" smtClean="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 The </a:t>
            </a:r>
            <a:r>
              <a:rPr lang="en-US" sz="3600" dirty="0">
                <a:latin typeface="Times New Roman" panose="02020603050405020304" pitchFamily="18" charset="0"/>
                <a:cs typeface="Times New Roman" panose="02020603050405020304" pitchFamily="18" charset="0"/>
              </a:rPr>
              <a:t>process of </a:t>
            </a:r>
            <a:r>
              <a:rPr lang="en-US" sz="3600" b="1" dirty="0">
                <a:latin typeface="Times New Roman" panose="02020603050405020304" pitchFamily="18" charset="0"/>
                <a:cs typeface="Times New Roman" panose="02020603050405020304" pitchFamily="18" charset="0"/>
              </a:rPr>
              <a:t>defining the architecture, interfaces, and data model</a:t>
            </a:r>
            <a:r>
              <a:rPr lang="en-US" sz="3600" dirty="0">
                <a:latin typeface="Times New Roman" panose="02020603050405020304" pitchFamily="18" charset="0"/>
                <a:cs typeface="Times New Roman" panose="02020603050405020304" pitchFamily="18" charset="0"/>
              </a:rPr>
              <a:t> for a system to satisfy the requirements outlined in the </a:t>
            </a:r>
            <a:r>
              <a:rPr lang="en-US" sz="3600" dirty="0" smtClean="0">
                <a:latin typeface="Times New Roman" panose="02020603050405020304" pitchFamily="18" charset="0"/>
                <a:cs typeface="Times New Roman" panose="02020603050405020304" pitchFamily="18" charset="0"/>
              </a:rPr>
              <a:t>SRSs.</a:t>
            </a:r>
          </a:p>
          <a:p>
            <a:pPr algn="just">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At this stage, software engineers </a:t>
            </a:r>
            <a:r>
              <a:rPr lang="en-US" sz="3600" b="1" dirty="0">
                <a:latin typeface="Times New Roman" panose="02020603050405020304" pitchFamily="18" charset="0"/>
                <a:cs typeface="Times New Roman" panose="02020603050405020304" pitchFamily="18" charset="0"/>
              </a:rPr>
              <a:t>translate business requirements into technical </a:t>
            </a:r>
            <a:r>
              <a:rPr lang="en-US" sz="3600" b="1" dirty="0" smtClean="0">
                <a:latin typeface="Times New Roman" panose="02020603050405020304" pitchFamily="18" charset="0"/>
                <a:cs typeface="Times New Roman" panose="02020603050405020304" pitchFamily="18" charset="0"/>
              </a:rPr>
              <a:t>   specifications</a:t>
            </a:r>
            <a:r>
              <a:rPr lang="en-US" sz="3600" dirty="0">
                <a:latin typeface="Times New Roman" panose="02020603050405020304" pitchFamily="18" charset="0"/>
                <a:cs typeface="Times New Roman" panose="02020603050405020304" pitchFamily="18" charset="0"/>
              </a:rPr>
              <a:t> to build a new physical system or update an existing one</a:t>
            </a:r>
            <a:endParaRPr lang="en-GB"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0739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18109" cy="674256"/>
          </a:xfrm>
          <a:solidFill>
            <a:schemeClr val="accent6">
              <a:lumMod val="20000"/>
              <a:lumOff val="80000"/>
            </a:schemeClr>
          </a:solidFill>
        </p:spPr>
        <p:txBody>
          <a:bodyPr>
            <a:normAutofit fontScale="90000"/>
          </a:bodyPr>
          <a:lstStyle/>
          <a:p>
            <a:r>
              <a:rPr lang="en-US"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a:xfrm>
            <a:off x="1" y="674256"/>
            <a:ext cx="12118108" cy="5726543"/>
          </a:xfrm>
        </p:spPr>
        <p:txBody>
          <a:bodyPr>
            <a:noAutofit/>
          </a:bodyPr>
          <a:lstStyle/>
          <a:p>
            <a:pPr>
              <a:lnSpc>
                <a:spcPct val="100000"/>
              </a:lnSpc>
              <a:spcBef>
                <a:spcPts val="600"/>
              </a:spcBef>
            </a:pPr>
            <a:r>
              <a:rPr lang="en-US" sz="4000" b="1" dirty="0" smtClean="0">
                <a:solidFill>
                  <a:srgbClr val="002060"/>
                </a:solidFill>
                <a:latin typeface="Times New Roman" panose="02020603050405020304" pitchFamily="18" charset="0"/>
                <a:cs typeface="Times New Roman" panose="02020603050405020304" pitchFamily="18" charset="0"/>
              </a:rPr>
              <a:t>ii. Iterative Model</a:t>
            </a:r>
          </a:p>
          <a:p>
            <a:pPr algn="just">
              <a:lnSpc>
                <a:spcPct val="100000"/>
              </a:lnSpc>
              <a:spcBef>
                <a:spcPts val="60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initial development work is conducted </a:t>
            </a:r>
            <a:r>
              <a:rPr lang="en-US" sz="2800" b="1" dirty="0">
                <a:solidFill>
                  <a:srgbClr val="002060"/>
                </a:solidFill>
                <a:latin typeface="Times New Roman" panose="02020603050405020304" pitchFamily="18" charset="0"/>
                <a:cs typeface="Times New Roman" panose="02020603050405020304" pitchFamily="18" charset="0"/>
              </a:rPr>
              <a:t>based on initial requirements that are clearly defined</a:t>
            </a: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subsequent features are added to this base software product through iterations until the final system is completed. </a:t>
            </a:r>
            <a:endParaRPr lang="en-US" sz="2800"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This approach </a:t>
            </a:r>
            <a:r>
              <a:rPr lang="en-US" sz="2800" dirty="0">
                <a:latin typeface="Times New Roman" panose="02020603050405020304" pitchFamily="18" charset="0"/>
                <a:cs typeface="Times New Roman" panose="02020603050405020304" pitchFamily="18" charset="0"/>
              </a:rPr>
              <a:t>does not aim to create a </a:t>
            </a:r>
            <a:r>
              <a:rPr lang="en-US" sz="2800" dirty="0" smtClean="0">
                <a:latin typeface="Times New Roman" panose="02020603050405020304" pitchFamily="18" charset="0"/>
                <a:cs typeface="Times New Roman" panose="02020603050405020304" pitchFamily="18" charset="0"/>
              </a:rPr>
              <a:t>broad </a:t>
            </a:r>
            <a:r>
              <a:rPr lang="en-US" sz="2800" dirty="0">
                <a:latin typeface="Times New Roman" panose="02020603050405020304" pitchFamily="18" charset="0"/>
                <a:cs typeface="Times New Roman" panose="02020603050405020304" pitchFamily="18" charset="0"/>
              </a:rPr>
              <a:t>specification plan. Instead, the iterative development model is a method for breaking down any major software development project into </a:t>
            </a:r>
            <a:r>
              <a:rPr lang="en-US" sz="2800" b="1" dirty="0">
                <a:solidFill>
                  <a:schemeClr val="accent4">
                    <a:lumMod val="75000"/>
                  </a:schemeClr>
                </a:solidFill>
                <a:latin typeface="Times New Roman" panose="02020603050405020304" pitchFamily="18" charset="0"/>
                <a:cs typeface="Times New Roman" panose="02020603050405020304" pitchFamily="18" charset="0"/>
              </a:rPr>
              <a:t>smaller chunks. </a:t>
            </a:r>
            <a:endParaRPr lang="en-US" sz="2800" b="1" dirty="0" smtClean="0">
              <a:solidFill>
                <a:schemeClr val="accent4">
                  <a:lumMod val="75000"/>
                </a:schemeClr>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Post </a:t>
            </a:r>
            <a:r>
              <a:rPr lang="en-US" sz="2800" dirty="0">
                <a:latin typeface="Times New Roman" panose="02020603050405020304" pitchFamily="18" charset="0"/>
                <a:cs typeface="Times New Roman" panose="02020603050405020304" pitchFamily="18" charset="0"/>
              </a:rPr>
              <a:t>that, the prototype is examined again for any extra requirements and then the rest of the planning, requirement analysis, deployment, and maintenance are all conducted. This helps in identifying risks associated with the requirements at a early stage and mitigate them.</a:t>
            </a:r>
            <a:endParaRPr lang="en-US" sz="2800" b="1" dirty="0">
              <a:solidFill>
                <a:schemeClr val="tx1"/>
              </a:solidFill>
              <a:latin typeface="Times New Roman" panose="02020603050405020304" pitchFamily="18" charset="0"/>
              <a:cs typeface="Times New Roman" panose="02020603050405020304" pitchFamily="18" charset="0"/>
            </a:endParaRPr>
          </a:p>
          <a:p>
            <a:endParaRPr lang="en-GB" sz="2400" dirty="0"/>
          </a:p>
        </p:txBody>
      </p:sp>
    </p:spTree>
    <p:extLst>
      <p:ext uri="{BB962C8B-B14F-4D97-AF65-F5344CB8AC3E}">
        <p14:creationId xmlns:p14="http://schemas.microsoft.com/office/powerpoint/2010/main" val="1966604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062691" cy="868218"/>
          </a:xfrm>
          <a:solidFill>
            <a:schemeClr val="accent6">
              <a:lumMod val="20000"/>
              <a:lumOff val="80000"/>
            </a:schemeClr>
          </a:solidFill>
        </p:spPr>
        <p:txBody>
          <a:bodyPr>
            <a:normAutofit/>
          </a:bodyPr>
          <a:lstStyle/>
          <a:p>
            <a:r>
              <a:rPr lang="en-US" sz="4000" dirty="0">
                <a:latin typeface="Times New Roman" panose="02020603050405020304" pitchFamily="18" charset="0"/>
                <a:cs typeface="Times New Roman" panose="02020603050405020304" pitchFamily="18" charset="0"/>
              </a:rPr>
              <a:t>… System Development methodologies</a:t>
            </a:r>
            <a:endParaRPr lang="en-GB" sz="4000" dirty="0"/>
          </a:p>
        </p:txBody>
      </p:sp>
      <p:sp>
        <p:nvSpPr>
          <p:cNvPr id="3" name="Content Placeholder 2"/>
          <p:cNvSpPr>
            <a:spLocks noGrp="1"/>
          </p:cNvSpPr>
          <p:nvPr>
            <p:ph idx="1"/>
          </p:nvPr>
        </p:nvSpPr>
        <p:spPr>
          <a:xfrm>
            <a:off x="110836" y="868219"/>
            <a:ext cx="11157528" cy="4839854"/>
          </a:xfrm>
        </p:spPr>
        <p:txBody>
          <a:bodyPr/>
          <a:lstStyle/>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81511672"/>
              </p:ext>
            </p:extLst>
          </p:nvPr>
        </p:nvGraphicFramePr>
        <p:xfrm>
          <a:off x="82682" y="868219"/>
          <a:ext cx="7120791" cy="4599709"/>
        </p:xfrm>
        <a:graphic>
          <a:graphicData uri="http://schemas.openxmlformats.org/presentationml/2006/ole">
            <mc:AlternateContent xmlns:mc="http://schemas.openxmlformats.org/markup-compatibility/2006">
              <mc:Choice xmlns:v="urn:schemas-microsoft-com:vml" Requires="v">
                <p:oleObj spid="_x0000_s2084" name="Bitmap Image" r:id="rId3" imgW="6566040" imgH="3753000" progId="PBrush">
                  <p:embed/>
                </p:oleObj>
              </mc:Choice>
              <mc:Fallback>
                <p:oleObj name="Bitmap Image" r:id="rId3" imgW="6566040" imgH="3753000" progId="PBrush">
                  <p:embed/>
                  <p:pic>
                    <p:nvPicPr>
                      <p:cNvPr id="0" name=""/>
                      <p:cNvPicPr/>
                      <p:nvPr/>
                    </p:nvPicPr>
                    <p:blipFill>
                      <a:blip r:embed="rId4"/>
                      <a:stretch>
                        <a:fillRect/>
                      </a:stretch>
                    </p:blipFill>
                    <p:spPr>
                      <a:xfrm>
                        <a:off x="82682" y="868219"/>
                        <a:ext cx="7120791" cy="4599709"/>
                      </a:xfrm>
                      <a:prstGeom prst="rect">
                        <a:avLst/>
                      </a:prstGeom>
                    </p:spPr>
                  </p:pic>
                </p:oleObj>
              </mc:Fallback>
            </mc:AlternateContent>
          </a:graphicData>
        </a:graphic>
      </p:graphicFrame>
      <p:sp>
        <p:nvSpPr>
          <p:cNvPr id="5" name="Rounded Rectangle 4"/>
          <p:cNvSpPr/>
          <p:nvPr/>
        </p:nvSpPr>
        <p:spPr>
          <a:xfrm>
            <a:off x="110836" y="5097752"/>
            <a:ext cx="2456873" cy="9335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b="1" dirty="0">
                <a:solidFill>
                  <a:schemeClr val="tx1"/>
                </a:solidFill>
                <a:latin typeface="Times New Roman" panose="02020603050405020304" pitchFamily="18" charset="0"/>
                <a:cs typeface="Times New Roman" panose="02020603050405020304" pitchFamily="18" charset="0"/>
              </a:rPr>
              <a:t>Iterative Model</a:t>
            </a:r>
          </a:p>
        </p:txBody>
      </p:sp>
      <p:sp>
        <p:nvSpPr>
          <p:cNvPr id="6" name="Rectangle 5"/>
          <p:cNvSpPr/>
          <p:nvPr/>
        </p:nvSpPr>
        <p:spPr>
          <a:xfrm>
            <a:off x="7287937" y="803564"/>
            <a:ext cx="4802907" cy="55510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800" b="1" dirty="0" smtClean="0">
                <a:solidFill>
                  <a:srgbClr val="00B050"/>
                </a:solidFill>
                <a:latin typeface="Times New Roman" panose="02020603050405020304" pitchFamily="18" charset="0"/>
                <a:cs typeface="Times New Roman" panose="02020603050405020304" pitchFamily="18" charset="0"/>
              </a:rPr>
              <a:t>Note:</a:t>
            </a:r>
          </a:p>
          <a:p>
            <a:pPr marL="285750" indent="-28575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Allows </a:t>
            </a:r>
            <a:r>
              <a:rPr lang="en-US" sz="2400" dirty="0" smtClean="0">
                <a:solidFill>
                  <a:schemeClr val="tx1"/>
                </a:solidFill>
                <a:latin typeface="Times New Roman" panose="02020603050405020304" pitchFamily="18" charset="0"/>
                <a:cs typeface="Times New Roman" panose="02020603050405020304" pitchFamily="18" charset="0"/>
              </a:rPr>
              <a:t>us </a:t>
            </a:r>
            <a:r>
              <a:rPr lang="en-US" sz="2400" dirty="0">
                <a:solidFill>
                  <a:schemeClr val="tx1"/>
                </a:solidFill>
                <a:latin typeface="Times New Roman" panose="02020603050405020304" pitchFamily="18" charset="0"/>
                <a:cs typeface="Times New Roman" panose="02020603050405020304" pitchFamily="18" charset="0"/>
              </a:rPr>
              <a:t>to spot any major design or planning issues in the process model and fix them as early as possible as this model </a:t>
            </a:r>
            <a:r>
              <a:rPr lang="en-US" sz="2400" dirty="0" smtClean="0">
                <a:solidFill>
                  <a:schemeClr val="tx1"/>
                </a:solidFill>
                <a:latin typeface="Times New Roman" panose="02020603050405020304" pitchFamily="18" charset="0"/>
                <a:cs typeface="Times New Roman" panose="02020603050405020304" pitchFamily="18" charset="0"/>
              </a:rPr>
              <a:t>is cyclic </a:t>
            </a:r>
            <a:r>
              <a:rPr lang="en-US" sz="2400" dirty="0">
                <a:solidFill>
                  <a:schemeClr val="tx1"/>
                </a:solidFill>
                <a:latin typeface="Times New Roman" panose="02020603050405020304" pitchFamily="18" charset="0"/>
                <a:cs typeface="Times New Roman" panose="02020603050405020304" pitchFamily="18" charset="0"/>
              </a:rPr>
              <a:t>in nature. </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It is </a:t>
            </a:r>
            <a:r>
              <a:rPr lang="en-US" sz="2400" dirty="0">
                <a:solidFill>
                  <a:schemeClr val="tx1"/>
                </a:solidFill>
                <a:latin typeface="Times New Roman" panose="02020603050405020304" pitchFamily="18" charset="0"/>
                <a:cs typeface="Times New Roman" panose="02020603050405020304" pitchFamily="18" charset="0"/>
              </a:rPr>
              <a:t>quite useful since it can accept modifications in the system’s original requirements. </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can </a:t>
            </a:r>
            <a:r>
              <a:rPr lang="en-US" sz="2400" dirty="0">
                <a:solidFill>
                  <a:schemeClr val="tx1"/>
                </a:solidFill>
                <a:latin typeface="Times New Roman" panose="02020603050405020304" pitchFamily="18" charset="0"/>
                <a:cs typeface="Times New Roman" panose="02020603050405020304" pitchFamily="18" charset="0"/>
              </a:rPr>
              <a:t>also be used in conjunction with other models such as the </a:t>
            </a:r>
            <a:r>
              <a:rPr lang="en-US" sz="2400" b="1" dirty="0">
                <a:solidFill>
                  <a:schemeClr val="accent4">
                    <a:lumMod val="75000"/>
                  </a:schemeClr>
                </a:solidFill>
                <a:latin typeface="Times New Roman" panose="02020603050405020304" pitchFamily="18" charset="0"/>
                <a:cs typeface="Times New Roman" panose="02020603050405020304" pitchFamily="18" charset="0"/>
              </a:rPr>
              <a:t>incremental model, Agile methodology, and so on</a:t>
            </a:r>
            <a:r>
              <a:rPr lang="en-US" sz="2400" dirty="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8226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75855"/>
          </a:xfrm>
          <a:solidFill>
            <a:schemeClr val="accent6">
              <a:lumMod val="20000"/>
              <a:lumOff val="80000"/>
            </a:schemeClr>
          </a:solidFill>
        </p:spPr>
        <p:txBody>
          <a:bodyPr/>
          <a:lstStyle/>
          <a:p>
            <a:r>
              <a:rPr lang="en-US"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a:xfrm>
            <a:off x="92364" y="775855"/>
            <a:ext cx="11988800" cy="5597236"/>
          </a:xfrm>
        </p:spPr>
        <p:txBody>
          <a:bodyPr>
            <a:normAutofit fontScale="92500"/>
          </a:bodyPr>
          <a:lstStyle/>
          <a:p>
            <a:pPr>
              <a:lnSpc>
                <a:spcPct val="100000"/>
              </a:lnSpc>
            </a:pPr>
            <a:r>
              <a:rPr lang="en-US" sz="3000" b="1" dirty="0" smtClean="0">
                <a:latin typeface="Times New Roman" panose="02020603050405020304" pitchFamily="18" charset="0"/>
                <a:cs typeface="Times New Roman" panose="02020603050405020304" pitchFamily="18" charset="0"/>
              </a:rPr>
              <a:t>Some Features </a:t>
            </a:r>
            <a:r>
              <a:rPr lang="en-US" sz="3000" b="1" dirty="0">
                <a:latin typeface="Times New Roman" panose="02020603050405020304" pitchFamily="18" charset="0"/>
                <a:cs typeface="Times New Roman" panose="02020603050405020304" pitchFamily="18" charset="0"/>
              </a:rPr>
              <a:t>of the Iterative Model</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enables you to demonstrate and measure the progress of your project without any bias.</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functionality of the project increases Incrementally.</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lets you have a </a:t>
            </a:r>
            <a:r>
              <a:rPr lang="en-US" sz="2800" dirty="0" smtClean="0">
                <a:latin typeface="Times New Roman" panose="02020603050405020304" pitchFamily="18" charset="0"/>
                <a:cs typeface="Times New Roman" panose="02020603050405020304" pitchFamily="18" charset="0"/>
              </a:rPr>
              <a:t>constant </a:t>
            </a:r>
            <a:r>
              <a:rPr lang="en-US" sz="2800" dirty="0">
                <a:latin typeface="Times New Roman" panose="02020603050405020304" pitchFamily="18" charset="0"/>
                <a:cs typeface="Times New Roman" panose="02020603050405020304" pitchFamily="18" charset="0"/>
              </a:rPr>
              <a:t>improvement in the quality of the project.</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With continuous improvements, it helps you lower down the chances of risk.</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You can experience good improvement in the accuracy of the various estimates that could be part of the project.</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also known as the </a:t>
            </a:r>
            <a:r>
              <a:rPr lang="en-US" sz="2800" b="1" dirty="0">
                <a:solidFill>
                  <a:schemeClr val="accent4">
                    <a:lumMod val="75000"/>
                  </a:schemeClr>
                </a:solidFill>
                <a:latin typeface="Times New Roman" panose="02020603050405020304" pitchFamily="18" charset="0"/>
                <a:cs typeface="Times New Roman" panose="02020603050405020304" pitchFamily="18" charset="0"/>
              </a:rPr>
              <a:t>cyclic model</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After the initial phase, some phases occurs repeatedly and with the completion of each phase there is the scope of some improvement</a:t>
            </a:r>
            <a:r>
              <a:rPr lang="en-US" sz="2800" dirty="0">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helps increasing </a:t>
            </a:r>
            <a:r>
              <a:rPr lang="en-US" sz="2800" dirty="0" smtClean="0">
                <a:latin typeface="Times New Roman" panose="02020603050405020304" pitchFamily="18" charset="0"/>
                <a:cs typeface="Times New Roman" panose="02020603050405020304" pitchFamily="18" charset="0"/>
              </a:rPr>
              <a:t>collaboration</a:t>
            </a:r>
            <a:r>
              <a:rPr lang="en-US" sz="2800" dirty="0">
                <a:latin typeface="Times New Roman" panose="02020603050405020304" pitchFamily="18" charset="0"/>
                <a:cs typeface="Times New Roman" panose="02020603050405020304" pitchFamily="18" charset="0"/>
              </a:rPr>
              <a:t>, and effectiveness within the team.</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8841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199"/>
          </a:xfrm>
          <a:solidFill>
            <a:schemeClr val="accent6">
              <a:lumMod val="20000"/>
              <a:lumOff val="80000"/>
            </a:schemeClr>
          </a:solidFill>
        </p:spPr>
        <p:txBody>
          <a:bodyPr>
            <a:normAutofit/>
          </a:bodyPr>
          <a:lstStyle/>
          <a:p>
            <a:r>
              <a:rPr lang="en-US" sz="4000" dirty="0">
                <a:latin typeface="Times New Roman" panose="02020603050405020304" pitchFamily="18" charset="0"/>
                <a:cs typeface="Times New Roman" panose="02020603050405020304" pitchFamily="18" charset="0"/>
              </a:rPr>
              <a:t>… System Development methodologies</a:t>
            </a:r>
            <a:endParaRPr lang="en-GB" sz="4000" dirty="0"/>
          </a:p>
        </p:txBody>
      </p:sp>
      <p:sp>
        <p:nvSpPr>
          <p:cNvPr id="3" name="Content Placeholder 2"/>
          <p:cNvSpPr>
            <a:spLocks noGrp="1"/>
          </p:cNvSpPr>
          <p:nvPr>
            <p:ph idx="1"/>
          </p:nvPr>
        </p:nvSpPr>
        <p:spPr>
          <a:xfrm>
            <a:off x="0" y="711200"/>
            <a:ext cx="12071927" cy="5671127"/>
          </a:xfrm>
        </p:spPr>
        <p:txBody>
          <a:bodyPr>
            <a:normAutofit lnSpcReduction="10000"/>
          </a:bodyPr>
          <a:lstStyle/>
          <a:p>
            <a:pPr algn="just"/>
            <a:r>
              <a:rPr lang="en-US" sz="3000" b="1" dirty="0" smtClean="0">
                <a:solidFill>
                  <a:srgbClr val="002060"/>
                </a:solidFill>
                <a:latin typeface="Times New Roman" panose="02020603050405020304" pitchFamily="18" charset="0"/>
                <a:cs typeface="Times New Roman" panose="02020603050405020304" pitchFamily="18" charset="0"/>
              </a:rPr>
              <a:t>Advantages </a:t>
            </a:r>
            <a:r>
              <a:rPr lang="en-US" sz="3500" b="1" dirty="0" smtClean="0">
                <a:solidFill>
                  <a:srgbClr val="002060"/>
                </a:solidFill>
                <a:latin typeface="Times New Roman" panose="02020603050405020304" pitchFamily="18" charset="0"/>
                <a:cs typeface="Times New Roman" panose="02020603050405020304" pitchFamily="18" charset="0"/>
              </a:rPr>
              <a:t>I</a:t>
            </a:r>
            <a:r>
              <a:rPr lang="en-US" sz="3000" b="1" dirty="0" smtClean="0">
                <a:solidFill>
                  <a:srgbClr val="002060"/>
                </a:solidFill>
                <a:latin typeface="Times New Roman" panose="02020603050405020304" pitchFamily="18" charset="0"/>
                <a:cs typeface="Times New Roman" panose="02020603050405020304" pitchFamily="18" charset="0"/>
              </a:rPr>
              <a:t>terative </a:t>
            </a:r>
            <a:r>
              <a:rPr lang="en-US" sz="3000" b="1" dirty="0">
                <a:solidFill>
                  <a:srgbClr val="002060"/>
                </a:solidFill>
                <a:latin typeface="Times New Roman" panose="02020603050405020304" pitchFamily="18" charset="0"/>
                <a:cs typeface="Times New Roman" panose="02020603050405020304" pitchFamily="18" charset="0"/>
              </a:rPr>
              <a:t>Model</a:t>
            </a:r>
          </a:p>
          <a:p>
            <a:pPr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an iterative paradigm, less effort is spent documenting and more time is allocated to design.</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easily adjustable and flexible to the project’s and client’s changing requirements.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comparison to other process models, this paradigm is significantly less expensive to change requirements as we work on developing the project iteratively once the requirements are frozen.</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end-user can swiftly provide input after each iteration, which can subsequently be incorporated into the system thereby improving the experience of the application.</a:t>
            </a: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8589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812800"/>
          </a:xfrm>
          <a:solidFill>
            <a:schemeClr val="accent6">
              <a:lumMod val="20000"/>
              <a:lumOff val="80000"/>
            </a:schemeClr>
          </a:solidFill>
        </p:spPr>
        <p:txBody>
          <a:bodyPr/>
          <a:lstStyle/>
          <a:p>
            <a:r>
              <a:rPr lang="en-US" sz="4800"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a:xfrm>
            <a:off x="138546" y="1099127"/>
            <a:ext cx="11914910" cy="5643418"/>
          </a:xfrm>
        </p:spPr>
        <p:txBody>
          <a:bodyPr>
            <a:noAutofit/>
          </a:bodyPr>
          <a:lstStyle/>
          <a:p>
            <a:r>
              <a:rPr lang="en-US" sz="3200" b="1" dirty="0" smtClean="0">
                <a:solidFill>
                  <a:srgbClr val="002060"/>
                </a:solidFill>
                <a:latin typeface="Times New Roman" panose="02020603050405020304" pitchFamily="18" charset="0"/>
                <a:cs typeface="Times New Roman" panose="02020603050405020304" pitchFamily="18" charset="0"/>
              </a:rPr>
              <a:t>Disadvantages</a:t>
            </a:r>
            <a:r>
              <a:rPr lang="en-US" sz="2800" b="1" dirty="0" smtClean="0">
                <a:solidFill>
                  <a:srgbClr val="002060"/>
                </a:solidFill>
                <a:latin typeface="Times New Roman" panose="02020603050405020304" pitchFamily="18" charset="0"/>
                <a:cs typeface="Times New Roman" panose="02020603050405020304" pitchFamily="18" charset="0"/>
              </a:rPr>
              <a:t> </a:t>
            </a:r>
            <a:r>
              <a:rPr lang="en-US" sz="3600" b="1" dirty="0">
                <a:solidFill>
                  <a:srgbClr val="002060"/>
                </a:solidFill>
                <a:latin typeface="Times New Roman" panose="02020603050405020304" pitchFamily="18" charset="0"/>
                <a:cs typeface="Times New Roman" panose="02020603050405020304" pitchFamily="18" charset="0"/>
              </a:rPr>
              <a:t>I</a:t>
            </a:r>
            <a:r>
              <a:rPr lang="en-US" sz="3200" b="1" dirty="0">
                <a:solidFill>
                  <a:srgbClr val="002060"/>
                </a:solidFill>
                <a:latin typeface="Times New Roman" panose="02020603050405020304" pitchFamily="18" charset="0"/>
                <a:cs typeface="Times New Roman" panose="02020603050405020304" pitchFamily="18" charset="0"/>
              </a:rPr>
              <a:t>terative Model</a:t>
            </a:r>
          </a:p>
          <a:p>
            <a:pPr algn="just">
              <a:lnSpc>
                <a:spcPct val="1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is a need for proper management.</a:t>
            </a:r>
          </a:p>
          <a:p>
            <a:pPr algn="just">
              <a:lnSpc>
                <a:spcPct val="1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iterative model is not the correct choice </a:t>
            </a:r>
            <a:r>
              <a:rPr lang="en-US" sz="2800" dirty="0" smtClean="0">
                <a:latin typeface="Times New Roman" panose="02020603050405020304" pitchFamily="18" charset="0"/>
                <a:cs typeface="Times New Roman" panose="02020603050405020304" pitchFamily="18" charset="0"/>
              </a:rPr>
              <a:t>for small project as </a:t>
            </a:r>
            <a:r>
              <a:rPr lang="en-US" sz="2800" dirty="0">
                <a:latin typeface="Times New Roman" panose="02020603050405020304" pitchFamily="18" charset="0"/>
                <a:cs typeface="Times New Roman" panose="02020603050405020304" pitchFamily="18" charset="0"/>
              </a:rPr>
              <a:t>it may not be possible or realistic to break down small projects into more smaller parts.</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model requires highly skilled resources to work on the analysis part of the project to avoid risk.</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Since all the requirements are not gathered well in advance, problems with the </a:t>
            </a:r>
            <a:r>
              <a:rPr lang="en-US" sz="2800" u="sng" dirty="0">
                <a:latin typeface="Times New Roman" panose="02020603050405020304" pitchFamily="18" charset="0"/>
                <a:cs typeface="Times New Roman" panose="02020603050405020304" pitchFamily="18" charset="0"/>
                <a:hlinkClick r:id="rId2"/>
              </a:rPr>
              <a:t>system design</a:t>
            </a:r>
            <a:r>
              <a:rPr lang="en-US" sz="2800" dirty="0">
                <a:latin typeface="Times New Roman" panose="02020603050405020304" pitchFamily="18" charset="0"/>
                <a:cs typeface="Times New Roman" panose="02020603050405020304" pitchFamily="18" charset="0"/>
              </a:rPr>
              <a:t> may arise.</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entire procedure is difficult to manage.</a:t>
            </a:r>
          </a:p>
          <a:p>
            <a:endParaRPr lang="en-US" sz="2000" dirty="0"/>
          </a:p>
          <a:p>
            <a:endParaRPr lang="en-GB" sz="1600" dirty="0"/>
          </a:p>
        </p:txBody>
      </p:sp>
    </p:spTree>
    <p:extLst>
      <p:ext uri="{BB962C8B-B14F-4D97-AF65-F5344CB8AC3E}">
        <p14:creationId xmlns:p14="http://schemas.microsoft.com/office/powerpoint/2010/main" val="27130115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8909"/>
          </a:xfrm>
          <a:solidFill>
            <a:schemeClr val="accent6">
              <a:lumMod val="20000"/>
              <a:lumOff val="80000"/>
            </a:schemeClr>
          </a:solidFill>
        </p:spPr>
        <p:txBody>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
        <p:nvSpPr>
          <p:cNvPr id="3" name="Content Placeholder 2"/>
          <p:cNvSpPr>
            <a:spLocks noGrp="1"/>
          </p:cNvSpPr>
          <p:nvPr>
            <p:ph idx="1"/>
          </p:nvPr>
        </p:nvSpPr>
        <p:spPr>
          <a:xfrm>
            <a:off x="101600" y="646544"/>
            <a:ext cx="11822545" cy="5560291"/>
          </a:xfrm>
        </p:spPr>
        <p:txBody>
          <a:bodyPr>
            <a:noAutofit/>
          </a:bodyPr>
          <a:lstStyle/>
          <a:p>
            <a:r>
              <a:rPr lang="en-US" sz="3200" b="1" dirty="0" smtClean="0">
                <a:solidFill>
                  <a:srgbClr val="002060"/>
                </a:solidFill>
                <a:latin typeface="Times New Roman" panose="02020603050405020304" pitchFamily="18" charset="0"/>
                <a:cs typeface="Times New Roman" panose="02020603050405020304" pitchFamily="18" charset="0"/>
              </a:rPr>
              <a:t>iii. Spiral </a:t>
            </a:r>
            <a:r>
              <a:rPr lang="en-US" sz="3200" b="1" dirty="0">
                <a:solidFill>
                  <a:srgbClr val="002060"/>
                </a:solidFill>
                <a:latin typeface="Times New Roman" panose="02020603050405020304" pitchFamily="18" charset="0"/>
                <a:cs typeface="Times New Roman" panose="02020603050405020304" pitchFamily="18" charset="0"/>
              </a:rPr>
              <a:t>model</a:t>
            </a:r>
            <a:r>
              <a:rPr lang="en-US" sz="3200" dirty="0">
                <a:solidFill>
                  <a:srgbClr val="002060"/>
                </a:solidFill>
                <a:latin typeface="Times New Roman" panose="02020603050405020304" pitchFamily="18" charset="0"/>
                <a:cs typeface="Times New Roman" panose="02020603050405020304" pitchFamily="18" charset="0"/>
              </a:rPr>
              <a:t> </a:t>
            </a:r>
            <a:endParaRPr lang="en-US" sz="3200" dirty="0" smtClean="0">
              <a:solidFill>
                <a:srgbClr val="002060"/>
              </a:solidFill>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Risk-driven</a:t>
            </a:r>
            <a:r>
              <a:rPr lang="en-US" sz="3200" dirty="0" smtClean="0">
                <a:latin typeface="Times New Roman" panose="02020603050405020304" pitchFamily="18" charset="0"/>
                <a:cs typeface="Times New Roman" panose="02020603050405020304" pitchFamily="18" charset="0"/>
              </a:rPr>
              <a:t> software development model. </a:t>
            </a:r>
            <a:r>
              <a:rPr lang="en-US" sz="3200" dirty="0" smtClean="0">
                <a:latin typeface="Times New Roman" panose="02020603050405020304" pitchFamily="18" charset="0"/>
                <a:cs typeface="Times New Roman" panose="02020603050405020304" pitchFamily="18" charset="0"/>
              </a:rPr>
              <a:t>Means, </a:t>
            </a:r>
            <a:r>
              <a:rPr lang="en-US" sz="3200" dirty="0" smtClean="0">
                <a:latin typeface="Times New Roman" panose="02020603050405020304" pitchFamily="18" charset="0"/>
                <a:cs typeface="Times New Roman" panose="02020603050405020304" pitchFamily="18" charset="0"/>
              </a:rPr>
              <a:t>it is most suitable</a:t>
            </a:r>
            <a:r>
              <a:rPr lang="en-US" sz="2800" dirty="0" smtClean="0">
                <a:latin typeface="Times New Roman" panose="02020603050405020304" pitchFamily="18" charset="0"/>
                <a:cs typeface="Times New Roman" panose="02020603050405020304" pitchFamily="18" charset="0"/>
              </a:rPr>
              <a:t> </a:t>
            </a:r>
            <a:r>
              <a:rPr lang="en-US" sz="3200" dirty="0" smtClean="0">
                <a:solidFill>
                  <a:schemeClr val="accent4">
                    <a:lumMod val="75000"/>
                  </a:schemeClr>
                </a:solidFill>
                <a:latin typeface="Times New Roman" panose="02020603050405020304" pitchFamily="18" charset="0"/>
                <a:cs typeface="Times New Roman" panose="02020603050405020304" pitchFamily="18" charset="0"/>
              </a:rPr>
              <a:t>for long term, complex and high risk project. </a:t>
            </a:r>
            <a:endParaRPr lang="en-US" sz="3200" dirty="0" smtClean="0">
              <a:solidFill>
                <a:schemeClr val="accent4">
                  <a:lumMod val="75000"/>
                </a:schemeClr>
              </a:solidFill>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 </a:t>
            </a:r>
            <a:r>
              <a:rPr lang="en-US" sz="2800" dirty="0">
                <a:latin typeface="Times New Roman" panose="02020603050405020304" pitchFamily="18" charset="0"/>
                <a:cs typeface="Times New Roman" panose="02020603050405020304" pitchFamily="18" charset="0"/>
              </a:rPr>
              <a:t>its diagrammatic representation, it looks like a spiral with many loops. </a:t>
            </a:r>
            <a:endParaRPr lang="en-US" sz="2800" dirty="0" smtClean="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exact number of loops of the spiral is unknown and can vary from project to project. Each loop of the spiral is called a </a:t>
            </a:r>
            <a:r>
              <a:rPr lang="en-US" sz="2800" b="1" dirty="0">
                <a:solidFill>
                  <a:schemeClr val="accent4">
                    <a:lumMod val="75000"/>
                  </a:schemeClr>
                </a:solidFill>
                <a:latin typeface="Times New Roman" panose="02020603050405020304" pitchFamily="18" charset="0"/>
                <a:cs typeface="Times New Roman" panose="02020603050405020304" pitchFamily="18" charset="0"/>
              </a:rPr>
              <a:t>Phase of the software development process.</a:t>
            </a:r>
            <a:r>
              <a:rPr lang="en-US" sz="2800" dirty="0">
                <a:solidFill>
                  <a:schemeClr val="accent4">
                    <a:lumMod val="75000"/>
                  </a:schemeClr>
                </a:solidFill>
                <a:latin typeface="Times New Roman" panose="02020603050405020304" pitchFamily="18" charset="0"/>
                <a:cs typeface="Times New Roman" panose="02020603050405020304" pitchFamily="18" charset="0"/>
              </a:rPr>
              <a:t> </a:t>
            </a:r>
            <a:endParaRPr lang="en-US" sz="2800" dirty="0" smtClean="0">
              <a:solidFill>
                <a:schemeClr val="accent4">
                  <a:lumMod val="75000"/>
                </a:schemeClr>
              </a:solidFill>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the project manager dynamically determines the number of phases, so the project manager has an important role to develop a product using the spiral model.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7936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1"/>
            <a:ext cx="12192000" cy="766618"/>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
        <p:nvSpPr>
          <p:cNvPr id="6" name="Octagon 5"/>
          <p:cNvSpPr/>
          <p:nvPr/>
        </p:nvSpPr>
        <p:spPr>
          <a:xfrm>
            <a:off x="7564582" y="1459345"/>
            <a:ext cx="4350327" cy="3740728"/>
          </a:xfrm>
          <a:prstGeom prst="octagon">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400" b="1" dirty="0" smtClean="0">
                <a:solidFill>
                  <a:schemeClr val="tx1"/>
                </a:solidFill>
                <a:latin typeface="Times New Roman" panose="02020603050405020304" pitchFamily="18" charset="0"/>
                <a:cs typeface="Times New Roman" panose="02020603050405020304" pitchFamily="18" charset="0"/>
              </a:rPr>
              <a:t>The </a:t>
            </a:r>
            <a:r>
              <a:rPr lang="en-US" sz="4400" b="1" dirty="0">
                <a:solidFill>
                  <a:schemeClr val="tx1"/>
                </a:solidFill>
                <a:latin typeface="Times New Roman" panose="02020603050405020304" pitchFamily="18" charset="0"/>
                <a:cs typeface="Times New Roman" panose="02020603050405020304" pitchFamily="18" charset="0"/>
              </a:rPr>
              <a:t>Spiral </a:t>
            </a:r>
            <a:r>
              <a:rPr lang="en-US" sz="4400" b="1" dirty="0" smtClean="0">
                <a:solidFill>
                  <a:schemeClr val="tx1"/>
                </a:solidFill>
                <a:latin typeface="Times New Roman" panose="02020603050405020304" pitchFamily="18" charset="0"/>
                <a:cs typeface="Times New Roman" panose="02020603050405020304" pitchFamily="18" charset="0"/>
              </a:rPr>
              <a:t>Model</a:t>
            </a:r>
            <a:endParaRPr lang="en-GB" sz="4400" b="1" dirty="0">
              <a:solidFill>
                <a:schemeClr val="tx1"/>
              </a:solidFill>
              <a:latin typeface="Times New Roman" panose="02020603050405020304" pitchFamily="18" charset="0"/>
              <a:cs typeface="Times New Roman" panose="02020603050405020304" pitchFamily="18" charset="0"/>
            </a:endParaRPr>
          </a:p>
        </p:txBody>
      </p:sp>
      <p:pic>
        <p:nvPicPr>
          <p:cNvPr id="3074" name="Picture 2" descr="The Spiral model | Software Engineer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76" y="831274"/>
            <a:ext cx="7037315" cy="5449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228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86692"/>
            <a:ext cx="11905672" cy="5495636"/>
          </a:xfrm>
        </p:spPr>
        <p:txBody>
          <a:bodyPr>
            <a:normAutofit/>
          </a:bodyPr>
          <a:lstStyle/>
          <a:p>
            <a:pPr algn="just" fontAlgn="base">
              <a:lnSpc>
                <a:spcPct val="100000"/>
              </a:lnSpc>
            </a:pPr>
            <a:r>
              <a:rPr lang="en-US" sz="2800" dirty="0">
                <a:latin typeface="Times New Roman" panose="02020603050405020304" pitchFamily="18" charset="0"/>
                <a:cs typeface="Times New Roman" panose="02020603050405020304" pitchFamily="18" charset="0"/>
              </a:rPr>
              <a:t>Each phase of the </a:t>
            </a:r>
            <a:r>
              <a:rPr lang="en-US" sz="2800" b="1" dirty="0">
                <a:latin typeface="Times New Roman" panose="02020603050405020304" pitchFamily="18" charset="0"/>
                <a:cs typeface="Times New Roman" panose="02020603050405020304" pitchFamily="18" charset="0"/>
              </a:rPr>
              <a:t>Spiral Model </a:t>
            </a:r>
            <a:r>
              <a:rPr lang="en-US" sz="2800" dirty="0">
                <a:latin typeface="Times New Roman" panose="02020603050405020304" pitchFamily="18" charset="0"/>
                <a:cs typeface="Times New Roman" panose="02020603050405020304" pitchFamily="18" charset="0"/>
              </a:rPr>
              <a:t>is divided into four </a:t>
            </a:r>
            <a:r>
              <a:rPr lang="en-US" sz="2800" dirty="0" smtClean="0">
                <a:latin typeface="Times New Roman" panose="02020603050405020304" pitchFamily="18" charset="0"/>
                <a:cs typeface="Times New Roman" panose="02020603050405020304" pitchFamily="18" charset="0"/>
              </a:rPr>
              <a:t>quadrants and the </a:t>
            </a:r>
            <a:r>
              <a:rPr lang="en-US" sz="2800" dirty="0">
                <a:latin typeface="Times New Roman" panose="02020603050405020304" pitchFamily="18" charset="0"/>
                <a:cs typeface="Times New Roman" panose="02020603050405020304" pitchFamily="18" charset="0"/>
              </a:rPr>
              <a:t>functions of these four quadrants are discussed below- </a:t>
            </a:r>
          </a:p>
          <a:p>
            <a:pPr marL="0" indent="0" algn="just" fontAlgn="base">
              <a:lnSpc>
                <a:spcPct val="100000"/>
              </a:lnSpc>
              <a:buNone/>
            </a:pPr>
            <a:r>
              <a:rPr lang="en-US" sz="2800" b="1" dirty="0" smtClean="0">
                <a:solidFill>
                  <a:srgbClr val="002060"/>
                </a:solidFill>
                <a:latin typeface="Times New Roman" panose="02020603050405020304" pitchFamily="18" charset="0"/>
                <a:cs typeface="Times New Roman" panose="02020603050405020304" pitchFamily="18" charset="0"/>
              </a:rPr>
              <a:t>1. Objectives </a:t>
            </a:r>
            <a:r>
              <a:rPr lang="en-US" sz="2800" b="1" dirty="0">
                <a:solidFill>
                  <a:srgbClr val="002060"/>
                </a:solidFill>
                <a:latin typeface="Times New Roman" panose="02020603050405020304" pitchFamily="18" charset="0"/>
                <a:cs typeface="Times New Roman" panose="02020603050405020304" pitchFamily="18" charset="0"/>
              </a:rPr>
              <a:t>determination and identify alternative solutions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Requirements are gathered from the customers and the objectives are identified, elaborated, and analyzed at the start of every phase. Then alternative solutions possible for the phase are proposed in this quadrant.</a:t>
            </a:r>
          </a:p>
          <a:p>
            <a:pPr marL="0" indent="0" algn="just" fontAlgn="base">
              <a:lnSpc>
                <a:spcPct val="100000"/>
              </a:lnSpc>
              <a:buNone/>
            </a:pPr>
            <a:r>
              <a:rPr lang="en-US" sz="2800" b="1" dirty="0" smtClean="0">
                <a:solidFill>
                  <a:srgbClr val="002060"/>
                </a:solidFill>
                <a:latin typeface="Times New Roman" panose="02020603050405020304" pitchFamily="18" charset="0"/>
                <a:cs typeface="Times New Roman" panose="02020603050405020304" pitchFamily="18" charset="0"/>
              </a:rPr>
              <a:t>2. Identify </a:t>
            </a:r>
            <a:r>
              <a:rPr lang="en-US" sz="2800" b="1" dirty="0">
                <a:solidFill>
                  <a:srgbClr val="002060"/>
                </a:solidFill>
                <a:latin typeface="Times New Roman" panose="02020603050405020304" pitchFamily="18" charset="0"/>
                <a:cs typeface="Times New Roman" panose="02020603050405020304" pitchFamily="18" charset="0"/>
              </a:rPr>
              <a:t>and resolve Risks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During the second quadrant, all the possible solutions are evaluated to select the best possible solution. Then the risks associated with that solution are identified and the risks are resolved using the best possible strategy. At the end of this quadrant, </a:t>
            </a:r>
            <a:r>
              <a:rPr lang="en-US" sz="2800" b="1" dirty="0">
                <a:solidFill>
                  <a:schemeClr val="accent4">
                    <a:lumMod val="75000"/>
                  </a:schemeClr>
                </a:solidFill>
                <a:latin typeface="Times New Roman" panose="02020603050405020304" pitchFamily="18" charset="0"/>
                <a:cs typeface="Times New Roman" panose="02020603050405020304" pitchFamily="18" charset="0"/>
              </a:rPr>
              <a:t>the Prototype is built for the best possible solution.</a:t>
            </a:r>
          </a:p>
          <a:p>
            <a:pPr marL="0" indent="0" algn="just" fontAlgn="base">
              <a:lnSpc>
                <a:spcPct val="100000"/>
              </a:lnSpc>
              <a:buNone/>
            </a:pPr>
            <a:endParaRPr lang="en-GB"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9525"/>
            <a:ext cx="12192000" cy="784802"/>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18379015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55" y="960438"/>
            <a:ext cx="11970327" cy="5495780"/>
          </a:xfrm>
        </p:spPr>
        <p:txBody>
          <a:bodyPr>
            <a:normAutofit/>
          </a:bodyPr>
          <a:lstStyle/>
          <a:p>
            <a:pPr algn="just"/>
            <a:endParaRPr lang="en-US" sz="3500" b="1" dirty="0" smtClean="0">
              <a:solidFill>
                <a:srgbClr val="002060"/>
              </a:solidFill>
              <a:latin typeface="Times New Roman" panose="02020603050405020304" pitchFamily="18" charset="0"/>
              <a:cs typeface="Times New Roman" panose="02020603050405020304" pitchFamily="18" charset="0"/>
            </a:endParaRPr>
          </a:p>
          <a:p>
            <a:pPr algn="just"/>
            <a:r>
              <a:rPr lang="en-US" sz="3600" b="1" dirty="0" smtClean="0">
                <a:solidFill>
                  <a:srgbClr val="002060"/>
                </a:solidFill>
                <a:latin typeface="Times New Roman" panose="02020603050405020304" pitchFamily="18" charset="0"/>
                <a:cs typeface="Times New Roman" panose="02020603050405020304" pitchFamily="18" charset="0"/>
              </a:rPr>
              <a:t>3.Develop </a:t>
            </a:r>
            <a:r>
              <a:rPr lang="en-US" sz="3600" b="1" dirty="0">
                <a:solidFill>
                  <a:srgbClr val="002060"/>
                </a:solidFill>
                <a:latin typeface="Times New Roman" panose="02020603050405020304" pitchFamily="18" charset="0"/>
                <a:cs typeface="Times New Roman" panose="02020603050405020304" pitchFamily="18" charset="0"/>
              </a:rPr>
              <a:t>next version of the Product:</a:t>
            </a:r>
            <a:r>
              <a:rPr lang="en-US" sz="3600" dirty="0">
                <a:latin typeface="Times New Roman" panose="02020603050405020304" pitchFamily="18" charset="0"/>
                <a:cs typeface="Times New Roman" panose="02020603050405020304" pitchFamily="18" charset="0"/>
              </a:rPr>
              <a:t> During the third quadrant, the identified features are developed and verified through testing. At the end of the third quadrant, the next version of the software is available.</a:t>
            </a:r>
          </a:p>
          <a:p>
            <a:pPr algn="just"/>
            <a:r>
              <a:rPr lang="en-US" sz="3500" b="1" dirty="0" smtClean="0">
                <a:solidFill>
                  <a:srgbClr val="002060"/>
                </a:solidFill>
                <a:latin typeface="Times New Roman" panose="02020603050405020304" pitchFamily="18" charset="0"/>
                <a:cs typeface="Times New Roman" panose="02020603050405020304" pitchFamily="18" charset="0"/>
              </a:rPr>
              <a:t>4</a:t>
            </a:r>
            <a:r>
              <a:rPr lang="en-US" sz="3500" b="1" dirty="0" smtClean="0">
                <a:solidFill>
                  <a:srgbClr val="002060"/>
                </a:solidFill>
                <a:latin typeface="Times New Roman" panose="02020603050405020304" pitchFamily="18" charset="0"/>
                <a:cs typeface="Times New Roman" panose="02020603050405020304" pitchFamily="18" charset="0"/>
              </a:rPr>
              <a:t>. Review </a:t>
            </a:r>
            <a:r>
              <a:rPr lang="en-US" sz="3500" b="1" dirty="0">
                <a:solidFill>
                  <a:srgbClr val="002060"/>
                </a:solidFill>
                <a:latin typeface="Times New Roman" panose="02020603050405020304" pitchFamily="18" charset="0"/>
                <a:cs typeface="Times New Roman" panose="02020603050405020304" pitchFamily="18" charset="0"/>
              </a:rPr>
              <a:t>and plan for the next Phase</a:t>
            </a:r>
            <a:r>
              <a:rPr lang="en-US" sz="3500" b="1" dirty="0">
                <a:latin typeface="Times New Roman" panose="02020603050405020304" pitchFamily="18" charset="0"/>
                <a:cs typeface="Times New Roman" panose="02020603050405020304" pitchFamily="18" charset="0"/>
              </a:rPr>
              <a:t>:</a:t>
            </a:r>
            <a:r>
              <a:rPr lang="en-US" sz="3500" dirty="0">
                <a:latin typeface="Times New Roman" panose="02020603050405020304" pitchFamily="18" charset="0"/>
                <a:cs typeface="Times New Roman" panose="02020603050405020304" pitchFamily="18" charset="0"/>
              </a:rPr>
              <a:t> In the fourth quadrant, the Customers evaluate the so far developed version of the software. In the end, planning for the next phase is started</a:t>
            </a:r>
            <a:r>
              <a:rPr lang="en-US" sz="3000" dirty="0" smtClean="0">
                <a:latin typeface="Times New Roman" panose="02020603050405020304" pitchFamily="18" charset="0"/>
                <a:cs typeface="Times New Roman" panose="02020603050405020304" pitchFamily="18" charset="0"/>
              </a:rPr>
              <a:t>.</a:t>
            </a:r>
          </a:p>
          <a:p>
            <a:pPr algn="just"/>
            <a:endParaRPr lang="en-GB" sz="2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960438"/>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15978062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27" y="701965"/>
            <a:ext cx="11933382" cy="5966690"/>
          </a:xfrm>
        </p:spPr>
        <p:txBody>
          <a:bodyPr>
            <a:normAutofit/>
          </a:bodyPr>
          <a:lstStyle/>
          <a:p>
            <a:r>
              <a:rPr lang="en-US" sz="3200" b="1" dirty="0">
                <a:solidFill>
                  <a:srgbClr val="00B050"/>
                </a:solidFill>
                <a:latin typeface="Times New Roman" panose="02020603050405020304" pitchFamily="18" charset="0"/>
                <a:cs typeface="Times New Roman" panose="02020603050405020304" pitchFamily="18" charset="0"/>
              </a:rPr>
              <a:t>Risk Handling in Spiral Model</a:t>
            </a:r>
            <a:r>
              <a:rPr lang="en-US" sz="2400" dirty="0">
                <a:solidFill>
                  <a:srgbClr val="00B050"/>
                </a:solidFill>
                <a:latin typeface="Times New Roman" panose="02020603050405020304" pitchFamily="18" charset="0"/>
                <a:cs typeface="Times New Roman" panose="02020603050405020304" pitchFamily="18" charset="0"/>
              </a:rPr>
              <a:t/>
            </a:r>
            <a:br>
              <a:rPr lang="en-US" sz="2400" dirty="0">
                <a:solidFill>
                  <a:srgbClr val="00B050"/>
                </a:solidFill>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 risk is any adverse situation that might affect the successful completion of a software project.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most important feature of the spiral model is handling these unknown risks after the project has started.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spiral model supports coping up with risks by providing the scope to build a prototype at every phase of the software development. </a:t>
            </a:r>
          </a:p>
          <a:p>
            <a:pPr algn="just">
              <a:lnSpc>
                <a:spcPct val="100000"/>
              </a:lnSpc>
              <a:buFont typeface="Wingdings" panose="05000000000000000000" pitchFamily="2" charset="2"/>
              <a:buChar char="v"/>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Spiral model is called a </a:t>
            </a:r>
            <a:r>
              <a:rPr lang="en-US" sz="2800" b="1" dirty="0">
                <a:solidFill>
                  <a:srgbClr val="00B050"/>
                </a:solidFill>
                <a:latin typeface="Times New Roman" panose="02020603050405020304" pitchFamily="18" charset="0"/>
                <a:cs typeface="Times New Roman" panose="02020603050405020304" pitchFamily="18" charset="0"/>
              </a:rPr>
              <a:t>Meta-Model</a:t>
            </a:r>
            <a:r>
              <a:rPr lang="en-US" sz="2800" dirty="0">
                <a:latin typeface="Times New Roman" panose="02020603050405020304" pitchFamily="18" charset="0"/>
                <a:cs typeface="Times New Roman" panose="02020603050405020304" pitchFamily="18" charset="0"/>
              </a:rPr>
              <a:t> because it </a:t>
            </a:r>
            <a:r>
              <a:rPr lang="en-US" sz="2800" dirty="0" smtClean="0">
                <a:latin typeface="Times New Roman" panose="02020603050405020304" pitchFamily="18" charset="0"/>
                <a:cs typeface="Times New Roman" panose="02020603050405020304" pitchFamily="18" charset="0"/>
              </a:rPr>
              <a:t>incorporates </a:t>
            </a:r>
            <a:r>
              <a:rPr lang="en-US" sz="2800" dirty="0">
                <a:latin typeface="Times New Roman" panose="02020603050405020304" pitchFamily="18" charset="0"/>
                <a:cs typeface="Times New Roman" panose="02020603050405020304" pitchFamily="18" charset="0"/>
              </a:rPr>
              <a:t>all the other SDLC </a:t>
            </a:r>
            <a:r>
              <a:rPr lang="en-US" sz="2800" dirty="0" smtClean="0">
                <a:latin typeface="Times New Roman" panose="02020603050405020304" pitchFamily="18" charset="0"/>
                <a:cs typeface="Times New Roman" panose="02020603050405020304" pitchFamily="18" charset="0"/>
              </a:rPr>
              <a:t>models</a:t>
            </a:r>
            <a:r>
              <a:rPr lang="en-US" sz="2800" b="1" u="sng" dirty="0" smtClean="0">
                <a:solidFill>
                  <a:srgbClr val="002060"/>
                </a:solidFill>
                <a:latin typeface="Times New Roman" panose="02020603050405020304" pitchFamily="18" charset="0"/>
                <a:cs typeface="Times New Roman" panose="02020603050405020304" pitchFamily="18" charset="0"/>
                <a:hlinkClick r:id="rId2"/>
              </a:rPr>
              <a:t> </a:t>
            </a:r>
            <a:r>
              <a:rPr lang="en-US" sz="2800" b="1" dirty="0">
                <a:solidFill>
                  <a:srgbClr val="002060"/>
                </a:solidFill>
                <a:latin typeface="Times New Roman" panose="02020603050405020304" pitchFamily="18" charset="0"/>
                <a:cs typeface="Times New Roman" panose="02020603050405020304" pitchFamily="18" charset="0"/>
                <a:hlinkClick r:id="rId2"/>
              </a:rPr>
              <a:t>Iterative Waterfall </a:t>
            </a:r>
            <a:r>
              <a:rPr lang="en-US" sz="2800" b="1" dirty="0" smtClean="0">
                <a:solidFill>
                  <a:srgbClr val="002060"/>
                </a:solidFill>
                <a:latin typeface="Times New Roman" panose="02020603050405020304" pitchFamily="18" charset="0"/>
                <a:cs typeface="Times New Roman" panose="02020603050405020304" pitchFamily="18" charset="0"/>
                <a:hlinkClick r:id="rId2"/>
              </a:rPr>
              <a:t>Model</a:t>
            </a:r>
            <a:r>
              <a:rPr lang="en-US" sz="2800" dirty="0" smtClean="0">
                <a:latin typeface="Times New Roman" panose="02020603050405020304" pitchFamily="18" charset="0"/>
                <a:cs typeface="Times New Roman" panose="02020603050405020304" pitchFamily="18" charset="0"/>
              </a:rPr>
              <a:t>, </a:t>
            </a:r>
            <a:r>
              <a:rPr lang="en-US" sz="2800" b="1" dirty="0">
                <a:solidFill>
                  <a:srgbClr val="002060"/>
                </a:solidFill>
                <a:latin typeface="Times New Roman" panose="02020603050405020304" pitchFamily="18" charset="0"/>
                <a:cs typeface="Times New Roman" panose="02020603050405020304" pitchFamily="18" charset="0"/>
                <a:hlinkClick r:id="rId3"/>
              </a:rPr>
              <a:t>Prototyping </a:t>
            </a:r>
            <a:r>
              <a:rPr lang="en-US" sz="2800" b="1" dirty="0" smtClean="0">
                <a:solidFill>
                  <a:srgbClr val="002060"/>
                </a:solidFill>
                <a:latin typeface="Times New Roman" panose="02020603050405020304" pitchFamily="18" charset="0"/>
                <a:cs typeface="Times New Roman" panose="02020603050405020304" pitchFamily="18" charset="0"/>
                <a:hlinkClick r:id="rId3"/>
              </a:rPr>
              <a:t>Model</a:t>
            </a:r>
            <a:r>
              <a:rPr lang="en-US" sz="2800" b="1" dirty="0" smtClean="0">
                <a:solidFill>
                  <a:srgbClr val="002060"/>
                </a:solidFill>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hlinkClick r:id="rId4"/>
              </a:rPr>
              <a:t> Evolutionary </a:t>
            </a:r>
            <a:r>
              <a:rPr lang="en-US" sz="2800" b="1" dirty="0" smtClean="0">
                <a:latin typeface="Times New Roman" panose="02020603050405020304" pitchFamily="18" charset="0"/>
                <a:cs typeface="Times New Roman" panose="02020603050405020304" pitchFamily="18" charset="0"/>
                <a:hlinkClick r:id="rId4"/>
              </a:rPr>
              <a:t>model</a:t>
            </a:r>
            <a:endParaRPr lang="en-US" sz="2800" dirty="0" smtClean="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08873" cy="701964"/>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424213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CF646E-FBAF-4263-A1DA-81CF0C487129}"/>
              </a:ext>
            </a:extLst>
          </p:cNvPr>
          <p:cNvSpPr>
            <a:spLocks noGrp="1"/>
          </p:cNvSpPr>
          <p:nvPr>
            <p:ph type="title"/>
          </p:nvPr>
        </p:nvSpPr>
        <p:spPr>
          <a:xfrm>
            <a:off x="0" y="0"/>
            <a:ext cx="12192000" cy="748145"/>
          </a:xfrm>
          <a:solidFill>
            <a:schemeClr val="accent6">
              <a:lumMod val="20000"/>
              <a:lumOff val="80000"/>
            </a:schemeClr>
          </a:solidFill>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What is a 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21971F1-6FAA-4983-8B6C-7ED6CF509383}"/>
              </a:ext>
            </a:extLst>
          </p:cNvPr>
          <p:cNvSpPr>
            <a:spLocks noGrp="1"/>
          </p:cNvSpPr>
          <p:nvPr>
            <p:ph idx="1"/>
          </p:nvPr>
        </p:nvSpPr>
        <p:spPr>
          <a:xfrm>
            <a:off x="101600" y="748145"/>
            <a:ext cx="11970327" cy="5606473"/>
          </a:xfrm>
        </p:spPr>
        <p:txBody>
          <a:bodyPr>
            <a:normAutofit fontScale="40000" lnSpcReduction="20000"/>
          </a:bodyPr>
          <a:lstStyle/>
          <a:p>
            <a:pPr>
              <a:lnSpc>
                <a:spcPct val="170000"/>
              </a:lnSpc>
              <a:buFont typeface="Wingdings" panose="05000000000000000000" pitchFamily="2" charset="2"/>
              <a:buChar char="q"/>
            </a:pPr>
            <a:r>
              <a:rPr lang="en-US" sz="7200" b="1" dirty="0" smtClean="0">
                <a:solidFill>
                  <a:srgbClr val="000000"/>
                </a:solidFill>
                <a:effectLst/>
                <a:latin typeface="Arial" panose="020B0604020202020204" pitchFamily="34" charset="0"/>
                <a:cs typeface="Arial" panose="020B0604020202020204" pitchFamily="34" charset="0"/>
              </a:rPr>
              <a:t> </a:t>
            </a:r>
            <a:r>
              <a:rPr lang="en-US" sz="9600" b="1" dirty="0" smtClean="0">
                <a:solidFill>
                  <a:srgbClr val="002060"/>
                </a:solidFill>
                <a:effectLst/>
                <a:latin typeface="Times New Roman" panose="02020603050405020304" pitchFamily="18" charset="0"/>
                <a:cs typeface="Times New Roman" panose="02020603050405020304" pitchFamily="18" charset="0"/>
              </a:rPr>
              <a:t>System</a:t>
            </a:r>
            <a:endParaRPr lang="en-US" sz="9600" b="1" dirty="0">
              <a:solidFill>
                <a:srgbClr val="002060"/>
              </a:solidFill>
              <a:effectLst/>
              <a:latin typeface="Times New Roman" panose="02020603050405020304" pitchFamily="18" charset="0"/>
              <a:cs typeface="Times New Roman" panose="02020603050405020304" pitchFamily="18" charset="0"/>
            </a:endParaRPr>
          </a:p>
          <a:p>
            <a:pPr lvl="2" algn="just">
              <a:lnSpc>
                <a:spcPct val="170000"/>
              </a:lnSpc>
              <a:buFont typeface="Wingdings" panose="05000000000000000000" pitchFamily="2" charset="2"/>
              <a:buChar char="§"/>
            </a:pPr>
            <a:r>
              <a:rPr lang="en-US" sz="9600" b="1" i="1" dirty="0">
                <a:solidFill>
                  <a:srgbClr val="000000"/>
                </a:solidFill>
                <a:effectLst/>
                <a:latin typeface="Times New Roman" panose="02020603050405020304" pitchFamily="18" charset="0"/>
                <a:cs typeface="Times New Roman" panose="02020603050405020304" pitchFamily="18" charset="0"/>
              </a:rPr>
              <a:t> </a:t>
            </a:r>
            <a:r>
              <a:rPr lang="en-US" sz="9000" b="1" dirty="0">
                <a:solidFill>
                  <a:srgbClr val="000000"/>
                </a:solidFill>
                <a:effectLst/>
                <a:latin typeface="Times New Roman" panose="02020603050405020304" pitchFamily="18" charset="0"/>
                <a:cs typeface="Times New Roman" panose="02020603050405020304" pitchFamily="18" charset="0"/>
              </a:rPr>
              <a:t>is “an orderly grouping of interdependent components linked together according to a plan to achieve a specific goal.”</a:t>
            </a:r>
          </a:p>
          <a:p>
            <a:pPr lvl="2" algn="just">
              <a:lnSpc>
                <a:spcPct val="170000"/>
              </a:lnSpc>
              <a:buFont typeface="Wingdings" panose="05000000000000000000" pitchFamily="2" charset="2"/>
              <a:buChar char="§"/>
            </a:pPr>
            <a:r>
              <a:rPr lang="en-US" sz="8000" b="1" i="0" dirty="0">
                <a:solidFill>
                  <a:schemeClr val="accent4"/>
                </a:solidFill>
                <a:effectLst/>
                <a:latin typeface="Times New Roman" panose="02020603050405020304" pitchFamily="18" charset="0"/>
                <a:cs typeface="Times New Roman" panose="02020603050405020304" pitchFamily="18" charset="0"/>
              </a:rPr>
              <a:t>A system </a:t>
            </a:r>
            <a:r>
              <a:rPr lang="en-US" sz="8000" b="1" i="0" dirty="0">
                <a:solidFill>
                  <a:srgbClr val="202124"/>
                </a:solidFill>
                <a:effectLst/>
                <a:latin typeface="Times New Roman" panose="02020603050405020304" pitchFamily="18" charset="0"/>
                <a:cs typeface="Times New Roman" panose="02020603050405020304" pitchFamily="18" charset="0"/>
              </a:rPr>
              <a:t>is a collection of elements related in a way that allows a common objective to be accomplished.</a:t>
            </a:r>
            <a:endParaRPr lang="en-US" sz="7000" b="1" i="0" dirty="0">
              <a:solidFill>
                <a:srgbClr val="202124"/>
              </a:solidFill>
              <a:effectLst/>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endParaRPr lang="en-US" sz="2800" dirty="0"/>
          </a:p>
        </p:txBody>
      </p:sp>
    </p:spTree>
    <p:extLst>
      <p:ext uri="{BB962C8B-B14F-4D97-AF65-F5344CB8AC3E}">
        <p14:creationId xmlns:p14="http://schemas.microsoft.com/office/powerpoint/2010/main" val="32946639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5813"/>
            <a:ext cx="12126913" cy="4853092"/>
          </a:xfrm>
        </p:spPr>
        <p:txBody>
          <a:bodyPr>
            <a:noAutofit/>
          </a:bodyPr>
          <a:lstStyle/>
          <a:p>
            <a:pPr fontAlgn="base">
              <a:lnSpc>
                <a:spcPct val="100000"/>
              </a:lnSpc>
            </a:pPr>
            <a:r>
              <a:rPr lang="en-US" sz="3200" b="1" dirty="0">
                <a:solidFill>
                  <a:srgbClr val="002060"/>
                </a:solidFill>
                <a:latin typeface="Times New Roman" panose="02020603050405020304" pitchFamily="18" charset="0"/>
                <a:cs typeface="Times New Roman" panose="02020603050405020304" pitchFamily="18" charset="0"/>
              </a:rPr>
              <a:t>Advantages of Spiral </a:t>
            </a:r>
            <a:r>
              <a:rPr lang="en-US" sz="3200" b="1" dirty="0" smtClean="0">
                <a:solidFill>
                  <a:srgbClr val="002060"/>
                </a:solidFill>
                <a:latin typeface="Times New Roman" panose="02020603050405020304" pitchFamily="18" charset="0"/>
                <a:cs typeface="Times New Roman" panose="02020603050405020304" pitchFamily="18" charset="0"/>
              </a:rPr>
              <a:t>Model</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Below are some advantages of the Spiral Model. </a:t>
            </a:r>
          </a:p>
          <a:p>
            <a:pPr fontAlgn="base">
              <a:lnSpc>
                <a:spcPct val="100000"/>
              </a:lnSpc>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Risk Handling</a:t>
            </a:r>
            <a:r>
              <a:rPr lang="en-US" sz="28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projects with many unknown risks that occur as the development proceeds, in that case, Spiral Model is the best development model to follow due to the risk analysis and risk handling at every phase.</a:t>
            </a:r>
          </a:p>
          <a:p>
            <a:pPr fontAlgn="base">
              <a:lnSpc>
                <a:spcPct val="100000"/>
              </a:lnSpc>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Good for large projects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It is recommended to use the Spiral Model in large and complex projects.</a:t>
            </a:r>
          </a:p>
          <a:p>
            <a:pPr fontAlgn="base">
              <a:lnSpc>
                <a:spcPct val="100000"/>
              </a:lnSpc>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Flexibility in Requirements</a:t>
            </a:r>
            <a:r>
              <a:rPr lang="en-US" sz="28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Change requests in the Requirements at later phase can be incorporated accurately by using this model.</a:t>
            </a:r>
          </a:p>
          <a:p>
            <a:pPr fontAlgn="base">
              <a:lnSpc>
                <a:spcPct val="100000"/>
              </a:lnSpc>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Customer Satisfaction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Customer can see the development of the product at the early phase of the software development and thus, they habituated with the system by using it before completion of the total product.</a:t>
            </a:r>
          </a:p>
          <a:p>
            <a:endParaRPr lang="en-GB"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26913" cy="785813"/>
          </a:xfrm>
          <a:solidFill>
            <a:schemeClr val="accent6">
              <a:lumMod val="20000"/>
              <a:lumOff val="80000"/>
            </a:schemeClr>
          </a:solidFill>
        </p:spPr>
        <p:txBody>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7289763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785090"/>
            <a:ext cx="12127345" cy="5569527"/>
          </a:xfrm>
        </p:spPr>
        <p:txBody>
          <a:bodyPr/>
          <a:lstStyle/>
          <a:p>
            <a:pPr fontAlgn="base">
              <a:lnSpc>
                <a:spcPct val="100000"/>
              </a:lnSpc>
            </a:pPr>
            <a:r>
              <a:rPr lang="en-US" sz="2800" b="1" dirty="0">
                <a:solidFill>
                  <a:srgbClr val="00B050"/>
                </a:solidFill>
                <a:latin typeface="Times New Roman" panose="02020603050405020304" pitchFamily="18" charset="0"/>
                <a:cs typeface="Times New Roman" panose="02020603050405020304" pitchFamily="18" charset="0"/>
              </a:rPr>
              <a:t>Disadvantages of Spiral </a:t>
            </a:r>
            <a:r>
              <a:rPr lang="en-US" sz="2800" b="1" dirty="0" smtClean="0">
                <a:solidFill>
                  <a:srgbClr val="00B050"/>
                </a:solidFill>
                <a:latin typeface="Times New Roman" panose="02020603050405020304" pitchFamily="18" charset="0"/>
                <a:cs typeface="Times New Roman" panose="02020603050405020304" pitchFamily="18" charset="0"/>
              </a:rPr>
              <a:t>Model</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Below are some main disadvantages of the spiral model. </a:t>
            </a:r>
          </a:p>
          <a:p>
            <a:pPr algn="just" fontAlgn="base">
              <a:lnSpc>
                <a:spcPct val="100000"/>
              </a:lnSpc>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Complex</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The Spiral Model is much more complex than other SDLC models.</a:t>
            </a:r>
          </a:p>
          <a:p>
            <a:pPr algn="just" fontAlgn="base">
              <a:lnSpc>
                <a:spcPct val="100000"/>
              </a:lnSpc>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Expensive</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Spiral Model is not suitable for small projects as it is expensive.</a:t>
            </a:r>
          </a:p>
          <a:p>
            <a:pPr algn="just" fontAlgn="base">
              <a:lnSpc>
                <a:spcPct val="100000"/>
              </a:lnSpc>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Too much dependability on Risk Analysis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The successful completion of the project is very much dependent on Risk Analysis. </a:t>
            </a:r>
            <a:r>
              <a:rPr lang="en-US" sz="2800" dirty="0">
                <a:latin typeface="Times New Roman" panose="02020603050405020304" pitchFamily="18" charset="0"/>
                <a:cs typeface="Times New Roman" panose="02020603050405020304" pitchFamily="18" charset="0"/>
              </a:rPr>
              <a:t>Without very highly experienced experts, it is going to be a failure to develop a project using this model.</a:t>
            </a:r>
          </a:p>
          <a:p>
            <a:pPr algn="just" fontAlgn="base">
              <a:lnSpc>
                <a:spcPct val="100000"/>
              </a:lnSpc>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Difficulty in time management:</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 the number of phases is unknown at the start of the project, so time estimation is very difficult.</a:t>
            </a:r>
          </a:p>
          <a:p>
            <a:endParaRPr lang="en-GB" dirty="0"/>
          </a:p>
        </p:txBody>
      </p:sp>
      <p:sp>
        <p:nvSpPr>
          <p:cNvPr id="4" name="Title 1"/>
          <p:cNvSpPr>
            <a:spLocks noGrp="1"/>
          </p:cNvSpPr>
          <p:nvPr>
            <p:ph type="title"/>
          </p:nvPr>
        </p:nvSpPr>
        <p:spPr>
          <a:xfrm>
            <a:off x="0" y="0"/>
            <a:ext cx="12192000" cy="785813"/>
          </a:xfrm>
          <a:solidFill>
            <a:schemeClr val="accent6">
              <a:lumMod val="20000"/>
              <a:lumOff val="80000"/>
            </a:schemeClr>
          </a:solidFill>
        </p:spPr>
        <p:txBody>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11457187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26" y="618837"/>
            <a:ext cx="12062689" cy="5477163"/>
          </a:xfrm>
        </p:spPr>
        <p:txBody>
          <a:bodyPr>
            <a:normAutofit fontScale="92500" lnSpcReduction="10000"/>
          </a:bodyPr>
          <a:lstStyle/>
          <a:p>
            <a:pPr algn="just"/>
            <a:r>
              <a:rPr lang="en-GB" sz="4200" b="1" dirty="0" smtClean="0">
                <a:latin typeface="Times New Roman" panose="02020603050405020304" pitchFamily="18" charset="0"/>
                <a:cs typeface="Times New Roman" panose="02020603050405020304" pitchFamily="18" charset="0"/>
              </a:rPr>
              <a:t>iv. V</a:t>
            </a:r>
            <a:r>
              <a:rPr lang="en-US" sz="4200" b="1" dirty="0" smtClean="0">
                <a:latin typeface="Times New Roman" panose="02020603050405020304" pitchFamily="18" charset="0"/>
                <a:cs typeface="Times New Roman" panose="02020603050405020304" pitchFamily="18" charset="0"/>
              </a:rPr>
              <a:t> Model</a:t>
            </a:r>
          </a:p>
          <a:p>
            <a:pPr algn="just">
              <a:lnSpc>
                <a:spcPct val="120000"/>
              </a:lnSpc>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V- </a:t>
            </a:r>
            <a:r>
              <a:rPr lang="en-US" sz="3600" dirty="0">
                <a:latin typeface="Times New Roman" panose="02020603050405020304" pitchFamily="18" charset="0"/>
                <a:cs typeface="Times New Roman" panose="02020603050405020304" pitchFamily="18" charset="0"/>
              </a:rPr>
              <a:t>model is also called </a:t>
            </a:r>
            <a:r>
              <a:rPr lang="en-US" sz="3600" b="1" dirty="0">
                <a:solidFill>
                  <a:schemeClr val="accent4">
                    <a:lumMod val="75000"/>
                  </a:schemeClr>
                </a:solidFill>
                <a:latin typeface="Times New Roman" panose="02020603050405020304" pitchFamily="18" charset="0"/>
                <a:cs typeface="Times New Roman" panose="02020603050405020304" pitchFamily="18" charset="0"/>
              </a:rPr>
              <a:t>Verification</a:t>
            </a:r>
            <a:r>
              <a:rPr lang="en-US" sz="3600" dirty="0">
                <a:latin typeface="Times New Roman" panose="02020603050405020304" pitchFamily="18" charset="0"/>
                <a:cs typeface="Times New Roman" panose="02020603050405020304" pitchFamily="18" charset="0"/>
              </a:rPr>
              <a:t> and </a:t>
            </a:r>
            <a:r>
              <a:rPr lang="en-US" sz="3600" b="1" dirty="0">
                <a:solidFill>
                  <a:schemeClr val="accent4">
                    <a:lumMod val="75000"/>
                  </a:schemeClr>
                </a:solidFill>
                <a:latin typeface="Times New Roman" panose="02020603050405020304" pitchFamily="18" charset="0"/>
                <a:cs typeface="Times New Roman" panose="02020603050405020304" pitchFamily="18" charset="0"/>
              </a:rPr>
              <a:t>Validation</a:t>
            </a:r>
            <a:r>
              <a:rPr lang="en-US" sz="3600" dirty="0">
                <a:latin typeface="Times New Roman" panose="02020603050405020304" pitchFamily="18" charset="0"/>
                <a:cs typeface="Times New Roman" panose="02020603050405020304" pitchFamily="18" charset="0"/>
              </a:rPr>
              <a:t> model .</a:t>
            </a:r>
          </a:p>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This model is the extension of the Waterfall Model.</a:t>
            </a:r>
          </a:p>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The V form of the </a:t>
            </a:r>
            <a:r>
              <a:rPr lang="en-US" sz="3600" dirty="0" smtClean="0">
                <a:latin typeface="Times New Roman" panose="02020603050405020304" pitchFamily="18" charset="0"/>
                <a:cs typeface="Times New Roman" panose="02020603050405020304" pitchFamily="18" charset="0"/>
              </a:rPr>
              <a:t>V-model </a:t>
            </a:r>
            <a:r>
              <a:rPr lang="en-US" sz="3600" dirty="0">
                <a:latin typeface="Times New Roman" panose="02020603050405020304" pitchFamily="18" charset="0"/>
                <a:cs typeface="Times New Roman" panose="02020603050405020304" pitchFamily="18" charset="0"/>
              </a:rPr>
              <a:t>shows the various phases of the verification and validation phases.</a:t>
            </a:r>
          </a:p>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In this model one phase for verification and other for validation and the coding phase joins the both phases verification and </a:t>
            </a:r>
            <a:r>
              <a:rPr lang="en-US" sz="3600" dirty="0" smtClean="0">
                <a:latin typeface="Times New Roman" panose="02020603050405020304" pitchFamily="18" charset="0"/>
                <a:cs typeface="Times New Roman" panose="02020603050405020304" pitchFamily="18" charset="0"/>
              </a:rPr>
              <a:t>Validation .So </a:t>
            </a:r>
            <a:r>
              <a:rPr lang="en-US" sz="3600" dirty="0">
                <a:latin typeface="Times New Roman" panose="02020603050405020304" pitchFamily="18" charset="0"/>
                <a:cs typeface="Times New Roman" panose="02020603050405020304" pitchFamily="18" charset="0"/>
              </a:rPr>
              <a:t>that makes the V shape so this model is called </a:t>
            </a:r>
            <a:r>
              <a:rPr lang="en-US" sz="3600" b="1" dirty="0">
                <a:solidFill>
                  <a:schemeClr val="accent4">
                    <a:lumMod val="75000"/>
                  </a:schemeClr>
                </a:solidFill>
                <a:latin typeface="Times New Roman" panose="02020603050405020304" pitchFamily="18" charset="0"/>
                <a:cs typeface="Times New Roman" panose="02020603050405020304" pitchFamily="18" charset="0"/>
              </a:rPr>
              <a:t>V-model.</a:t>
            </a:r>
          </a:p>
          <a:p>
            <a:pPr>
              <a:lnSpc>
                <a:spcPct val="120000"/>
              </a:lnSpc>
            </a:pPr>
            <a:endParaRPr lang="en-GB" sz="29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 y="1"/>
            <a:ext cx="12127345" cy="757382"/>
          </a:xfrm>
          <a:solidFill>
            <a:schemeClr val="accent6">
              <a:lumMod val="20000"/>
              <a:lumOff val="80000"/>
            </a:schemeClr>
          </a:solidFill>
        </p:spPr>
        <p:txBody>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2208546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563417"/>
            <a:ext cx="12095018" cy="5920509"/>
          </a:xfrm>
        </p:spPr>
        <p:txBody>
          <a:bodyPr>
            <a:noAutofit/>
          </a:bodyPr>
          <a:lstStyle/>
          <a:p>
            <a:pPr marL="0" indent="0" algn="just">
              <a:lnSpc>
                <a:spcPct val="120000"/>
              </a:lnSpc>
              <a:buNone/>
            </a:pPr>
            <a:r>
              <a:rPr lang="en-GB" sz="3200" b="1" dirty="0" smtClean="0">
                <a:latin typeface="Times New Roman" panose="02020603050405020304" pitchFamily="18" charset="0"/>
                <a:cs typeface="Times New Roman" panose="02020603050405020304" pitchFamily="18" charset="0"/>
              </a:rPr>
              <a:t>iv. </a:t>
            </a:r>
            <a:r>
              <a:rPr lang="en-GB" sz="3200" b="1" dirty="0" smtClean="0">
                <a:latin typeface="Times New Roman" panose="02020603050405020304" pitchFamily="18" charset="0"/>
                <a:cs typeface="Times New Roman" panose="02020603050405020304" pitchFamily="18" charset="0"/>
              </a:rPr>
              <a:t>V-</a:t>
            </a:r>
            <a:r>
              <a:rPr lang="en-US" sz="3200" b="1" dirty="0" smtClean="0">
                <a:latin typeface="Times New Roman" panose="02020603050405020304" pitchFamily="18" charset="0"/>
                <a:cs typeface="Times New Roman" panose="02020603050405020304" pitchFamily="18" charset="0"/>
              </a:rPr>
              <a:t>Model</a:t>
            </a:r>
            <a:endParaRPr lang="en-US" sz="3200" b="1" dirty="0" smtClean="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Software development Life Cycle (SDLC) that emphasizes the concept of “</a:t>
            </a:r>
            <a:r>
              <a:rPr lang="en-US" sz="2800" b="1" dirty="0">
                <a:solidFill>
                  <a:schemeClr val="accent4">
                    <a:lumMod val="75000"/>
                  </a:schemeClr>
                </a:solidFill>
                <a:latin typeface="Times New Roman" panose="02020603050405020304" pitchFamily="18" charset="0"/>
                <a:cs typeface="Times New Roman" panose="02020603050405020304" pitchFamily="18" charset="0"/>
              </a:rPr>
              <a:t>Verification and </a:t>
            </a:r>
            <a:r>
              <a:rPr lang="en-US" sz="2800" b="1" dirty="0" smtClean="0">
                <a:solidFill>
                  <a:schemeClr val="accent4">
                    <a:lumMod val="75000"/>
                  </a:schemeClr>
                </a:solidFill>
                <a:latin typeface="Times New Roman" panose="02020603050405020304" pitchFamily="18" charset="0"/>
                <a:cs typeface="Times New Roman" panose="02020603050405020304" pitchFamily="18" charset="0"/>
              </a:rPr>
              <a:t>Validation</a:t>
            </a:r>
            <a:r>
              <a:rPr lang="en-US" sz="2800" dirty="0" smtClean="0">
                <a:latin typeface="Times New Roman" panose="02020603050405020304" pitchFamily="18" charset="0"/>
                <a:cs typeface="Times New Roman" panose="02020603050405020304" pitchFamily="18" charset="0"/>
              </a:rPr>
              <a:t>” .</a:t>
            </a:r>
          </a:p>
          <a:p>
            <a:pPr algn="just">
              <a:lnSpc>
                <a:spcPct val="12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each step of development in </a:t>
            </a:r>
            <a:r>
              <a:rPr lang="en-US" sz="2800" b="1" dirty="0">
                <a:solidFill>
                  <a:schemeClr val="accent4">
                    <a:lumMod val="75000"/>
                  </a:schemeClr>
                </a:solidFill>
                <a:latin typeface="Times New Roman" panose="02020603050405020304" pitchFamily="18" charset="0"/>
                <a:cs typeface="Times New Roman" panose="02020603050405020304" pitchFamily="18" charset="0"/>
              </a:rPr>
              <a:t>V-Model</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there will be a corresponding testing phase that will be validating such a process. </a:t>
            </a:r>
            <a:endParaRPr lang="en-US" sz="2800" dirty="0" smtClean="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next phase of development start after completing first phase.</a:t>
            </a:r>
          </a:p>
          <a:p>
            <a:pPr algn="just">
              <a:lnSpc>
                <a:spcPct val="12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Testing Phases will be planned in parallel with the development of the stage which they are supposed to be tested against and will be joined at the bottom by the actual coding </a:t>
            </a:r>
            <a:r>
              <a:rPr lang="en-US" sz="2800" dirty="0" smtClean="0">
                <a:latin typeface="Times New Roman" panose="02020603050405020304" pitchFamily="18" charset="0"/>
                <a:cs typeface="Times New Roman" panose="02020603050405020304" pitchFamily="18" charset="0"/>
              </a:rPr>
              <a:t>process. </a:t>
            </a:r>
            <a:r>
              <a:rPr lang="en-GB" sz="2800" b="1" dirty="0">
                <a:solidFill>
                  <a:schemeClr val="accent4">
                    <a:lumMod val="75000"/>
                  </a:schemeClr>
                </a:solidFill>
                <a:latin typeface="Times New Roman" panose="02020603050405020304" pitchFamily="18" charset="0"/>
                <a:cs typeface="Times New Roman" panose="02020603050405020304" pitchFamily="18" charset="0"/>
              </a:rPr>
              <a:t>Hence the name V-Model.</a:t>
            </a:r>
            <a:endParaRPr lang="en-US" sz="2800" b="1" dirty="0">
              <a:solidFill>
                <a:schemeClr val="accent4">
                  <a:lumMod val="75000"/>
                </a:schemeClr>
              </a:solidFill>
              <a:latin typeface="Times New Roman" panose="02020603050405020304" pitchFamily="18" charset="0"/>
              <a:cs typeface="Times New Roman" panose="02020603050405020304" pitchFamily="18" charset="0"/>
            </a:endParaRPr>
          </a:p>
          <a:p>
            <a:endParaRPr lang="en-GB" sz="2400" dirty="0"/>
          </a:p>
        </p:txBody>
      </p:sp>
      <p:sp>
        <p:nvSpPr>
          <p:cNvPr id="4" name="Title 1"/>
          <p:cNvSpPr>
            <a:spLocks noGrp="1"/>
          </p:cNvSpPr>
          <p:nvPr>
            <p:ph type="title"/>
          </p:nvPr>
        </p:nvSpPr>
        <p:spPr>
          <a:xfrm>
            <a:off x="0" y="0"/>
            <a:ext cx="12192000" cy="729673"/>
          </a:xfrm>
          <a:solidFill>
            <a:schemeClr val="accent6">
              <a:lumMod val="20000"/>
              <a:lumOff val="80000"/>
            </a:schemeClr>
          </a:solidFill>
        </p:spPr>
        <p:txBody>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5980545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1"/>
            <a:ext cx="12192000" cy="674254"/>
          </a:xfrm>
          <a:solidFill>
            <a:schemeClr val="accent6">
              <a:lumMod val="20000"/>
              <a:lumOff val="80000"/>
            </a:schemeClr>
          </a:solidFill>
        </p:spPr>
        <p:txBody>
          <a:bodyPr>
            <a:normAutofit fontScale="90000"/>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pic>
        <p:nvPicPr>
          <p:cNvPr id="4098" name="Picture 2" descr="V-Model: An Improvement of Waterfall | by Thossakrai Nakkasem | Software  Engineering KMITL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6145" y="978442"/>
            <a:ext cx="6497038" cy="500733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8691418" y="3075709"/>
            <a:ext cx="2909455" cy="1496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4000" b="1" dirty="0" smtClean="0"/>
              <a:t>V-Model</a:t>
            </a:r>
            <a:endParaRPr lang="en-GB" sz="4000" b="1" dirty="0"/>
          </a:p>
        </p:txBody>
      </p:sp>
    </p:spTree>
    <p:extLst>
      <p:ext uri="{BB962C8B-B14F-4D97-AF65-F5344CB8AC3E}">
        <p14:creationId xmlns:p14="http://schemas.microsoft.com/office/powerpoint/2010/main" val="2564471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92727"/>
            <a:ext cx="12126912" cy="5717309"/>
          </a:xfrm>
        </p:spPr>
        <p:txBody>
          <a:bodyPr>
            <a:noAutofit/>
          </a:bodyPr>
          <a:lstStyle/>
          <a:p>
            <a:pPr>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V model  </a:t>
            </a:r>
            <a:r>
              <a:rPr lang="en-US" sz="3200" dirty="0">
                <a:latin typeface="Times New Roman" panose="02020603050405020304" pitchFamily="18" charset="0"/>
                <a:cs typeface="Times New Roman" panose="02020603050405020304" pitchFamily="18" charset="0"/>
              </a:rPr>
              <a:t>model consists two main phases </a:t>
            </a:r>
            <a:r>
              <a:rPr lang="en-US" sz="3200" dirty="0" smtClean="0">
                <a:latin typeface="Times New Roman" panose="02020603050405020304" pitchFamily="18" charset="0"/>
                <a:cs typeface="Times New Roman" panose="02020603050405020304" pitchFamily="18" charset="0"/>
              </a:rPr>
              <a:t>:</a:t>
            </a:r>
          </a:p>
          <a:p>
            <a:pPr marL="0" indent="0">
              <a:buNone/>
            </a:pPr>
            <a:r>
              <a:rPr lang="en-US" sz="3600" dirty="0" smtClean="0">
                <a:latin typeface="Times New Roman" panose="02020603050405020304" pitchFamily="18" charset="0"/>
                <a:cs typeface="Times New Roman" panose="02020603050405020304" pitchFamily="18" charset="0"/>
              </a:rPr>
              <a:t>1. </a:t>
            </a:r>
            <a:r>
              <a:rPr lang="en-US" sz="3200" b="1" u="sng" dirty="0" smtClean="0">
                <a:solidFill>
                  <a:srgbClr val="002060"/>
                </a:solidFill>
                <a:latin typeface="Times New Roman" panose="02020603050405020304" pitchFamily="18" charset="0"/>
                <a:cs typeface="Times New Roman" panose="02020603050405020304" pitchFamily="18" charset="0"/>
              </a:rPr>
              <a:t>Verification </a:t>
            </a:r>
            <a:r>
              <a:rPr lang="en-US" sz="3200" b="1" u="sng" dirty="0">
                <a:solidFill>
                  <a:srgbClr val="00206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process to verify that </a:t>
            </a:r>
            <a:r>
              <a:rPr lang="en-US" sz="3200" b="1" dirty="0">
                <a:solidFill>
                  <a:schemeClr val="accent4">
                    <a:lumMod val="75000"/>
                  </a:schemeClr>
                </a:solidFill>
                <a:latin typeface="Times New Roman" panose="02020603050405020304" pitchFamily="18" charset="0"/>
                <a:cs typeface="Times New Roman" panose="02020603050405020304" pitchFamily="18" charset="0"/>
              </a:rPr>
              <a:t>the software product development phase </a:t>
            </a:r>
            <a:r>
              <a:rPr lang="en-US" sz="3200" dirty="0">
                <a:latin typeface="Times New Roman" panose="02020603050405020304" pitchFamily="18" charset="0"/>
                <a:cs typeface="Times New Roman" panose="02020603050405020304" pitchFamily="18" charset="0"/>
              </a:rPr>
              <a:t>to determine that specified requirements meet or not ? In this </a:t>
            </a:r>
            <a:r>
              <a:rPr lang="en-US" sz="3200" dirty="0" smtClean="0">
                <a:latin typeface="Times New Roman" panose="02020603050405020304" pitchFamily="18" charset="0"/>
                <a:cs typeface="Times New Roman" panose="02020603050405020304" pitchFamily="18" charset="0"/>
              </a:rPr>
              <a:t>phase</a:t>
            </a:r>
            <a:r>
              <a:rPr lang="en-US" sz="3200" dirty="0">
                <a:latin typeface="Times New Roman" panose="02020603050405020304" pitchFamily="18" charset="0"/>
                <a:cs typeface="Times New Roman" panose="02020603050405020304" pitchFamily="18" charset="0"/>
              </a:rPr>
              <a:t>, there is no need to execute the code for testing.</a:t>
            </a:r>
          </a:p>
          <a:p>
            <a:r>
              <a:rPr lang="en-US" sz="3200" b="1" u="sng" dirty="0" smtClean="0">
                <a:solidFill>
                  <a:srgbClr val="002060"/>
                </a:solidFill>
                <a:latin typeface="Times New Roman" panose="02020603050405020304" pitchFamily="18" charset="0"/>
                <a:cs typeface="Times New Roman" panose="02020603050405020304" pitchFamily="18" charset="0"/>
              </a:rPr>
              <a:t>2. Validation </a:t>
            </a:r>
            <a:r>
              <a:rPr lang="en-US" sz="3200" b="1" u="sng" dirty="0">
                <a:solidFill>
                  <a:srgbClr val="002060"/>
                </a:solidFill>
                <a:latin typeface="Times New Roman" panose="02020603050405020304" pitchFamily="18" charset="0"/>
                <a:cs typeface="Times New Roman" panose="02020603050405020304" pitchFamily="18" charset="0"/>
              </a:rPr>
              <a:t>:</a:t>
            </a:r>
            <a:endParaRPr lang="en-US" sz="3200"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Validation </a:t>
            </a:r>
            <a:r>
              <a:rPr lang="en-US" sz="3200" dirty="0">
                <a:latin typeface="Times New Roman" panose="02020603050405020304" pitchFamily="18" charset="0"/>
                <a:cs typeface="Times New Roman" panose="02020603050405020304" pitchFamily="18" charset="0"/>
              </a:rPr>
              <a:t>is the process to verify that the software product fulfills the customer requirements and expectations or not. </a:t>
            </a:r>
            <a:r>
              <a:rPr lang="en-US" sz="3200" b="1" dirty="0">
                <a:solidFill>
                  <a:schemeClr val="accent4">
                    <a:lumMod val="75000"/>
                  </a:schemeClr>
                </a:solidFill>
                <a:latin typeface="Times New Roman" panose="02020603050405020304" pitchFamily="18" charset="0"/>
                <a:cs typeface="Times New Roman" panose="02020603050405020304" pitchFamily="18" charset="0"/>
              </a:rPr>
              <a:t>In this phase, there is  </a:t>
            </a:r>
            <a:r>
              <a:rPr lang="en-US" sz="3200" b="1" dirty="0" smtClean="0">
                <a:solidFill>
                  <a:schemeClr val="accent4">
                    <a:lumMod val="75000"/>
                  </a:schemeClr>
                </a:solidFill>
                <a:latin typeface="Times New Roman" panose="02020603050405020304" pitchFamily="18" charset="0"/>
                <a:cs typeface="Times New Roman" panose="02020603050405020304" pitchFamily="18" charset="0"/>
              </a:rPr>
              <a:t>need </a:t>
            </a:r>
            <a:r>
              <a:rPr lang="en-US" sz="3200" b="1" dirty="0">
                <a:solidFill>
                  <a:schemeClr val="accent4">
                    <a:lumMod val="75000"/>
                  </a:schemeClr>
                </a:solidFill>
                <a:latin typeface="Times New Roman" panose="02020603050405020304" pitchFamily="18" charset="0"/>
                <a:cs typeface="Times New Roman" panose="02020603050405020304" pitchFamily="18" charset="0"/>
              </a:rPr>
              <a:t>of execution of the code.</a:t>
            </a:r>
          </a:p>
          <a:p>
            <a:pPr>
              <a:buFont typeface="Wingdings" panose="05000000000000000000" pitchFamily="2" charset="2"/>
              <a:buChar char="§"/>
            </a:pPr>
            <a:endParaRPr lang="en-GB" sz="32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19050"/>
            <a:ext cx="12126913" cy="747713"/>
          </a:xfrm>
          <a:solidFill>
            <a:schemeClr val="accent6">
              <a:lumMod val="20000"/>
              <a:lumOff val="80000"/>
            </a:schemeClr>
          </a:solidFill>
        </p:spPr>
        <p:txBody>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1743901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29673"/>
            <a:ext cx="11979562" cy="4890038"/>
          </a:xfrm>
        </p:spPr>
        <p:txBody>
          <a:bodyPr>
            <a:normAutofit lnSpcReduction="10000"/>
          </a:bodyPr>
          <a:lstStyle/>
          <a:p>
            <a:pPr algn="just">
              <a:lnSpc>
                <a:spcPct val="100000"/>
              </a:lnSpc>
            </a:pPr>
            <a:r>
              <a:rPr lang="en-US" sz="3200" b="1" dirty="0">
                <a:solidFill>
                  <a:srgbClr val="002060"/>
                </a:solidFill>
                <a:latin typeface="Times New Roman" panose="02020603050405020304" pitchFamily="18" charset="0"/>
                <a:cs typeface="Times New Roman" panose="02020603050405020304" pitchFamily="18" charset="0"/>
              </a:rPr>
              <a:t>Advantages of V Model :- </a:t>
            </a:r>
          </a:p>
          <a:p>
            <a:pPr algn="just">
              <a:lnSpc>
                <a:spcPct val="100000"/>
              </a:lnSpc>
            </a:pPr>
            <a:r>
              <a:rPr lang="en-US" sz="2800" dirty="0">
                <a:solidFill>
                  <a:srgbClr val="343434"/>
                </a:solidFill>
                <a:latin typeface="Times New Roman" panose="02020603050405020304" pitchFamily="18" charset="0"/>
                <a:cs typeface="Times New Roman" panose="02020603050405020304" pitchFamily="18" charset="0"/>
              </a:rPr>
              <a:t>1- </a:t>
            </a:r>
            <a:r>
              <a:rPr lang="en-US" sz="3200" dirty="0">
                <a:solidFill>
                  <a:srgbClr val="343434"/>
                </a:solidFill>
                <a:latin typeface="Times New Roman" panose="02020603050405020304" pitchFamily="18" charset="0"/>
                <a:cs typeface="Times New Roman" panose="02020603050405020304" pitchFamily="18" charset="0"/>
              </a:rPr>
              <a:t>It works very well for small project according to their requirement .</a:t>
            </a:r>
          </a:p>
          <a:p>
            <a:pPr algn="just">
              <a:lnSpc>
                <a:spcPct val="100000"/>
              </a:lnSpc>
            </a:pPr>
            <a:r>
              <a:rPr lang="en-US" sz="3200" dirty="0">
                <a:solidFill>
                  <a:srgbClr val="343434"/>
                </a:solidFill>
                <a:latin typeface="Times New Roman" panose="02020603050405020304" pitchFamily="18" charset="0"/>
                <a:cs typeface="Times New Roman" panose="02020603050405020304" pitchFamily="18" charset="0"/>
              </a:rPr>
              <a:t>2- This model is very simple, easy and useful.</a:t>
            </a:r>
          </a:p>
          <a:p>
            <a:pPr algn="just">
              <a:lnSpc>
                <a:spcPct val="100000"/>
              </a:lnSpc>
            </a:pPr>
            <a:r>
              <a:rPr lang="en-US" sz="3200" dirty="0">
                <a:solidFill>
                  <a:srgbClr val="343434"/>
                </a:solidFill>
                <a:latin typeface="Times New Roman" panose="02020603050405020304" pitchFamily="18" charset="0"/>
                <a:cs typeface="Times New Roman" panose="02020603050405020304" pitchFamily="18" charset="0"/>
              </a:rPr>
              <a:t>3- This is a high quality model and all the phases are completed at once.</a:t>
            </a:r>
          </a:p>
          <a:p>
            <a:pPr algn="just">
              <a:lnSpc>
                <a:spcPct val="100000"/>
              </a:lnSpc>
            </a:pPr>
            <a:r>
              <a:rPr lang="en-US" sz="3200" dirty="0">
                <a:solidFill>
                  <a:srgbClr val="343434"/>
                </a:solidFill>
                <a:latin typeface="Times New Roman" panose="02020603050405020304" pitchFamily="18" charset="0"/>
                <a:cs typeface="Times New Roman" panose="02020603050405020304" pitchFamily="18" charset="0"/>
              </a:rPr>
              <a:t>4- This model is use to track the process of project management .</a:t>
            </a:r>
          </a:p>
          <a:p>
            <a:pPr algn="just">
              <a:lnSpc>
                <a:spcPct val="100000"/>
              </a:lnSpc>
            </a:pPr>
            <a:r>
              <a:rPr lang="en-US" sz="3200" dirty="0">
                <a:solidFill>
                  <a:srgbClr val="343434"/>
                </a:solidFill>
                <a:latin typeface="Times New Roman" panose="02020603050405020304" pitchFamily="18" charset="0"/>
                <a:cs typeface="Times New Roman" panose="02020603050405020304" pitchFamily="18" charset="0"/>
              </a:rPr>
              <a:t>5- This model saves a lot of time and efforts.</a:t>
            </a:r>
          </a:p>
          <a:p>
            <a:pPr algn="just">
              <a:lnSpc>
                <a:spcPct val="100000"/>
              </a:lnSpc>
            </a:pPr>
            <a:r>
              <a:rPr lang="en-US" sz="3200" dirty="0">
                <a:solidFill>
                  <a:srgbClr val="343434"/>
                </a:solidFill>
                <a:latin typeface="Times New Roman" panose="02020603050405020304" pitchFamily="18" charset="0"/>
                <a:cs typeface="Times New Roman" panose="02020603050405020304" pitchFamily="18" charset="0"/>
              </a:rPr>
              <a:t>6- Testing is starting at the initial phase so there is no issue of bugs.</a:t>
            </a:r>
          </a:p>
          <a:p>
            <a:pPr algn="just">
              <a:lnSpc>
                <a:spcPct val="100000"/>
              </a:lnSpc>
            </a:pPr>
            <a:r>
              <a:rPr lang="en-US" sz="3200" dirty="0">
                <a:solidFill>
                  <a:srgbClr val="343434"/>
                </a:solidFill>
                <a:latin typeface="Times New Roman" panose="02020603050405020304" pitchFamily="18" charset="0"/>
                <a:cs typeface="Times New Roman" panose="02020603050405020304" pitchFamily="18" charset="0"/>
              </a:rPr>
              <a:t>7- Client’s requirements are not clearly specified.</a:t>
            </a:r>
          </a:p>
          <a:p>
            <a:pPr algn="just">
              <a:lnSpc>
                <a:spcPct val="100000"/>
              </a:lnSpc>
            </a:pPr>
            <a:endParaRPr lang="en-GB" sz="2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1999" cy="729673"/>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3809517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91" y="757383"/>
            <a:ext cx="11970327" cy="5578762"/>
          </a:xfrm>
        </p:spPr>
        <p:txBody>
          <a:bodyPr>
            <a:normAutofit/>
          </a:bodyPr>
          <a:lstStyle/>
          <a:p>
            <a:pPr algn="just">
              <a:lnSpc>
                <a:spcPct val="100000"/>
              </a:lnSpc>
            </a:pPr>
            <a:r>
              <a:rPr lang="en-US" sz="3200" b="1" dirty="0">
                <a:solidFill>
                  <a:srgbClr val="002060"/>
                </a:solidFill>
                <a:latin typeface="Times New Roman" panose="02020603050405020304" pitchFamily="18" charset="0"/>
                <a:cs typeface="Times New Roman" panose="02020603050405020304" pitchFamily="18" charset="0"/>
              </a:rPr>
              <a:t>Disadvantages of </a:t>
            </a:r>
            <a:r>
              <a:rPr lang="en-US" sz="3200" b="1" dirty="0" smtClean="0">
                <a:solidFill>
                  <a:srgbClr val="002060"/>
                </a:solidFill>
                <a:latin typeface="Times New Roman" panose="02020603050405020304" pitchFamily="18" charset="0"/>
                <a:cs typeface="Times New Roman" panose="02020603050405020304" pitchFamily="18" charset="0"/>
              </a:rPr>
              <a:t>V-Model </a:t>
            </a:r>
            <a:r>
              <a:rPr lang="en-US" sz="3200" b="1" dirty="0">
                <a:solidFill>
                  <a:srgbClr val="002060"/>
                </a:solidFill>
                <a:latin typeface="Times New Roman" panose="02020603050405020304" pitchFamily="18" charset="0"/>
                <a:cs typeface="Times New Roman" panose="02020603050405020304" pitchFamily="18" charset="0"/>
              </a:rPr>
              <a:t>:-</a:t>
            </a:r>
          </a:p>
          <a:p>
            <a:pPr algn="just">
              <a:lnSpc>
                <a:spcPct val="100000"/>
              </a:lnSpc>
            </a:pPr>
            <a:r>
              <a:rPr lang="en-US" sz="2800" dirty="0">
                <a:latin typeface="Times New Roman" panose="02020603050405020304" pitchFamily="18" charset="0"/>
                <a:cs typeface="Times New Roman" panose="02020603050405020304" pitchFamily="18" charset="0"/>
              </a:rPr>
              <a:t>1- This model can not be use for large project.</a:t>
            </a:r>
          </a:p>
          <a:p>
            <a:pPr algn="just">
              <a:lnSpc>
                <a:spcPct val="100000"/>
              </a:lnSpc>
            </a:pPr>
            <a:r>
              <a:rPr lang="en-US" sz="2800" dirty="0">
                <a:latin typeface="Times New Roman" panose="02020603050405020304" pitchFamily="18" charset="0"/>
                <a:cs typeface="Times New Roman" panose="02020603050405020304" pitchFamily="18" charset="0"/>
              </a:rPr>
              <a:t>2- This model is not good if customer’s requirements are not clear.</a:t>
            </a:r>
          </a:p>
          <a:p>
            <a:pPr algn="just">
              <a:lnSpc>
                <a:spcPct val="100000"/>
              </a:lnSpc>
            </a:pPr>
            <a:r>
              <a:rPr lang="en-US" sz="2800" dirty="0">
                <a:latin typeface="Times New Roman" panose="02020603050405020304" pitchFamily="18" charset="0"/>
                <a:cs typeface="Times New Roman" panose="02020603050405020304" pitchFamily="18" charset="0"/>
              </a:rPr>
              <a:t>3- There are lots of risk.</a:t>
            </a:r>
          </a:p>
          <a:p>
            <a:pPr algn="just">
              <a:lnSpc>
                <a:spcPct val="100000"/>
              </a:lnSpc>
            </a:pPr>
            <a:r>
              <a:rPr lang="en-US" sz="2800" dirty="0">
                <a:latin typeface="Times New Roman" panose="02020603050405020304" pitchFamily="18" charset="0"/>
                <a:cs typeface="Times New Roman" panose="02020603050405020304" pitchFamily="18" charset="0"/>
              </a:rPr>
              <a:t>4- This model is not easy for complex projects .</a:t>
            </a:r>
          </a:p>
          <a:p>
            <a:pPr algn="just">
              <a:lnSpc>
                <a:spcPct val="100000"/>
              </a:lnSpc>
            </a:pPr>
            <a:r>
              <a:rPr lang="en-US" sz="2800" dirty="0">
                <a:latin typeface="Times New Roman" panose="02020603050405020304" pitchFamily="18" charset="0"/>
                <a:cs typeface="Times New Roman" panose="02020603050405020304" pitchFamily="18" charset="0"/>
              </a:rPr>
              <a:t>5- Client have no prototype and involvement during the software development.</a:t>
            </a:r>
          </a:p>
          <a:p>
            <a:pPr algn="just">
              <a:lnSpc>
                <a:spcPct val="100000"/>
              </a:lnSpc>
            </a:pPr>
            <a:r>
              <a:rPr lang="en-US" sz="2800" dirty="0">
                <a:latin typeface="Times New Roman" panose="02020603050405020304" pitchFamily="18" charset="0"/>
                <a:cs typeface="Times New Roman" panose="02020603050405020304" pitchFamily="18" charset="0"/>
              </a:rPr>
              <a:t>6- This model contains less flexibility.</a:t>
            </a:r>
          </a:p>
          <a:p>
            <a:pPr algn="just">
              <a:lnSpc>
                <a:spcPct val="100000"/>
              </a:lnSpc>
            </a:pPr>
            <a:r>
              <a:rPr lang="en-US" sz="2800" dirty="0">
                <a:latin typeface="Times New Roman" panose="02020603050405020304" pitchFamily="18" charset="0"/>
                <a:cs typeface="Times New Roman" panose="02020603050405020304" pitchFamily="18" charset="0"/>
              </a:rPr>
              <a:t>7- It is hard to go back and alter the working of the system if new requirements are met.</a:t>
            </a:r>
          </a:p>
          <a:p>
            <a:endParaRPr lang="en-GB" dirty="0"/>
          </a:p>
        </p:txBody>
      </p:sp>
      <p:sp>
        <p:nvSpPr>
          <p:cNvPr id="4" name="Title 1"/>
          <p:cNvSpPr>
            <a:spLocks noGrp="1"/>
          </p:cNvSpPr>
          <p:nvPr>
            <p:ph type="title"/>
          </p:nvPr>
        </p:nvSpPr>
        <p:spPr>
          <a:xfrm>
            <a:off x="0" y="0"/>
            <a:ext cx="12192000" cy="757382"/>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38541930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65" y="711201"/>
            <a:ext cx="11970326" cy="5689600"/>
          </a:xfrm>
        </p:spPr>
        <p:txBody>
          <a:bodyPr>
            <a:normAutofit lnSpcReduction="10000"/>
          </a:bodyPr>
          <a:lstStyle/>
          <a:p>
            <a:pPr algn="just">
              <a:lnSpc>
                <a:spcPct val="100000"/>
              </a:lnSpc>
            </a:pPr>
            <a:r>
              <a:rPr lang="en-US" sz="3900" b="1" dirty="0">
                <a:solidFill>
                  <a:srgbClr val="002060"/>
                </a:solidFill>
                <a:latin typeface="Times New Roman" panose="02020603050405020304" pitchFamily="18" charset="0"/>
                <a:cs typeface="Times New Roman" panose="02020603050405020304" pitchFamily="18" charset="0"/>
              </a:rPr>
              <a:t>Agile Model</a:t>
            </a:r>
          </a:p>
          <a:p>
            <a:pPr algn="just">
              <a:lnSpc>
                <a:spcPct val="1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Overcome </a:t>
            </a:r>
            <a:r>
              <a:rPr lang="en-US" sz="2800" dirty="0">
                <a:latin typeface="Times New Roman" panose="02020603050405020304" pitchFamily="18" charset="0"/>
                <a:cs typeface="Times New Roman" panose="02020603050405020304" pitchFamily="18" charset="0"/>
              </a:rPr>
              <a:t>the limitation of the waterfall model, </a:t>
            </a:r>
            <a:endParaRPr lang="en-US" sz="2800"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It is </a:t>
            </a:r>
            <a:r>
              <a:rPr lang="en-US" sz="2800" dirty="0">
                <a:latin typeface="Times New Roman" panose="02020603050405020304" pitchFamily="18" charset="0"/>
                <a:cs typeface="Times New Roman" panose="02020603050405020304" pitchFamily="18" charset="0"/>
              </a:rPr>
              <a:t>the combination of </a:t>
            </a:r>
            <a:r>
              <a:rPr lang="en-US" sz="2800" b="1" dirty="0">
                <a:solidFill>
                  <a:schemeClr val="accent4">
                    <a:lumMod val="75000"/>
                  </a:schemeClr>
                </a:solidFill>
                <a:latin typeface="Times New Roman" panose="02020603050405020304" pitchFamily="18" charset="0"/>
                <a:cs typeface="Times New Roman" panose="02020603050405020304" pitchFamily="18" charset="0"/>
              </a:rPr>
              <a:t>iterative and incremental </a:t>
            </a:r>
            <a:r>
              <a:rPr lang="en-US" sz="2800" dirty="0">
                <a:latin typeface="Times New Roman" panose="02020603050405020304" pitchFamily="18" charset="0"/>
                <a:cs typeface="Times New Roman" panose="02020603050405020304" pitchFamily="18" charset="0"/>
              </a:rPr>
              <a:t>software development model.</a:t>
            </a:r>
          </a:p>
          <a:p>
            <a:pPr algn="just">
              <a:lnSpc>
                <a:spcPct val="1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In this model </a:t>
            </a:r>
            <a:r>
              <a:rPr lang="en-US" sz="2800" dirty="0">
                <a:latin typeface="Times New Roman" panose="02020603050405020304" pitchFamily="18" charset="0"/>
                <a:cs typeface="Times New Roman" panose="02020603050405020304" pitchFamily="18" charset="0"/>
              </a:rPr>
              <a:t>the requirements are break up into many parts, </a:t>
            </a:r>
            <a:r>
              <a:rPr lang="en-US" sz="2800" dirty="0">
                <a:solidFill>
                  <a:srgbClr val="002060"/>
                </a:solidFill>
                <a:latin typeface="Times New Roman" panose="02020603050405020304" pitchFamily="18" charset="0"/>
                <a:cs typeface="Times New Roman" panose="02020603050405020304" pitchFamily="18" charset="0"/>
              </a:rPr>
              <a:t>called</a:t>
            </a:r>
            <a:r>
              <a:rPr lang="en-US" sz="2800" b="1" dirty="0">
                <a:solidFill>
                  <a:srgbClr val="002060"/>
                </a:solidFill>
                <a:latin typeface="Times New Roman" panose="02020603050405020304" pitchFamily="18" charset="0"/>
                <a:cs typeface="Times New Roman" panose="02020603050405020304" pitchFamily="18" charset="0"/>
              </a:rPr>
              <a:t> iteration</a:t>
            </a:r>
            <a:r>
              <a:rPr lang="en-US" sz="2800" b="1"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 and then developed incrementally.</a:t>
            </a:r>
          </a:p>
          <a:p>
            <a:pPr algn="just">
              <a:lnSpc>
                <a:spcPct val="100000"/>
              </a:lnSpc>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Each </a:t>
            </a:r>
            <a:r>
              <a:rPr lang="en-US" sz="2800" dirty="0">
                <a:latin typeface="Times New Roman" panose="02020603050405020304" pitchFamily="18" charset="0"/>
                <a:cs typeface="Times New Roman" panose="02020603050405020304" pitchFamily="18" charset="0"/>
              </a:rPr>
              <a:t>iteration is planned, designed, implemented, tested and deployed to the customers to take the feedback.</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If any changes required then the modification is done at that iteration then carry on the project.</a:t>
            </a:r>
          </a:p>
          <a:p>
            <a:pPr algn="just">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Any error can be fixed at each iteration so there is no issue about presence of errors in the project.</a:t>
            </a:r>
          </a:p>
          <a:p>
            <a:endParaRPr lang="en-GB" dirty="0"/>
          </a:p>
        </p:txBody>
      </p:sp>
      <p:sp>
        <p:nvSpPr>
          <p:cNvPr id="4" name="Title 1"/>
          <p:cNvSpPr>
            <a:spLocks noGrp="1"/>
          </p:cNvSpPr>
          <p:nvPr>
            <p:ph type="title"/>
          </p:nvPr>
        </p:nvSpPr>
        <p:spPr>
          <a:xfrm>
            <a:off x="0" y="1"/>
            <a:ext cx="12192000" cy="711200"/>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14416090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55" y="840653"/>
            <a:ext cx="11536218" cy="5504873"/>
          </a:xfrm>
        </p:spPr>
        <p:txBody>
          <a:bodyPr>
            <a:normAutofit lnSpcReduction="10000"/>
          </a:bodyPr>
          <a:lstStyle/>
          <a:p>
            <a:pPr algn="just">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division of the entire project into smaller parts helps to minimize the project risk and to reduce the overall project delivery time requirements. </a:t>
            </a:r>
            <a:endParaRPr lang="en-US" sz="3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Each iteration(module) </a:t>
            </a:r>
            <a:r>
              <a:rPr lang="en-US" sz="3200" dirty="0">
                <a:latin typeface="Times New Roman" panose="02020603050405020304" pitchFamily="18" charset="0"/>
                <a:cs typeface="Times New Roman" panose="02020603050405020304" pitchFamily="18" charset="0"/>
              </a:rPr>
              <a:t>involves a team working through a full software development life cycle including planning, requirements analysis, design, coding, and testing before a working product is demonstrated to the client</a:t>
            </a:r>
            <a:r>
              <a:rPr lang="en-US" sz="3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a:solidFill>
                  <a:schemeClr val="tx1"/>
                </a:solidFill>
                <a:latin typeface="Times New Roman" panose="02020603050405020304" pitchFamily="18" charset="0"/>
                <a:cs typeface="Times New Roman" panose="02020603050405020304" pitchFamily="18" charset="0"/>
              </a:rPr>
              <a:t>Since we don’t have time to document every thing , </a:t>
            </a:r>
            <a:r>
              <a:rPr lang="en-US" sz="3200" dirty="0">
                <a:solidFill>
                  <a:srgbClr val="00B050"/>
                </a:solidFill>
                <a:latin typeface="Times New Roman" panose="02020603050405020304" pitchFamily="18" charset="0"/>
                <a:cs typeface="Times New Roman" panose="02020603050405020304" pitchFamily="18" charset="0"/>
              </a:rPr>
              <a:t>Minimum documentation </a:t>
            </a:r>
            <a:r>
              <a:rPr lang="en-US" sz="3200" dirty="0">
                <a:solidFill>
                  <a:schemeClr val="tx1"/>
                </a:solidFill>
                <a:latin typeface="Times New Roman" panose="02020603050405020304" pitchFamily="18" charset="0"/>
                <a:cs typeface="Times New Roman" panose="02020603050405020304" pitchFamily="18" charset="0"/>
              </a:rPr>
              <a:t>is needed. More emphasis is given on the </a:t>
            </a:r>
            <a:r>
              <a:rPr lang="en-US" sz="3200" b="1" dirty="0">
                <a:solidFill>
                  <a:srgbClr val="002060"/>
                </a:solidFill>
                <a:latin typeface="Times New Roman" panose="02020603050405020304" pitchFamily="18" charset="0"/>
                <a:cs typeface="Times New Roman" panose="02020603050405020304" pitchFamily="18" charset="0"/>
              </a:rPr>
              <a:t>working software </a:t>
            </a:r>
            <a:r>
              <a:rPr lang="en-US" sz="3200" dirty="0">
                <a:solidFill>
                  <a:schemeClr val="tx1"/>
                </a:solidFill>
                <a:latin typeface="Times New Roman" panose="02020603050405020304" pitchFamily="18" charset="0"/>
                <a:cs typeface="Times New Roman" panose="02020603050405020304" pitchFamily="18" charset="0"/>
              </a:rPr>
              <a:t>with teams of </a:t>
            </a:r>
            <a:r>
              <a:rPr lang="en-US" sz="3200" dirty="0">
                <a:solidFill>
                  <a:srgbClr val="00B050"/>
                </a:solidFill>
                <a:latin typeface="Times New Roman" panose="02020603050405020304" pitchFamily="18" charset="0"/>
                <a:cs typeface="Times New Roman" panose="02020603050405020304" pitchFamily="18" charset="0"/>
              </a:rPr>
              <a:t>high expert</a:t>
            </a:r>
          </a:p>
          <a:p>
            <a:pPr algn="just">
              <a:buFont typeface="Wingdings" panose="05000000000000000000" pitchFamily="2" charset="2"/>
              <a:buChar char="Ø"/>
            </a:pPr>
            <a:endParaRPr lang="en-GB" sz="32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40653"/>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3164467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2C7CA4-4167-49FB-B93B-C12C0A6D22A3}"/>
              </a:ext>
            </a:extLst>
          </p:cNvPr>
          <p:cNvSpPr>
            <a:spLocks noGrp="1"/>
          </p:cNvSpPr>
          <p:nvPr>
            <p:ph type="title"/>
          </p:nvPr>
        </p:nvSpPr>
        <p:spPr>
          <a:xfrm>
            <a:off x="0" y="-1"/>
            <a:ext cx="12192000" cy="711201"/>
          </a:xfrm>
          <a:solidFill>
            <a:schemeClr val="accent6">
              <a:lumMod val="20000"/>
              <a:lumOff val="80000"/>
            </a:schemeClr>
          </a:solidFill>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Constraints of a 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4C4440C4-E2CD-4253-B674-55301E7BD040}"/>
              </a:ext>
            </a:extLst>
          </p:cNvPr>
          <p:cNvSpPr>
            <a:spLocks noGrp="1"/>
          </p:cNvSpPr>
          <p:nvPr>
            <p:ph idx="1"/>
          </p:nvPr>
        </p:nvSpPr>
        <p:spPr>
          <a:xfrm>
            <a:off x="0" y="711201"/>
            <a:ext cx="12082088" cy="5800435"/>
          </a:xfrm>
        </p:spPr>
        <p:txBody>
          <a:bodyPr>
            <a:normAutofit fontScale="55000" lnSpcReduction="20000"/>
          </a:bodyPr>
          <a:lstStyle/>
          <a:p>
            <a:pPr algn="just">
              <a:lnSpc>
                <a:spcPct val="150000"/>
              </a:lnSpc>
              <a:buFont typeface="Wingdings" panose="05000000000000000000" pitchFamily="2" charset="2"/>
              <a:buChar char="q"/>
            </a:pPr>
            <a:r>
              <a:rPr lang="en-US" sz="5100" b="1" i="0" dirty="0">
                <a:solidFill>
                  <a:srgbClr val="000000"/>
                </a:solidFill>
                <a:effectLst/>
                <a:latin typeface="Times New Roman" panose="02020603050405020304" pitchFamily="18" charset="0"/>
                <a:cs typeface="Times New Roman" panose="02020603050405020304" pitchFamily="18" charset="0"/>
              </a:rPr>
              <a:t>A system must have </a:t>
            </a:r>
            <a:r>
              <a:rPr lang="en-US" sz="5100" b="1" i="0" dirty="0">
                <a:solidFill>
                  <a:schemeClr val="accent4">
                    <a:lumMod val="75000"/>
                  </a:schemeClr>
                </a:solidFill>
                <a:effectLst/>
                <a:latin typeface="Times New Roman" panose="02020603050405020304" pitchFamily="18" charset="0"/>
                <a:cs typeface="Times New Roman" panose="02020603050405020304" pitchFamily="18" charset="0"/>
              </a:rPr>
              <a:t>three basic constraints </a:t>
            </a:r>
          </a:p>
          <a:p>
            <a:pPr lvl="1" algn="just">
              <a:lnSpc>
                <a:spcPct val="150000"/>
              </a:lnSpc>
              <a:buFont typeface="Wingdings" panose="05000000000000000000" pitchFamily="2" charset="2"/>
              <a:buChar char="§"/>
            </a:pPr>
            <a:r>
              <a:rPr lang="en-US" sz="5800" b="0" i="0" dirty="0">
                <a:solidFill>
                  <a:srgbClr val="000000"/>
                </a:solidFill>
                <a:effectLst/>
                <a:latin typeface="Times New Roman" panose="02020603050405020304" pitchFamily="18" charset="0"/>
                <a:cs typeface="Times New Roman" panose="02020603050405020304" pitchFamily="18" charset="0"/>
              </a:rPr>
              <a:t>A system must have some </a:t>
            </a:r>
            <a:r>
              <a:rPr lang="en-US" sz="5800" b="1" i="0" dirty="0">
                <a:solidFill>
                  <a:schemeClr val="accent4">
                    <a:lumMod val="75000"/>
                  </a:schemeClr>
                </a:solidFill>
                <a:effectLst/>
                <a:latin typeface="Times New Roman" panose="02020603050405020304" pitchFamily="18" charset="0"/>
                <a:cs typeface="Times New Roman" panose="02020603050405020304" pitchFamily="18" charset="0"/>
              </a:rPr>
              <a:t>structure and behavior</a:t>
            </a:r>
            <a:r>
              <a:rPr lang="en-US" sz="5800" b="0" i="0" dirty="0">
                <a:solidFill>
                  <a:srgbClr val="000000"/>
                </a:solidFill>
                <a:effectLst/>
                <a:latin typeface="Times New Roman" panose="02020603050405020304" pitchFamily="18" charset="0"/>
                <a:cs typeface="Times New Roman" panose="02020603050405020304" pitchFamily="18" charset="0"/>
              </a:rPr>
              <a:t> which is designed to achieve a predefined objective.</a:t>
            </a:r>
          </a:p>
          <a:p>
            <a:pPr lvl="1" algn="just">
              <a:lnSpc>
                <a:spcPct val="150000"/>
              </a:lnSpc>
              <a:buFont typeface="Wingdings" panose="05000000000000000000" pitchFamily="2" charset="2"/>
              <a:buChar char="§"/>
            </a:pPr>
            <a:r>
              <a:rPr lang="en-US" sz="5800" b="1" i="0" dirty="0">
                <a:solidFill>
                  <a:schemeClr val="accent4">
                    <a:lumMod val="75000"/>
                  </a:schemeClr>
                </a:solidFill>
                <a:effectLst/>
                <a:latin typeface="Times New Roman" panose="02020603050405020304" pitchFamily="18" charset="0"/>
                <a:cs typeface="Times New Roman" panose="02020603050405020304" pitchFamily="18" charset="0"/>
              </a:rPr>
              <a:t>Interconnectivity</a:t>
            </a:r>
            <a:r>
              <a:rPr lang="en-US" sz="5800" b="0" i="0" dirty="0">
                <a:solidFill>
                  <a:srgbClr val="000000"/>
                </a:solidFill>
                <a:effectLst/>
                <a:latin typeface="Times New Roman" panose="02020603050405020304" pitchFamily="18" charset="0"/>
                <a:cs typeface="Times New Roman" panose="02020603050405020304" pitchFamily="18" charset="0"/>
              </a:rPr>
              <a:t> and </a:t>
            </a:r>
            <a:r>
              <a:rPr lang="en-US" sz="5800" b="1" i="0" dirty="0">
                <a:solidFill>
                  <a:schemeClr val="accent4">
                    <a:lumMod val="75000"/>
                  </a:schemeClr>
                </a:solidFill>
                <a:effectLst/>
                <a:latin typeface="Times New Roman" panose="02020603050405020304" pitchFamily="18" charset="0"/>
                <a:cs typeface="Times New Roman" panose="02020603050405020304" pitchFamily="18" charset="0"/>
              </a:rPr>
              <a:t>interdependence</a:t>
            </a:r>
            <a:r>
              <a:rPr lang="en-US" sz="58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5800" b="0" i="0" dirty="0">
                <a:solidFill>
                  <a:srgbClr val="000000"/>
                </a:solidFill>
                <a:effectLst/>
                <a:latin typeface="Times New Roman" panose="02020603050405020304" pitchFamily="18" charset="0"/>
                <a:cs typeface="Times New Roman" panose="02020603050405020304" pitchFamily="18" charset="0"/>
              </a:rPr>
              <a:t>must exist among the system components.</a:t>
            </a:r>
          </a:p>
          <a:p>
            <a:pPr lvl="1" algn="just">
              <a:lnSpc>
                <a:spcPct val="150000"/>
              </a:lnSpc>
              <a:buFont typeface="Wingdings" panose="05000000000000000000" pitchFamily="2" charset="2"/>
              <a:buChar char="§"/>
            </a:pPr>
            <a:r>
              <a:rPr lang="en-US" sz="5800" b="0" i="0" dirty="0">
                <a:solidFill>
                  <a:srgbClr val="000000"/>
                </a:solidFill>
                <a:effectLst/>
                <a:latin typeface="Times New Roman" panose="02020603050405020304" pitchFamily="18" charset="0"/>
                <a:cs typeface="Times New Roman" panose="02020603050405020304" pitchFamily="18" charset="0"/>
              </a:rPr>
              <a:t>The </a:t>
            </a:r>
            <a:r>
              <a:rPr lang="en-US" sz="5800" b="1" i="0" dirty="0">
                <a:solidFill>
                  <a:schemeClr val="accent4">
                    <a:lumMod val="75000"/>
                  </a:schemeClr>
                </a:solidFill>
                <a:effectLst/>
                <a:latin typeface="Times New Roman" panose="02020603050405020304" pitchFamily="18" charset="0"/>
                <a:cs typeface="Times New Roman" panose="02020603050405020304" pitchFamily="18" charset="0"/>
              </a:rPr>
              <a:t>objectives of the organization</a:t>
            </a:r>
            <a:r>
              <a:rPr lang="en-US" sz="5800" b="0" i="0" dirty="0">
                <a:solidFill>
                  <a:srgbClr val="000000"/>
                </a:solidFill>
                <a:effectLst/>
                <a:latin typeface="Times New Roman" panose="02020603050405020304" pitchFamily="18" charset="0"/>
                <a:cs typeface="Times New Roman" panose="02020603050405020304" pitchFamily="18" charset="0"/>
              </a:rPr>
              <a:t> have a </a:t>
            </a:r>
            <a:r>
              <a:rPr lang="en-US" sz="5800" b="1" i="0" dirty="0">
                <a:solidFill>
                  <a:srgbClr val="000000"/>
                </a:solidFill>
                <a:effectLst/>
                <a:latin typeface="Times New Roman" panose="02020603050405020304" pitchFamily="18" charset="0"/>
                <a:cs typeface="Times New Roman" panose="02020603050405020304" pitchFamily="18" charset="0"/>
              </a:rPr>
              <a:t>higher priority</a:t>
            </a:r>
            <a:r>
              <a:rPr lang="en-US" sz="5800" b="0" i="0" dirty="0">
                <a:solidFill>
                  <a:srgbClr val="000000"/>
                </a:solidFill>
                <a:effectLst/>
                <a:latin typeface="Times New Roman" panose="02020603050405020304" pitchFamily="18" charset="0"/>
                <a:cs typeface="Times New Roman" panose="02020603050405020304" pitchFamily="18" charset="0"/>
              </a:rPr>
              <a:t> than the objectives of its subsystems.</a:t>
            </a:r>
          </a:p>
          <a:p>
            <a:pPr lvl="4" algn="just">
              <a:lnSpc>
                <a:spcPct val="150000"/>
              </a:lnSpc>
              <a:buFont typeface="Wingdings" panose="05000000000000000000" pitchFamily="2" charset="2"/>
              <a:buChar char="§"/>
            </a:pPr>
            <a:r>
              <a:rPr lang="en-US" sz="4500" b="1" i="0" dirty="0" smtClean="0">
                <a:solidFill>
                  <a:srgbClr val="000000"/>
                </a:solidFill>
                <a:effectLst/>
                <a:latin typeface="Times New Roman" panose="02020603050405020304" pitchFamily="18" charset="0"/>
                <a:cs typeface="Times New Roman" panose="02020603050405020304" pitchFamily="18" charset="0"/>
              </a:rPr>
              <a:t>Example</a:t>
            </a:r>
            <a:r>
              <a:rPr lang="en-US" sz="4500" b="0" i="0" dirty="0">
                <a:solidFill>
                  <a:srgbClr val="000000"/>
                </a:solidFill>
                <a:effectLst/>
                <a:latin typeface="Times New Roman" panose="02020603050405020304" pitchFamily="18" charset="0"/>
                <a:cs typeface="Times New Roman" panose="02020603050405020304" pitchFamily="18" charset="0"/>
              </a:rPr>
              <a:t>, traffic management system, payroll system, automatic library system, human resources information system.</a:t>
            </a:r>
          </a:p>
          <a:p>
            <a:endParaRPr lang="en-US" dirty="0"/>
          </a:p>
        </p:txBody>
      </p:sp>
    </p:spTree>
    <p:extLst>
      <p:ext uri="{BB962C8B-B14F-4D97-AF65-F5344CB8AC3E}">
        <p14:creationId xmlns:p14="http://schemas.microsoft.com/office/powerpoint/2010/main" val="13101114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1F3282-4ABC-4806-9CCB-C75BBDBE63F8}"/>
              </a:ext>
            </a:extLst>
          </p:cNvPr>
          <p:cNvSpPr>
            <a:spLocks noGrp="1"/>
          </p:cNvSpPr>
          <p:nvPr>
            <p:ph type="title"/>
          </p:nvPr>
        </p:nvSpPr>
        <p:spPr>
          <a:xfrm>
            <a:off x="0" y="8461"/>
            <a:ext cx="12192000" cy="770096"/>
          </a:xfrm>
          <a:solidFill>
            <a:schemeClr val="accent6">
              <a:lumMod val="20000"/>
              <a:lumOff val="80000"/>
            </a:schemeClr>
          </a:solidFill>
        </p:spPr>
        <p:txBody>
          <a:bodyPr/>
          <a:lstStyle/>
          <a:p>
            <a:r>
              <a:rPr lang="en-US" dirty="0">
                <a:solidFill>
                  <a:schemeClr val="tx1"/>
                </a:solidFill>
                <a:latin typeface="Times New Roman" panose="02020603050405020304" pitchFamily="18" charset="0"/>
                <a:cs typeface="Times New Roman" panose="02020603050405020304" pitchFamily="18" charset="0"/>
              </a:rPr>
              <a:t>…Development methodologies</a:t>
            </a:r>
          </a:p>
        </p:txBody>
      </p:sp>
      <p:pic>
        <p:nvPicPr>
          <p:cNvPr id="1028" name="Picture 4" descr="SDLC Agile Model">
            <a:extLst>
              <a:ext uri="{FF2B5EF4-FFF2-40B4-BE49-F238E27FC236}">
                <a16:creationId xmlns="" xmlns:a16="http://schemas.microsoft.com/office/drawing/2014/main" id="{44BAE593-333E-4A8C-94CE-3386967CBA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25821"/>
            <a:ext cx="9962060" cy="4886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CAD10608-CE08-467A-858F-DB67323222EB}"/>
              </a:ext>
            </a:extLst>
          </p:cNvPr>
          <p:cNvSpPr txBox="1"/>
          <p:nvPr/>
        </p:nvSpPr>
        <p:spPr>
          <a:xfrm>
            <a:off x="0" y="725841"/>
            <a:ext cx="10821040" cy="584775"/>
          </a:xfrm>
          <a:prstGeom prst="rect">
            <a:avLst/>
          </a:prstGeom>
          <a:noFill/>
        </p:spPr>
        <p:txBody>
          <a:bodyPr wrap="square" rtlCol="0">
            <a:spAutoFit/>
          </a:bodyPr>
          <a:lstStyle/>
          <a:p>
            <a:pPr marL="285750" indent="-285750">
              <a:buFont typeface="Wingdings" panose="05000000000000000000" pitchFamily="2" charset="2"/>
              <a:buChar char="q"/>
            </a:pPr>
            <a:r>
              <a:rPr lang="en-US" sz="2800" b="0" i="0" dirty="0">
                <a:solidFill>
                  <a:srgbClr val="000000"/>
                </a:solidFill>
                <a:effectLst/>
                <a:latin typeface="Times New Roman" panose="02020603050405020304" pitchFamily="18" charset="0"/>
                <a:cs typeface="Times New Roman" panose="02020603050405020304" pitchFamily="18" charset="0"/>
              </a:rPr>
              <a:t>Here is a graphical </a:t>
            </a:r>
            <a:r>
              <a:rPr lang="en-US" sz="3200" b="0" i="0" dirty="0">
                <a:solidFill>
                  <a:srgbClr val="000000"/>
                </a:solidFill>
                <a:effectLst/>
                <a:latin typeface="Times New Roman" panose="02020603050405020304" pitchFamily="18" charset="0"/>
                <a:cs typeface="Times New Roman" panose="02020603050405020304" pitchFamily="18" charset="0"/>
              </a:rPr>
              <a:t>illustration</a:t>
            </a:r>
            <a:r>
              <a:rPr lang="en-US" sz="2800" b="0" i="0" dirty="0">
                <a:solidFill>
                  <a:srgbClr val="000000"/>
                </a:solidFill>
                <a:effectLst/>
                <a:latin typeface="Times New Roman" panose="02020603050405020304" pitchFamily="18" charset="0"/>
                <a:cs typeface="Times New Roman" panose="02020603050405020304" pitchFamily="18" charset="0"/>
              </a:rPr>
              <a:t> of the </a:t>
            </a:r>
            <a:r>
              <a:rPr lang="en-US" sz="3200" b="1" i="0" dirty="0">
                <a:solidFill>
                  <a:srgbClr val="002060"/>
                </a:solidFill>
                <a:effectLst/>
                <a:latin typeface="Times New Roman" panose="02020603050405020304" pitchFamily="18" charset="0"/>
                <a:cs typeface="Times New Roman" panose="02020603050405020304" pitchFamily="18" charset="0"/>
              </a:rPr>
              <a:t>Agile </a:t>
            </a:r>
            <a:r>
              <a:rPr lang="en-US" sz="3200" b="1" i="0" dirty="0" smtClean="0">
                <a:solidFill>
                  <a:srgbClr val="002060"/>
                </a:solidFill>
                <a:effectLst/>
                <a:latin typeface="Times New Roman" panose="02020603050405020304" pitchFamily="18" charset="0"/>
                <a:cs typeface="Times New Roman" panose="02020603050405020304" pitchFamily="18" charset="0"/>
              </a:rPr>
              <a:t>Model</a:t>
            </a:r>
            <a:endParaRPr lang="en-US" sz="3200" dirty="0">
              <a:latin typeface="Times New Roman" panose="02020603050405020304" pitchFamily="18" charset="0"/>
              <a:cs typeface="Times New Roman" panose="02020603050405020304" pitchFamily="18" charset="0"/>
            </a:endParaRPr>
          </a:p>
        </p:txBody>
      </p:sp>
      <p:sp>
        <p:nvSpPr>
          <p:cNvPr id="3" name="Rounded Rectangle 2"/>
          <p:cNvSpPr/>
          <p:nvPr/>
        </p:nvSpPr>
        <p:spPr>
          <a:xfrm>
            <a:off x="7195127" y="1234022"/>
            <a:ext cx="4913745" cy="231832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nSpc>
                <a:spcPct val="100000"/>
              </a:lnSpc>
              <a:buFont typeface="Wingdings" panose="05000000000000000000" pitchFamily="2" charset="2"/>
              <a:buChar char="§"/>
            </a:pPr>
            <a:r>
              <a:rPr lang="en-US" sz="3200" dirty="0">
                <a:solidFill>
                  <a:srgbClr val="000000"/>
                </a:solidFill>
                <a:latin typeface="Times New Roman" panose="02020603050405020304" pitchFamily="18" charset="0"/>
                <a:cs typeface="Times New Roman" panose="02020603050405020304" pitchFamily="18" charset="0"/>
              </a:rPr>
              <a:t>Iterative approach is taken and </a:t>
            </a:r>
            <a:r>
              <a:rPr lang="en-US" sz="3200" b="1" dirty="0">
                <a:solidFill>
                  <a:srgbClr val="000000"/>
                </a:solidFill>
                <a:latin typeface="Times New Roman" panose="02020603050405020304" pitchFamily="18" charset="0"/>
                <a:cs typeface="Times New Roman" panose="02020603050405020304" pitchFamily="18" charset="0"/>
              </a:rPr>
              <a:t>working software </a:t>
            </a:r>
            <a:r>
              <a:rPr lang="en-US" sz="3200" dirty="0">
                <a:solidFill>
                  <a:srgbClr val="000000"/>
                </a:solidFill>
                <a:latin typeface="Times New Roman" panose="02020603050405020304" pitchFamily="18" charset="0"/>
                <a:cs typeface="Times New Roman" panose="02020603050405020304" pitchFamily="18" charset="0"/>
              </a:rPr>
              <a:t>build is delivered </a:t>
            </a:r>
            <a:r>
              <a:rPr lang="en-US" sz="3200" b="1" dirty="0">
                <a:solidFill>
                  <a:srgbClr val="000000"/>
                </a:solidFill>
                <a:latin typeface="Times New Roman" panose="02020603050405020304" pitchFamily="18" charset="0"/>
                <a:cs typeface="Times New Roman" panose="02020603050405020304" pitchFamily="18" charset="0"/>
              </a:rPr>
              <a:t>after each iteration</a:t>
            </a:r>
            <a:r>
              <a:rPr lang="en-US" sz="3200" dirty="0">
                <a:solidFill>
                  <a:srgbClr val="000000"/>
                </a:solidFill>
                <a:latin typeface="Times New Roman" panose="02020603050405020304" pitchFamily="18" charset="0"/>
                <a:cs typeface="Times New Roman" panose="02020603050405020304" pitchFamily="18" charset="0"/>
              </a:rPr>
              <a:t>. </a:t>
            </a:r>
            <a:endParaRPr lang="en-US" sz="3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1596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855" y="1052944"/>
            <a:ext cx="11924145" cy="5504874"/>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When to use the Agile Model?</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When frequent changes are required.</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When a highly qualified and experienced team is available.</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When a customer is ready to have a meeting with a software team all the time.</a:t>
            </a:r>
          </a:p>
          <a:p>
            <a:pPr>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When project size is small.</a:t>
            </a:r>
          </a:p>
          <a:p>
            <a:endParaRPr lang="en-GB" sz="2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738909"/>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1439688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4" y="1089892"/>
            <a:ext cx="11859491" cy="5056291"/>
          </a:xfrm>
        </p:spPr>
        <p:txBody>
          <a:bodyPr>
            <a:noAutofit/>
          </a:bodyPr>
          <a:lstStyle/>
          <a:p>
            <a:r>
              <a:rPr lang="en-US" sz="3600" b="1" dirty="0">
                <a:solidFill>
                  <a:srgbClr val="002060"/>
                </a:solidFill>
                <a:latin typeface="Times New Roman" panose="02020603050405020304" pitchFamily="18" charset="0"/>
                <a:cs typeface="Times New Roman" panose="02020603050405020304" pitchFamily="18" charset="0"/>
              </a:rPr>
              <a:t>Advantage(Pros) of Agile Method:</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Frequent Delivery</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Face-to-Face </a:t>
            </a:r>
            <a:r>
              <a:rPr lang="en-US" sz="3600" dirty="0">
                <a:latin typeface="Times New Roman" panose="02020603050405020304" pitchFamily="18" charset="0"/>
                <a:cs typeface="Times New Roman" panose="02020603050405020304" pitchFamily="18" charset="0"/>
              </a:rPr>
              <a:t>Communication</a:t>
            </a:r>
            <a:r>
              <a:rPr lang="en-US" sz="3200" dirty="0">
                <a:latin typeface="Times New Roman" panose="02020603050405020304" pitchFamily="18" charset="0"/>
                <a:cs typeface="Times New Roman" panose="02020603050405020304" pitchFamily="18" charset="0"/>
              </a:rPr>
              <a:t> with clients.</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Efficient design and fulfils the business requirement.</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Anytime changes are acceptable.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It reduces total development time.</a:t>
            </a:r>
          </a:p>
          <a:p>
            <a:endParaRPr lang="en-GB" sz="2800" dirty="0"/>
          </a:p>
        </p:txBody>
      </p:sp>
      <p:sp>
        <p:nvSpPr>
          <p:cNvPr id="4" name="Title 1"/>
          <p:cNvSpPr>
            <a:spLocks noGrp="1"/>
          </p:cNvSpPr>
          <p:nvPr>
            <p:ph type="title"/>
          </p:nvPr>
        </p:nvSpPr>
        <p:spPr>
          <a:xfrm>
            <a:off x="0" y="0"/>
            <a:ext cx="12192000" cy="812800"/>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41182858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581" y="1154401"/>
            <a:ext cx="11794837" cy="5375707"/>
          </a:xfrm>
        </p:spPr>
        <p:txBody>
          <a:bodyPr>
            <a:normAutofit/>
          </a:bodyPr>
          <a:lstStyle/>
          <a:p>
            <a:pPr algn="just"/>
            <a:r>
              <a:rPr lang="en-US" sz="3200" b="1" dirty="0">
                <a:solidFill>
                  <a:srgbClr val="002060"/>
                </a:solidFill>
                <a:latin typeface="Times New Roman" panose="02020603050405020304" pitchFamily="18" charset="0"/>
                <a:cs typeface="Times New Roman" panose="02020603050405020304" pitchFamily="18" charset="0"/>
              </a:rPr>
              <a:t>Disadvantages(Cons) of Agile Model:</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Due to the shortage of formal documents, it creates confusion and crucial decisions taken throughout various phases can be misinterpreted at any time by different team members.</a:t>
            </a:r>
          </a:p>
          <a:p>
            <a:pPr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Due to the lack of proper documentation, once the project completes and the developers allotted to another project, maintenance of the finished project can become a difficulty</a:t>
            </a:r>
            <a:r>
              <a:rPr lang="en-US" sz="3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Difficult to Handel long term project</a:t>
            </a:r>
            <a:endParaRPr lang="en-US" sz="3200" dirty="0">
              <a:latin typeface="Times New Roman" panose="02020603050405020304" pitchFamily="18" charset="0"/>
              <a:cs typeface="Times New Roman" panose="02020603050405020304" pitchFamily="18" charset="0"/>
            </a:endParaRPr>
          </a:p>
          <a:p>
            <a:pPr algn="just"/>
            <a:endParaRPr lang="en-GB" sz="32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757238"/>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3050591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1062182"/>
            <a:ext cx="10989425" cy="4806911"/>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Agile Method</a:t>
            </a:r>
            <a:endParaRPr lang="en-GB" sz="3200" dirty="0"/>
          </a:p>
        </p:txBody>
      </p:sp>
      <p:sp>
        <p:nvSpPr>
          <p:cNvPr id="4" name="Oval 3"/>
          <p:cNvSpPr/>
          <p:nvPr/>
        </p:nvSpPr>
        <p:spPr>
          <a:xfrm>
            <a:off x="526473" y="1791856"/>
            <a:ext cx="11028217" cy="373149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b="1" dirty="0">
                <a:latin typeface="Times New Roman" panose="02020603050405020304" pitchFamily="18" charset="0"/>
                <a:cs typeface="Times New Roman" panose="02020603050405020304" pitchFamily="18" charset="0"/>
              </a:rPr>
              <a:t>The main goal of Agile model </a:t>
            </a:r>
          </a:p>
          <a:p>
            <a:pPr algn="ctr"/>
            <a:r>
              <a:rPr lang="en-GB" sz="3600" b="1" dirty="0">
                <a:latin typeface="Times New Roman" panose="02020603050405020304" pitchFamily="18" charset="0"/>
                <a:cs typeface="Times New Roman" panose="02020603050405020304" pitchFamily="18" charset="0"/>
              </a:rPr>
              <a:t>Customer satisfaction by delivering the working piece of the software within very short span of </a:t>
            </a:r>
            <a:r>
              <a:rPr lang="en-GB" sz="3600" b="1" dirty="0" smtClean="0">
                <a:latin typeface="Times New Roman" panose="02020603050405020304" pitchFamily="18" charset="0"/>
                <a:cs typeface="Times New Roman" panose="02020603050405020304" pitchFamily="18" charset="0"/>
              </a:rPr>
              <a:t>time  </a:t>
            </a:r>
            <a:endParaRPr lang="en-GB" sz="3600" b="1"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6944" y="0"/>
            <a:ext cx="12155055" cy="932873"/>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 System Development methodologies</a:t>
            </a:r>
            <a:endParaRPr lang="en-GB" dirty="0"/>
          </a:p>
        </p:txBody>
      </p:sp>
    </p:spTree>
    <p:extLst>
      <p:ext uri="{BB962C8B-B14F-4D97-AF65-F5344CB8AC3E}">
        <p14:creationId xmlns:p14="http://schemas.microsoft.com/office/powerpoint/2010/main" val="30240187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00B57-A344-4EE5-9230-984430C4C1F7}"/>
              </a:ext>
            </a:extLst>
          </p:cNvPr>
          <p:cNvSpPr>
            <a:spLocks noGrp="1"/>
          </p:cNvSpPr>
          <p:nvPr>
            <p:ph type="title"/>
          </p:nvPr>
        </p:nvSpPr>
        <p:spPr>
          <a:xfrm>
            <a:off x="0" y="0"/>
            <a:ext cx="12192000" cy="628073"/>
          </a:xfrm>
          <a:solidFill>
            <a:schemeClr val="accent6">
              <a:lumMod val="20000"/>
              <a:lumOff val="80000"/>
            </a:schemeClr>
          </a:solidFill>
        </p:spPr>
        <p:txBody>
          <a:bodyPr>
            <a:normAutofit fontScale="90000"/>
          </a:bodyPr>
          <a:lstStyle/>
          <a:p>
            <a:r>
              <a:rPr lang="en-US" sz="4400" dirty="0">
                <a:latin typeface="Times New Roman" panose="02020603050405020304" pitchFamily="18" charset="0"/>
                <a:cs typeface="Times New Roman" panose="02020603050405020304" pitchFamily="18" charset="0"/>
              </a:rPr>
              <a:t>…</a:t>
            </a:r>
            <a:r>
              <a:rPr lang="en-US" sz="4400" dirty="0">
                <a:solidFill>
                  <a:schemeClr val="tx1"/>
                </a:solidFill>
                <a:latin typeface="Times New Roman" panose="02020603050405020304" pitchFamily="18" charset="0"/>
                <a:cs typeface="Times New Roman" panose="02020603050405020304" pitchFamily="18" charset="0"/>
              </a:rPr>
              <a:t>Development</a:t>
            </a:r>
            <a:r>
              <a:rPr lang="en-US" sz="4400" dirty="0">
                <a:latin typeface="Times New Roman" panose="02020603050405020304" pitchFamily="18" charset="0"/>
                <a:cs typeface="Times New Roman" panose="02020603050405020304" pitchFamily="18" charset="0"/>
              </a:rPr>
              <a:t> methodologies</a:t>
            </a:r>
          </a:p>
        </p:txBody>
      </p:sp>
      <p:sp>
        <p:nvSpPr>
          <p:cNvPr id="3" name="Content Placeholder 2">
            <a:extLst>
              <a:ext uri="{FF2B5EF4-FFF2-40B4-BE49-F238E27FC236}">
                <a16:creationId xmlns="" xmlns:a16="http://schemas.microsoft.com/office/drawing/2014/main" id="{7149C34C-4FD3-4384-ACD9-E3CA82902BD7}"/>
              </a:ext>
            </a:extLst>
          </p:cNvPr>
          <p:cNvSpPr>
            <a:spLocks noGrp="1"/>
          </p:cNvSpPr>
          <p:nvPr>
            <p:ph idx="1"/>
          </p:nvPr>
        </p:nvSpPr>
        <p:spPr>
          <a:xfrm>
            <a:off x="120072" y="628073"/>
            <a:ext cx="11961091" cy="5846618"/>
          </a:xfrm>
        </p:spPr>
        <p:txBody>
          <a:bodyPr>
            <a:noAutofit/>
          </a:bodyPr>
          <a:lstStyle/>
          <a:p>
            <a:pPr marL="0" indent="0">
              <a:lnSpc>
                <a:spcPct val="100000"/>
              </a:lnSpc>
              <a:buNone/>
            </a:pPr>
            <a:r>
              <a:rPr lang="en-US" sz="3200" b="1" i="0" dirty="0" smtClean="0">
                <a:solidFill>
                  <a:srgbClr val="002060"/>
                </a:solidFill>
                <a:effectLst/>
                <a:latin typeface="Times New Roman" panose="02020603050405020304" pitchFamily="18" charset="0"/>
                <a:cs typeface="Times New Roman" panose="02020603050405020304" pitchFamily="18" charset="0"/>
              </a:rPr>
              <a:t>   RAD </a:t>
            </a:r>
            <a:r>
              <a:rPr lang="en-US" sz="3200" b="1" i="0" dirty="0">
                <a:solidFill>
                  <a:srgbClr val="002060"/>
                </a:solidFill>
                <a:effectLst/>
                <a:latin typeface="Times New Roman" panose="02020603050405020304" pitchFamily="18" charset="0"/>
                <a:cs typeface="Times New Roman" panose="02020603050405020304" pitchFamily="18" charset="0"/>
              </a:rPr>
              <a:t>(Rapid Application Development)</a:t>
            </a:r>
            <a:endParaRPr lang="en-US" sz="3200" b="0" i="0" dirty="0">
              <a:solidFill>
                <a:srgbClr val="002060"/>
              </a:solidFill>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3200" dirty="0">
                <a:solidFill>
                  <a:srgbClr val="000000"/>
                </a:solidFill>
                <a:latin typeface="Times New Roman" panose="02020603050405020304" pitchFamily="18" charset="0"/>
                <a:cs typeface="Times New Roman" panose="02020603050405020304" pitchFamily="18" charset="0"/>
              </a:rPr>
              <a:t>It is </a:t>
            </a:r>
            <a:r>
              <a:rPr lang="en-US" sz="3200" b="0" i="0" dirty="0">
                <a:solidFill>
                  <a:srgbClr val="000000"/>
                </a:solidFill>
                <a:effectLst/>
                <a:latin typeface="Times New Roman" panose="02020603050405020304" pitchFamily="18" charset="0"/>
                <a:cs typeface="Times New Roman" panose="02020603050405020304" pitchFamily="18" charset="0"/>
              </a:rPr>
              <a:t>based on </a:t>
            </a:r>
            <a:r>
              <a:rPr lang="en-US" sz="3200" b="1" i="0" dirty="0">
                <a:solidFill>
                  <a:schemeClr val="accent4">
                    <a:lumMod val="75000"/>
                  </a:schemeClr>
                </a:solidFill>
                <a:effectLst/>
                <a:latin typeface="Times New Roman" panose="02020603050405020304" pitchFamily="18" charset="0"/>
                <a:cs typeface="Times New Roman" panose="02020603050405020304" pitchFamily="18" charset="0"/>
              </a:rPr>
              <a:t>prototyping</a:t>
            </a:r>
            <a:r>
              <a:rPr lang="en-US" sz="3200" b="0" i="0" dirty="0">
                <a:solidFill>
                  <a:srgbClr val="000000"/>
                </a:solidFill>
                <a:effectLst/>
                <a:latin typeface="Times New Roman" panose="02020603050405020304" pitchFamily="18" charset="0"/>
                <a:cs typeface="Times New Roman" panose="02020603050405020304" pitchFamily="18" charset="0"/>
              </a:rPr>
              <a:t> and </a:t>
            </a:r>
            <a:r>
              <a:rPr lang="en-US" sz="3200" b="1" i="0" dirty="0">
                <a:solidFill>
                  <a:schemeClr val="accent4">
                    <a:lumMod val="75000"/>
                  </a:schemeClr>
                </a:solidFill>
                <a:effectLst/>
                <a:latin typeface="Times New Roman" panose="02020603050405020304" pitchFamily="18" charset="0"/>
                <a:cs typeface="Times New Roman" panose="02020603050405020304" pitchFamily="18" charset="0"/>
              </a:rPr>
              <a:t>iterative/incremental</a:t>
            </a:r>
            <a:r>
              <a:rPr lang="en-US" sz="32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3200" b="1" i="0" dirty="0">
                <a:solidFill>
                  <a:schemeClr val="accent4">
                    <a:lumMod val="75000"/>
                  </a:schemeClr>
                </a:solidFill>
                <a:effectLst/>
                <a:latin typeface="Times New Roman" panose="02020603050405020304" pitchFamily="18" charset="0"/>
                <a:cs typeface="Times New Roman" panose="02020603050405020304" pitchFamily="18" charset="0"/>
              </a:rPr>
              <a:t>development</a:t>
            </a:r>
            <a:r>
              <a:rPr lang="en-US" sz="32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3200" b="0" i="0" dirty="0">
                <a:solidFill>
                  <a:srgbClr val="000000"/>
                </a:solidFill>
                <a:effectLst/>
                <a:latin typeface="Times New Roman" panose="02020603050405020304" pitchFamily="18" charset="0"/>
                <a:cs typeface="Times New Roman" panose="02020603050405020304" pitchFamily="18" charset="0"/>
              </a:rPr>
              <a:t>with no specific planning involved</a:t>
            </a:r>
            <a:r>
              <a:rPr lang="en-US" sz="28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
            </a:pPr>
            <a:r>
              <a:rPr lang="en-US" sz="3600" b="0" i="0" dirty="0" smtClean="0">
                <a:solidFill>
                  <a:srgbClr val="000000"/>
                </a:solidFill>
                <a:effectLst/>
                <a:latin typeface="Times New Roman" panose="02020603050405020304" pitchFamily="18" charset="0"/>
                <a:cs typeface="Times New Roman" panose="02020603050405020304" pitchFamily="18" charset="0"/>
              </a:rPr>
              <a:t>It uses </a:t>
            </a:r>
            <a:r>
              <a:rPr lang="en-US" sz="3600" b="1" i="0" dirty="0">
                <a:solidFill>
                  <a:srgbClr val="00B050"/>
                </a:solidFill>
                <a:effectLst/>
                <a:latin typeface="Times New Roman" panose="02020603050405020304" pitchFamily="18" charset="0"/>
                <a:cs typeface="Times New Roman" panose="02020603050405020304" pitchFamily="18" charset="0"/>
              </a:rPr>
              <a:t>minimal planning</a:t>
            </a:r>
            <a:r>
              <a:rPr lang="en-US" sz="3600" b="0" i="0" dirty="0">
                <a:solidFill>
                  <a:srgbClr val="00B050"/>
                </a:solidFill>
                <a:effectLst/>
                <a:latin typeface="Times New Roman" panose="02020603050405020304" pitchFamily="18" charset="0"/>
                <a:cs typeface="Times New Roman" panose="02020603050405020304" pitchFamily="18" charset="0"/>
              </a:rPr>
              <a:t> </a:t>
            </a:r>
            <a:r>
              <a:rPr lang="en-US" sz="3600" b="0" i="0" dirty="0">
                <a:solidFill>
                  <a:srgbClr val="000000"/>
                </a:solidFill>
                <a:effectLst/>
                <a:latin typeface="Times New Roman" panose="02020603050405020304" pitchFamily="18" charset="0"/>
                <a:cs typeface="Times New Roman" panose="02020603050405020304" pitchFamily="18" charset="0"/>
              </a:rPr>
              <a:t>in favor of rapid prototyping.</a:t>
            </a:r>
          </a:p>
          <a:p>
            <a:pPr algn="just">
              <a:lnSpc>
                <a:spcPct val="120000"/>
              </a:lnSpc>
              <a:buFont typeface="Wingdings" panose="05000000000000000000" pitchFamily="2" charset="2"/>
              <a:buChar char="§"/>
            </a:pPr>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process of RAD model is building the Rapid prototype and deliver it to the clients and taking the reviews from </a:t>
            </a:r>
            <a:r>
              <a:rPr lang="en-US" sz="3600" dirty="0" smtClean="0">
                <a:latin typeface="Times New Roman" panose="02020603050405020304" pitchFamily="18" charset="0"/>
                <a:cs typeface="Times New Roman" panose="02020603050405020304" pitchFamily="18" charset="0"/>
              </a:rPr>
              <a:t>them. </a:t>
            </a:r>
            <a:r>
              <a:rPr lang="en-US" sz="3600" dirty="0">
                <a:latin typeface="Times New Roman" panose="02020603050405020304" pitchFamily="18" charset="0"/>
                <a:cs typeface="Times New Roman" panose="02020603050405020304" pitchFamily="18" charset="0"/>
              </a:rPr>
              <a:t>If customer is satisfied then SRS document is created and designing phase is start.</a:t>
            </a:r>
          </a:p>
          <a:p>
            <a:pPr algn="just">
              <a:lnSpc>
                <a:spcPct val="120000"/>
              </a:lnSpc>
              <a:buFont typeface="Wingdings" panose="05000000000000000000" pitchFamily="2" charset="2"/>
              <a:buChar char="§"/>
            </a:pPr>
            <a:endParaRPr lang="en-US" sz="3600" b="0" i="0" dirty="0" smtClean="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98646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69B447-37EE-4E7B-B3DC-4C1991ADC97C}"/>
              </a:ext>
            </a:extLst>
          </p:cNvPr>
          <p:cNvSpPr>
            <a:spLocks noGrp="1"/>
          </p:cNvSpPr>
          <p:nvPr>
            <p:ph type="title"/>
          </p:nvPr>
        </p:nvSpPr>
        <p:spPr>
          <a:xfrm>
            <a:off x="0" y="-92363"/>
            <a:ext cx="12192000" cy="840509"/>
          </a:xfrm>
          <a:solidFill>
            <a:schemeClr val="accent6">
              <a:lumMod val="20000"/>
              <a:lumOff val="80000"/>
            </a:schemeClr>
          </a:solidFill>
        </p:spPr>
        <p:txBody>
          <a:bodyPr/>
          <a:lstStyle/>
          <a:p>
            <a:r>
              <a:rPr lang="en-US" dirty="0" smtClean="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methodologies</a:t>
            </a:r>
          </a:p>
        </p:txBody>
      </p:sp>
      <p:sp>
        <p:nvSpPr>
          <p:cNvPr id="3" name="Content Placeholder 2">
            <a:extLst>
              <a:ext uri="{FF2B5EF4-FFF2-40B4-BE49-F238E27FC236}">
                <a16:creationId xmlns="" xmlns:a16="http://schemas.microsoft.com/office/drawing/2014/main" id="{652E77F4-4714-4688-A8E5-E03E82D093B3}"/>
              </a:ext>
            </a:extLst>
          </p:cNvPr>
          <p:cNvSpPr>
            <a:spLocks noGrp="1"/>
          </p:cNvSpPr>
          <p:nvPr>
            <p:ph idx="1"/>
          </p:nvPr>
        </p:nvSpPr>
        <p:spPr>
          <a:xfrm>
            <a:off x="0" y="748146"/>
            <a:ext cx="11834091" cy="5347855"/>
          </a:xfrm>
        </p:spPr>
        <p:txBody>
          <a:bodyPr>
            <a:noAutofit/>
          </a:bodyPr>
          <a:lstStyle/>
          <a:p>
            <a:pPr algn="just">
              <a:buFont typeface="Wingdings" panose="05000000000000000000" pitchFamily="2" charset="2"/>
              <a:buChar char="§"/>
            </a:pPr>
            <a:r>
              <a:rPr lang="en-US" sz="2800"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This model have small teams in encompassing </a:t>
            </a:r>
            <a:r>
              <a:rPr lang="en-US" sz="3200" dirty="0" smtClean="0">
                <a:solidFill>
                  <a:srgbClr val="000000"/>
                </a:solidFill>
                <a:latin typeface="Times New Roman" panose="02020603050405020304" pitchFamily="18" charset="0"/>
                <a:cs typeface="Times New Roman" panose="02020603050405020304" pitchFamily="18" charset="0"/>
              </a:rPr>
              <a:t>developers</a:t>
            </a:r>
            <a:r>
              <a:rPr lang="en-US" sz="3200" dirty="0">
                <a:solidFill>
                  <a:srgbClr val="000000"/>
                </a:solidFill>
                <a:latin typeface="Times New Roman" panose="02020603050405020304" pitchFamily="18" charset="0"/>
                <a:cs typeface="Times New Roman" panose="02020603050405020304" pitchFamily="18" charset="0"/>
              </a:rPr>
              <a:t>, domain </a:t>
            </a:r>
            <a:r>
              <a:rPr lang="en-US" sz="3200" dirty="0" smtClean="0">
                <a:solidFill>
                  <a:srgbClr val="000000"/>
                </a:solidFill>
                <a:latin typeface="Times New Roman" panose="02020603050405020304" pitchFamily="18" charset="0"/>
                <a:cs typeface="Times New Roman" panose="02020603050405020304" pitchFamily="18" charset="0"/>
              </a:rPr>
              <a:t>experts, customer </a:t>
            </a:r>
            <a:r>
              <a:rPr lang="en-US" sz="3200" dirty="0">
                <a:solidFill>
                  <a:srgbClr val="000000"/>
                </a:solidFill>
                <a:latin typeface="Times New Roman" panose="02020603050405020304" pitchFamily="18" charset="0"/>
                <a:cs typeface="Times New Roman" panose="02020603050405020304" pitchFamily="18" charset="0"/>
              </a:rPr>
              <a:t>representatives and other IT resources working progressively on their component or prototype.</a:t>
            </a:r>
          </a:p>
          <a:p>
            <a:pPr algn="just">
              <a:buFont typeface="Wingdings" panose="05000000000000000000" pitchFamily="2" charset="2"/>
              <a:buChar char="§"/>
            </a:pPr>
            <a:r>
              <a:rPr lang="en-US" sz="3200" dirty="0" smtClean="0">
                <a:latin typeface="Times New Roman" panose="02020603050405020304" pitchFamily="18" charset="0"/>
                <a:cs typeface="Times New Roman" panose="02020603050405020304" pitchFamily="18" charset="0"/>
              </a:rPr>
              <a:t>The entire project is divided into various small modules and each module is allocated to different teams to finish the working of the small modules. After that, all small modules are combined together to obtain the final project.</a:t>
            </a:r>
          </a:p>
          <a:p>
            <a:pPr algn="just">
              <a:lnSpc>
                <a:spcPct val="100000"/>
              </a:lnSpc>
              <a:buFont typeface="Wingdings" panose="05000000000000000000" pitchFamily="2" charset="2"/>
              <a:buChar char="§"/>
            </a:pPr>
            <a:r>
              <a:rPr lang="en-US" sz="3200" b="1" dirty="0" smtClean="0">
                <a:solidFill>
                  <a:srgbClr val="00B050"/>
                </a:solidFill>
                <a:latin typeface="Times New Roman" panose="02020603050405020304" pitchFamily="18" charset="0"/>
                <a:cs typeface="Times New Roman" panose="02020603050405020304" pitchFamily="18" charset="0"/>
              </a:rPr>
              <a:t>Short </a:t>
            </a:r>
            <a:r>
              <a:rPr lang="en-US" sz="3200" b="1" dirty="0">
                <a:solidFill>
                  <a:srgbClr val="00B050"/>
                </a:solidFill>
                <a:latin typeface="Times New Roman" panose="02020603050405020304" pitchFamily="18" charset="0"/>
                <a:cs typeface="Times New Roman" panose="02020603050405020304" pitchFamily="18" charset="0"/>
              </a:rPr>
              <a:t>development cycle</a:t>
            </a:r>
            <a:r>
              <a:rPr lang="en-US" sz="3200" b="1" dirty="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(2-3 months)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7399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AD Model in Software Engineering - TutorialAnd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443" y="891908"/>
            <a:ext cx="7058430" cy="5204092"/>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7856032" y="1985819"/>
            <a:ext cx="4188186" cy="326967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3600" b="1" dirty="0" smtClean="0">
                <a:solidFill>
                  <a:srgbClr val="002060"/>
                </a:solidFill>
                <a:latin typeface="Times New Roman" panose="02020603050405020304" pitchFamily="18" charset="0"/>
                <a:cs typeface="Times New Roman" panose="02020603050405020304" pitchFamily="18" charset="0"/>
              </a:rPr>
              <a:t>Allows to develop modules simultaneously and combined as a complete product</a:t>
            </a:r>
            <a:r>
              <a:rPr lang="en-GB" sz="3600" dirty="0" smtClean="0">
                <a:solidFill>
                  <a:srgbClr val="002060"/>
                </a:solidFill>
                <a:latin typeface="Times New Roman" panose="02020603050405020304" pitchFamily="18" charset="0"/>
                <a:cs typeface="Times New Roman" panose="02020603050405020304" pitchFamily="18" charset="0"/>
              </a:rPr>
              <a:t>. </a:t>
            </a:r>
            <a:endParaRPr lang="en-GB" sz="3600" dirty="0">
              <a:solidFill>
                <a:srgbClr val="00206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 xmlns:a16="http://schemas.microsoft.com/office/drawing/2014/main" id="{F4200B57-A344-4EE5-9230-984430C4C1F7}"/>
              </a:ext>
            </a:extLst>
          </p:cNvPr>
          <p:cNvSpPr>
            <a:spLocks noGrp="1"/>
          </p:cNvSpPr>
          <p:nvPr>
            <p:ph type="title"/>
          </p:nvPr>
        </p:nvSpPr>
        <p:spPr>
          <a:xfrm>
            <a:off x="0" y="0"/>
            <a:ext cx="12192000" cy="747713"/>
          </a:xfrm>
          <a:solidFill>
            <a:schemeClr val="accent6">
              <a:lumMod val="20000"/>
              <a:lumOff val="80000"/>
            </a:schemeClr>
          </a:solidFill>
        </p:spPr>
        <p:txBody>
          <a:bodyPr>
            <a:normAutofit/>
          </a:bodyPr>
          <a:lstStyle/>
          <a:p>
            <a:r>
              <a:rPr lang="en-US" sz="4400" dirty="0" smtClean="0">
                <a:latin typeface="Times New Roman" panose="02020603050405020304" pitchFamily="18" charset="0"/>
                <a:cs typeface="Times New Roman" panose="02020603050405020304" pitchFamily="18" charset="0"/>
              </a:rPr>
              <a:t>…</a:t>
            </a:r>
            <a:r>
              <a:rPr lang="en-US" sz="4400" dirty="0" err="1" smtClean="0">
                <a:latin typeface="Times New Roman" panose="02020603050405020304" pitchFamily="18" charset="0"/>
                <a:cs typeface="Times New Roman" panose="02020603050405020304" pitchFamily="18" charset="0"/>
              </a:rPr>
              <a:t>Sytstem</a:t>
            </a:r>
            <a:r>
              <a:rPr lang="en-US" sz="4400" dirty="0" smtClean="0">
                <a:latin typeface="Times New Roman" panose="02020603050405020304" pitchFamily="18" charset="0"/>
                <a:cs typeface="Times New Roman" panose="02020603050405020304" pitchFamily="18" charset="0"/>
              </a:rPr>
              <a:t> </a:t>
            </a:r>
            <a:r>
              <a:rPr lang="en-US" sz="4400" dirty="0" smtClean="0">
                <a:solidFill>
                  <a:schemeClr val="tx1"/>
                </a:solidFill>
                <a:latin typeface="Times New Roman" panose="02020603050405020304" pitchFamily="18" charset="0"/>
                <a:cs typeface="Times New Roman" panose="02020603050405020304" pitchFamily="18" charset="0"/>
              </a:rPr>
              <a:t>Development</a:t>
            </a:r>
            <a:r>
              <a:rPr lang="en-US" sz="44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methodologies</a:t>
            </a:r>
          </a:p>
        </p:txBody>
      </p:sp>
    </p:spTree>
    <p:extLst>
      <p:ext uri="{BB962C8B-B14F-4D97-AF65-F5344CB8AC3E}">
        <p14:creationId xmlns:p14="http://schemas.microsoft.com/office/powerpoint/2010/main" val="3876037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48145"/>
            <a:ext cx="12034982" cy="5735782"/>
          </a:xfrm>
        </p:spPr>
        <p:txBody>
          <a:bodyPr>
            <a:normAutofit fontScale="85000" lnSpcReduction="10000"/>
          </a:bodyPr>
          <a:lstStyle/>
          <a:p>
            <a:r>
              <a:rPr lang="en-US" sz="3500" b="1" dirty="0" smtClean="0">
                <a:solidFill>
                  <a:srgbClr val="002060"/>
                </a:solidFill>
                <a:latin typeface="Times New Roman" panose="02020603050405020304" pitchFamily="18" charset="0"/>
                <a:cs typeface="Times New Roman" panose="02020603050405020304" pitchFamily="18" charset="0"/>
              </a:rPr>
              <a:t>Process </a:t>
            </a:r>
            <a:r>
              <a:rPr lang="en-US" sz="3500" b="1" dirty="0">
                <a:solidFill>
                  <a:srgbClr val="002060"/>
                </a:solidFill>
                <a:latin typeface="Times New Roman" panose="02020603050405020304" pitchFamily="18" charset="0"/>
                <a:cs typeface="Times New Roman" panose="02020603050405020304" pitchFamily="18" charset="0"/>
              </a:rPr>
              <a:t>of RAD Model </a:t>
            </a:r>
            <a:r>
              <a:rPr lang="en-US" sz="3500" b="1" dirty="0" smtClean="0">
                <a:solidFill>
                  <a:srgbClr val="002060"/>
                </a:solidFill>
                <a:latin typeface="Times New Roman" panose="02020603050405020304" pitchFamily="18" charset="0"/>
                <a:cs typeface="Times New Roman" panose="02020603050405020304" pitchFamily="18" charset="0"/>
              </a:rPr>
              <a:t>:- </a:t>
            </a:r>
            <a:r>
              <a:rPr lang="en-US" sz="3300" dirty="0" smtClean="0">
                <a:latin typeface="Times New Roman" panose="02020603050405020304" pitchFamily="18" charset="0"/>
                <a:cs typeface="Times New Roman" panose="02020603050405020304" pitchFamily="18" charset="0"/>
              </a:rPr>
              <a:t>There </a:t>
            </a:r>
            <a:r>
              <a:rPr lang="en-US" sz="3300" dirty="0">
                <a:latin typeface="Times New Roman" panose="02020603050405020304" pitchFamily="18" charset="0"/>
                <a:cs typeface="Times New Roman" panose="02020603050405020304" pitchFamily="18" charset="0"/>
              </a:rPr>
              <a:t>are </a:t>
            </a:r>
            <a:r>
              <a:rPr lang="en-US" sz="3300" b="1" dirty="0">
                <a:solidFill>
                  <a:schemeClr val="accent4">
                    <a:lumMod val="75000"/>
                  </a:schemeClr>
                </a:solidFill>
                <a:latin typeface="Times New Roman" panose="02020603050405020304" pitchFamily="18" charset="0"/>
                <a:cs typeface="Times New Roman" panose="02020603050405020304" pitchFamily="18" charset="0"/>
              </a:rPr>
              <a:t>four phases </a:t>
            </a:r>
            <a:r>
              <a:rPr lang="en-US" sz="3300" dirty="0">
                <a:latin typeface="Times New Roman" panose="02020603050405020304" pitchFamily="18" charset="0"/>
                <a:cs typeface="Times New Roman" panose="02020603050405020304" pitchFamily="18" charset="0"/>
              </a:rPr>
              <a:t>in this model :-</a:t>
            </a:r>
          </a:p>
          <a:p>
            <a:r>
              <a:rPr lang="en-US" sz="3800" b="1" u="sng" dirty="0">
                <a:solidFill>
                  <a:srgbClr val="002060"/>
                </a:solidFill>
                <a:latin typeface="Times New Roman" panose="02020603050405020304" pitchFamily="18" charset="0"/>
                <a:cs typeface="Times New Roman" panose="02020603050405020304" pitchFamily="18" charset="0"/>
              </a:rPr>
              <a:t>1-Define the Requirements:-</a:t>
            </a:r>
            <a:endParaRPr lang="en-US" sz="38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300" dirty="0">
                <a:latin typeface="Times New Roman" panose="02020603050405020304" pitchFamily="18" charset="0"/>
                <a:cs typeface="Times New Roman" panose="02020603050405020304" pitchFamily="18" charset="0"/>
              </a:rPr>
              <a:t>At the very beginning, rapid application development sets itself apart from traditional software development models. It doesn’t require </a:t>
            </a:r>
            <a:r>
              <a:rPr lang="en-US" sz="3300" dirty="0" smtClean="0">
                <a:latin typeface="Times New Roman" panose="02020603050405020304" pitchFamily="18" charset="0"/>
                <a:cs typeface="Times New Roman" panose="02020603050405020304" pitchFamily="18" charset="0"/>
              </a:rPr>
              <a:t>as </a:t>
            </a:r>
            <a:r>
              <a:rPr lang="en-US" sz="3300" dirty="0">
                <a:latin typeface="Times New Roman" panose="02020603050405020304" pitchFamily="18" charset="0"/>
                <a:cs typeface="Times New Roman" panose="02020603050405020304" pitchFamily="18" charset="0"/>
              </a:rPr>
              <a:t>to sit with end users and get a detailed list of specifications; instead, </a:t>
            </a:r>
            <a:r>
              <a:rPr lang="en-US" sz="3300" b="1" dirty="0">
                <a:solidFill>
                  <a:schemeClr val="accent4">
                    <a:lumMod val="75000"/>
                  </a:schemeClr>
                </a:solidFill>
                <a:latin typeface="Times New Roman" panose="02020603050405020304" pitchFamily="18" charset="0"/>
                <a:cs typeface="Times New Roman" panose="02020603050405020304" pitchFamily="18" charset="0"/>
              </a:rPr>
              <a:t>it asks for a broad requirement</a:t>
            </a:r>
            <a:r>
              <a:rPr lang="en-US" sz="3300" dirty="0">
                <a:latin typeface="Times New Roman" panose="02020603050405020304" pitchFamily="18" charset="0"/>
                <a:cs typeface="Times New Roman" panose="02020603050405020304" pitchFamily="18" charset="0"/>
              </a:rPr>
              <a:t>. The broad nature of the requirements helps </a:t>
            </a:r>
            <a:r>
              <a:rPr lang="en-US" sz="3300" dirty="0" smtClean="0">
                <a:latin typeface="Times New Roman" panose="02020603050405020304" pitchFamily="18" charset="0"/>
                <a:cs typeface="Times New Roman" panose="02020603050405020304" pitchFamily="18" charset="0"/>
              </a:rPr>
              <a:t>us </a:t>
            </a:r>
            <a:r>
              <a:rPr lang="en-US" sz="3300" dirty="0">
                <a:latin typeface="Times New Roman" panose="02020603050405020304" pitchFamily="18" charset="0"/>
                <a:cs typeface="Times New Roman" panose="02020603050405020304" pitchFamily="18" charset="0"/>
              </a:rPr>
              <a:t>take the time to segment specific requirements at different points of the development cycle</a:t>
            </a:r>
            <a:r>
              <a:rPr lang="en-US" sz="3300" dirty="0" smtClean="0">
                <a:latin typeface="Times New Roman" panose="02020603050405020304" pitchFamily="18" charset="0"/>
                <a:cs typeface="Times New Roman" panose="02020603050405020304" pitchFamily="18" charset="0"/>
              </a:rPr>
              <a:t>.</a:t>
            </a:r>
            <a:endParaRPr lang="en-US" sz="3300" dirty="0">
              <a:latin typeface="Times New Roman" panose="02020603050405020304" pitchFamily="18" charset="0"/>
              <a:cs typeface="Times New Roman" panose="02020603050405020304" pitchFamily="18" charset="0"/>
            </a:endParaRPr>
          </a:p>
          <a:p>
            <a:r>
              <a:rPr lang="en-US" sz="3800" b="1" u="sng" dirty="0">
                <a:solidFill>
                  <a:srgbClr val="002060"/>
                </a:solidFill>
                <a:latin typeface="Times New Roman" panose="02020603050405020304" pitchFamily="18" charset="0"/>
                <a:cs typeface="Times New Roman" panose="02020603050405020304" pitchFamily="18" charset="0"/>
              </a:rPr>
              <a:t>2- </a:t>
            </a:r>
            <a:r>
              <a:rPr lang="en-US" sz="3800" b="1" u="sng" dirty="0">
                <a:solidFill>
                  <a:srgbClr val="002060"/>
                </a:solidFill>
                <a:latin typeface="Times New Roman" panose="02020603050405020304" pitchFamily="18" charset="0"/>
                <a:cs typeface="Times New Roman" panose="02020603050405020304" pitchFamily="18" charset="0"/>
              </a:rPr>
              <a:t>Prototype:-</a:t>
            </a:r>
            <a:endParaRPr lang="en-US" sz="38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300" dirty="0">
                <a:latin typeface="Times New Roman" panose="02020603050405020304" pitchFamily="18" charset="0"/>
                <a:cs typeface="Times New Roman" panose="02020603050405020304" pitchFamily="18" charset="0"/>
              </a:rPr>
              <a:t>In this phase, developer evaluates the customer satisfaction by delivering the prototype and taking the reviews from them. If the customer is satisfied then developer starts implementation. </a:t>
            </a:r>
          </a:p>
        </p:txBody>
      </p:sp>
      <p:sp>
        <p:nvSpPr>
          <p:cNvPr id="4" name="Title 1">
            <a:extLst>
              <a:ext uri="{FF2B5EF4-FFF2-40B4-BE49-F238E27FC236}">
                <a16:creationId xmlns="" xmlns:a16="http://schemas.microsoft.com/office/drawing/2014/main" id="{F4200B57-A344-4EE5-9230-984430C4C1F7}"/>
              </a:ext>
            </a:extLst>
          </p:cNvPr>
          <p:cNvSpPr>
            <a:spLocks noGrp="1"/>
          </p:cNvSpPr>
          <p:nvPr>
            <p:ph type="title"/>
          </p:nvPr>
        </p:nvSpPr>
        <p:spPr>
          <a:xfrm>
            <a:off x="0" y="0"/>
            <a:ext cx="12192000" cy="748145"/>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a:t>
            </a:r>
            <a:r>
              <a:rPr lang="en-US" sz="4400" dirty="0">
                <a:solidFill>
                  <a:schemeClr val="tx1"/>
                </a:solidFill>
                <a:latin typeface="Times New Roman" panose="02020603050405020304" pitchFamily="18" charset="0"/>
                <a:cs typeface="Times New Roman" panose="02020603050405020304" pitchFamily="18" charset="0"/>
              </a:rPr>
              <a:t>Development</a:t>
            </a:r>
            <a:r>
              <a:rPr lang="en-US" sz="4400" dirty="0">
                <a:latin typeface="Times New Roman" panose="02020603050405020304" pitchFamily="18" charset="0"/>
                <a:cs typeface="Times New Roman" panose="02020603050405020304" pitchFamily="18" charset="0"/>
              </a:rPr>
              <a:t> methodologies</a:t>
            </a:r>
          </a:p>
        </p:txBody>
      </p:sp>
    </p:spTree>
    <p:extLst>
      <p:ext uri="{BB962C8B-B14F-4D97-AF65-F5344CB8AC3E}">
        <p14:creationId xmlns:p14="http://schemas.microsoft.com/office/powerpoint/2010/main" val="411902756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18" y="692728"/>
            <a:ext cx="12030364" cy="5911273"/>
          </a:xfrm>
        </p:spPr>
        <p:txBody>
          <a:bodyPr>
            <a:normAutofit/>
          </a:bodyPr>
          <a:lstStyle/>
          <a:p>
            <a:pPr algn="just"/>
            <a:r>
              <a:rPr lang="en-US" sz="3200" b="1" u="sng" dirty="0">
                <a:solidFill>
                  <a:srgbClr val="002060"/>
                </a:solidFill>
                <a:latin typeface="Times New Roman" panose="02020603050405020304" pitchFamily="18" charset="0"/>
                <a:cs typeface="Times New Roman" panose="02020603050405020304" pitchFamily="18" charset="0"/>
              </a:rPr>
              <a:t>3- Construction :-</a:t>
            </a: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Prototype is refining and all the modification ,correction and improvements is done in this phase. This phase helps us to convert the process and modules into the final working product.</a:t>
            </a:r>
          </a:p>
          <a:p>
            <a:pPr algn="just"/>
            <a:r>
              <a:rPr lang="en-US" sz="3200" b="1" u="sng" dirty="0">
                <a:solidFill>
                  <a:srgbClr val="002060"/>
                </a:solidFill>
                <a:latin typeface="Times New Roman" panose="02020603050405020304" pitchFamily="18" charset="0"/>
                <a:cs typeface="Times New Roman" panose="02020603050405020304" pitchFamily="18" charset="0"/>
              </a:rPr>
              <a:t>4- </a:t>
            </a:r>
            <a:r>
              <a:rPr lang="en-US" sz="3200" b="1" u="sng" dirty="0">
                <a:solidFill>
                  <a:srgbClr val="002060"/>
                </a:solidFill>
                <a:latin typeface="Times New Roman" panose="02020603050405020304" pitchFamily="18" charset="0"/>
                <a:cs typeface="Times New Roman" panose="02020603050405020304" pitchFamily="18" charset="0"/>
              </a:rPr>
              <a:t>Deployment :-</a:t>
            </a:r>
            <a:endParaRPr lang="en-US" sz="32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This is the last stage of the RAD model. In this phase, all the independent modules are evaluated separately .The tools and sub-parts of product makes the testing of the product very easy.</a:t>
            </a:r>
          </a:p>
          <a:p>
            <a:endParaRPr lang="en-GB" sz="2800" dirty="0">
              <a:latin typeface="Times New Roman" panose="02020603050405020304" pitchFamily="18" charset="0"/>
              <a:cs typeface="Times New Roman" panose="02020603050405020304" pitchFamily="18" charset="0"/>
            </a:endParaRPr>
          </a:p>
          <a:p>
            <a:endParaRPr lang="en-GB" sz="2800" dirty="0"/>
          </a:p>
        </p:txBody>
      </p:sp>
      <p:sp>
        <p:nvSpPr>
          <p:cNvPr id="4" name="Title 1">
            <a:extLst>
              <a:ext uri="{FF2B5EF4-FFF2-40B4-BE49-F238E27FC236}">
                <a16:creationId xmlns="" xmlns:a16="http://schemas.microsoft.com/office/drawing/2014/main" id="{F4200B57-A344-4EE5-9230-984430C4C1F7}"/>
              </a:ext>
            </a:extLst>
          </p:cNvPr>
          <p:cNvSpPr>
            <a:spLocks noGrp="1"/>
          </p:cNvSpPr>
          <p:nvPr>
            <p:ph type="title"/>
          </p:nvPr>
        </p:nvSpPr>
        <p:spPr>
          <a:xfrm>
            <a:off x="0" y="0"/>
            <a:ext cx="12192000" cy="692727"/>
          </a:xfrm>
          <a:solidFill>
            <a:schemeClr val="accent6">
              <a:lumMod val="20000"/>
              <a:lumOff val="80000"/>
            </a:schemeClr>
          </a:solidFill>
        </p:spPr>
        <p:txBody>
          <a:bodyPr>
            <a:normAutofit fontScale="90000"/>
          </a:bodyPr>
          <a:lstStyle/>
          <a:p>
            <a:r>
              <a:rPr lang="en-US" sz="4400" dirty="0">
                <a:latin typeface="Times New Roman" panose="02020603050405020304" pitchFamily="18" charset="0"/>
                <a:cs typeface="Times New Roman" panose="02020603050405020304" pitchFamily="18" charset="0"/>
              </a:rPr>
              <a:t>…</a:t>
            </a:r>
            <a:r>
              <a:rPr lang="en-US" sz="4400" dirty="0">
                <a:solidFill>
                  <a:schemeClr val="tx1"/>
                </a:solidFill>
                <a:latin typeface="Times New Roman" panose="02020603050405020304" pitchFamily="18" charset="0"/>
                <a:cs typeface="Times New Roman" panose="02020603050405020304" pitchFamily="18" charset="0"/>
              </a:rPr>
              <a:t>Development</a:t>
            </a:r>
            <a:r>
              <a:rPr lang="en-US" sz="4400" dirty="0">
                <a:latin typeface="Times New Roman" panose="02020603050405020304" pitchFamily="18" charset="0"/>
                <a:cs typeface="Times New Roman" panose="02020603050405020304" pitchFamily="18" charset="0"/>
              </a:rPr>
              <a:t> methodologies</a:t>
            </a:r>
          </a:p>
        </p:txBody>
      </p:sp>
    </p:spTree>
    <p:extLst>
      <p:ext uri="{BB962C8B-B14F-4D97-AF65-F5344CB8AC3E}">
        <p14:creationId xmlns:p14="http://schemas.microsoft.com/office/powerpoint/2010/main" val="2331385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D1D113-6185-4EBE-9714-F0C755B65DF2}"/>
              </a:ext>
            </a:extLst>
          </p:cNvPr>
          <p:cNvSpPr>
            <a:spLocks noGrp="1"/>
          </p:cNvSpPr>
          <p:nvPr>
            <p:ph type="title"/>
          </p:nvPr>
        </p:nvSpPr>
        <p:spPr>
          <a:xfrm>
            <a:off x="0" y="1"/>
            <a:ext cx="12192000" cy="655781"/>
          </a:xfrm>
          <a:solidFill>
            <a:schemeClr val="accent6">
              <a:lumMod val="20000"/>
              <a:lumOff val="80000"/>
            </a:schemeClr>
          </a:solidFill>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Characteristics of a System</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94FDEB4-5B5A-472B-A30D-94024CA97446}"/>
              </a:ext>
            </a:extLst>
          </p:cNvPr>
          <p:cNvSpPr>
            <a:spLocks noGrp="1"/>
          </p:cNvSpPr>
          <p:nvPr>
            <p:ph idx="1"/>
          </p:nvPr>
        </p:nvSpPr>
        <p:spPr>
          <a:xfrm>
            <a:off x="0" y="443346"/>
            <a:ext cx="11979564" cy="5837381"/>
          </a:xfrm>
        </p:spPr>
        <p:txBody>
          <a:bodyPr>
            <a:noAutofit/>
          </a:bodyPr>
          <a:lstStyle/>
          <a:p>
            <a:pPr algn="l">
              <a:lnSpc>
                <a:spcPct val="150000"/>
              </a:lnSpc>
              <a:buFont typeface="Wingdings" panose="05000000000000000000" pitchFamily="2" charset="2"/>
              <a:buChar char="q"/>
            </a:pPr>
            <a:r>
              <a:rPr lang="en-US" sz="3200" b="1" i="0" dirty="0">
                <a:effectLst/>
                <a:latin typeface="Times New Roman" panose="02020603050405020304" pitchFamily="18" charset="0"/>
                <a:cs typeface="Times New Roman" panose="02020603050405020304" pitchFamily="18" charset="0"/>
              </a:rPr>
              <a:t>Organization</a:t>
            </a:r>
          </a:p>
          <a:p>
            <a:pPr lvl="1" algn="just">
              <a:lnSpc>
                <a:spcPct val="150000"/>
              </a:lnSpc>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Organization implies structure and order. </a:t>
            </a:r>
          </a:p>
          <a:p>
            <a:pPr lvl="1"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It is the </a:t>
            </a:r>
            <a:r>
              <a:rPr lang="en-US" sz="2800" b="1" i="0" dirty="0">
                <a:solidFill>
                  <a:schemeClr val="accent4">
                    <a:lumMod val="75000"/>
                  </a:schemeClr>
                </a:solidFill>
                <a:effectLst/>
                <a:latin typeface="Times New Roman" panose="02020603050405020304" pitchFamily="18" charset="0"/>
                <a:cs typeface="Times New Roman" panose="02020603050405020304" pitchFamily="18" charset="0"/>
              </a:rPr>
              <a:t>arrangement of components</a:t>
            </a:r>
            <a:r>
              <a:rPr lang="en-US" sz="2800" b="0" i="0" dirty="0">
                <a:solidFill>
                  <a:schemeClr val="accent4">
                    <a:lumMod val="75000"/>
                  </a:schemeClr>
                </a:solidFill>
                <a:effectLst/>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that helps to achieve predetermined </a:t>
            </a:r>
            <a:r>
              <a:rPr lang="en-US" sz="2800" b="0" i="0" dirty="0" smtClean="0">
                <a:solidFill>
                  <a:srgbClr val="000000"/>
                </a:solidFill>
                <a:effectLst/>
                <a:latin typeface="Times New Roman" panose="02020603050405020304" pitchFamily="18" charset="0"/>
                <a:cs typeface="Times New Roman" panose="02020603050405020304" pitchFamily="18" charset="0"/>
              </a:rPr>
              <a:t>objectives.</a:t>
            </a:r>
          </a:p>
          <a:p>
            <a:pPr lvl="1" algn="just">
              <a:lnSpc>
                <a:spcPct val="150000"/>
              </a:lnSpc>
              <a:buClr>
                <a:schemeClr val="accent1">
                  <a:lumMod val="75000"/>
                </a:schemeClr>
              </a:buClr>
              <a:buFont typeface="Wingdings" panose="05000000000000000000" pitchFamily="2" charset="2"/>
              <a:buChar char="q"/>
            </a:pPr>
            <a:r>
              <a:rPr lang="en-US" sz="3200" b="1" i="0" dirty="0" smtClean="0">
                <a:effectLst/>
                <a:latin typeface="Times New Roman" panose="02020603050405020304" pitchFamily="18" charset="0"/>
                <a:cs typeface="Times New Roman" panose="02020603050405020304" pitchFamily="18" charset="0"/>
              </a:rPr>
              <a:t>Interaction</a:t>
            </a:r>
          </a:p>
          <a:p>
            <a:pPr lvl="1" algn="just">
              <a:lnSpc>
                <a:spcPct val="150000"/>
              </a:lnSpc>
              <a:buFont typeface="Wingdings" panose="05000000000000000000" pitchFamily="2" charset="2"/>
              <a:buChar char="§"/>
            </a:pPr>
            <a:r>
              <a:rPr lang="en-US" sz="2800" b="0" i="0" dirty="0" smtClean="0">
                <a:solidFill>
                  <a:srgbClr val="000000"/>
                </a:solidFill>
                <a:effectLst/>
                <a:latin typeface="Times New Roman" panose="02020603050405020304" pitchFamily="18" charset="0"/>
                <a:cs typeface="Times New Roman" panose="02020603050405020304" pitchFamily="18" charset="0"/>
              </a:rPr>
              <a:t>It </a:t>
            </a:r>
            <a:r>
              <a:rPr lang="en-US" sz="2800" b="0" i="0" dirty="0">
                <a:solidFill>
                  <a:srgbClr val="000000"/>
                </a:solidFill>
                <a:effectLst/>
                <a:latin typeface="Times New Roman" panose="02020603050405020304" pitchFamily="18" charset="0"/>
                <a:cs typeface="Times New Roman" panose="02020603050405020304" pitchFamily="18" charset="0"/>
              </a:rPr>
              <a:t>is defined by the manner in which the components operate with each other.</a:t>
            </a:r>
          </a:p>
          <a:p>
            <a:pPr lvl="1" algn="just">
              <a:lnSpc>
                <a:spcPct val="150000"/>
              </a:lnSpc>
              <a:buFont typeface="Wingdings" panose="05000000000000000000" pitchFamily="2" charset="2"/>
              <a:buChar char="§"/>
            </a:pPr>
            <a:r>
              <a:rPr lang="en-US" sz="2800" b="1" i="0" dirty="0" smtClean="0">
                <a:solidFill>
                  <a:schemeClr val="accent4">
                    <a:lumMod val="75000"/>
                  </a:schemeClr>
                </a:solidFill>
                <a:effectLst/>
                <a:latin typeface="Times New Roman" panose="02020603050405020304" pitchFamily="18" charset="0"/>
                <a:cs typeface="Times New Roman" panose="02020603050405020304" pitchFamily="18" charset="0"/>
              </a:rPr>
              <a:t>E.g., </a:t>
            </a:r>
            <a:r>
              <a:rPr lang="en-US" sz="2800" b="0" i="0" dirty="0">
                <a:solidFill>
                  <a:srgbClr val="000000"/>
                </a:solidFill>
                <a:effectLst/>
                <a:latin typeface="Times New Roman" panose="02020603050405020304" pitchFamily="18" charset="0"/>
                <a:cs typeface="Times New Roman" panose="02020603050405020304" pitchFamily="18" charset="0"/>
              </a:rPr>
              <a:t>in an organization, purchasing department must interact with production department and payroll with personnel department.</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36264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1633"/>
            <a:ext cx="11155680" cy="5412076"/>
          </a:xfrm>
        </p:spPr>
        <p:txBody>
          <a:bodyPr>
            <a:normAutofit fontScale="92500"/>
          </a:bodyPr>
          <a:lstStyle/>
          <a:p>
            <a:pPr>
              <a:lnSpc>
                <a:spcPct val="100000"/>
              </a:lnSpc>
            </a:pPr>
            <a:r>
              <a:rPr lang="en-US" sz="3900" b="1" dirty="0">
                <a:solidFill>
                  <a:srgbClr val="002060"/>
                </a:solidFill>
                <a:latin typeface="Times New Roman" panose="02020603050405020304" pitchFamily="18" charset="0"/>
                <a:cs typeface="Times New Roman" panose="02020603050405020304" pitchFamily="18" charset="0"/>
              </a:rPr>
              <a:t>Advantages of RAD Model :-</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RAD model completes the project in a short period of time.</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The progress and development of project can be check on various stages .</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This model uses the powerful techniques and tools.</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Prototype is delivered to the customer so the customer is satisfied.</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It has more flexibility and adaptability to acquire the new requirements.</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Reusability of the components is increased.  </a:t>
            </a:r>
          </a:p>
          <a:p>
            <a:endParaRPr lang="en-GB" dirty="0"/>
          </a:p>
        </p:txBody>
      </p:sp>
      <p:sp>
        <p:nvSpPr>
          <p:cNvPr id="4" name="Title 1">
            <a:extLst>
              <a:ext uri="{FF2B5EF4-FFF2-40B4-BE49-F238E27FC236}">
                <a16:creationId xmlns="" xmlns:a16="http://schemas.microsoft.com/office/drawing/2014/main" id="{F4200B57-A344-4EE5-9230-984430C4C1F7}"/>
              </a:ext>
            </a:extLst>
          </p:cNvPr>
          <p:cNvSpPr>
            <a:spLocks noGrp="1"/>
          </p:cNvSpPr>
          <p:nvPr>
            <p:ph type="title"/>
          </p:nvPr>
        </p:nvSpPr>
        <p:spPr>
          <a:xfrm>
            <a:off x="0" y="19050"/>
            <a:ext cx="12192000" cy="757238"/>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a:t>
            </a:r>
            <a:r>
              <a:rPr lang="en-US" sz="4400" dirty="0">
                <a:solidFill>
                  <a:schemeClr val="tx1"/>
                </a:solidFill>
                <a:latin typeface="Times New Roman" panose="02020603050405020304" pitchFamily="18" charset="0"/>
                <a:cs typeface="Times New Roman" panose="02020603050405020304" pitchFamily="18" charset="0"/>
              </a:rPr>
              <a:t>Development</a:t>
            </a:r>
            <a:r>
              <a:rPr lang="en-US" sz="4400" dirty="0">
                <a:latin typeface="Times New Roman" panose="02020603050405020304" pitchFamily="18" charset="0"/>
                <a:cs typeface="Times New Roman" panose="02020603050405020304" pitchFamily="18" charset="0"/>
              </a:rPr>
              <a:t> methodologies</a:t>
            </a:r>
          </a:p>
        </p:txBody>
      </p:sp>
    </p:spTree>
    <p:extLst>
      <p:ext uri="{BB962C8B-B14F-4D97-AF65-F5344CB8AC3E}">
        <p14:creationId xmlns:p14="http://schemas.microsoft.com/office/powerpoint/2010/main" val="1253628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309" y="720725"/>
            <a:ext cx="11841018" cy="5726257"/>
          </a:xfrm>
        </p:spPr>
        <p:txBody>
          <a:bodyPr>
            <a:normAutofit/>
          </a:bodyPr>
          <a:lstStyle/>
          <a:p>
            <a:pPr>
              <a:lnSpc>
                <a:spcPct val="100000"/>
              </a:lnSpc>
            </a:pPr>
            <a:r>
              <a:rPr lang="en-US" sz="3500" b="1" dirty="0">
                <a:solidFill>
                  <a:srgbClr val="002060"/>
                </a:solidFill>
                <a:latin typeface="Times New Roman" panose="02020603050405020304" pitchFamily="18" charset="0"/>
                <a:cs typeface="Times New Roman" panose="02020603050405020304" pitchFamily="18" charset="0"/>
              </a:rPr>
              <a:t>Disadvantages of RAD Model :-</a:t>
            </a:r>
          </a:p>
          <a:p>
            <a:pPr>
              <a:lnSpc>
                <a:spcPct val="10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Team leader must to do work with developers to complete the work on time.</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Customer involvement are needed .</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There are no reusable component are used to lead the failure of the project </a:t>
            </a:r>
            <a:endParaRPr lang="en-US" sz="3200" dirty="0" smtClean="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Requirements should be are </a:t>
            </a:r>
            <a:r>
              <a:rPr lang="en-US" sz="3200" dirty="0">
                <a:latin typeface="Times New Roman" panose="02020603050405020304" pitchFamily="18" charset="0"/>
                <a:cs typeface="Times New Roman" panose="02020603050405020304" pitchFamily="18" charset="0"/>
              </a:rPr>
              <a:t>clearly specified.</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It can </a:t>
            </a:r>
            <a:r>
              <a:rPr lang="en-US" sz="3200" dirty="0">
                <a:latin typeface="Times New Roman" panose="02020603050405020304" pitchFamily="18" charset="0"/>
                <a:cs typeface="Times New Roman" panose="02020603050405020304" pitchFamily="18" charset="0"/>
              </a:rPr>
              <a:t>be more complex if prototype is refined again and again.</a:t>
            </a:r>
          </a:p>
          <a:p>
            <a:pPr>
              <a:lnSpc>
                <a:spcPct val="10000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 RAD model is not suitable for the short projects.</a:t>
            </a:r>
          </a:p>
          <a:p>
            <a:pPr>
              <a:lnSpc>
                <a:spcPct val="100000"/>
              </a:lnSpc>
            </a:pPr>
            <a:endParaRPr lang="en-GB" sz="3200" dirty="0"/>
          </a:p>
        </p:txBody>
      </p:sp>
      <p:sp>
        <p:nvSpPr>
          <p:cNvPr id="4" name="Title 1">
            <a:extLst>
              <a:ext uri="{FF2B5EF4-FFF2-40B4-BE49-F238E27FC236}">
                <a16:creationId xmlns="" xmlns:a16="http://schemas.microsoft.com/office/drawing/2014/main" id="{F4200B57-A344-4EE5-9230-984430C4C1F7}"/>
              </a:ext>
            </a:extLst>
          </p:cNvPr>
          <p:cNvSpPr>
            <a:spLocks noGrp="1"/>
          </p:cNvSpPr>
          <p:nvPr>
            <p:ph type="title"/>
          </p:nvPr>
        </p:nvSpPr>
        <p:spPr>
          <a:xfrm>
            <a:off x="0" y="0"/>
            <a:ext cx="12192000" cy="720725"/>
          </a:xfrm>
          <a:solidFill>
            <a:schemeClr val="accent6">
              <a:lumMod val="20000"/>
              <a:lumOff val="80000"/>
            </a:schemeClr>
          </a:solidFill>
        </p:spPr>
        <p:txBody>
          <a:bodyPr>
            <a:normAutofit/>
          </a:bodyPr>
          <a:lstStyle/>
          <a:p>
            <a:r>
              <a:rPr lang="en-US" sz="4400" dirty="0">
                <a:latin typeface="Times New Roman" panose="02020603050405020304" pitchFamily="18" charset="0"/>
                <a:cs typeface="Times New Roman" panose="02020603050405020304" pitchFamily="18" charset="0"/>
              </a:rPr>
              <a:t>…</a:t>
            </a:r>
            <a:r>
              <a:rPr lang="en-US" sz="4400" dirty="0">
                <a:solidFill>
                  <a:schemeClr val="tx1"/>
                </a:solidFill>
                <a:latin typeface="Times New Roman" panose="02020603050405020304" pitchFamily="18" charset="0"/>
                <a:cs typeface="Times New Roman" panose="02020603050405020304" pitchFamily="18" charset="0"/>
              </a:rPr>
              <a:t>Development</a:t>
            </a:r>
            <a:r>
              <a:rPr lang="en-US" sz="4400" dirty="0">
                <a:latin typeface="Times New Roman" panose="02020603050405020304" pitchFamily="18" charset="0"/>
                <a:cs typeface="Times New Roman" panose="02020603050405020304" pitchFamily="18" charset="0"/>
              </a:rPr>
              <a:t> methodologies</a:t>
            </a:r>
          </a:p>
        </p:txBody>
      </p:sp>
    </p:spTree>
    <p:extLst>
      <p:ext uri="{BB962C8B-B14F-4D97-AF65-F5344CB8AC3E}">
        <p14:creationId xmlns:p14="http://schemas.microsoft.com/office/powerpoint/2010/main" val="12853124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13"/>
            <a:ext cx="12192000" cy="1006488"/>
          </a:xfrm>
          <a:solidFill>
            <a:schemeClr val="accent6">
              <a:lumMod val="20000"/>
              <a:lumOff val="80000"/>
            </a:schemeClr>
          </a:solidFill>
        </p:spPr>
        <p:txBody>
          <a:bodyPr>
            <a:normAutofit fontScale="90000"/>
          </a:bodyPr>
          <a:lstStyle/>
          <a:p>
            <a:r>
              <a:rPr lang="en-GB" dirty="0" smtClean="0"/>
              <a:t>Summery- RAD vs. Waterfall vs. Agile Models</a:t>
            </a:r>
            <a:endParaRPr lang="en-GB" dirty="0"/>
          </a:p>
        </p:txBody>
      </p:sp>
      <p:pic>
        <p:nvPicPr>
          <p:cNvPr id="4" name="Content Placeholder 3"/>
          <p:cNvPicPr>
            <a:picLocks noGrp="1" noChangeAspect="1"/>
          </p:cNvPicPr>
          <p:nvPr>
            <p:ph idx="1"/>
          </p:nvPr>
        </p:nvPicPr>
        <p:blipFill>
          <a:blip r:embed="rId2"/>
          <a:stretch>
            <a:fillRect/>
          </a:stretch>
        </p:blipFill>
        <p:spPr>
          <a:xfrm>
            <a:off x="759292" y="1265382"/>
            <a:ext cx="10260741" cy="5043054"/>
          </a:xfrm>
          <a:prstGeom prst="rect">
            <a:avLst/>
          </a:prstGeom>
        </p:spPr>
      </p:pic>
    </p:spTree>
    <p:extLst>
      <p:ext uri="{BB962C8B-B14F-4D97-AF65-F5344CB8AC3E}">
        <p14:creationId xmlns:p14="http://schemas.microsoft.com/office/powerpoint/2010/main" val="32026325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89" y="111112"/>
            <a:ext cx="10058400" cy="1450757"/>
          </a:xfrm>
        </p:spPr>
        <p:txBody>
          <a:bodyPr/>
          <a:lstStyle/>
          <a:p>
            <a:r>
              <a:rPr lang="en-GB" dirty="0" smtClean="0"/>
              <a:t>Questions</a:t>
            </a:r>
            <a:endParaRPr lang="en-GB" dirty="0"/>
          </a:p>
        </p:txBody>
      </p:sp>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Q1</a:t>
            </a:r>
            <a:r>
              <a:rPr lang="en-US" sz="3200" b="1"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Where is iterative model used</a:t>
            </a:r>
            <a:r>
              <a:rPr lang="en-US" sz="3200" b="1" dirty="0" smtClean="0">
                <a:latin typeface="Times New Roman" panose="02020603050405020304" pitchFamily="18" charset="0"/>
                <a:cs typeface="Times New Roman" panose="02020603050405020304" pitchFamily="18" charset="0"/>
              </a:rPr>
              <a:t>?</a:t>
            </a:r>
          </a:p>
          <a:p>
            <a:r>
              <a:rPr lang="en-US" sz="3200" b="1" dirty="0" smtClean="0">
                <a:latin typeface="Times New Roman" panose="02020603050405020304" pitchFamily="18" charset="0"/>
                <a:cs typeface="Times New Roman" panose="02020603050405020304" pitchFamily="18" charset="0"/>
              </a:rPr>
              <a:t>Q2: </a:t>
            </a:r>
            <a:r>
              <a:rPr lang="en-US" sz="3200" b="1" dirty="0">
                <a:latin typeface="Times New Roman" panose="02020603050405020304" pitchFamily="18" charset="0"/>
                <a:cs typeface="Times New Roman" panose="02020603050405020304" pitchFamily="18" charset="0"/>
              </a:rPr>
              <a:t>Is waterfall model iterative</a:t>
            </a:r>
            <a:r>
              <a:rPr lang="en-US" sz="3200" b="1" dirty="0" smtClean="0">
                <a:latin typeface="Times New Roman" panose="02020603050405020304" pitchFamily="18" charset="0"/>
                <a:cs typeface="Times New Roman" panose="02020603050405020304" pitchFamily="18" charset="0"/>
              </a:rPr>
              <a:t>?</a:t>
            </a:r>
          </a:p>
          <a:p>
            <a:r>
              <a:rPr lang="en-US" sz="3200" b="1" dirty="0" smtClean="0">
                <a:latin typeface="Times New Roman" panose="02020603050405020304" pitchFamily="18" charset="0"/>
                <a:cs typeface="Times New Roman" panose="02020603050405020304" pitchFamily="18" charset="0"/>
              </a:rPr>
              <a:t>Q3: </a:t>
            </a:r>
            <a:r>
              <a:rPr lang="en-US" sz="3200" b="1" dirty="0">
                <a:latin typeface="Times New Roman" panose="02020603050405020304" pitchFamily="18" charset="0"/>
                <a:cs typeface="Times New Roman" panose="02020603050405020304" pitchFamily="18" charset="0"/>
              </a:rPr>
              <a:t>What are the limitations of the iterative model</a:t>
            </a:r>
            <a:r>
              <a:rPr lang="en-US" sz="3200" b="1" dirty="0" smtClean="0">
                <a:latin typeface="Times New Roman" panose="02020603050405020304" pitchFamily="18" charset="0"/>
                <a:cs typeface="Times New Roman" panose="02020603050405020304" pitchFamily="18" charset="0"/>
              </a:rPr>
              <a:t>?</a:t>
            </a:r>
          </a:p>
          <a:p>
            <a:r>
              <a:rPr lang="en-US" sz="3200" b="1" dirty="0" smtClean="0">
                <a:latin typeface="Times New Roman" panose="02020603050405020304" pitchFamily="18" charset="0"/>
                <a:cs typeface="Times New Roman" panose="02020603050405020304" pitchFamily="18" charset="0"/>
              </a:rPr>
              <a:t>Q4. What is the difference b/n </a:t>
            </a:r>
            <a:r>
              <a:rPr lang="en-US" sz="3200" b="1" dirty="0" err="1" smtClean="0">
                <a:latin typeface="Times New Roman" panose="02020603050405020304" pitchFamily="18" charset="0"/>
                <a:cs typeface="Times New Roman" panose="02020603050405020304" pitchFamily="18" charset="0"/>
              </a:rPr>
              <a:t>Waterfoall</a:t>
            </a:r>
            <a:r>
              <a:rPr lang="en-US" sz="3200" b="1" dirty="0" smtClean="0">
                <a:latin typeface="Times New Roman" panose="02020603050405020304" pitchFamily="18" charset="0"/>
                <a:cs typeface="Times New Roman" panose="02020603050405020304" pitchFamily="18" charset="0"/>
              </a:rPr>
              <a:t> and V-Model</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324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F7670B-2BE9-4A69-BCAA-F5F5B949FA9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38E4468-9A3A-4741-9D89-D921AA3527A3}"/>
              </a:ext>
            </a:extLst>
          </p:cNvPr>
          <p:cNvSpPr>
            <a:spLocks noGrp="1"/>
          </p:cNvSpPr>
          <p:nvPr>
            <p:ph idx="1"/>
          </p:nvPr>
        </p:nvSpPr>
        <p:spPr/>
        <p:txBody>
          <a:bodyPr vert="horz">
            <a:normAutofit/>
          </a:bodyPr>
          <a:lstStyle/>
          <a:p>
            <a:pPr algn="ctr"/>
            <a:endParaRPr lang="en-US" sz="6000" b="1" dirty="0"/>
          </a:p>
          <a:p>
            <a:pPr algn="ctr"/>
            <a:r>
              <a:rPr lang="en-US" sz="6000" b="1" dirty="0" smtClean="0">
                <a:latin typeface="Algerian" panose="04020705040A02060702" pitchFamily="82" charset="0"/>
              </a:rPr>
              <a:t>END of chapter 1</a:t>
            </a:r>
            <a:endParaRPr lang="en-US" sz="6000" b="1" dirty="0">
              <a:latin typeface="Algerian" panose="04020705040A02060702" pitchFamily="82" charset="0"/>
            </a:endParaRPr>
          </a:p>
        </p:txBody>
      </p:sp>
    </p:spTree>
    <p:extLst>
      <p:ext uri="{BB962C8B-B14F-4D97-AF65-F5344CB8AC3E}">
        <p14:creationId xmlns:p14="http://schemas.microsoft.com/office/powerpoint/2010/main" val="855374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7C4318-A3AE-4CA7-8F1F-2D0A5F73727A}"/>
              </a:ext>
            </a:extLst>
          </p:cNvPr>
          <p:cNvSpPr>
            <a:spLocks noGrp="1"/>
          </p:cNvSpPr>
          <p:nvPr>
            <p:ph type="title"/>
          </p:nvPr>
        </p:nvSpPr>
        <p:spPr>
          <a:xfrm>
            <a:off x="0" y="0"/>
            <a:ext cx="12141200" cy="849745"/>
          </a:xfrm>
          <a:solidFill>
            <a:schemeClr val="accent6">
              <a:lumMod val="20000"/>
              <a:lumOff val="80000"/>
            </a:schemeClr>
          </a:solidFill>
        </p:spPr>
        <p:txBody>
          <a:bodyPr>
            <a:normAutofit/>
          </a:bodyPr>
          <a:lstStyle/>
          <a:p>
            <a:r>
              <a:rPr lang="en-US" sz="4400" b="0" i="0" dirty="0">
                <a:effectLst/>
              </a:rPr>
              <a:t>…</a:t>
            </a:r>
            <a:r>
              <a:rPr lang="en-US" sz="4400" b="0" i="0" dirty="0">
                <a:solidFill>
                  <a:schemeClr val="tx1"/>
                </a:solidFill>
                <a:effectLst/>
                <a:latin typeface="Times New Roman" panose="02020603050405020304" pitchFamily="18" charset="0"/>
                <a:cs typeface="Times New Roman" panose="02020603050405020304" pitchFamily="18" charset="0"/>
              </a:rPr>
              <a:t>Characteristics of a System</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DC71427-E87A-4F7C-A440-484046A5D3C5}"/>
              </a:ext>
            </a:extLst>
          </p:cNvPr>
          <p:cNvSpPr>
            <a:spLocks noGrp="1"/>
          </p:cNvSpPr>
          <p:nvPr>
            <p:ph idx="1"/>
          </p:nvPr>
        </p:nvSpPr>
        <p:spPr>
          <a:xfrm>
            <a:off x="124692" y="849745"/>
            <a:ext cx="11928764" cy="5116946"/>
          </a:xfrm>
        </p:spPr>
        <p:txBody>
          <a:bodyPr>
            <a:noAutofit/>
          </a:bodyPr>
          <a:lstStyle/>
          <a:p>
            <a:pPr algn="l">
              <a:lnSpc>
                <a:spcPct val="150000"/>
              </a:lnSpc>
              <a:buFont typeface="Wingdings" panose="05000000000000000000" pitchFamily="2" charset="2"/>
              <a:buChar char="q"/>
            </a:pPr>
            <a:r>
              <a:rPr lang="en-US" sz="3200" b="1" i="0" dirty="0">
                <a:solidFill>
                  <a:schemeClr val="tx1"/>
                </a:solidFill>
                <a:effectLst/>
                <a:latin typeface="Times New Roman" panose="02020603050405020304" pitchFamily="18" charset="0"/>
                <a:cs typeface="Times New Roman" panose="02020603050405020304" pitchFamily="18" charset="0"/>
              </a:rPr>
              <a:t>Interdependence</a:t>
            </a:r>
          </a:p>
          <a:p>
            <a:pPr lvl="1" algn="just">
              <a:lnSpc>
                <a:spcPct val="150000"/>
              </a:lnSpc>
              <a:buFont typeface="Wingdings" panose="05000000000000000000" pitchFamily="2" charset="2"/>
              <a:buChar char="§"/>
            </a:pPr>
            <a:r>
              <a:rPr lang="en-US" sz="3200" b="0" i="0" dirty="0" smtClean="0">
                <a:solidFill>
                  <a:srgbClr val="000000"/>
                </a:solidFill>
                <a:effectLst/>
                <a:latin typeface="Times New Roman" panose="02020603050405020304" pitchFamily="18" charset="0"/>
                <a:cs typeface="Times New Roman" panose="02020603050405020304" pitchFamily="18" charset="0"/>
              </a:rPr>
              <a:t>Determines how </a:t>
            </a:r>
            <a:r>
              <a:rPr lang="en-US" sz="3200" b="0" i="0" dirty="0">
                <a:solidFill>
                  <a:srgbClr val="000000"/>
                </a:solidFill>
                <a:effectLst/>
                <a:latin typeface="Times New Roman" panose="02020603050405020304" pitchFamily="18" charset="0"/>
                <a:cs typeface="Times New Roman" panose="02020603050405020304" pitchFamily="18" charset="0"/>
              </a:rPr>
              <a:t>the components of a system depend on one another. </a:t>
            </a:r>
          </a:p>
          <a:p>
            <a:pPr lvl="1" algn="just">
              <a:lnSpc>
                <a:spcPct val="150000"/>
              </a:lnSpc>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For proper functioning, the components are coordinated and linked together according to a specified plan. </a:t>
            </a:r>
          </a:p>
          <a:p>
            <a:pPr lvl="1" algn="just">
              <a:lnSpc>
                <a:spcPct val="150000"/>
              </a:lnSpc>
              <a:buFont typeface="Wingdings" panose="05000000000000000000" pitchFamily="2" charset="2"/>
              <a:buChar char="§"/>
            </a:pPr>
            <a:r>
              <a:rPr lang="en-US" sz="3200" b="0" i="0" dirty="0">
                <a:solidFill>
                  <a:srgbClr val="000000"/>
                </a:solidFill>
                <a:effectLst/>
                <a:latin typeface="Times New Roman" panose="02020603050405020304" pitchFamily="18" charset="0"/>
                <a:cs typeface="Times New Roman" panose="02020603050405020304" pitchFamily="18" charset="0"/>
              </a:rPr>
              <a:t>The output of one subsystem is the required by other subsystem as input.</a:t>
            </a:r>
          </a:p>
          <a:p>
            <a:endParaRPr lang="en-US" sz="2400" dirty="0"/>
          </a:p>
        </p:txBody>
      </p:sp>
    </p:spTree>
    <p:extLst>
      <p:ext uri="{BB962C8B-B14F-4D97-AF65-F5344CB8AC3E}">
        <p14:creationId xmlns:p14="http://schemas.microsoft.com/office/powerpoint/2010/main" val="3196125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66618"/>
          </a:xfrm>
          <a:solidFill>
            <a:schemeClr val="accent6">
              <a:lumMod val="20000"/>
              <a:lumOff val="80000"/>
            </a:schemeClr>
          </a:solidFill>
        </p:spPr>
        <p:txBody>
          <a:bodyPr/>
          <a:lstStyle/>
          <a:p>
            <a:r>
              <a:rPr lang="en-US" dirty="0"/>
              <a:t>…</a:t>
            </a:r>
            <a:r>
              <a:rPr lang="en-US" dirty="0">
                <a:solidFill>
                  <a:schemeClr val="tx1"/>
                </a:solidFill>
                <a:latin typeface="Times New Roman" panose="02020603050405020304" pitchFamily="18" charset="0"/>
                <a:cs typeface="Times New Roman" panose="02020603050405020304" pitchFamily="18" charset="0"/>
              </a:rPr>
              <a:t>Characteristics of a System</a:t>
            </a:r>
            <a:endParaRPr lang="en-GB" dirty="0"/>
          </a:p>
        </p:txBody>
      </p:sp>
      <p:sp>
        <p:nvSpPr>
          <p:cNvPr id="3" name="Content Placeholder 2"/>
          <p:cNvSpPr>
            <a:spLocks noGrp="1"/>
          </p:cNvSpPr>
          <p:nvPr>
            <p:ph idx="1"/>
          </p:nvPr>
        </p:nvSpPr>
        <p:spPr>
          <a:xfrm>
            <a:off x="180109" y="766619"/>
            <a:ext cx="11831782" cy="3975637"/>
          </a:xfrm>
        </p:spPr>
        <p:txBody>
          <a:bodyPr>
            <a:normAutofit fontScale="92500"/>
          </a:bodyPr>
          <a:lstStyle/>
          <a:p>
            <a:pPr>
              <a:lnSpc>
                <a:spcPct val="150000"/>
              </a:lnSpc>
              <a:buFont typeface="Wingdings" panose="05000000000000000000" pitchFamily="2" charset="2"/>
              <a:buChar char="q"/>
            </a:pPr>
            <a:r>
              <a:rPr lang="en-US" sz="3900" b="1" dirty="0">
                <a:latin typeface="Times New Roman" panose="02020603050405020304" pitchFamily="18" charset="0"/>
                <a:cs typeface="Times New Roman" panose="02020603050405020304" pitchFamily="18" charset="0"/>
              </a:rPr>
              <a:t>Integration</a:t>
            </a:r>
          </a:p>
          <a:p>
            <a:pPr lvl="1" algn="just">
              <a:lnSpc>
                <a:spcPct val="110000"/>
              </a:lnSpc>
              <a:buFont typeface="Wingdings" panose="05000000000000000000" pitchFamily="2" charset="2"/>
              <a:buChar char="§"/>
            </a:pPr>
            <a:r>
              <a:rPr lang="en-US" sz="4000" dirty="0">
                <a:solidFill>
                  <a:srgbClr val="000000"/>
                </a:solidFill>
                <a:latin typeface="Times New Roman" panose="02020603050405020304" pitchFamily="18" charset="0"/>
                <a:cs typeface="Times New Roman" panose="02020603050405020304" pitchFamily="18" charset="0"/>
              </a:rPr>
              <a:t>Integration is concerned with how a system components are connected together.</a:t>
            </a:r>
          </a:p>
          <a:p>
            <a:pPr lvl="1" algn="just">
              <a:lnSpc>
                <a:spcPct val="110000"/>
              </a:lnSpc>
              <a:buFont typeface="Wingdings" panose="05000000000000000000" pitchFamily="2" charset="2"/>
              <a:buChar char="§"/>
            </a:pPr>
            <a:r>
              <a:rPr lang="en-US" sz="4000" dirty="0">
                <a:solidFill>
                  <a:srgbClr val="000000"/>
                </a:solidFill>
                <a:latin typeface="Times New Roman" panose="02020603050405020304" pitchFamily="18" charset="0"/>
                <a:cs typeface="Times New Roman" panose="02020603050405020304" pitchFamily="18" charset="0"/>
              </a:rPr>
              <a:t>It means that the parts of the system work together within the system even if each part performs a unique function.</a:t>
            </a:r>
          </a:p>
          <a:p>
            <a:endParaRPr lang="en-GB" dirty="0"/>
          </a:p>
        </p:txBody>
      </p:sp>
    </p:spTree>
    <p:extLst>
      <p:ext uri="{BB962C8B-B14F-4D97-AF65-F5344CB8AC3E}">
        <p14:creationId xmlns:p14="http://schemas.microsoft.com/office/powerpoint/2010/main" val="11987608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purl.org/dc/elements/1.1/"/>
    <ds:schemaRef ds:uri="16c05727-aa75-4e4a-9b5f-8a80a1165891"/>
    <ds:schemaRef ds:uri="http://www.w3.org/XML/1998/namespace"/>
    <ds:schemaRef ds:uri="http://schemas.openxmlformats.org/package/2006/metadata/core-propertie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{A0243030-5498-46B0-B2CD-C991EDC32617}tf22712842_win32</Template>
  <TotalTime>4634</TotalTime>
  <Words>3839</Words>
  <Application>Microsoft Office PowerPoint</Application>
  <PresentationFormat>Widescreen</PresentationFormat>
  <Paragraphs>412</Paragraphs>
  <Slides>74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4" baseType="lpstr">
      <vt:lpstr>SimSun</vt:lpstr>
      <vt:lpstr>Algerian</vt:lpstr>
      <vt:lpstr>Arial</vt:lpstr>
      <vt:lpstr>Bookman Old Style</vt:lpstr>
      <vt:lpstr>Calibri</vt:lpstr>
      <vt:lpstr>Franklin Gothic Book</vt:lpstr>
      <vt:lpstr>Times New Roman</vt:lpstr>
      <vt:lpstr>Wingdings</vt:lpstr>
      <vt:lpstr>1_RetrospectVTI</vt:lpstr>
      <vt:lpstr>Bitmap Image</vt:lpstr>
      <vt:lpstr>Introduction to system Analysis and Modeling </vt:lpstr>
      <vt:lpstr>     Chapter 1 Introduction to System Analysis and Modeling  </vt:lpstr>
      <vt:lpstr>System Analysis vs System Design</vt:lpstr>
      <vt:lpstr>…Cont’d</vt:lpstr>
      <vt:lpstr>What is a System?</vt:lpstr>
      <vt:lpstr>Constraints of a System</vt:lpstr>
      <vt:lpstr>Characteristics of a System</vt:lpstr>
      <vt:lpstr>…Characteristics of a System</vt:lpstr>
      <vt:lpstr>…Characteristics of a System</vt:lpstr>
      <vt:lpstr>…Characteristics of a System</vt:lpstr>
      <vt:lpstr>Elements of a System</vt:lpstr>
      <vt:lpstr>…Elements of a System</vt:lpstr>
      <vt:lpstr>…Elements of a System</vt:lpstr>
      <vt:lpstr>…Elements of a System</vt:lpstr>
      <vt:lpstr>…Elements of a System</vt:lpstr>
      <vt:lpstr>…Elements of a System</vt:lpstr>
      <vt:lpstr>…Elements of a System</vt:lpstr>
      <vt:lpstr>Types of Systems</vt:lpstr>
      <vt:lpstr>….Types of Systems</vt:lpstr>
      <vt:lpstr>…..Types of Systems</vt:lpstr>
      <vt:lpstr>…….Types of Systems</vt:lpstr>
      <vt:lpstr>…..Types of Systems</vt:lpstr>
      <vt:lpstr>…….Types of Systems</vt:lpstr>
      <vt:lpstr>……Types of Systems</vt:lpstr>
      <vt:lpstr>……Types of Systems</vt:lpstr>
      <vt:lpstr>Types of Systems</vt:lpstr>
      <vt:lpstr>Types of Systems</vt:lpstr>
      <vt:lpstr>Systems Models</vt:lpstr>
      <vt:lpstr>Systems Models</vt:lpstr>
      <vt:lpstr>Systems Models</vt:lpstr>
      <vt:lpstr>Systems Models</vt:lpstr>
      <vt:lpstr>System Development Methodologies</vt:lpstr>
      <vt:lpstr>System Development methodologies </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 System Development methodologies</vt:lpstr>
      <vt:lpstr>…Development methodologies</vt:lpstr>
      <vt:lpstr>… System Development methodologies</vt:lpstr>
      <vt:lpstr>… System Development methodologies</vt:lpstr>
      <vt:lpstr>… System Development methodologies</vt:lpstr>
      <vt:lpstr>… System Development methodologies</vt:lpstr>
      <vt:lpstr>…Development methodologies</vt:lpstr>
      <vt:lpstr>….Development methodologies</vt:lpstr>
      <vt:lpstr>…Sytstem Development methodologies</vt:lpstr>
      <vt:lpstr>…Development methodologies</vt:lpstr>
      <vt:lpstr>…Development methodologies</vt:lpstr>
      <vt:lpstr>…Development methodologies</vt:lpstr>
      <vt:lpstr>…Development methodologies</vt:lpstr>
      <vt:lpstr>Summery- RAD vs. Waterfall vs. Agile Models</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 Analysis and Modeling</dc:title>
  <dc:creator>Yay</dc:creator>
  <cp:lastModifiedBy>Microsoft account</cp:lastModifiedBy>
  <cp:revision>250</cp:revision>
  <dcterms:created xsi:type="dcterms:W3CDTF">2021-11-03T19:28:01Z</dcterms:created>
  <dcterms:modified xsi:type="dcterms:W3CDTF">2022-11-22T19:46:49Z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