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 id="2147483672" r:id="rId2"/>
  </p:sldMasterIdLst>
  <p:notesMasterIdLst>
    <p:notesMasterId r:id="rId353"/>
  </p:notesMasterIdLst>
  <p:sldIdLst>
    <p:sldId id="257" r:id="rId3"/>
    <p:sldId id="258" r:id="rId4"/>
    <p:sldId id="260" r:id="rId5"/>
    <p:sldId id="369" r:id="rId6"/>
    <p:sldId id="261" r:id="rId7"/>
    <p:sldId id="262" r:id="rId8"/>
    <p:sldId id="263" r:id="rId9"/>
    <p:sldId id="278" r:id="rId10"/>
    <p:sldId id="265" r:id="rId11"/>
    <p:sldId id="266" r:id="rId12"/>
    <p:sldId id="267" r:id="rId13"/>
    <p:sldId id="268" r:id="rId14"/>
    <p:sldId id="269" r:id="rId15"/>
    <p:sldId id="270" r:id="rId16"/>
    <p:sldId id="271" r:id="rId17"/>
    <p:sldId id="272" r:id="rId18"/>
    <p:sldId id="279" r:id="rId19"/>
    <p:sldId id="280" r:id="rId20"/>
    <p:sldId id="274" r:id="rId21"/>
    <p:sldId id="275" r:id="rId22"/>
    <p:sldId id="276" r:id="rId23"/>
    <p:sldId id="281" r:id="rId24"/>
    <p:sldId id="378" r:id="rId25"/>
    <p:sldId id="288" r:id="rId26"/>
    <p:sldId id="289" r:id="rId27"/>
    <p:sldId id="290" r:id="rId28"/>
    <p:sldId id="291" r:id="rId29"/>
    <p:sldId id="292" r:id="rId30"/>
    <p:sldId id="293" r:id="rId31"/>
    <p:sldId id="294" r:id="rId32"/>
    <p:sldId id="295" r:id="rId33"/>
    <p:sldId id="297" r:id="rId34"/>
    <p:sldId id="298" r:id="rId35"/>
    <p:sldId id="299" r:id="rId36"/>
    <p:sldId id="300" r:id="rId37"/>
    <p:sldId id="301" r:id="rId38"/>
    <p:sldId id="302" r:id="rId39"/>
    <p:sldId id="370" r:id="rId40"/>
    <p:sldId id="372"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6" r:id="rId63"/>
    <p:sldId id="380"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637" r:id="rId89"/>
    <p:sldId id="353"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 id="368" r:id="rId105"/>
    <p:sldId id="657" r:id="rId106"/>
    <p:sldId id="328" r:id="rId107"/>
    <p:sldId id="382" r:id="rId108"/>
    <p:sldId id="383" r:id="rId109"/>
    <p:sldId id="384" r:id="rId110"/>
    <p:sldId id="385" r:id="rId111"/>
    <p:sldId id="386" r:id="rId112"/>
    <p:sldId id="387" r:id="rId113"/>
    <p:sldId id="388" r:id="rId114"/>
    <p:sldId id="389" r:id="rId115"/>
    <p:sldId id="390" r:id="rId116"/>
    <p:sldId id="391" r:id="rId117"/>
    <p:sldId id="392" r:id="rId118"/>
    <p:sldId id="393" r:id="rId119"/>
    <p:sldId id="394" r:id="rId120"/>
    <p:sldId id="395" r:id="rId121"/>
    <p:sldId id="396" r:id="rId122"/>
    <p:sldId id="638" r:id="rId123"/>
    <p:sldId id="397" r:id="rId124"/>
    <p:sldId id="398" r:id="rId125"/>
    <p:sldId id="399" r:id="rId126"/>
    <p:sldId id="400" r:id="rId127"/>
    <p:sldId id="401" r:id="rId128"/>
    <p:sldId id="402" r:id="rId129"/>
    <p:sldId id="403" r:id="rId130"/>
    <p:sldId id="404" r:id="rId131"/>
    <p:sldId id="405" r:id="rId132"/>
    <p:sldId id="406" r:id="rId133"/>
    <p:sldId id="410" r:id="rId134"/>
    <p:sldId id="409" r:id="rId135"/>
    <p:sldId id="411" r:id="rId136"/>
    <p:sldId id="412" r:id="rId137"/>
    <p:sldId id="413" r:id="rId138"/>
    <p:sldId id="414" r:id="rId139"/>
    <p:sldId id="415" r:id="rId140"/>
    <p:sldId id="416" r:id="rId141"/>
    <p:sldId id="418" r:id="rId142"/>
    <p:sldId id="419" r:id="rId143"/>
    <p:sldId id="420" r:id="rId144"/>
    <p:sldId id="421" r:id="rId145"/>
    <p:sldId id="423" r:id="rId146"/>
    <p:sldId id="424" r:id="rId147"/>
    <p:sldId id="426" r:id="rId148"/>
    <p:sldId id="428" r:id="rId149"/>
    <p:sldId id="429" r:id="rId150"/>
    <p:sldId id="430" r:id="rId151"/>
    <p:sldId id="432" r:id="rId152"/>
    <p:sldId id="434" r:id="rId153"/>
    <p:sldId id="435" r:id="rId154"/>
    <p:sldId id="433" r:id="rId155"/>
    <p:sldId id="436" r:id="rId156"/>
    <p:sldId id="437" r:id="rId157"/>
    <p:sldId id="438" r:id="rId158"/>
    <p:sldId id="439" r:id="rId159"/>
    <p:sldId id="442" r:id="rId160"/>
    <p:sldId id="443" r:id="rId161"/>
    <p:sldId id="444" r:id="rId162"/>
    <p:sldId id="445" r:id="rId163"/>
    <p:sldId id="446" r:id="rId164"/>
    <p:sldId id="447" r:id="rId165"/>
    <p:sldId id="448" r:id="rId166"/>
    <p:sldId id="449" r:id="rId167"/>
    <p:sldId id="450" r:id="rId168"/>
    <p:sldId id="451" r:id="rId169"/>
    <p:sldId id="452" r:id="rId170"/>
    <p:sldId id="454" r:id="rId171"/>
    <p:sldId id="453" r:id="rId172"/>
    <p:sldId id="455" r:id="rId173"/>
    <p:sldId id="456" r:id="rId174"/>
    <p:sldId id="457" r:id="rId175"/>
    <p:sldId id="458" r:id="rId176"/>
    <p:sldId id="459" r:id="rId177"/>
    <p:sldId id="460" r:id="rId178"/>
    <p:sldId id="461" r:id="rId179"/>
    <p:sldId id="463" r:id="rId180"/>
    <p:sldId id="464" r:id="rId181"/>
    <p:sldId id="467" r:id="rId182"/>
    <p:sldId id="468" r:id="rId183"/>
    <p:sldId id="469" r:id="rId184"/>
    <p:sldId id="470" r:id="rId185"/>
    <p:sldId id="471" r:id="rId186"/>
    <p:sldId id="472" r:id="rId187"/>
    <p:sldId id="473" r:id="rId188"/>
    <p:sldId id="474" r:id="rId189"/>
    <p:sldId id="475" r:id="rId190"/>
    <p:sldId id="476" r:id="rId191"/>
    <p:sldId id="477" r:id="rId192"/>
    <p:sldId id="478" r:id="rId193"/>
    <p:sldId id="639" r:id="rId194"/>
    <p:sldId id="479" r:id="rId195"/>
    <p:sldId id="480" r:id="rId196"/>
    <p:sldId id="481" r:id="rId197"/>
    <p:sldId id="482" r:id="rId198"/>
    <p:sldId id="483" r:id="rId199"/>
    <p:sldId id="484" r:id="rId200"/>
    <p:sldId id="485" r:id="rId201"/>
    <p:sldId id="486" r:id="rId202"/>
    <p:sldId id="487" r:id="rId203"/>
    <p:sldId id="488" r:id="rId204"/>
    <p:sldId id="489" r:id="rId205"/>
    <p:sldId id="490" r:id="rId206"/>
    <p:sldId id="491" r:id="rId207"/>
    <p:sldId id="492" r:id="rId208"/>
    <p:sldId id="493" r:id="rId209"/>
    <p:sldId id="494" r:id="rId210"/>
    <p:sldId id="496" r:id="rId211"/>
    <p:sldId id="498" r:id="rId212"/>
    <p:sldId id="499" r:id="rId213"/>
    <p:sldId id="500" r:id="rId214"/>
    <p:sldId id="501" r:id="rId215"/>
    <p:sldId id="502" r:id="rId216"/>
    <p:sldId id="503" r:id="rId217"/>
    <p:sldId id="504" r:id="rId218"/>
    <p:sldId id="505" r:id="rId219"/>
    <p:sldId id="506" r:id="rId220"/>
    <p:sldId id="507" r:id="rId221"/>
    <p:sldId id="508" r:id="rId222"/>
    <p:sldId id="509" r:id="rId223"/>
    <p:sldId id="510" r:id="rId224"/>
    <p:sldId id="511" r:id="rId225"/>
    <p:sldId id="512" r:id="rId226"/>
    <p:sldId id="513" r:id="rId227"/>
    <p:sldId id="514" r:id="rId228"/>
    <p:sldId id="515" r:id="rId229"/>
    <p:sldId id="516" r:id="rId230"/>
    <p:sldId id="517" r:id="rId231"/>
    <p:sldId id="518" r:id="rId232"/>
    <p:sldId id="520" r:id="rId233"/>
    <p:sldId id="521" r:id="rId234"/>
    <p:sldId id="522" r:id="rId235"/>
    <p:sldId id="523" r:id="rId236"/>
    <p:sldId id="524" r:id="rId237"/>
    <p:sldId id="525" r:id="rId238"/>
    <p:sldId id="526" r:id="rId239"/>
    <p:sldId id="527" r:id="rId240"/>
    <p:sldId id="528" r:id="rId241"/>
    <p:sldId id="529" r:id="rId242"/>
    <p:sldId id="530" r:id="rId243"/>
    <p:sldId id="531" r:id="rId244"/>
    <p:sldId id="532" r:id="rId245"/>
    <p:sldId id="533" r:id="rId246"/>
    <p:sldId id="534" r:id="rId247"/>
    <p:sldId id="535" r:id="rId248"/>
    <p:sldId id="536" r:id="rId249"/>
    <p:sldId id="537" r:id="rId250"/>
    <p:sldId id="538" r:id="rId251"/>
    <p:sldId id="539" r:id="rId252"/>
    <p:sldId id="540" r:id="rId253"/>
    <p:sldId id="541" r:id="rId254"/>
    <p:sldId id="542" r:id="rId255"/>
    <p:sldId id="543" r:id="rId256"/>
    <p:sldId id="544" r:id="rId257"/>
    <p:sldId id="545" r:id="rId258"/>
    <p:sldId id="546" r:id="rId259"/>
    <p:sldId id="547" r:id="rId260"/>
    <p:sldId id="550" r:id="rId261"/>
    <p:sldId id="551" r:id="rId262"/>
    <p:sldId id="552" r:id="rId263"/>
    <p:sldId id="553" r:id="rId264"/>
    <p:sldId id="554" r:id="rId265"/>
    <p:sldId id="555" r:id="rId266"/>
    <p:sldId id="556" r:id="rId267"/>
    <p:sldId id="643" r:id="rId268"/>
    <p:sldId id="644" r:id="rId269"/>
    <p:sldId id="645" r:id="rId270"/>
    <p:sldId id="646" r:id="rId271"/>
    <p:sldId id="560" r:id="rId272"/>
    <p:sldId id="561" r:id="rId273"/>
    <p:sldId id="562" r:id="rId274"/>
    <p:sldId id="563" r:id="rId275"/>
    <p:sldId id="564" r:id="rId276"/>
    <p:sldId id="566" r:id="rId277"/>
    <p:sldId id="647" r:id="rId278"/>
    <p:sldId id="648" r:id="rId279"/>
    <p:sldId id="649" r:id="rId280"/>
    <p:sldId id="650" r:id="rId281"/>
    <p:sldId id="651" r:id="rId282"/>
    <p:sldId id="652" r:id="rId283"/>
    <p:sldId id="653" r:id="rId284"/>
    <p:sldId id="568" r:id="rId285"/>
    <p:sldId id="642" r:id="rId286"/>
    <p:sldId id="569" r:id="rId287"/>
    <p:sldId id="570" r:id="rId288"/>
    <p:sldId id="571" r:id="rId289"/>
    <p:sldId id="572" r:id="rId290"/>
    <p:sldId id="573" r:id="rId291"/>
    <p:sldId id="574" r:id="rId292"/>
    <p:sldId id="575" r:id="rId293"/>
    <p:sldId id="576" r:id="rId294"/>
    <p:sldId id="577" r:id="rId295"/>
    <p:sldId id="579" r:id="rId296"/>
    <p:sldId id="580" r:id="rId297"/>
    <p:sldId id="581" r:id="rId298"/>
    <p:sldId id="582" r:id="rId299"/>
    <p:sldId id="583" r:id="rId300"/>
    <p:sldId id="584" r:id="rId301"/>
    <p:sldId id="585" r:id="rId302"/>
    <p:sldId id="586" r:id="rId303"/>
    <p:sldId id="587" r:id="rId304"/>
    <p:sldId id="588" r:id="rId305"/>
    <p:sldId id="589" r:id="rId306"/>
    <p:sldId id="590" r:id="rId307"/>
    <p:sldId id="591" r:id="rId308"/>
    <p:sldId id="592" r:id="rId309"/>
    <p:sldId id="593" r:id="rId310"/>
    <p:sldId id="594" r:id="rId311"/>
    <p:sldId id="595" r:id="rId312"/>
    <p:sldId id="596" r:id="rId313"/>
    <p:sldId id="597" r:id="rId314"/>
    <p:sldId id="598" r:id="rId315"/>
    <p:sldId id="599" r:id="rId316"/>
    <p:sldId id="600" r:id="rId317"/>
    <p:sldId id="601" r:id="rId318"/>
    <p:sldId id="602" r:id="rId319"/>
    <p:sldId id="603" r:id="rId320"/>
    <p:sldId id="604" r:id="rId321"/>
    <p:sldId id="605" r:id="rId322"/>
    <p:sldId id="606" r:id="rId323"/>
    <p:sldId id="607" r:id="rId324"/>
    <p:sldId id="608" r:id="rId325"/>
    <p:sldId id="609" r:id="rId326"/>
    <p:sldId id="610" r:id="rId327"/>
    <p:sldId id="611" r:id="rId328"/>
    <p:sldId id="612" r:id="rId329"/>
    <p:sldId id="613" r:id="rId330"/>
    <p:sldId id="614" r:id="rId331"/>
    <p:sldId id="615" r:id="rId332"/>
    <p:sldId id="616" r:id="rId333"/>
    <p:sldId id="617" r:id="rId334"/>
    <p:sldId id="618" r:id="rId335"/>
    <p:sldId id="619" r:id="rId336"/>
    <p:sldId id="620" r:id="rId337"/>
    <p:sldId id="621" r:id="rId338"/>
    <p:sldId id="622" r:id="rId339"/>
    <p:sldId id="623" r:id="rId340"/>
    <p:sldId id="624" r:id="rId341"/>
    <p:sldId id="625" r:id="rId342"/>
    <p:sldId id="626" r:id="rId343"/>
    <p:sldId id="627" r:id="rId344"/>
    <p:sldId id="628" r:id="rId345"/>
    <p:sldId id="629" r:id="rId346"/>
    <p:sldId id="630" r:id="rId347"/>
    <p:sldId id="631" r:id="rId348"/>
    <p:sldId id="632" r:id="rId349"/>
    <p:sldId id="633" r:id="rId350"/>
    <p:sldId id="634" r:id="rId351"/>
    <p:sldId id="641" r:id="rId3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71" autoAdjust="0"/>
  </p:normalViewPr>
  <p:slideViewPr>
    <p:cSldViewPr>
      <p:cViewPr>
        <p:scale>
          <a:sx n="70" d="100"/>
          <a:sy n="70" d="100"/>
        </p:scale>
        <p:origin x="-13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303" Type="http://schemas.openxmlformats.org/officeDocument/2006/relationships/slide" Target="slides/slide301.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324" Type="http://schemas.openxmlformats.org/officeDocument/2006/relationships/slide" Target="slides/slide322.xml"/><Relationship Id="rId345" Type="http://schemas.openxmlformats.org/officeDocument/2006/relationships/slide" Target="slides/slide343.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247" Type="http://schemas.openxmlformats.org/officeDocument/2006/relationships/slide" Target="slides/slide245.xml"/><Relationship Id="rId107" Type="http://schemas.openxmlformats.org/officeDocument/2006/relationships/slide" Target="slides/slide105.xml"/><Relationship Id="rId268" Type="http://schemas.openxmlformats.org/officeDocument/2006/relationships/slide" Target="slides/slide266.xml"/><Relationship Id="rId289" Type="http://schemas.openxmlformats.org/officeDocument/2006/relationships/slide" Target="slides/slide287.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314" Type="http://schemas.openxmlformats.org/officeDocument/2006/relationships/slide" Target="slides/slide312.xml"/><Relationship Id="rId335" Type="http://schemas.openxmlformats.org/officeDocument/2006/relationships/slide" Target="slides/slide333.xml"/><Relationship Id="rId356" Type="http://schemas.openxmlformats.org/officeDocument/2006/relationships/theme" Target="theme/theme1.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slide" Target="slides/slide256.xml"/><Relationship Id="rId279" Type="http://schemas.openxmlformats.org/officeDocument/2006/relationships/slide" Target="slides/slide277.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325" Type="http://schemas.openxmlformats.org/officeDocument/2006/relationships/slide" Target="slides/slide323.xml"/><Relationship Id="rId346" Type="http://schemas.openxmlformats.org/officeDocument/2006/relationships/slide" Target="slides/slide344.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269" Type="http://schemas.openxmlformats.org/officeDocument/2006/relationships/slide" Target="slides/slide267.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280" Type="http://schemas.openxmlformats.org/officeDocument/2006/relationships/slide" Target="slides/slide278.xml"/><Relationship Id="rId315" Type="http://schemas.openxmlformats.org/officeDocument/2006/relationships/slide" Target="slides/slide313.xml"/><Relationship Id="rId336" Type="http://schemas.openxmlformats.org/officeDocument/2006/relationships/slide" Target="slides/slide334.xml"/><Relationship Id="rId357" Type="http://schemas.openxmlformats.org/officeDocument/2006/relationships/tableStyles" Target="tableStyles.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slide" Target="slides/slide303.xml"/><Relationship Id="rId326" Type="http://schemas.openxmlformats.org/officeDocument/2006/relationships/slide" Target="slides/slide324.xml"/><Relationship Id="rId347" Type="http://schemas.openxmlformats.org/officeDocument/2006/relationships/slide" Target="slides/slide345.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16" Type="http://schemas.openxmlformats.org/officeDocument/2006/relationships/slide" Target="slides/slide314.xml"/><Relationship Id="rId337" Type="http://schemas.openxmlformats.org/officeDocument/2006/relationships/slide" Target="slides/slide335.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slide" Target="slides/slide304.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327" Type="http://schemas.openxmlformats.org/officeDocument/2006/relationships/slide" Target="slides/slide325.xml"/><Relationship Id="rId348" Type="http://schemas.openxmlformats.org/officeDocument/2006/relationships/slide" Target="slides/slide346.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17" Type="http://schemas.openxmlformats.org/officeDocument/2006/relationships/slide" Target="slides/slide315.xml"/><Relationship Id="rId338" Type="http://schemas.openxmlformats.org/officeDocument/2006/relationships/slide" Target="slides/slide336.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328" Type="http://schemas.openxmlformats.org/officeDocument/2006/relationships/slide" Target="slides/slide326.xml"/><Relationship Id="rId349" Type="http://schemas.openxmlformats.org/officeDocument/2006/relationships/slide" Target="slides/slide347.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slide" Target="slides/slide223.xml"/><Relationship Id="rId241" Type="http://schemas.openxmlformats.org/officeDocument/2006/relationships/slide" Target="slides/slide239.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262" Type="http://schemas.openxmlformats.org/officeDocument/2006/relationships/slide" Target="slides/slide260.xml"/><Relationship Id="rId283" Type="http://schemas.openxmlformats.org/officeDocument/2006/relationships/slide" Target="slides/slide281.xml"/><Relationship Id="rId313" Type="http://schemas.openxmlformats.org/officeDocument/2006/relationships/slide" Target="slides/slide311.xml"/><Relationship Id="rId318" Type="http://schemas.openxmlformats.org/officeDocument/2006/relationships/slide" Target="slides/slide316.xml"/><Relationship Id="rId339" Type="http://schemas.openxmlformats.org/officeDocument/2006/relationships/slide" Target="slides/slide337.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334" Type="http://schemas.openxmlformats.org/officeDocument/2006/relationships/slide" Target="slides/slide332.xml"/><Relationship Id="rId350" Type="http://schemas.openxmlformats.org/officeDocument/2006/relationships/slide" Target="slides/slide348.xml"/><Relationship Id="rId35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329" Type="http://schemas.openxmlformats.org/officeDocument/2006/relationships/slide" Target="slides/slide327.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340" Type="http://schemas.openxmlformats.org/officeDocument/2006/relationships/slide" Target="slides/slide338.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19" Type="http://schemas.openxmlformats.org/officeDocument/2006/relationships/slide" Target="slides/slide317.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330" Type="http://schemas.openxmlformats.org/officeDocument/2006/relationships/slide" Target="slides/slide328.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351" Type="http://schemas.openxmlformats.org/officeDocument/2006/relationships/slide" Target="slides/slide349.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320" Type="http://schemas.openxmlformats.org/officeDocument/2006/relationships/slide" Target="slides/slide318.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341" Type="http://schemas.openxmlformats.org/officeDocument/2006/relationships/slide" Target="slides/slide339.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331" Type="http://schemas.openxmlformats.org/officeDocument/2006/relationships/slide" Target="slides/slide329.xml"/><Relationship Id="rId352" Type="http://schemas.openxmlformats.org/officeDocument/2006/relationships/slide" Target="slides/slide350.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slide" Target="slides/slide319.xml"/><Relationship Id="rId342" Type="http://schemas.openxmlformats.org/officeDocument/2006/relationships/slide" Target="slides/slide340.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332" Type="http://schemas.openxmlformats.org/officeDocument/2006/relationships/slide" Target="slides/slide330.xml"/><Relationship Id="rId353" Type="http://schemas.openxmlformats.org/officeDocument/2006/relationships/notesMaster" Target="notesMasters/notesMaster1.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slide" Target="slides/slide320.xml"/><Relationship Id="rId343" Type="http://schemas.openxmlformats.org/officeDocument/2006/relationships/slide" Target="slides/slide341.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slide" Target="slides/slide310.xml"/><Relationship Id="rId333" Type="http://schemas.openxmlformats.org/officeDocument/2006/relationships/slide" Target="slides/slide331.xml"/><Relationship Id="rId354" Type="http://schemas.openxmlformats.org/officeDocument/2006/relationships/presProps" Target="presProps.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323" Type="http://schemas.openxmlformats.org/officeDocument/2006/relationships/slide" Target="slides/slide321.xml"/><Relationship Id="rId344" Type="http://schemas.openxmlformats.org/officeDocument/2006/relationships/slide" Target="slides/slide342.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F05A7C-3E49-4801-BF85-D99FE210E275}" type="datetimeFigureOut">
              <a:rPr lang="en-US" smtClean="0"/>
              <a:pPr/>
              <a:t>6/27/2022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71FF9-018C-4201-95F2-9D65BBC7C2C2}" type="slidenum">
              <a:rPr lang="en-US" smtClean="0"/>
              <a:pPr/>
              <a:t>‹#›</a:t>
            </a:fld>
            <a:endParaRPr lang="en-US"/>
          </a:p>
        </p:txBody>
      </p:sp>
    </p:spTree>
    <p:extLst>
      <p:ext uri="{BB962C8B-B14F-4D97-AF65-F5344CB8AC3E}">
        <p14:creationId xmlns:p14="http://schemas.microsoft.com/office/powerpoint/2010/main" val="1310536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71FF9-018C-4201-95F2-9D65BBC7C2C2}" type="slidenum">
              <a:rPr lang="en-US" smtClean="0"/>
              <a:pPr/>
              <a:t>0</a:t>
            </a:fld>
            <a:endParaRPr lang="en-US"/>
          </a:p>
        </p:txBody>
      </p:sp>
    </p:spTree>
    <p:extLst>
      <p:ext uri="{BB962C8B-B14F-4D97-AF65-F5344CB8AC3E}">
        <p14:creationId xmlns:p14="http://schemas.microsoft.com/office/powerpoint/2010/main" val="199780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71FF9-018C-4201-95F2-9D65BBC7C2C2}" type="slidenum">
              <a:rPr lang="en-US" smtClean="0"/>
              <a:pPr/>
              <a:t>5</a:t>
            </a:fld>
            <a:endParaRPr lang="en-US"/>
          </a:p>
        </p:txBody>
      </p:sp>
    </p:spTree>
    <p:extLst>
      <p:ext uri="{BB962C8B-B14F-4D97-AF65-F5344CB8AC3E}">
        <p14:creationId xmlns:p14="http://schemas.microsoft.com/office/powerpoint/2010/main" val="104492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071FF9-018C-4201-95F2-9D65BBC7C2C2}" type="slidenum">
              <a:rPr lang="en-US" smtClean="0"/>
              <a:pPr/>
              <a:t>58</a:t>
            </a:fld>
            <a:endParaRPr lang="en-US"/>
          </a:p>
        </p:txBody>
      </p:sp>
    </p:spTree>
    <p:extLst>
      <p:ext uri="{BB962C8B-B14F-4D97-AF65-F5344CB8AC3E}">
        <p14:creationId xmlns:p14="http://schemas.microsoft.com/office/powerpoint/2010/main" val="313013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62212-9D45-4C8E-A403-A38490639372}"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146560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071FF9-018C-4201-95F2-9D65BBC7C2C2}" type="slidenum">
              <a:rPr lang="en-US" smtClean="0"/>
              <a:pPr/>
              <a:t>68</a:t>
            </a:fld>
            <a:endParaRPr lang="en-US"/>
          </a:p>
        </p:txBody>
      </p:sp>
    </p:spTree>
    <p:extLst>
      <p:ext uri="{BB962C8B-B14F-4D97-AF65-F5344CB8AC3E}">
        <p14:creationId xmlns:p14="http://schemas.microsoft.com/office/powerpoint/2010/main" val="2376000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2n*12 the number of cases will be double on the consecutive day, the number of cases on the next</a:t>
            </a:r>
            <a:r>
              <a:rPr lang="en-US" baseline="0" dirty="0" smtClean="0"/>
              <a:t> day is the double of the </a:t>
            </a:r>
            <a:r>
              <a:rPr lang="en-US" baseline="0" smtClean="0"/>
              <a:t>previous day</a:t>
            </a:r>
            <a:endParaRPr lang="en-US" dirty="0"/>
          </a:p>
        </p:txBody>
      </p:sp>
      <p:sp>
        <p:nvSpPr>
          <p:cNvPr id="4" name="Slide Number Placeholder 3"/>
          <p:cNvSpPr>
            <a:spLocks noGrp="1"/>
          </p:cNvSpPr>
          <p:nvPr>
            <p:ph type="sldNum" sz="quarter" idx="10"/>
          </p:nvPr>
        </p:nvSpPr>
        <p:spPr/>
        <p:txBody>
          <a:bodyPr/>
          <a:lstStyle/>
          <a:p>
            <a:fld id="{46071FF9-018C-4201-95F2-9D65BBC7C2C2}" type="slidenum">
              <a:rPr lang="en-US" smtClean="0"/>
              <a:pPr/>
              <a:t>82</a:t>
            </a:fld>
            <a:endParaRPr lang="en-US"/>
          </a:p>
        </p:txBody>
      </p:sp>
    </p:spTree>
    <p:extLst>
      <p:ext uri="{BB962C8B-B14F-4D97-AF65-F5344CB8AC3E}">
        <p14:creationId xmlns:p14="http://schemas.microsoft.com/office/powerpoint/2010/main" val="1441596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62212-9D45-4C8E-A403-A38490639372}" type="slidenum">
              <a:rPr lang="en-US" smtClean="0"/>
              <a:pPr/>
              <a:t>104</a:t>
            </a:fld>
            <a:endParaRPr lang="en-US" dirty="0"/>
          </a:p>
        </p:txBody>
      </p:sp>
    </p:spTree>
    <p:extLst>
      <p:ext uri="{BB962C8B-B14F-4D97-AF65-F5344CB8AC3E}">
        <p14:creationId xmlns:p14="http://schemas.microsoft.com/office/powerpoint/2010/main" val="146560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44F3523-0754-4A8C-8490-DF29F3179770}" type="datetime1">
              <a:rPr lang="en-US" smtClean="0"/>
              <a:pPr/>
              <a:t>6/27/2022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mullergaro@gmail.com</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9B7DB55-E10D-4364-BCAB-4E235BDDE7A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4ABD11-07A5-4A44-B1FA-24914D71832A}"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
        <p:nvSpPr>
          <p:cNvPr id="6" name="Slide Number Placeholder 5"/>
          <p:cNvSpPr>
            <a:spLocks noGrp="1"/>
          </p:cNvSpPr>
          <p:nvPr>
            <p:ph type="sldNum" sz="quarter" idx="12"/>
          </p:nvPr>
        </p:nvSpPr>
        <p:spPr/>
        <p:txBody>
          <a:bodyPr/>
          <a:lstStyle/>
          <a:p>
            <a:fld id="{D9B7DB55-E10D-4364-BCAB-4E235BDDE7A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9BB6941-F954-4132-B6DC-E1D85F81F405}" type="datetime1">
              <a:rPr lang="en-US" smtClean="0"/>
              <a:pPr/>
              <a:t>6/27/2022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smtClean="0"/>
              <a:t>mullergaro@gmail.com</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D9B7DB55-E10D-4364-BCAB-4E235BDDE7A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44F3523-0754-4A8C-8490-DF29F3179770}" type="datetime1">
              <a:rPr lang="en-US" smtClean="0"/>
              <a:pPr/>
              <a:t>6/27/2022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solidFill>
                  <a:srgbClr val="D6ECFF"/>
                </a:solidFill>
              </a:rPr>
              <a:t>mullergaro@gmail.com</a:t>
            </a:r>
            <a:endParaRPr lang="en-US" dirty="0">
              <a:solidFill>
                <a:srgbClr val="D6ECFF"/>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9B7DB55-E10D-4364-BCAB-4E235BDDE7A9}" type="slidenum">
              <a:rPr lang="en-US" smtClean="0">
                <a:solidFill>
                  <a:srgbClr val="D6ECFF"/>
                </a:solidFill>
              </a:rPr>
              <a:pPr/>
              <a:t>‹#›</a:t>
            </a:fld>
            <a:endParaRPr lang="en-US" dirty="0">
              <a:solidFill>
                <a:srgbClr val="D6ECFF"/>
              </a:solidFill>
            </a:endParaRPr>
          </a:p>
        </p:txBody>
      </p:sp>
    </p:spTree>
    <p:extLst>
      <p:ext uri="{BB962C8B-B14F-4D97-AF65-F5344CB8AC3E}">
        <p14:creationId xmlns:p14="http://schemas.microsoft.com/office/powerpoint/2010/main" val="194902283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D61EFF-F834-48AD-B43E-39D7F8E940A9}" type="datetime1">
              <a:rPr lang="en-US" smtClean="0">
                <a:solidFill>
                  <a:srgbClr val="4E5B6F"/>
                </a:solidFill>
              </a:rPr>
              <a:pPr/>
              <a:t>6/27/2022</a:t>
            </a:fld>
            <a:endParaRPr lang="en-US" dirty="0">
              <a:solidFill>
                <a:srgbClr val="4E5B6F"/>
              </a:solidFill>
            </a:endParaRPr>
          </a:p>
        </p:txBody>
      </p:sp>
      <p:sp>
        <p:nvSpPr>
          <p:cNvPr id="5" name="Footer Placeholder 4"/>
          <p:cNvSpPr>
            <a:spLocks noGrp="1"/>
          </p:cNvSpPr>
          <p:nvPr>
            <p:ph type="ftr" sz="quarter" idx="11"/>
          </p:nvPr>
        </p:nvSpPr>
        <p:spPr/>
        <p:txBody>
          <a:bodyPr/>
          <a:lstStyle/>
          <a:p>
            <a:r>
              <a:rPr lang="en-US" smtClean="0">
                <a:solidFill>
                  <a:srgbClr val="4E5B6F"/>
                </a:solidFill>
              </a:rPr>
              <a:t>mullergaro@gmail.com</a:t>
            </a:r>
            <a:endParaRPr lang="en-US" dirty="0">
              <a:solidFill>
                <a:srgbClr val="4E5B6F"/>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9B7DB55-E10D-4364-BCAB-4E235BDDE7A9}"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924667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A3FAA22-3D42-4D51-A786-B4CB30D1D3C6}" type="datetime1">
              <a:rPr lang="en-US" smtClean="0">
                <a:solidFill>
                  <a:srgbClr val="4E5B6F"/>
                </a:solidFill>
              </a:rPr>
              <a:pPr/>
              <a:t>6/27/2022</a:t>
            </a:fld>
            <a:endParaRPr lang="en-US" dirty="0">
              <a:solidFill>
                <a:srgbClr val="4E5B6F"/>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9B7DB55-E10D-4364-BCAB-4E235BDDE7A9}"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smtClean="0">
                <a:solidFill>
                  <a:srgbClr val="4E5B6F"/>
                </a:solidFill>
              </a:rPr>
              <a:t>mullergaro@gmail.com</a:t>
            </a:r>
            <a:endParaRPr lang="en-US" dirty="0">
              <a:solidFill>
                <a:srgbClr val="4E5B6F"/>
              </a:solidFill>
            </a:endParaRPr>
          </a:p>
        </p:txBody>
      </p:sp>
    </p:spTree>
    <p:extLst>
      <p:ext uri="{BB962C8B-B14F-4D97-AF65-F5344CB8AC3E}">
        <p14:creationId xmlns:p14="http://schemas.microsoft.com/office/powerpoint/2010/main" val="307872858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187DEA4-4ABC-41E7-82A3-213D254C4D8A}" type="datetime1">
              <a:rPr lang="en-US" smtClean="0">
                <a:solidFill>
                  <a:srgbClr val="4E5B6F"/>
                </a:solidFill>
              </a:rPr>
              <a:pPr/>
              <a:t>6/27/2022</a:t>
            </a:fld>
            <a:endParaRPr lang="en-US" dirty="0">
              <a:solidFill>
                <a:srgbClr val="4E5B6F"/>
              </a:solidFill>
            </a:endParaRPr>
          </a:p>
        </p:txBody>
      </p:sp>
      <p:sp>
        <p:nvSpPr>
          <p:cNvPr id="10" name="Slide Number Placeholder 9"/>
          <p:cNvSpPr>
            <a:spLocks noGrp="1"/>
          </p:cNvSpPr>
          <p:nvPr>
            <p:ph type="sldNum" sz="quarter" idx="16"/>
          </p:nvPr>
        </p:nvSpPr>
        <p:spPr/>
        <p:txBody>
          <a:bodyPr rtlCol="0"/>
          <a:lstStyle/>
          <a:p>
            <a:fld id="{D9B7DB55-E10D-4364-BCAB-4E235BDDE7A9}"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smtClean="0">
                <a:solidFill>
                  <a:srgbClr val="4E5B6F"/>
                </a:solidFill>
              </a:rPr>
              <a:t>mullergaro@gmail.com</a:t>
            </a:r>
            <a:endParaRPr lang="en-US" dirty="0">
              <a:solidFill>
                <a:srgbClr val="4E5B6F"/>
              </a:solidFill>
            </a:endParaRPr>
          </a:p>
        </p:txBody>
      </p:sp>
    </p:spTree>
    <p:extLst>
      <p:ext uri="{BB962C8B-B14F-4D97-AF65-F5344CB8AC3E}">
        <p14:creationId xmlns:p14="http://schemas.microsoft.com/office/powerpoint/2010/main" val="1943137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6B4E20-5981-4EC9-B5AF-4746C1EB1044}" type="datetime1">
              <a:rPr lang="en-US" smtClean="0">
                <a:solidFill>
                  <a:srgbClr val="4E5B6F"/>
                </a:solidFill>
              </a:rPr>
              <a:pPr/>
              <a:t>6/27/2022</a:t>
            </a:fld>
            <a:endParaRPr lang="en-US" dirty="0">
              <a:solidFill>
                <a:srgbClr val="4E5B6F"/>
              </a:solidFill>
            </a:endParaRPr>
          </a:p>
        </p:txBody>
      </p:sp>
      <p:sp>
        <p:nvSpPr>
          <p:cNvPr id="12" name="Slide Number Placeholder 11"/>
          <p:cNvSpPr>
            <a:spLocks noGrp="1"/>
          </p:cNvSpPr>
          <p:nvPr>
            <p:ph type="sldNum" sz="quarter" idx="16"/>
          </p:nvPr>
        </p:nvSpPr>
        <p:spPr/>
        <p:txBody>
          <a:bodyPr rtlCol="0"/>
          <a:lstStyle/>
          <a:p>
            <a:fld id="{D9B7DB55-E10D-4364-BCAB-4E235BDDE7A9}"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smtClean="0">
                <a:solidFill>
                  <a:srgbClr val="4E5B6F"/>
                </a:solidFill>
              </a:rPr>
              <a:t>mullergaro@gmail.com</a:t>
            </a:r>
            <a:endParaRPr lang="en-US" dirty="0">
              <a:solidFill>
                <a:srgbClr val="4E5B6F"/>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117194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1EA3A1-6680-41D5-B617-D671E20154A7}" type="datetime1">
              <a:rPr lang="en-US" smtClean="0">
                <a:solidFill>
                  <a:srgbClr val="4E5B6F"/>
                </a:solidFill>
              </a:rPr>
              <a:pPr/>
              <a:t>6/27/2022</a:t>
            </a:fld>
            <a:endParaRPr lang="en-US" dirty="0">
              <a:solidFill>
                <a:srgbClr val="4E5B6F"/>
              </a:solidFill>
            </a:endParaRPr>
          </a:p>
        </p:txBody>
      </p:sp>
      <p:sp>
        <p:nvSpPr>
          <p:cNvPr id="4" name="Footer Placeholder 3"/>
          <p:cNvSpPr>
            <a:spLocks noGrp="1"/>
          </p:cNvSpPr>
          <p:nvPr>
            <p:ph type="ftr" sz="quarter" idx="11"/>
          </p:nvPr>
        </p:nvSpPr>
        <p:spPr/>
        <p:txBody>
          <a:bodyPr/>
          <a:lstStyle/>
          <a:p>
            <a:r>
              <a:rPr lang="en-US" smtClean="0">
                <a:solidFill>
                  <a:srgbClr val="4E5B6F"/>
                </a:solidFill>
              </a:rPr>
              <a:t>mullergaro@gmail.com</a:t>
            </a:r>
            <a:endParaRPr lang="en-US" dirty="0">
              <a:solidFill>
                <a:srgbClr val="4E5B6F"/>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9B7DB55-E10D-4364-BCAB-4E235BDDE7A9}" type="slidenum">
              <a:rPr lang="en-US" smtClean="0"/>
              <a:pPr/>
              <a:t>‹#›</a:t>
            </a:fld>
            <a:endParaRPr lang="en-US" dirty="0"/>
          </a:p>
        </p:txBody>
      </p:sp>
    </p:spTree>
    <p:extLst>
      <p:ext uri="{BB962C8B-B14F-4D97-AF65-F5344CB8AC3E}">
        <p14:creationId xmlns:p14="http://schemas.microsoft.com/office/powerpoint/2010/main" val="408302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solidFill>
                  <a:srgbClr val="4E5B6F"/>
                </a:solidFill>
              </a:rPr>
              <a:pPr/>
              <a:t>6/27/2022</a:t>
            </a:fld>
            <a:endParaRPr lang="en-US" dirty="0">
              <a:solidFill>
                <a:srgbClr val="4E5B6F"/>
              </a:solidFill>
            </a:endParaRPr>
          </a:p>
        </p:txBody>
      </p:sp>
      <p:sp>
        <p:nvSpPr>
          <p:cNvPr id="3" name="Footer Placeholder 2"/>
          <p:cNvSpPr>
            <a:spLocks noGrp="1"/>
          </p:cNvSpPr>
          <p:nvPr>
            <p:ph type="ftr" sz="quarter" idx="11"/>
          </p:nvPr>
        </p:nvSpPr>
        <p:spPr/>
        <p:txBody>
          <a:bodyPr/>
          <a:lstStyle/>
          <a:p>
            <a:r>
              <a:rPr lang="en-US" smtClean="0">
                <a:solidFill>
                  <a:srgbClr val="4E5B6F"/>
                </a:solidFill>
              </a:rPr>
              <a:t>mullergaro@gmail.com</a:t>
            </a:r>
            <a:endParaRPr lang="en-US" dirty="0">
              <a:solidFill>
                <a:srgbClr val="4E5B6F"/>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9B7DB55-E10D-4364-BCAB-4E235BDDE7A9}" type="slidenum">
              <a:rPr lang="en-US" smtClean="0">
                <a:solidFill>
                  <a:srgbClr val="4E5B6F"/>
                </a:solidFill>
              </a:rPr>
              <a:pPr/>
              <a:t>‹#›</a:t>
            </a:fld>
            <a:endParaRPr lang="en-US" dirty="0">
              <a:solidFill>
                <a:srgbClr val="4E5B6F"/>
              </a:solidFill>
            </a:endParaRPr>
          </a:p>
        </p:txBody>
      </p:sp>
    </p:spTree>
    <p:extLst>
      <p:ext uri="{BB962C8B-B14F-4D97-AF65-F5344CB8AC3E}">
        <p14:creationId xmlns:p14="http://schemas.microsoft.com/office/powerpoint/2010/main" val="2407056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1A1832-B1A0-4503-A318-42ABCFC8D742}" type="datetime1">
              <a:rPr lang="en-US" smtClean="0">
                <a:solidFill>
                  <a:srgbClr val="4E5B6F"/>
                </a:solidFill>
              </a:rPr>
              <a:pPr/>
              <a:t>6/27/2022</a:t>
            </a:fld>
            <a:endParaRPr lang="en-US" dirty="0">
              <a:solidFill>
                <a:srgbClr val="4E5B6F"/>
              </a:solidFill>
            </a:endParaRPr>
          </a:p>
        </p:txBody>
      </p:sp>
      <p:sp>
        <p:nvSpPr>
          <p:cNvPr id="6" name="Footer Placeholder 5"/>
          <p:cNvSpPr>
            <a:spLocks noGrp="1"/>
          </p:cNvSpPr>
          <p:nvPr>
            <p:ph type="ftr" sz="quarter" idx="11"/>
          </p:nvPr>
        </p:nvSpPr>
        <p:spPr/>
        <p:txBody>
          <a:bodyPr/>
          <a:lstStyle/>
          <a:p>
            <a:r>
              <a:rPr lang="en-US" smtClean="0">
                <a:solidFill>
                  <a:srgbClr val="4E5B6F"/>
                </a:solidFill>
              </a:rPr>
              <a:t>mullergaro@gmail.com</a:t>
            </a:r>
            <a:endParaRPr lang="en-US" dirty="0">
              <a:solidFill>
                <a:srgbClr val="4E5B6F"/>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9B7DB55-E10D-4364-BCAB-4E235BDDE7A9}"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57080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D61EFF-F834-48AD-B43E-39D7F8E940A9}"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9B7DB55-E10D-4364-BCAB-4E235BDDE7A9}"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Date Placeholder 11"/>
          <p:cNvSpPr>
            <a:spLocks noGrp="1"/>
          </p:cNvSpPr>
          <p:nvPr>
            <p:ph type="dt" sz="half" idx="10"/>
          </p:nvPr>
        </p:nvSpPr>
        <p:spPr>
          <a:xfrm>
            <a:off x="6248400" y="6248400"/>
            <a:ext cx="2667000" cy="365125"/>
          </a:xfrm>
        </p:spPr>
        <p:txBody>
          <a:bodyPr rtlCol="0"/>
          <a:lstStyle/>
          <a:p>
            <a:fld id="{BCA66D85-A7A9-43DA-A94D-9FED2F194F25}" type="datetime1">
              <a:rPr lang="en-US" smtClean="0">
                <a:solidFill>
                  <a:srgbClr val="4E5B6F"/>
                </a:solidFill>
              </a:rPr>
              <a:pPr/>
              <a:t>6/27/2022</a:t>
            </a:fld>
            <a:endParaRPr lang="en-US" dirty="0">
              <a:solidFill>
                <a:srgbClr val="4E5B6F"/>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9B7DB55-E10D-4364-BCAB-4E235BDDE7A9}"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solidFill>
                  <a:srgbClr val="4E5B6F"/>
                </a:solidFill>
              </a:rPr>
              <a:t>mullergaro@gmail.com</a:t>
            </a:r>
            <a:endParaRPr lang="en-US" dirty="0">
              <a:solidFill>
                <a:srgbClr val="4E5B6F"/>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extLst>
      <p:ext uri="{BB962C8B-B14F-4D97-AF65-F5344CB8AC3E}">
        <p14:creationId xmlns:p14="http://schemas.microsoft.com/office/powerpoint/2010/main" val="108373317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4ABD11-07A5-4A44-B1FA-24914D71832A}" type="datetime1">
              <a:rPr lang="en-US" smtClean="0">
                <a:solidFill>
                  <a:srgbClr val="4E5B6F"/>
                </a:solidFill>
              </a:rPr>
              <a:pPr/>
              <a:t>6/27/2022</a:t>
            </a:fld>
            <a:endParaRPr lang="en-US" dirty="0">
              <a:solidFill>
                <a:srgbClr val="4E5B6F"/>
              </a:solidFill>
            </a:endParaRPr>
          </a:p>
        </p:txBody>
      </p:sp>
      <p:sp>
        <p:nvSpPr>
          <p:cNvPr id="5" name="Footer Placeholder 4"/>
          <p:cNvSpPr>
            <a:spLocks noGrp="1"/>
          </p:cNvSpPr>
          <p:nvPr>
            <p:ph type="ftr" sz="quarter" idx="11"/>
          </p:nvPr>
        </p:nvSpPr>
        <p:spPr/>
        <p:txBody>
          <a:bodyPr/>
          <a:lstStyle/>
          <a:p>
            <a:r>
              <a:rPr lang="en-US" smtClean="0">
                <a:solidFill>
                  <a:srgbClr val="4E5B6F"/>
                </a:solidFill>
              </a:rPr>
              <a:t>mullergaro@gmail.com</a:t>
            </a:r>
            <a:endParaRPr lang="en-US" dirty="0">
              <a:solidFill>
                <a:srgbClr val="4E5B6F"/>
              </a:solidFill>
            </a:endParaRPr>
          </a:p>
        </p:txBody>
      </p:sp>
      <p:sp>
        <p:nvSpPr>
          <p:cNvPr id="6" name="Slide Number Placeholder 5"/>
          <p:cNvSpPr>
            <a:spLocks noGrp="1"/>
          </p:cNvSpPr>
          <p:nvPr>
            <p:ph type="sldNum" sz="quarter" idx="12"/>
          </p:nvPr>
        </p:nvSpPr>
        <p:spPr/>
        <p:txBody>
          <a:bodyPr/>
          <a:lstStyle/>
          <a:p>
            <a:fld id="{D9B7DB55-E10D-4364-BCAB-4E235BDDE7A9}" type="slidenum">
              <a:rPr lang="en-US" smtClean="0"/>
              <a:pPr/>
              <a:t>‹#›</a:t>
            </a:fld>
            <a:endParaRPr lang="en-US" dirty="0"/>
          </a:p>
        </p:txBody>
      </p:sp>
    </p:spTree>
    <p:extLst>
      <p:ext uri="{BB962C8B-B14F-4D97-AF65-F5344CB8AC3E}">
        <p14:creationId xmlns:p14="http://schemas.microsoft.com/office/powerpoint/2010/main" val="2433568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9BB6941-F954-4132-B6DC-E1D85F81F405}" type="datetime1">
              <a:rPr lang="en-US" smtClean="0">
                <a:solidFill>
                  <a:srgbClr val="4E5B6F"/>
                </a:solidFill>
              </a:rPr>
              <a:pPr/>
              <a:t>6/27/2022</a:t>
            </a:fld>
            <a:endParaRPr lang="en-US" dirty="0">
              <a:solidFill>
                <a:srgbClr val="4E5B6F"/>
              </a:solidFill>
            </a:endParaRPr>
          </a:p>
        </p:txBody>
      </p:sp>
      <p:sp>
        <p:nvSpPr>
          <p:cNvPr id="5" name="Footer Placeholder 4"/>
          <p:cNvSpPr>
            <a:spLocks noGrp="1"/>
          </p:cNvSpPr>
          <p:nvPr>
            <p:ph type="ftr" sz="quarter" idx="11"/>
          </p:nvPr>
        </p:nvSpPr>
        <p:spPr>
          <a:xfrm>
            <a:off x="457201" y="6248207"/>
            <a:ext cx="5573483" cy="365125"/>
          </a:xfrm>
        </p:spPr>
        <p:txBody>
          <a:bodyPr/>
          <a:lstStyle/>
          <a:p>
            <a:r>
              <a:rPr lang="en-US" smtClean="0">
                <a:solidFill>
                  <a:srgbClr val="4E5B6F"/>
                </a:solidFill>
              </a:rPr>
              <a:t>mullergaro@gmail.com</a:t>
            </a:r>
            <a:endParaRPr lang="en-US" dirty="0">
              <a:solidFill>
                <a:srgbClr val="4E5B6F"/>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D9B7DB55-E10D-4364-BCAB-4E235BDDE7A9}" type="slidenum">
              <a:rPr lang="en-US" smtClean="0"/>
              <a:pPr/>
              <a:t>‹#›</a:t>
            </a:fld>
            <a:endParaRPr lang="en-US" dirty="0"/>
          </a:p>
        </p:txBody>
      </p:sp>
    </p:spTree>
    <p:extLst>
      <p:ext uri="{BB962C8B-B14F-4D97-AF65-F5344CB8AC3E}">
        <p14:creationId xmlns:p14="http://schemas.microsoft.com/office/powerpoint/2010/main" val="289911011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EA3FAA22-3D42-4D51-A786-B4CB30D1D3C6}" type="datetime1">
              <a:rPr lang="en-US" smtClean="0"/>
              <a:pPr/>
              <a:t>6/27/2022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9B7DB55-E10D-4364-BCAB-4E235BDDE7A9}"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smtClean="0"/>
              <a:t>mullergaro@gmail.com</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187DEA4-4ABC-41E7-82A3-213D254C4D8A}" type="datetime1">
              <a:rPr lang="en-US" smtClean="0"/>
              <a:pPr/>
              <a:t>6/27/2022</a:t>
            </a:fld>
            <a:endParaRPr lang="en-US" dirty="0"/>
          </a:p>
        </p:txBody>
      </p:sp>
      <p:sp>
        <p:nvSpPr>
          <p:cNvPr id="10" name="Slide Number Placeholder 9"/>
          <p:cNvSpPr>
            <a:spLocks noGrp="1"/>
          </p:cNvSpPr>
          <p:nvPr>
            <p:ph type="sldNum" sz="quarter" idx="16"/>
          </p:nvPr>
        </p:nvSpPr>
        <p:spPr/>
        <p:txBody>
          <a:bodyPr rtlCol="0"/>
          <a:lstStyle/>
          <a:p>
            <a:fld id="{D9B7DB55-E10D-4364-BCAB-4E235BDDE7A9}"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smtClean="0"/>
              <a:t>mullergaro@gmail.com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6B4E20-5981-4EC9-B5AF-4746C1EB1044}" type="datetime1">
              <a:rPr lang="en-US" smtClean="0"/>
              <a:pPr/>
              <a:t>6/27/2022</a:t>
            </a:fld>
            <a:endParaRPr lang="en-US" dirty="0"/>
          </a:p>
        </p:txBody>
      </p:sp>
      <p:sp>
        <p:nvSpPr>
          <p:cNvPr id="12" name="Slide Number Placeholder 11"/>
          <p:cNvSpPr>
            <a:spLocks noGrp="1"/>
          </p:cNvSpPr>
          <p:nvPr>
            <p:ph type="sldNum" sz="quarter" idx="16"/>
          </p:nvPr>
        </p:nvSpPr>
        <p:spPr/>
        <p:txBody>
          <a:bodyPr rtlCol="0"/>
          <a:lstStyle/>
          <a:p>
            <a:fld id="{D9B7DB55-E10D-4364-BCAB-4E235BDDE7A9}"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smtClean="0"/>
              <a:t>mullergaro@gmail.com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1EA3A1-6680-41D5-B617-D671E20154A7}"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9B7DB55-E10D-4364-BCAB-4E235BDDE7A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9B7DB55-E10D-4364-BCAB-4E235BDDE7A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1A1832-B1A0-4503-A318-42ABCFC8D742}" type="datetime1">
              <a:rPr lang="en-US" smtClean="0"/>
              <a:pPr/>
              <a:t>6/27/2022</a:t>
            </a:fld>
            <a:endParaRPr lang="en-US" dirty="0"/>
          </a:p>
        </p:txBody>
      </p:sp>
      <p:sp>
        <p:nvSpPr>
          <p:cNvPr id="6" name="Footer Placeholder 5"/>
          <p:cNvSpPr>
            <a:spLocks noGrp="1"/>
          </p:cNvSpPr>
          <p:nvPr>
            <p:ph type="ftr" sz="quarter" idx="11"/>
          </p:nvPr>
        </p:nvSpPr>
        <p:spPr/>
        <p:txBody>
          <a:bodyPr/>
          <a:lstStyle/>
          <a:p>
            <a:r>
              <a:rPr lang="en-US" smtClean="0"/>
              <a:t>mullergaro@gmail.com</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9B7DB55-E10D-4364-BCAB-4E235BDDE7A9}"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BCA66D85-A7A9-43DA-A94D-9FED2F194F25}" type="datetime1">
              <a:rPr lang="en-US" smtClean="0"/>
              <a:pPr/>
              <a:t>6/27/2022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9B7DB55-E10D-4364-BCAB-4E235BDDE7A9}"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mullergaro@gmail.com</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82F72E4-FEAB-482E-995D-584277A38DA1}" type="datetime1">
              <a:rPr lang="en-US" smtClean="0"/>
              <a:pPr/>
              <a:t>6/27/2022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mullergaro@gmail.com</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9B7DB55-E10D-4364-BCAB-4E235BDDE7A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82F72E4-FEAB-482E-995D-584277A38DA1}" type="datetime1">
              <a:rPr lang="en-US" smtClean="0">
                <a:solidFill>
                  <a:srgbClr val="4E5B6F"/>
                </a:solidFill>
              </a:rPr>
              <a:pPr/>
              <a:t>6/27/2022</a:t>
            </a:fld>
            <a:endParaRPr lang="en-US" dirty="0">
              <a:solidFill>
                <a:srgbClr val="4E5B6F"/>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solidFill>
                  <a:srgbClr val="4E5B6F"/>
                </a:solidFill>
              </a:rPr>
              <a:t>mullergaro@gmail.com</a:t>
            </a:r>
            <a:endParaRPr lang="en-US" dirty="0">
              <a:solidFill>
                <a:srgbClr val="4E5B6F"/>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9B7DB55-E10D-4364-BCAB-4E235BDDE7A9}" type="slidenum">
              <a:rPr lang="en-US" smtClean="0"/>
              <a:pPr/>
              <a:t>‹#›</a:t>
            </a:fld>
            <a:endParaRPr lang="en-US" dirty="0"/>
          </a:p>
        </p:txBody>
      </p:sp>
    </p:spTree>
    <p:extLst>
      <p:ext uri="{BB962C8B-B14F-4D97-AF65-F5344CB8AC3E}">
        <p14:creationId xmlns:p14="http://schemas.microsoft.com/office/powerpoint/2010/main" val="9546484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llergaro@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0.wmf"/><Relationship Id="rId5" Type="http://schemas.openxmlformats.org/officeDocument/2006/relationships/oleObject" Target="../embeddings/oleObject1.bin"/><Relationship Id="rId4" Type="http://schemas.openxmlformats.org/officeDocument/2006/relationships/image" Target="../media/image45.png"/></Relationships>
</file>

<file path=ppt/slides/_rels/slide1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4.w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mullergaro@gmail.com" TargetMode="Externa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2.emf"/><Relationship Id="rId4" Type="http://schemas.openxmlformats.org/officeDocument/2006/relationships/image" Target="../media/image91.wmf"/></Relationships>
</file>

<file path=ppt/slides/_rels/slide2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3.wmf"/></Relationships>
</file>

<file path=ppt/slides/_rels/slide2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4.wmf"/></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6.png"/><Relationship Id="rId4" Type="http://schemas.openxmlformats.org/officeDocument/2006/relationships/image" Target="../media/image95.wmf"/></Relationships>
</file>

<file path=ppt/slides/_rels/slide2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8.wmf"/></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0.wmf"/><Relationship Id="rId5" Type="http://schemas.openxmlformats.org/officeDocument/2006/relationships/oleObject" Target="../embeddings/oleObject9.bin"/><Relationship Id="rId4" Type="http://schemas.openxmlformats.org/officeDocument/2006/relationships/image" Target="../media/image99.wmf"/></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3" Type="http://schemas.openxmlformats.org/officeDocument/2006/relationships/hyperlink" Target="T%20test%20and%20F%20test.docx" TargetMode="External"/><Relationship Id="rId2" Type="http://schemas.openxmlformats.org/officeDocument/2006/relationships/hyperlink" Target="standard%20normal%20table.docx" TargetMode="Externa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5.wmf"/><Relationship Id="rId5" Type="http://schemas.openxmlformats.org/officeDocument/2006/relationships/oleObject" Target="../embeddings/oleObject11.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3.bin"/></Relationships>
</file>

<file path=ppt/slides/_rels/slide299.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mullergaro@gmail.com"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537448" cy="2057400"/>
          </a:xfrm>
        </p:spPr>
        <p:txBody>
          <a:bodyPr>
            <a:noAutofit/>
          </a:bodyPr>
          <a:lstStyle/>
          <a:p>
            <a:pPr algn="ctr"/>
            <a:r>
              <a:rPr lang="en-US" altLang="en-US" sz="2000" b="1" dirty="0" smtClean="0">
                <a:solidFill>
                  <a:srgbClr val="002060"/>
                </a:solidFill>
                <a:latin typeface="Times New Roman" pitchFamily="18" charset="0"/>
              </a:rPr>
              <a:t/>
            </a:r>
            <a:br>
              <a:rPr lang="en-US" altLang="en-US" sz="2000" b="1" dirty="0" smtClean="0">
                <a:solidFill>
                  <a:srgbClr val="002060"/>
                </a:solidFill>
                <a:latin typeface="Times New Roman" pitchFamily="18" charset="0"/>
              </a:rPr>
            </a:br>
            <a:r>
              <a:rPr lang="en-US" altLang="en-US" sz="2000" b="1" dirty="0" smtClean="0">
                <a:solidFill>
                  <a:srgbClr val="002060"/>
                </a:solidFill>
                <a:latin typeface="Times New Roman" pitchFamily="18" charset="0"/>
              </a:rPr>
              <a:t/>
            </a:r>
            <a:br>
              <a:rPr lang="en-US" altLang="en-US" sz="2000" b="1" dirty="0" smtClean="0">
                <a:solidFill>
                  <a:srgbClr val="002060"/>
                </a:solidFill>
                <a:latin typeface="Times New Roman" pitchFamily="18" charset="0"/>
              </a:rPr>
            </a:br>
            <a:r>
              <a:rPr lang="en-US" altLang="en-US" sz="2000" b="1" dirty="0">
                <a:solidFill>
                  <a:srgbClr val="002060"/>
                </a:solidFill>
                <a:latin typeface="Times New Roman" pitchFamily="18" charset="0"/>
              </a:rPr>
              <a:t/>
            </a:r>
            <a:br>
              <a:rPr lang="en-US" altLang="en-US" sz="2000" b="1" dirty="0">
                <a:solidFill>
                  <a:srgbClr val="002060"/>
                </a:solidFill>
                <a:latin typeface="Times New Roman" pitchFamily="18" charset="0"/>
              </a:rPr>
            </a:br>
            <a:r>
              <a:rPr lang="en-US" altLang="en-US" sz="2000" b="1" dirty="0" smtClean="0">
                <a:solidFill>
                  <a:srgbClr val="002060"/>
                </a:solidFill>
                <a:latin typeface="Times New Roman" pitchFamily="18" charset="0"/>
              </a:rPr>
              <a:t/>
            </a:r>
            <a:br>
              <a:rPr lang="en-US" altLang="en-US" sz="2000" b="1" dirty="0" smtClean="0">
                <a:solidFill>
                  <a:srgbClr val="002060"/>
                </a:solidFill>
                <a:latin typeface="Times New Roman" pitchFamily="18" charset="0"/>
              </a:rPr>
            </a:br>
            <a:r>
              <a:rPr lang="en-US" altLang="en-US" sz="2800" b="1" dirty="0" smtClean="0">
                <a:solidFill>
                  <a:srgbClr val="002060"/>
                </a:solidFill>
                <a:latin typeface="Times New Roman" pitchFamily="18" charset="0"/>
              </a:rPr>
              <a:t>Addis </a:t>
            </a:r>
            <a:r>
              <a:rPr lang="en-US" altLang="en-US" sz="2800" b="1" dirty="0">
                <a:solidFill>
                  <a:srgbClr val="002060"/>
                </a:solidFill>
                <a:latin typeface="Times New Roman" pitchFamily="18" charset="0"/>
              </a:rPr>
              <a:t>Ababa Science and Technology University        </a:t>
            </a:r>
            <a:r>
              <a:rPr lang="en-US" altLang="en-US" sz="2000" b="1" dirty="0" smtClean="0">
                <a:solidFill>
                  <a:srgbClr val="002060"/>
                </a:solidFill>
                <a:latin typeface="Times New Roman" pitchFamily="18" charset="0"/>
              </a:rPr>
              <a:t/>
            </a:r>
            <a:br>
              <a:rPr lang="en-US" altLang="en-US" sz="2000" b="1" dirty="0" smtClean="0">
                <a:solidFill>
                  <a:srgbClr val="002060"/>
                </a:solidFill>
                <a:latin typeface="Times New Roman" pitchFamily="18" charset="0"/>
              </a:rPr>
            </a:br>
            <a:r>
              <a:rPr lang="en-US" altLang="en-US" sz="2000" b="1" dirty="0" smtClean="0">
                <a:solidFill>
                  <a:srgbClr val="002060"/>
                </a:solidFill>
                <a:latin typeface="Times New Roman" pitchFamily="18" charset="0"/>
              </a:rPr>
              <a:t> </a:t>
            </a:r>
            <a:r>
              <a:rPr lang="en-US" altLang="en-US" sz="2800" b="1" dirty="0" smtClean="0">
                <a:solidFill>
                  <a:srgbClr val="002060"/>
                </a:solidFill>
                <a:latin typeface="Times New Roman" pitchFamily="18" charset="0"/>
              </a:rPr>
              <a:t>Collage of natural and social science                                                     	Department of Statistics and Physics</a:t>
            </a:r>
            <a:r>
              <a:rPr lang="en-US" altLang="en-US" sz="4000" b="1" dirty="0" smtClean="0">
                <a:solidFill>
                  <a:srgbClr val="002060"/>
                </a:solidFill>
                <a:latin typeface="Chiller" pitchFamily="82" charset="0"/>
              </a:rPr>
              <a:t>  </a:t>
            </a:r>
            <a:r>
              <a:rPr lang="en-US" altLang="en-US" sz="3200" b="1" dirty="0">
                <a:solidFill>
                  <a:srgbClr val="002060"/>
                </a:solidFill>
                <a:latin typeface="Chiller" pitchFamily="82" charset="0"/>
              </a:rPr>
              <a:t/>
            </a:r>
            <a:br>
              <a:rPr lang="en-US" altLang="en-US" sz="3200" b="1" dirty="0">
                <a:solidFill>
                  <a:srgbClr val="002060"/>
                </a:solidFill>
                <a:latin typeface="Chiller" pitchFamily="82" charset="0"/>
              </a:rPr>
            </a:br>
            <a:endParaRPr lang="en-US" sz="2000" dirty="0"/>
          </a:p>
        </p:txBody>
      </p:sp>
      <p:sp>
        <p:nvSpPr>
          <p:cNvPr id="3" name="Content Placeholder 2"/>
          <p:cNvSpPr>
            <a:spLocks noGrp="1"/>
          </p:cNvSpPr>
          <p:nvPr>
            <p:ph sz="quarter" idx="1"/>
          </p:nvPr>
        </p:nvSpPr>
        <p:spPr>
          <a:xfrm>
            <a:off x="612648" y="2667000"/>
            <a:ext cx="8153400" cy="3886200"/>
          </a:xfrm>
        </p:spPr>
        <p:txBody>
          <a:bodyPr>
            <a:normAutofit fontScale="92500" lnSpcReduction="20000"/>
          </a:bodyPr>
          <a:lstStyle/>
          <a:p>
            <a:pPr marL="0" indent="0">
              <a:buNone/>
            </a:pPr>
            <a:r>
              <a:rPr lang="en-US" dirty="0" smtClean="0"/>
              <a:t>    </a:t>
            </a:r>
          </a:p>
          <a:p>
            <a:pPr marL="0" indent="0" algn="ctr">
              <a:buNone/>
            </a:pPr>
            <a:r>
              <a:rPr lang="en-US" sz="4000" dirty="0" smtClean="0">
                <a:solidFill>
                  <a:schemeClr val="accent2"/>
                </a:solidFill>
                <a:latin typeface="Arial" panose="020B0604020202020204" pitchFamily="34" charset="0"/>
                <a:cs typeface="Arial" panose="020B0604020202020204" pitchFamily="34" charset="0"/>
              </a:rPr>
              <a:t>Probability and statistics</a:t>
            </a: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By Mulugeta G. </a:t>
            </a:r>
            <a:r>
              <a:rPr lang="en-US" sz="2400" dirty="0">
                <a:latin typeface="Arial" panose="020B0604020202020204" pitchFamily="34" charset="0"/>
                <a:cs typeface="Arial" panose="020B0604020202020204" pitchFamily="34" charset="0"/>
              </a:rPr>
              <a:t>(BSc, MPH)</a:t>
            </a: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Email: </a:t>
            </a:r>
            <a:r>
              <a:rPr lang="en-US" sz="2400" dirty="0" smtClean="0">
                <a:solidFill>
                  <a:srgbClr val="7030A0"/>
                </a:solidFill>
                <a:latin typeface="Arial" panose="020B0604020202020204" pitchFamily="34" charset="0"/>
                <a:cs typeface="Arial" panose="020B0604020202020204" pitchFamily="34" charset="0"/>
                <a:hlinkClick r:id="rId3"/>
              </a:rPr>
              <a:t>mullergaro@gmail.com</a:t>
            </a:r>
            <a:r>
              <a:rPr lang="en-US" sz="2400" dirty="0" smtClean="0">
                <a:latin typeface="Arial" panose="020B0604020202020204" pitchFamily="34" charset="0"/>
                <a:cs typeface="Arial" panose="020B0604020202020204" pitchFamily="34" charset="0"/>
              </a:rPr>
              <a:t> </a:t>
            </a:r>
          </a:p>
          <a:p>
            <a:pPr marL="0" indent="0">
              <a:buNone/>
            </a:pPr>
            <a:r>
              <a:rPr lang="en-US" sz="2400" dirty="0" smtClean="0">
                <a:latin typeface="Arial" panose="020B0604020202020204" pitchFamily="34" charset="0"/>
                <a:cs typeface="Arial" panose="020B0604020202020204" pitchFamily="34" charset="0"/>
              </a:rPr>
              <a:t>                                 </a:t>
            </a:r>
          </a:p>
          <a:p>
            <a:pPr marL="0" indent="0">
              <a:buNone/>
            </a:pP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2022</a:t>
            </a:r>
          </a:p>
          <a:p>
            <a:pPr marL="0" indent="0">
              <a:buNone/>
            </a:pPr>
            <a:r>
              <a:rPr lang="en-US" sz="2400" dirty="0" smtClean="0"/>
              <a:t> </a:t>
            </a:r>
            <a:endParaRPr lang="en-US" sz="2400" dirty="0"/>
          </a:p>
        </p:txBody>
      </p:sp>
      <p:sp>
        <p:nvSpPr>
          <p:cNvPr id="5" name="Footer Placeholder 4"/>
          <p:cNvSpPr>
            <a:spLocks noGrp="1"/>
          </p:cNvSpPr>
          <p:nvPr>
            <p:ph type="ftr" sz="quarter" idx="11"/>
          </p:nvPr>
        </p:nvSpPr>
        <p:spPr/>
        <p:txBody>
          <a:bodyPr/>
          <a:lstStyle/>
          <a:p>
            <a:pPr lvl="1"/>
            <a:r>
              <a:rPr lang="en-US" dirty="0" smtClean="0"/>
              <a:t>mullergaro@gmail.com</a:t>
            </a:r>
            <a:endParaRPr lang="en-US" dirty="0"/>
          </a:p>
        </p:txBody>
      </p:sp>
      <p:sp>
        <p:nvSpPr>
          <p:cNvPr id="6" name="Date Placeholder 5"/>
          <p:cNvSpPr>
            <a:spLocks noGrp="1"/>
          </p:cNvSpPr>
          <p:nvPr>
            <p:ph type="dt" sz="half" idx="10"/>
          </p:nvPr>
        </p:nvSpPr>
        <p:spPr/>
        <p:txBody>
          <a:bodyPr/>
          <a:lstStyle/>
          <a:p>
            <a:r>
              <a:rPr lang="en-US" dirty="0" smtClean="0"/>
              <a:t>                              </a:t>
            </a:r>
            <a:fld id="{34710AD6-697B-48DB-B65B-E90D0D2C71B6}" type="datetime1">
              <a:rPr lang="en-US" smtClean="0"/>
              <a:pPr/>
              <a:t>6/27/2022</a:t>
            </a:fld>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52484"/>
            <a:ext cx="14072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238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Statistics </a:t>
            </a:r>
            <a:r>
              <a:rPr lang="en-US" b="1" dirty="0" err="1"/>
              <a:t>cont</a:t>
            </a:r>
            <a:r>
              <a:rPr lang="en-US" b="1" dirty="0"/>
              <a:t>…</a:t>
            </a:r>
            <a:endParaRPr lang="en-US" dirty="0"/>
          </a:p>
        </p:txBody>
      </p:sp>
      <p:sp>
        <p:nvSpPr>
          <p:cNvPr id="3" name="Date Placeholder 2"/>
          <p:cNvSpPr>
            <a:spLocks noGrp="1"/>
          </p:cNvSpPr>
          <p:nvPr>
            <p:ph type="dt" sz="half" idx="10"/>
          </p:nvPr>
        </p:nvSpPr>
        <p:spPr/>
        <p:txBody>
          <a:bodyPr/>
          <a:lstStyle/>
          <a:p>
            <a:fld id="{9D5A36BD-D52B-464E-9954-932C8A3228A4}"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62500" lnSpcReduction="20000"/>
          </a:bodyPr>
          <a:lstStyle/>
          <a:p>
            <a:r>
              <a:rPr lang="en-US" sz="3200" dirty="0" smtClean="0">
                <a:latin typeface="Arial" panose="020B0604020202020204" pitchFamily="34" charset="0"/>
                <a:cs typeface="Arial" panose="020B0604020202020204" pitchFamily="34" charset="0"/>
              </a:rPr>
              <a:t>For </a:t>
            </a:r>
            <a:r>
              <a:rPr lang="en-US" sz="3200" dirty="0">
                <a:latin typeface="Arial" panose="020B0604020202020204" pitchFamily="34" charset="0"/>
                <a:cs typeface="Arial" panose="020B0604020202020204" pitchFamily="34" charset="0"/>
              </a:rPr>
              <a:t>example, a biologist collected blood samples of 10 students from biology department to study blood types. Accordingly, the following data is obtained</a:t>
            </a:r>
            <a:r>
              <a:rPr lang="en-US" sz="3200" dirty="0" smtClean="0">
                <a:latin typeface="Arial" panose="020B0604020202020204" pitchFamily="34" charset="0"/>
                <a:cs typeface="Arial" panose="020B0604020202020204" pitchFamily="34" charset="0"/>
              </a:rPr>
              <a:t>:</a:t>
            </a:r>
          </a:p>
          <a:p>
            <a:pPr marL="0" indent="0">
              <a:buNone/>
            </a:pPr>
            <a:endParaRPr lang="en-US" sz="3200" dirty="0">
              <a:latin typeface="Arial" panose="020B0604020202020204" pitchFamily="34" charset="0"/>
              <a:cs typeface="Arial" panose="020B0604020202020204" pitchFamily="34" charset="0"/>
            </a:endParaRPr>
          </a:p>
          <a:p>
            <a:r>
              <a:rPr lang="en-US" sz="3200" dirty="0">
                <a:solidFill>
                  <a:srgbClr val="FF0000"/>
                </a:solidFill>
                <a:latin typeface="Arial" panose="020B0604020202020204" pitchFamily="34" charset="0"/>
                <a:cs typeface="Arial" panose="020B0604020202020204" pitchFamily="34" charset="0"/>
              </a:rPr>
              <a:t>O  A   O   AB   A   </a:t>
            </a:r>
            <a:r>
              <a:rPr lang="en-US" sz="3200" dirty="0" err="1">
                <a:solidFill>
                  <a:srgbClr val="FF0000"/>
                </a:solidFill>
                <a:latin typeface="Arial" panose="020B0604020202020204" pitchFamily="34" charset="0"/>
                <a:cs typeface="Arial" panose="020B0604020202020204" pitchFamily="34" charset="0"/>
              </a:rPr>
              <a:t>A</a:t>
            </a:r>
            <a:r>
              <a:rPr lang="en-US" sz="3200" dirty="0">
                <a:solidFill>
                  <a:srgbClr val="FF0000"/>
                </a:solidFill>
                <a:latin typeface="Arial" panose="020B0604020202020204" pitchFamily="34" charset="0"/>
                <a:cs typeface="Arial" panose="020B0604020202020204" pitchFamily="34" charset="0"/>
              </a:rPr>
              <a:t>   O   </a:t>
            </a:r>
            <a:r>
              <a:rPr lang="en-US" sz="3200" dirty="0" err="1">
                <a:solidFill>
                  <a:srgbClr val="FF0000"/>
                </a:solidFill>
                <a:latin typeface="Arial" panose="020B0604020202020204" pitchFamily="34" charset="0"/>
                <a:cs typeface="Arial" panose="020B0604020202020204" pitchFamily="34" charset="0"/>
              </a:rPr>
              <a:t>O</a:t>
            </a:r>
            <a:r>
              <a:rPr lang="en-US" sz="3200" dirty="0">
                <a:solidFill>
                  <a:srgbClr val="FF0000"/>
                </a:solidFill>
                <a:latin typeface="Arial" panose="020B0604020202020204" pitchFamily="34" charset="0"/>
                <a:cs typeface="Arial" panose="020B0604020202020204" pitchFamily="34" charset="0"/>
              </a:rPr>
              <a:t>   B   </a:t>
            </a:r>
            <a:r>
              <a:rPr lang="en-US" sz="3200" dirty="0" smtClean="0">
                <a:solidFill>
                  <a:srgbClr val="FF0000"/>
                </a:solidFill>
                <a:latin typeface="Arial" panose="020B0604020202020204" pitchFamily="34" charset="0"/>
                <a:cs typeface="Arial" panose="020B0604020202020204" pitchFamily="34" charset="0"/>
              </a:rPr>
              <a:t>   O</a:t>
            </a:r>
          </a:p>
          <a:p>
            <a:pPr marL="0" indent="0">
              <a:buNone/>
            </a:pPr>
            <a:r>
              <a:rPr lang="en-US" sz="3200" dirty="0" smtClean="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Summary measures, for example, the proportion of students with blood type O in the sample is 50% is an example of descriptive statistics. We can also describe the data using bar or pie charts.  </a:t>
            </a:r>
          </a:p>
          <a:p>
            <a:pPr marL="0" indent="0">
              <a:buNone/>
            </a:pP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However, if he/she wants to get information on the proportion of students with blood type O in the entire class, he/she may use the sample proportion (50%) as an estimate of the corresponding value of the entire class. This is an example of inferential statistics</a:t>
            </a:r>
            <a:r>
              <a:rPr lang="en-US" sz="3200" dirty="0" smtClean="0">
                <a:latin typeface="Arial" panose="020B0604020202020204" pitchFamily="34" charset="0"/>
                <a:cs typeface="Arial" panose="020B0604020202020204" pitchFamily="34" charset="0"/>
              </a:rPr>
              <a:t>.</a:t>
            </a:r>
            <a:r>
              <a:rPr lang="en-US" dirty="0"/>
              <a:t> </a:t>
            </a:r>
          </a:p>
          <a:p>
            <a:endParaRPr lang="en-US" dirty="0"/>
          </a:p>
        </p:txBody>
      </p:sp>
    </p:spTree>
    <p:extLst>
      <p:ext uri="{BB962C8B-B14F-4D97-AF65-F5344CB8AC3E}">
        <p14:creationId xmlns:p14="http://schemas.microsoft.com/office/powerpoint/2010/main" val="36414482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7724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DCF314DC-F04B-43EB-90D4-B9009668BF37}"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6393649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Example 3.15:</a:t>
            </a:r>
            <a:r>
              <a:rPr lang="en-US" dirty="0"/>
              <a:t> The following data relate to sizes of shoes sold at a stock during a week. Find the quartiles, the seventh </a:t>
            </a:r>
            <a:r>
              <a:rPr lang="en-US" dirty="0" err="1"/>
              <a:t>decile</a:t>
            </a:r>
            <a:r>
              <a:rPr lang="en-US" dirty="0"/>
              <a:t> and the 90</a:t>
            </a:r>
            <a:r>
              <a:rPr lang="en-US" baseline="30000" dirty="0"/>
              <a:t>th</a:t>
            </a:r>
            <a:r>
              <a:rPr lang="en-US" dirty="0"/>
              <a:t> percentile</a:t>
            </a:r>
            <a:r>
              <a:rPr lang="en-US" dirty="0" smtClean="0"/>
              <a:t>.</a:t>
            </a:r>
          </a:p>
          <a:p>
            <a:endParaRPr lang="en-US" dirty="0"/>
          </a:p>
          <a:p>
            <a:endParaRPr lang="en-US" dirty="0" smtClean="0"/>
          </a:p>
          <a:p>
            <a:endParaRPr lang="en-US" dirty="0"/>
          </a:p>
          <a:p>
            <a:r>
              <a:rPr lang="en-US" b="1" dirty="0"/>
              <a:t>Solution: </a:t>
            </a:r>
            <a:r>
              <a:rPr lang="en-US" dirty="0"/>
              <a:t>The total number of observations is 191.</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02600982"/>
              </p:ext>
            </p:extLst>
          </p:nvPr>
        </p:nvGraphicFramePr>
        <p:xfrm>
          <a:off x="838200" y="3352800"/>
          <a:ext cx="7696202" cy="1143000"/>
        </p:xfrm>
        <a:graphic>
          <a:graphicData uri="http://schemas.openxmlformats.org/drawingml/2006/table">
            <a:tbl>
              <a:tblPr firstRow="1" firstCol="1" bandRow="1">
                <a:tableStyleId>{ED083AE6-46FA-4A59-8FB0-9F97EB10719F}</a:tableStyleId>
              </a:tblPr>
              <a:tblGrid>
                <a:gridCol w="1900899"/>
                <a:gridCol w="454065"/>
                <a:gridCol w="633301"/>
                <a:gridCol w="573556"/>
                <a:gridCol w="633301"/>
                <a:gridCol w="573556"/>
                <a:gridCol w="633301"/>
                <a:gridCol w="573556"/>
                <a:gridCol w="633301"/>
                <a:gridCol w="454065"/>
                <a:gridCol w="633301"/>
              </a:tblGrid>
              <a:tr h="571500">
                <a:tc>
                  <a:txBody>
                    <a:bodyPr/>
                    <a:lstStyle/>
                    <a:p>
                      <a:pPr marL="0" marR="0" algn="just">
                        <a:lnSpc>
                          <a:spcPct val="115000"/>
                        </a:lnSpc>
                        <a:spcBef>
                          <a:spcPts val="0"/>
                        </a:spcBef>
                        <a:spcAft>
                          <a:spcPts val="0"/>
                        </a:spcAft>
                      </a:pPr>
                      <a:r>
                        <a:rPr lang="en-US" sz="1800" dirty="0">
                          <a:effectLst/>
                        </a:rPr>
                        <a:t>Size of shoes </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5</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5.5</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6</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6.5</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7</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7.5</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8</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8.5</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9</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a:effectLst/>
                        </a:rPr>
                        <a:t>9.5</a:t>
                      </a:r>
                      <a:endParaRPr lang="en-US" sz="1600">
                        <a:effectLst/>
                        <a:latin typeface="Calibri"/>
                        <a:ea typeface="Calibri"/>
                        <a:cs typeface="Times New Roman"/>
                      </a:endParaRPr>
                    </a:p>
                  </a:txBody>
                  <a:tcPr marL="68580" marR="68580" marT="0" marB="0"/>
                </a:tc>
              </a:tr>
              <a:tr h="571500">
                <a:tc>
                  <a:txBody>
                    <a:bodyPr/>
                    <a:lstStyle/>
                    <a:p>
                      <a:pPr marL="0" marR="0" algn="just">
                        <a:lnSpc>
                          <a:spcPct val="115000"/>
                        </a:lnSpc>
                        <a:spcBef>
                          <a:spcPts val="0"/>
                        </a:spcBef>
                        <a:spcAft>
                          <a:spcPts val="0"/>
                        </a:spcAft>
                      </a:pPr>
                      <a:r>
                        <a:rPr lang="en-US" sz="1800">
                          <a:effectLst/>
                        </a:rPr>
                        <a:t>Number of pairs</a:t>
                      </a:r>
                      <a:endParaRPr lang="en-US" sz="16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2</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5</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15</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30</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60</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40</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23</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11</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4</a:t>
                      </a:r>
                      <a:endParaRPr lang="en-US" sz="16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1</a:t>
                      </a:r>
                      <a:endParaRPr lang="en-US" sz="1600" dirty="0">
                        <a:effectLst/>
                        <a:latin typeface="Calibri"/>
                        <a:ea typeface="Calibri"/>
                        <a:cs typeface="Times New Roman"/>
                      </a:endParaRPr>
                    </a:p>
                  </a:txBody>
                  <a:tcPr marL="68580" marR="68580" marT="0" marB="0"/>
                </a:tc>
              </a:tr>
            </a:tbl>
          </a:graphicData>
        </a:graphic>
      </p:graphicFrame>
      <p:sp>
        <p:nvSpPr>
          <p:cNvPr id="5" name="Date Placeholder 4"/>
          <p:cNvSpPr>
            <a:spLocks noGrp="1"/>
          </p:cNvSpPr>
          <p:nvPr>
            <p:ph type="dt" sz="half" idx="10"/>
          </p:nvPr>
        </p:nvSpPr>
        <p:spPr/>
        <p:txBody>
          <a:bodyPr/>
          <a:lstStyle/>
          <a:p>
            <a:fld id="{7214A89A-6BF3-43DD-B310-7612FA393923}" type="datetime1">
              <a:rPr lang="en-US" smtClean="0"/>
              <a:pPr/>
              <a:t>6/27/2022</a:t>
            </a:fld>
            <a:endParaRPr lang="en-US" dirty="0"/>
          </a:p>
        </p:txBody>
      </p:sp>
      <p:sp>
        <p:nvSpPr>
          <p:cNvPr id="6" name="Footer Placeholder 5"/>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190858868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5438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AD11D24B-25DF-4010-8124-A5C58008CD76}"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18625885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Note</a:t>
            </a:r>
            <a:r>
              <a:rPr lang="en-US" dirty="0"/>
              <a:t>: Relationships between </a:t>
            </a:r>
            <a:r>
              <a:rPr lang="en-US" dirty="0" err="1"/>
              <a:t>fractile</a:t>
            </a:r>
            <a:r>
              <a:rPr lang="en-US" dirty="0"/>
              <a:t> points</a:t>
            </a:r>
          </a:p>
          <a:p>
            <a:pPr lvl="1" fontAlgn="base"/>
            <a:r>
              <a:rPr lang="en-US" dirty="0" smtClean="0"/>
              <a:t>Q</a:t>
            </a:r>
            <a:r>
              <a:rPr lang="en-US" baseline="-25000" dirty="0" smtClean="0"/>
              <a:t>1</a:t>
            </a:r>
            <a:r>
              <a:rPr lang="en-US" dirty="0" smtClean="0"/>
              <a:t>=P</a:t>
            </a:r>
            <a:r>
              <a:rPr lang="en-US" baseline="-25000" dirty="0" smtClean="0"/>
              <a:t>25</a:t>
            </a:r>
            <a:endParaRPr lang="en-US" dirty="0"/>
          </a:p>
          <a:p>
            <a:pPr lvl="1" fontAlgn="base"/>
            <a:r>
              <a:rPr lang="en-US" dirty="0" smtClean="0"/>
              <a:t>Q</a:t>
            </a:r>
            <a:r>
              <a:rPr lang="en-US" baseline="-25000" dirty="0" smtClean="0"/>
              <a:t>2</a:t>
            </a:r>
            <a:r>
              <a:rPr lang="en-US" dirty="0" smtClean="0"/>
              <a:t>=P</a:t>
            </a:r>
            <a:r>
              <a:rPr lang="en-US" baseline="-25000" dirty="0" smtClean="0"/>
              <a:t>50</a:t>
            </a:r>
            <a:r>
              <a:rPr lang="en-US" dirty="0" smtClean="0"/>
              <a:t>=D</a:t>
            </a:r>
            <a:r>
              <a:rPr lang="en-US" baseline="-25000" dirty="0" smtClean="0"/>
              <a:t>5</a:t>
            </a:r>
            <a:endParaRPr lang="en-US" dirty="0"/>
          </a:p>
          <a:p>
            <a:pPr lvl="1" fontAlgn="base"/>
            <a:r>
              <a:rPr lang="en-US" dirty="0"/>
              <a:t>Q</a:t>
            </a:r>
            <a:r>
              <a:rPr lang="en-US" baseline="-25000" dirty="0"/>
              <a:t>3</a:t>
            </a:r>
            <a:r>
              <a:rPr lang="en-US" dirty="0"/>
              <a:t>=P</a:t>
            </a:r>
            <a:r>
              <a:rPr lang="en-US" baseline="-25000" dirty="0"/>
              <a:t>75</a:t>
            </a:r>
            <a:endParaRPr lang="en-US" dirty="0"/>
          </a:p>
          <a:p>
            <a:pPr lvl="1" fontAlgn="base"/>
            <a:r>
              <a:rPr lang="en-US" dirty="0"/>
              <a:t>D</a:t>
            </a:r>
            <a:r>
              <a:rPr lang="en-US" baseline="-25000" dirty="0"/>
              <a:t>1</a:t>
            </a:r>
            <a:r>
              <a:rPr lang="en-US" dirty="0"/>
              <a:t>=P</a:t>
            </a:r>
            <a:r>
              <a:rPr lang="en-US" baseline="-25000" dirty="0"/>
              <a:t>10</a:t>
            </a:r>
            <a:r>
              <a:rPr lang="en-US" dirty="0"/>
              <a:t>; D2=P</a:t>
            </a:r>
            <a:r>
              <a:rPr lang="en-US" baseline="-25000" dirty="0"/>
              <a:t>20</a:t>
            </a:r>
            <a:r>
              <a:rPr lang="en-US" dirty="0"/>
              <a:t>   …D</a:t>
            </a:r>
            <a:r>
              <a:rPr lang="en-US" baseline="-25000" dirty="0"/>
              <a:t>9</a:t>
            </a:r>
            <a:r>
              <a:rPr lang="en-US" dirty="0"/>
              <a:t>=P</a:t>
            </a:r>
            <a:r>
              <a:rPr lang="en-US" baseline="-25000" dirty="0"/>
              <a:t>90</a:t>
            </a:r>
            <a:r>
              <a:rPr lang="en-US" dirty="0"/>
              <a:t>.</a:t>
            </a:r>
          </a:p>
          <a:p>
            <a:endParaRPr lang="en-US" dirty="0"/>
          </a:p>
        </p:txBody>
      </p:sp>
      <p:sp>
        <p:nvSpPr>
          <p:cNvPr id="4" name="Date Placeholder 3"/>
          <p:cNvSpPr>
            <a:spLocks noGrp="1"/>
          </p:cNvSpPr>
          <p:nvPr>
            <p:ph type="dt" sz="half" idx="10"/>
          </p:nvPr>
        </p:nvSpPr>
        <p:spPr/>
        <p:txBody>
          <a:bodyPr/>
          <a:lstStyle/>
          <a:p>
            <a:fld id="{47008440-C31F-4BAB-A0FB-42AED6CBD494}"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41734640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300" dirty="0" smtClean="0"/>
              <a:t/>
            </a:r>
            <a:br>
              <a:rPr lang="en-US" spc="-300" dirty="0" smtClean="0"/>
            </a:br>
            <a:r>
              <a:rPr lang="en-US" spc="-300" dirty="0" smtClean="0"/>
              <a:t>4       </a:t>
            </a:r>
            <a:r>
              <a:rPr lang="en-US" spc="-300" dirty="0"/>
              <a:t>2     4       3       2       8       3       4       4       2       2       8       5       3       4</a:t>
            </a:r>
            <a:br>
              <a:rPr lang="en-US" spc="-300"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solidFill>
                  <a:srgbClr val="1F497D"/>
                </a:solidFill>
              </a:rPr>
              <a:pPr/>
              <a:t>6/27/2022</a:t>
            </a:fld>
            <a:endParaRPr lang="en-US" dirty="0">
              <a:solidFill>
                <a:srgbClr val="1F497D"/>
              </a:solidFill>
            </a:endParaRPr>
          </a:p>
        </p:txBody>
      </p:sp>
      <p:sp>
        <p:nvSpPr>
          <p:cNvPr id="4" name="Footer Placeholder 3"/>
          <p:cNvSpPr>
            <a:spLocks noGrp="1"/>
          </p:cNvSpPr>
          <p:nvPr>
            <p:ph type="ftr" sz="quarter" idx="11"/>
          </p:nvPr>
        </p:nvSpPr>
        <p:spPr/>
        <p:txBody>
          <a:bodyPr/>
          <a:lstStyle/>
          <a:p>
            <a:r>
              <a:rPr lang="en-US" smtClean="0">
                <a:solidFill>
                  <a:srgbClr val="1F497D"/>
                </a:solidFill>
              </a:rPr>
              <a:t>mullergaro@gmail.com</a:t>
            </a:r>
            <a:endParaRPr lang="en-US" dirty="0">
              <a:solidFill>
                <a:srgbClr val="1F497D"/>
              </a:solidFill>
            </a:endParaRPr>
          </a:p>
        </p:txBody>
      </p:sp>
      <p:sp>
        <p:nvSpPr>
          <p:cNvPr id="5" name="Content Placeholder 4"/>
          <p:cNvSpPr>
            <a:spLocks noGrp="1"/>
          </p:cNvSpPr>
          <p:nvPr>
            <p:ph sz="quarter" idx="1"/>
          </p:nvPr>
        </p:nvSpPr>
        <p:spPr/>
        <p:txBody>
          <a:bodyPr>
            <a:normAutofit lnSpcReduction="10000"/>
          </a:bodyPr>
          <a:lstStyle/>
          <a:p>
            <a:pPr marL="514350" indent="-514350">
              <a:buFont typeface="+mj-lt"/>
              <a:buAutoNum type="arabicPeriod"/>
            </a:pPr>
            <a:r>
              <a:rPr lang="en-US" dirty="0" smtClean="0"/>
              <a:t>. Calculate sample: mean, variance and SD</a:t>
            </a:r>
          </a:p>
          <a:p>
            <a:pPr marL="514350" indent="-514350">
              <a:buFont typeface="+mj-lt"/>
              <a:buAutoNum type="arabicPeriod"/>
            </a:pPr>
            <a:r>
              <a:rPr lang="en-US" dirty="0" smtClean="0"/>
              <a:t>. Calculate Coefficient of variation</a:t>
            </a:r>
          </a:p>
          <a:p>
            <a:pPr marL="514350" indent="-514350">
              <a:buFont typeface="+mj-lt"/>
              <a:buAutoNum type="arabicPeriod"/>
            </a:pPr>
            <a:r>
              <a:rPr lang="en-US" dirty="0" smtClean="0"/>
              <a:t>. Calculate standard </a:t>
            </a:r>
            <a:r>
              <a:rPr lang="en-US" smtClean="0"/>
              <a:t>score for x=7 and  </a:t>
            </a:r>
            <a:r>
              <a:rPr lang="en-US" dirty="0" smtClean="0"/>
              <a:t>interpret </a:t>
            </a:r>
            <a:r>
              <a:rPr lang="en-US" smtClean="0"/>
              <a:t>the result</a:t>
            </a:r>
            <a:endParaRPr lang="en-US" dirty="0" smtClean="0"/>
          </a:p>
          <a:p>
            <a:pPr marL="514350" indent="-514350">
              <a:buFont typeface="+mj-lt"/>
              <a:buAutoNum type="arabicPeriod"/>
            </a:pPr>
            <a:r>
              <a:rPr lang="en-US" dirty="0" smtClean="0"/>
              <a:t>. Calculate the forth moment about the mean</a:t>
            </a:r>
          </a:p>
          <a:p>
            <a:pPr marL="514350" indent="-514350">
              <a:buFont typeface="+mj-lt"/>
              <a:buAutoNum type="arabicPeriod"/>
            </a:pPr>
            <a:r>
              <a:rPr lang="en-US" dirty="0" smtClean="0"/>
              <a:t>. Calculate </a:t>
            </a:r>
            <a:r>
              <a:rPr lang="en-US" dirty="0" err="1" smtClean="0"/>
              <a:t>personian</a:t>
            </a:r>
            <a:r>
              <a:rPr lang="en-US" dirty="0" smtClean="0"/>
              <a:t> coefficient of </a:t>
            </a:r>
            <a:r>
              <a:rPr lang="en-US" dirty="0" err="1" smtClean="0"/>
              <a:t>skewness</a:t>
            </a:r>
            <a:r>
              <a:rPr lang="en-US" dirty="0" smtClean="0"/>
              <a:t> and state the type of distribution </a:t>
            </a:r>
          </a:p>
          <a:p>
            <a:pPr marL="514350" indent="-514350">
              <a:buFont typeface="+mj-lt"/>
              <a:buAutoNum type="arabicPeriod"/>
            </a:pPr>
            <a:r>
              <a:rPr lang="en-US" dirty="0"/>
              <a:t>Calculate </a:t>
            </a:r>
            <a:r>
              <a:rPr lang="en-US" dirty="0" smtClean="0"/>
              <a:t>Moment </a:t>
            </a:r>
            <a:r>
              <a:rPr lang="en-US" dirty="0" err="1" smtClean="0"/>
              <a:t>coeficient</a:t>
            </a:r>
            <a:r>
              <a:rPr lang="en-US" dirty="0" smtClean="0"/>
              <a:t> of kurtosis and </a:t>
            </a:r>
            <a:r>
              <a:rPr lang="en-US" dirty="0"/>
              <a:t>state the type of distribution </a:t>
            </a:r>
          </a:p>
          <a:p>
            <a:pPr marL="514350" indent="-514350">
              <a:buFont typeface="+mj-lt"/>
              <a:buAutoNum type="arabicPeriod"/>
            </a:pPr>
            <a:endParaRPr lang="en-US" dirty="0"/>
          </a:p>
        </p:txBody>
      </p:sp>
    </p:spTree>
    <p:extLst>
      <p:ext uri="{BB962C8B-B14F-4D97-AF65-F5344CB8AC3E}">
        <p14:creationId xmlns:p14="http://schemas.microsoft.com/office/powerpoint/2010/main" val="72508372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9746006">
            <a:off x="457200" y="274638"/>
            <a:ext cx="8229600" cy="5897562"/>
          </a:xfrm>
        </p:spPr>
        <p:txBody>
          <a:bodyPr>
            <a:normAutofit/>
          </a:bodyPr>
          <a:lstStyle/>
          <a:p>
            <a:r>
              <a:rPr lang="en-US" sz="9600" dirty="0" smtClean="0">
                <a:effectLst>
                  <a:outerShdw blurRad="38100" dist="38100" dir="2700000" algn="tl">
                    <a:srgbClr val="000000">
                      <a:alpha val="43137"/>
                    </a:srgbClr>
                  </a:outerShdw>
                </a:effectLst>
                <a:latin typeface="Monotype Corsiva" panose="03010101010201010101" pitchFamily="66" charset="0"/>
              </a:rPr>
              <a:t>    </a:t>
            </a:r>
            <a:r>
              <a:rPr lang="en-US" sz="11500" dirty="0" smtClean="0">
                <a:effectLst>
                  <a:outerShdw blurRad="38100" dist="38100" dir="2700000" algn="tl">
                    <a:srgbClr val="000000">
                      <a:alpha val="43137"/>
                    </a:srgbClr>
                  </a:outerShdw>
                </a:effectLst>
                <a:latin typeface="Monotype Corsiva" panose="03010101010201010101" pitchFamily="66" charset="0"/>
              </a:rPr>
              <a:t>Thank you!</a:t>
            </a:r>
            <a:endParaRPr lang="en-US" sz="11500" dirty="0">
              <a:effectLst>
                <a:outerShdw blurRad="38100" dist="38100" dir="2700000" algn="tl">
                  <a:srgbClr val="000000">
                    <a:alpha val="43137"/>
                  </a:srgbClr>
                </a:outerShdw>
              </a:effectLst>
              <a:latin typeface="Monotype Corsiva" panose="03010101010201010101" pitchFamily="66" charset="0"/>
            </a:endParaRPr>
          </a:p>
        </p:txBody>
      </p:sp>
      <p:sp>
        <p:nvSpPr>
          <p:cNvPr id="3" name="Date Placeholder 2"/>
          <p:cNvSpPr>
            <a:spLocks noGrp="1"/>
          </p:cNvSpPr>
          <p:nvPr>
            <p:ph type="dt" sz="half" idx="10"/>
          </p:nvPr>
        </p:nvSpPr>
        <p:spPr/>
        <p:txBody>
          <a:bodyPr/>
          <a:lstStyle/>
          <a:p>
            <a:fld id="{1814301F-1249-472E-A4E3-464AC2B635CF}"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pic>
        <p:nvPicPr>
          <p:cNvPr id="5" name="Picture 2" descr="animated thank you photo: Quellled Pin Thank You Animated Quellwritingthankyou.gif"/>
          <p:cNvPicPr>
            <a:picLocks noChangeAspect="1" noChangeArrowheads="1" noCrop="1"/>
          </p:cNvPicPr>
          <p:nvPr/>
        </p:nvPicPr>
        <p:blipFill>
          <a:blip r:embed="rId3"/>
          <a:srcRect/>
          <a:stretch>
            <a:fillRect/>
          </a:stretch>
        </p:blipFill>
        <p:spPr bwMode="auto">
          <a:xfrm>
            <a:off x="254000" y="228600"/>
            <a:ext cx="8661400" cy="6146800"/>
          </a:xfrm>
          <a:prstGeom prst="rect">
            <a:avLst/>
          </a:prstGeom>
          <a:noFill/>
        </p:spPr>
      </p:pic>
    </p:spTree>
    <p:extLst>
      <p:ext uri="{BB962C8B-B14F-4D97-AF65-F5344CB8AC3E}">
        <p14:creationId xmlns:p14="http://schemas.microsoft.com/office/powerpoint/2010/main" val="369094041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6" name="Rectangle 5"/>
          <p:cNvSpPr/>
          <p:nvPr/>
        </p:nvSpPr>
        <p:spPr>
          <a:xfrm>
            <a:off x="495852" y="2967335"/>
            <a:ext cx="8152296"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MEASURES </a:t>
            </a:r>
            <a:r>
              <a:rPr lang="en-US" sz="5400"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OF VARIATION </a:t>
            </a:r>
          </a:p>
        </p:txBody>
      </p:sp>
    </p:spTree>
    <p:extLst>
      <p:ext uri="{BB962C8B-B14F-4D97-AF65-F5344CB8AC3E}">
        <p14:creationId xmlns:p14="http://schemas.microsoft.com/office/powerpoint/2010/main" val="78562526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pPr marL="0" indent="0">
              <a:buNone/>
            </a:pPr>
            <a:r>
              <a:rPr lang="en-US" b="1" dirty="0" smtClean="0"/>
              <a:t>Objectives:</a:t>
            </a:r>
            <a:r>
              <a:rPr lang="en-US" dirty="0"/>
              <a:t> </a:t>
            </a:r>
            <a:r>
              <a:rPr lang="en-US" dirty="0" smtClean="0"/>
              <a:t>Having </a:t>
            </a:r>
            <a:r>
              <a:rPr lang="en-US" dirty="0"/>
              <a:t>studied this </a:t>
            </a:r>
            <a:r>
              <a:rPr lang="en-US" dirty="0" smtClean="0"/>
              <a:t>portion, </a:t>
            </a:r>
            <a:r>
              <a:rPr lang="en-US" dirty="0"/>
              <a:t>you should be able to</a:t>
            </a:r>
          </a:p>
          <a:p>
            <a:pPr lvl="0"/>
            <a:r>
              <a:rPr lang="en-US" dirty="0"/>
              <a:t>understand the importance of measuring the variability (dispersion) in a data set.</a:t>
            </a:r>
          </a:p>
          <a:p>
            <a:pPr lvl="0"/>
            <a:r>
              <a:rPr lang="en-US" dirty="0"/>
              <a:t>measure the scatter or dispersion in a data set.</a:t>
            </a:r>
          </a:p>
          <a:p>
            <a:pPr lvl="0"/>
            <a:r>
              <a:rPr lang="en-US" dirty="0" smtClean="0"/>
              <a:t>measure </a:t>
            </a:r>
            <a:r>
              <a:rPr lang="en-US" dirty="0"/>
              <a:t>the extent to which the distribution of values in a data set deviate from symmetry.</a:t>
            </a:r>
          </a:p>
          <a:p>
            <a:endParaRPr lang="en-US" dirty="0"/>
          </a:p>
        </p:txBody>
      </p:sp>
    </p:spTree>
    <p:extLst>
      <p:ext uri="{BB962C8B-B14F-4D97-AF65-F5344CB8AC3E}">
        <p14:creationId xmlns:p14="http://schemas.microsoft.com/office/powerpoint/2010/main" val="37199683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2400" b="1" dirty="0"/>
              <a:t>Introduction and objectives of measuring variation</a:t>
            </a:r>
            <a:r>
              <a:rPr lang="en-US" sz="1600" dirty="0"/>
              <a:t/>
            </a:r>
            <a:br>
              <a:rPr lang="en-US" sz="1600"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dirty="0"/>
              <a:t>We have seen that averages are representatives of a frequency distribution. </a:t>
            </a:r>
            <a:r>
              <a:rPr lang="en-US" dirty="0" smtClean="0"/>
              <a:t>But </a:t>
            </a:r>
            <a:r>
              <a:rPr lang="en-US" dirty="0"/>
              <a:t>they fail to give a complete picture of the distribution. They do not tell anything about the spread or dispersion of observations within the distribution. Suppose that we have the distribution of yield (kg per plot) of two rice varieties from 5 plots each.</a:t>
            </a:r>
          </a:p>
          <a:p>
            <a:pPr marL="0" indent="0">
              <a:buNone/>
            </a:pPr>
            <a:r>
              <a:rPr lang="en-US" dirty="0"/>
              <a:t>            </a:t>
            </a:r>
            <a:r>
              <a:rPr lang="en-US" dirty="0" smtClean="0"/>
              <a:t> Variety </a:t>
            </a:r>
            <a:r>
              <a:rPr lang="en-US" dirty="0"/>
              <a:t>1:   45   42   42   41   40</a:t>
            </a:r>
          </a:p>
          <a:p>
            <a:pPr marL="0" indent="0">
              <a:buNone/>
            </a:pPr>
            <a:r>
              <a:rPr lang="en-US" dirty="0"/>
              <a:t>  </a:t>
            </a:r>
            <a:r>
              <a:rPr lang="en-US" dirty="0" smtClean="0"/>
              <a:t>           </a:t>
            </a:r>
            <a:r>
              <a:rPr lang="en-US" dirty="0"/>
              <a:t>Variety 2:   54   48   42   33   30</a:t>
            </a:r>
          </a:p>
          <a:p>
            <a:endParaRPr lang="en-US" dirty="0"/>
          </a:p>
        </p:txBody>
      </p:sp>
    </p:spTree>
    <p:extLst>
      <p:ext uri="{BB962C8B-B14F-4D97-AF65-F5344CB8AC3E}">
        <p14:creationId xmlns:p14="http://schemas.microsoft.com/office/powerpoint/2010/main" val="53651654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The mean yield of both varieties is 42 kg. The mean yield of variety 1 is close to the values in this variety.  </a:t>
            </a:r>
            <a:endParaRPr lang="en-US" dirty="0" smtClean="0"/>
          </a:p>
          <a:p>
            <a:r>
              <a:rPr lang="en-US" dirty="0" smtClean="0"/>
              <a:t>On </a:t>
            </a:r>
            <a:r>
              <a:rPr lang="en-US" dirty="0"/>
              <a:t>the other hand, the mean yield of variety 2 is not close to the values in variety 2. </a:t>
            </a:r>
            <a:endParaRPr lang="en-US" dirty="0" smtClean="0"/>
          </a:p>
          <a:p>
            <a:r>
              <a:rPr lang="en-US" dirty="0" smtClean="0"/>
              <a:t>The </a:t>
            </a:r>
            <a:r>
              <a:rPr lang="en-US" dirty="0"/>
              <a:t>mean doesn’t tell us how the observations are close to each other</a:t>
            </a:r>
          </a:p>
        </p:txBody>
      </p:sp>
    </p:spTree>
    <p:extLst>
      <p:ext uri="{BB962C8B-B14F-4D97-AF65-F5344CB8AC3E}">
        <p14:creationId xmlns:p14="http://schemas.microsoft.com/office/powerpoint/2010/main" val="4047488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GB" b="1" dirty="0" smtClean="0"/>
              <a:t/>
            </a:r>
            <a:br>
              <a:rPr lang="en-GB" b="1" dirty="0" smtClean="0"/>
            </a:br>
            <a:r>
              <a:rPr lang="en-GB" sz="3600" b="1" dirty="0" smtClean="0"/>
              <a:t>Stages </a:t>
            </a:r>
            <a:r>
              <a:rPr lang="en-GB" sz="3600" b="1" dirty="0"/>
              <a:t>in statistical investigation</a:t>
            </a:r>
            <a:r>
              <a:rPr lang="en-US" sz="3600" b="1" dirty="0"/>
              <a:t/>
            </a:r>
            <a:br>
              <a:rPr lang="en-US" sz="3600" b="1" dirty="0"/>
            </a:br>
            <a:r>
              <a:rPr lang="en-US" sz="3600" dirty="0"/>
              <a:t/>
            </a:r>
            <a:br>
              <a:rPr lang="en-US" sz="3600" dirty="0"/>
            </a:br>
            <a:endParaRPr lang="en-US" dirty="0"/>
          </a:p>
        </p:txBody>
      </p:sp>
      <p:sp>
        <p:nvSpPr>
          <p:cNvPr id="3" name="Date Placeholder 2"/>
          <p:cNvSpPr>
            <a:spLocks noGrp="1"/>
          </p:cNvSpPr>
          <p:nvPr>
            <p:ph type="dt" sz="half" idx="10"/>
          </p:nvPr>
        </p:nvSpPr>
        <p:spPr/>
        <p:txBody>
          <a:bodyPr/>
          <a:lstStyle/>
          <a:p>
            <a:fld id="{13CED38F-F941-4E67-8DE7-623C6B9D8E7B}"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92500" lnSpcReduction="10000"/>
          </a:bodyPr>
          <a:lstStyle/>
          <a:p>
            <a:r>
              <a:rPr lang="en-US" dirty="0"/>
              <a:t>A statistical study might involve the following stages: </a:t>
            </a:r>
            <a:r>
              <a:rPr lang="en-US" dirty="0">
                <a:solidFill>
                  <a:srgbClr val="7030A0"/>
                </a:solidFill>
              </a:rPr>
              <a:t>collection of data, organizing and presenting the collected data, analyzing and interpreting the result</a:t>
            </a:r>
            <a:r>
              <a:rPr lang="en-US" dirty="0" smtClean="0"/>
              <a:t>.</a:t>
            </a:r>
          </a:p>
          <a:p>
            <a:r>
              <a:rPr lang="en-US" b="1" dirty="0"/>
              <a:t>Stage 1:</a:t>
            </a:r>
            <a:r>
              <a:rPr lang="en-US" dirty="0"/>
              <a:t> </a:t>
            </a:r>
            <a:r>
              <a:rPr lang="en-US" dirty="0" smtClean="0">
                <a:solidFill>
                  <a:srgbClr val="7030A0"/>
                </a:solidFill>
              </a:rPr>
              <a:t>Data </a:t>
            </a:r>
            <a:r>
              <a:rPr lang="en-US" dirty="0">
                <a:solidFill>
                  <a:srgbClr val="7030A0"/>
                </a:solidFill>
              </a:rPr>
              <a:t>collection</a:t>
            </a:r>
            <a:r>
              <a:rPr lang="en-US" dirty="0"/>
              <a:t>: this stage involves acquiring data related with the problem at hand.</a:t>
            </a:r>
          </a:p>
          <a:p>
            <a:r>
              <a:rPr lang="en-US" b="1" dirty="0"/>
              <a:t>Stage 2:</a:t>
            </a:r>
            <a:r>
              <a:rPr lang="en-US" dirty="0"/>
              <a:t> </a:t>
            </a:r>
            <a:r>
              <a:rPr lang="en-US" dirty="0" smtClean="0">
                <a:solidFill>
                  <a:srgbClr val="7030A0"/>
                </a:solidFill>
              </a:rPr>
              <a:t>Organizing: </a:t>
            </a:r>
            <a:r>
              <a:rPr lang="en-US" dirty="0"/>
              <a:t>this stage involves the classification or sorting the collected data based on some characteristics or attributes such as age, sex, marital status e t c. </a:t>
            </a:r>
            <a:endParaRPr lang="en-US" dirty="0">
              <a:solidFill>
                <a:srgbClr val="7030A0"/>
              </a:solidFill>
            </a:endParaRPr>
          </a:p>
          <a:p>
            <a:r>
              <a:rPr lang="en-US" b="1" dirty="0"/>
              <a:t>Stage </a:t>
            </a:r>
            <a:r>
              <a:rPr lang="en-US" b="1" dirty="0" smtClean="0"/>
              <a:t>3:</a:t>
            </a:r>
            <a:r>
              <a:rPr lang="en-US" dirty="0" smtClean="0"/>
              <a:t> </a:t>
            </a:r>
            <a:r>
              <a:rPr lang="en-US" dirty="0" smtClean="0">
                <a:solidFill>
                  <a:srgbClr val="7030A0"/>
                </a:solidFill>
              </a:rPr>
              <a:t>presenting </a:t>
            </a:r>
            <a:r>
              <a:rPr lang="en-US" dirty="0">
                <a:solidFill>
                  <a:srgbClr val="7030A0"/>
                </a:solidFill>
              </a:rPr>
              <a:t>data</a:t>
            </a:r>
            <a:r>
              <a:rPr lang="en-US" dirty="0"/>
              <a:t>: </a:t>
            </a:r>
            <a:r>
              <a:rPr lang="en-US" dirty="0" smtClean="0"/>
              <a:t>Further </a:t>
            </a:r>
            <a:r>
              <a:rPr lang="en-US" dirty="0"/>
              <a:t>we may use tables, graphs, charts so on to present the data.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5910723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Objectives </a:t>
            </a:r>
            <a:r>
              <a:rPr lang="en-US" b="1" dirty="0"/>
              <a:t>of measuring variation</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lvl="0"/>
            <a:r>
              <a:rPr lang="en-US" dirty="0" smtClean="0"/>
              <a:t>To </a:t>
            </a:r>
            <a:r>
              <a:rPr lang="en-US" dirty="0"/>
              <a:t>describe dispersion (variability) in a data.</a:t>
            </a:r>
          </a:p>
          <a:p>
            <a:pPr lvl="0"/>
            <a:r>
              <a:rPr lang="en-US" dirty="0"/>
              <a:t>To compare the spread in two or more distributions.</a:t>
            </a:r>
          </a:p>
          <a:p>
            <a:pPr lvl="0"/>
            <a:r>
              <a:rPr lang="en-US" dirty="0"/>
              <a:t>To determine the reliability of an average</a:t>
            </a:r>
            <a:r>
              <a:rPr lang="en-US" dirty="0" smtClean="0"/>
              <a:t>.</a:t>
            </a:r>
          </a:p>
          <a:p>
            <a:pPr marL="0" lvl="0" indent="0">
              <a:buNone/>
            </a:pPr>
            <a:endParaRPr lang="en-US" dirty="0"/>
          </a:p>
          <a:p>
            <a:pPr lvl="1"/>
            <a:r>
              <a:rPr lang="en-US" b="1" dirty="0"/>
              <a:t>Note</a:t>
            </a:r>
            <a:r>
              <a:rPr lang="en-US" dirty="0"/>
              <a:t>: The desirable properties of good measures of variation are almost identical with that of a good measure of central tendency.</a:t>
            </a:r>
          </a:p>
          <a:p>
            <a:pPr marL="0" indent="0">
              <a:buNone/>
            </a:pPr>
            <a:endParaRPr lang="en-US" dirty="0"/>
          </a:p>
        </p:txBody>
      </p:sp>
    </p:spTree>
    <p:extLst>
      <p:ext uri="{BB962C8B-B14F-4D97-AF65-F5344CB8AC3E}">
        <p14:creationId xmlns:p14="http://schemas.microsoft.com/office/powerpoint/2010/main" val="348119126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153400" cy="990600"/>
          </a:xfrm>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pPr marL="0" indent="0">
              <a:buNone/>
            </a:pPr>
            <a:r>
              <a:rPr lang="en-US" sz="3100" b="1" dirty="0"/>
              <a:t>Absolute and relative measures</a:t>
            </a:r>
            <a:endParaRPr lang="en-US" sz="2700" dirty="0"/>
          </a:p>
          <a:p>
            <a:r>
              <a:rPr lang="en-US" dirty="0"/>
              <a:t>Measures of variation may be either </a:t>
            </a:r>
            <a:r>
              <a:rPr lang="en-US" b="1" dirty="0"/>
              <a:t>absolute or relative. </a:t>
            </a:r>
            <a:endParaRPr lang="en-US" b="1" dirty="0" smtClean="0"/>
          </a:p>
          <a:p>
            <a:pPr lvl="1"/>
            <a:r>
              <a:rPr lang="en-US" dirty="0" smtClean="0"/>
              <a:t>Absolute </a:t>
            </a:r>
            <a:r>
              <a:rPr lang="en-US" dirty="0"/>
              <a:t>measures of variation are expressed in the same unit of measurement in which the original data are given. </a:t>
            </a:r>
            <a:r>
              <a:rPr lang="en-US" dirty="0" smtClean="0"/>
              <a:t>These </a:t>
            </a:r>
            <a:r>
              <a:rPr lang="en-US" dirty="0"/>
              <a:t>values may be used to compare the variation in two distributions provided that the variables are in the same units and of the same average size. </a:t>
            </a:r>
            <a:endParaRPr lang="en-US" sz="2500" dirty="0"/>
          </a:p>
          <a:p>
            <a:endParaRPr lang="en-US" dirty="0"/>
          </a:p>
        </p:txBody>
      </p:sp>
    </p:spTree>
    <p:extLst>
      <p:ext uri="{BB962C8B-B14F-4D97-AF65-F5344CB8AC3E}">
        <p14:creationId xmlns:p14="http://schemas.microsoft.com/office/powerpoint/2010/main" val="110165927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a:t>In case the two sets of data are expressed in different units, however, such as quintals of sugar versus tones of sugarcane or if the average sizes are very different such as manager’s salary versus worker’s salary, the absolute measures of dispersion are not comparable. </a:t>
            </a:r>
            <a:endParaRPr lang="en-US" dirty="0" smtClean="0"/>
          </a:p>
          <a:p>
            <a:r>
              <a:rPr lang="en-US" dirty="0" smtClean="0"/>
              <a:t>In </a:t>
            </a:r>
            <a:r>
              <a:rPr lang="en-US" dirty="0"/>
              <a:t>such cases measures of relative dispersion should be used. </a:t>
            </a:r>
            <a:endParaRPr lang="en-US" dirty="0" smtClean="0"/>
          </a:p>
          <a:p>
            <a:r>
              <a:rPr lang="en-US" dirty="0" smtClean="0"/>
              <a:t>A </a:t>
            </a:r>
            <a:r>
              <a:rPr lang="en-US" dirty="0"/>
              <a:t>measure of relative dispersion is the ratio of a measure of absolute dispersion to an appropriate measure of central tendency. </a:t>
            </a:r>
            <a:endParaRPr lang="en-US" dirty="0" smtClean="0"/>
          </a:p>
          <a:p>
            <a:r>
              <a:rPr lang="en-US" dirty="0" smtClean="0"/>
              <a:t>It </a:t>
            </a:r>
            <a:r>
              <a:rPr lang="en-US" dirty="0"/>
              <a:t>is a </a:t>
            </a:r>
            <a:r>
              <a:rPr lang="en-US" dirty="0" smtClean="0"/>
              <a:t>unit less </a:t>
            </a:r>
            <a:r>
              <a:rPr lang="en-US" dirty="0"/>
              <a:t>measure. </a:t>
            </a:r>
          </a:p>
          <a:p>
            <a:endParaRPr lang="en-US" dirty="0"/>
          </a:p>
        </p:txBody>
      </p:sp>
    </p:spTree>
    <p:extLst>
      <p:ext uri="{BB962C8B-B14F-4D97-AF65-F5344CB8AC3E}">
        <p14:creationId xmlns:p14="http://schemas.microsoft.com/office/powerpoint/2010/main" val="21029346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000" b="1" dirty="0"/>
              <a:t>Types of measures of </a:t>
            </a:r>
            <a:r>
              <a:rPr lang="en-US" sz="4000" b="1" dirty="0" smtClean="0"/>
              <a:t>variation</a:t>
            </a:r>
            <a:endParaRPr lang="en-US" sz="4000"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GB" b="1" u="sng" dirty="0"/>
              <a:t>The </a:t>
            </a:r>
            <a:r>
              <a:rPr lang="en-US" b="1" u="sng" dirty="0"/>
              <a:t>range and relative range</a:t>
            </a:r>
            <a:endParaRPr lang="en-US" dirty="0"/>
          </a:p>
          <a:p>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65608511"/>
                  </p:ext>
                </p:extLst>
              </p:nvPr>
            </p:nvGraphicFramePr>
            <p:xfrm>
              <a:off x="838200" y="2438401"/>
              <a:ext cx="7348855" cy="1682496"/>
            </p:xfrm>
            <a:graphic>
              <a:graphicData uri="http://schemas.openxmlformats.org/drawingml/2006/table">
                <a:tbl>
                  <a:tblPr firstRow="1" firstCol="1" bandRow="1">
                    <a:tableStyleId>{5C22544A-7EE6-4342-B048-85BDC9FD1C3A}</a:tableStyleId>
                  </a:tblPr>
                  <a:tblGrid>
                    <a:gridCol w="7348855"/>
                  </a:tblGrid>
                  <a:tr h="1142999">
                    <a:tc>
                      <a:txBody>
                        <a:bodyPr/>
                        <a:lstStyle/>
                        <a:p>
                          <a:pPr marL="0" marR="0" algn="l">
                            <a:lnSpc>
                              <a:spcPct val="115000"/>
                            </a:lnSpc>
                            <a:spcBef>
                              <a:spcPts val="0"/>
                            </a:spcBef>
                            <a:spcAft>
                              <a:spcPts val="0"/>
                            </a:spcAft>
                          </a:pPr>
                          <a:r>
                            <a:rPr lang="en-US" sz="2400" dirty="0">
                              <a:effectLst/>
                            </a:rPr>
                            <a:t>Definition 4.1: Range is defined as the difference between the maximum and minimum observations in a set of data. </a:t>
                          </a:r>
                          <a14:m>
                            <m:oMath xmlns:m="http://schemas.openxmlformats.org/officeDocument/2006/math">
                              <m:r>
                                <a:rPr lang="en-US" sz="2400">
                                  <a:effectLst/>
                                  <a:latin typeface="Cambria Math"/>
                                </a:rPr>
                                <m:t>𝑅𝑎𝑛𝑔𝑒</m:t>
                              </m:r>
                              <m:r>
                                <a:rPr lang="en-US" sz="2400">
                                  <a:effectLst/>
                                  <a:latin typeface="Cambria Math"/>
                                </a:rPr>
                                <m:t>=</m:t>
                              </m:r>
                              <m:r>
                                <a:rPr lang="en-US" sz="2400">
                                  <a:effectLst/>
                                  <a:latin typeface="Cambria Math"/>
                                </a:rPr>
                                <m:t>𝑀𝑎𝑥𝑖𝑚𝑢𝑚</m:t>
                              </m:r>
                              <m:r>
                                <a:rPr lang="en-US" sz="2400">
                                  <a:effectLst/>
                                  <a:latin typeface="Cambria Math"/>
                                </a:rPr>
                                <m:t> </m:t>
                              </m:r>
                              <m:r>
                                <a:rPr lang="en-US" sz="2400">
                                  <a:effectLst/>
                                  <a:latin typeface="Cambria Math"/>
                                </a:rPr>
                                <m:t>𝑣𝑎𝑙𝑢𝑒</m:t>
                              </m:r>
                              <m:r>
                                <a:rPr lang="en-US" sz="2400">
                                  <a:effectLst/>
                                  <a:latin typeface="Cambria Math"/>
                                </a:rPr>
                                <m:t>−</m:t>
                              </m:r>
                              <m:r>
                                <a:rPr lang="en-US" sz="2400">
                                  <a:effectLst/>
                                  <a:latin typeface="Cambria Math"/>
                                </a:rPr>
                                <m:t>𝑀𝑖𝑛𝑖𝑚𝑢𝑚</m:t>
                              </m:r>
                              <m:r>
                                <a:rPr lang="en-US" sz="2400">
                                  <a:effectLst/>
                                  <a:latin typeface="Cambria Math"/>
                                </a:rPr>
                                <m:t> </m:t>
                              </m:r>
                              <m:r>
                                <a:rPr lang="en-US" sz="2400">
                                  <a:effectLst/>
                                  <a:latin typeface="Cambria Math"/>
                                </a:rPr>
                                <m:t>𝑣𝑎𝑙𝑢𝑒</m:t>
                              </m:r>
                            </m:oMath>
                          </a14:m>
                          <a:endParaRPr lang="en-US" sz="2000" dirty="0">
                            <a:effectLst/>
                            <a:latin typeface="Calibri"/>
                            <a:ea typeface="Calibri"/>
                            <a:cs typeface="Times New Roman"/>
                          </a:endParaRPr>
                        </a:p>
                      </a:txBody>
                      <a:tcPr marL="68580" marR="68580" marT="0" marB="0"/>
                    </a:tc>
                  </a:tr>
                </a:tbl>
              </a:graphicData>
            </a:graphic>
          </p:graphicFrame>
        </mc:Choice>
        <mc:Fallback xmlns="">
          <p:graphicFrame>
            <p:nvGraphicFramePr>
              <p:cNvPr id="6" name="Table 5"/>
              <p:cNvGraphicFramePr>
                <a:graphicFrameLocks noGrp="1"/>
              </p:cNvGraphicFramePr>
              <p:nvPr>
                <p:extLst>
                  <p:ext uri="{D42A27DB-BD31-4B8C-83A1-F6EECF244321}">
                    <p14:modId xmlns:a14="http://schemas.microsoft.com/office/drawing/2010/main" xmlns="" xmlns:p14="http://schemas.microsoft.com/office/powerpoint/2010/main" val="3665608511"/>
                  </p:ext>
                </p:extLst>
              </p:nvPr>
            </p:nvGraphicFramePr>
            <p:xfrm>
              <a:off x="838200" y="2438401"/>
              <a:ext cx="7348855" cy="1656842"/>
            </p:xfrm>
            <a:graphic>
              <a:graphicData uri="http://schemas.openxmlformats.org/drawingml/2006/table">
                <a:tbl>
                  <a:tblPr firstRow="1" firstCol="1" bandRow="1">
                    <a:tableStyleId>{5C22544A-7EE6-4342-B048-85BDC9FD1C3A}</a:tableStyleId>
                  </a:tblPr>
                  <a:tblGrid>
                    <a:gridCol w="7348855"/>
                  </a:tblGrid>
                  <a:tr h="1656842">
                    <a:tc>
                      <a:txBody>
                        <a:bodyPr/>
                        <a:lstStyle/>
                        <a:p>
                          <a:endParaRPr lang="en-US"/>
                        </a:p>
                      </a:txBody>
                      <a:tcPr marL="68580" marR="68580" marT="0" marB="0">
                        <a:blipFill rotWithShape="1">
                          <a:blip r:embed="rId2"/>
                          <a:stretch>
                            <a:fillRect l="-83" t="-3676" r="-83" b="-7353"/>
                          </a:stretch>
                        </a:blipFill>
                      </a:tcPr>
                    </a:tc>
                  </a:tr>
                </a:tbl>
              </a:graphicData>
            </a:graphic>
          </p:graphicFrame>
        </mc:Fallback>
      </mc:AlternateContent>
    </p:spTree>
    <p:extLst>
      <p:ext uri="{BB962C8B-B14F-4D97-AF65-F5344CB8AC3E}">
        <p14:creationId xmlns:p14="http://schemas.microsoft.com/office/powerpoint/2010/main" val="200652638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Range is the crudest absolute measures of variation. It is widely used in the construction of quality control </a:t>
            </a:r>
            <a:r>
              <a:rPr lang="en-US" dirty="0" smtClean="0"/>
              <a:t>charts.</a:t>
            </a:r>
            <a:endParaRPr lang="en-US" dirty="0"/>
          </a:p>
          <a:p>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24090437"/>
                  </p:ext>
                </p:extLst>
              </p:nvPr>
            </p:nvGraphicFramePr>
            <p:xfrm>
              <a:off x="1143000" y="3352800"/>
              <a:ext cx="6995160" cy="1315404"/>
            </p:xfrm>
            <a:graphic>
              <a:graphicData uri="http://schemas.openxmlformats.org/drawingml/2006/table">
                <a:tbl>
                  <a:tblPr>
                    <a:tableStyleId>{073A0DAA-6AF3-43AB-8588-CEC1D06C72B9}</a:tableStyleId>
                  </a:tblPr>
                  <a:tblGrid>
                    <a:gridCol w="6995160"/>
                  </a:tblGrid>
                  <a:tr h="1315404">
                    <a:tc>
                      <a:txBody>
                        <a:bodyPr/>
                        <a:lstStyle/>
                        <a:p>
                          <a:pPr marL="0" marR="0" algn="l">
                            <a:lnSpc>
                              <a:spcPct val="115000"/>
                            </a:lnSpc>
                            <a:spcBef>
                              <a:spcPts val="0"/>
                            </a:spcBef>
                            <a:spcAft>
                              <a:spcPts val="0"/>
                            </a:spcAft>
                          </a:pPr>
                          <a:r>
                            <a:rPr lang="en-US" sz="2000" b="1" dirty="0">
                              <a:effectLst/>
                            </a:rPr>
                            <a:t>Definition 4.2: Relative range (RR) is defined as  </a:t>
                          </a:r>
                          <a:endParaRPr lang="en-US" sz="2000" b="1" i="1" dirty="0" smtClean="0">
                            <a:effectLst/>
                          </a:endParaRPr>
                        </a:p>
                        <a:p>
                          <a:pPr marL="0" marR="0" algn="l">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b="1" i="1">
                                    <a:effectLst/>
                                    <a:latin typeface="Cambria Math"/>
                                  </a:rPr>
                                  <m:t>𝑹𝑹</m:t>
                                </m:r>
                                <m:r>
                                  <a:rPr lang="en-US" sz="2000" b="1">
                                    <a:effectLst/>
                                    <a:latin typeface="Cambria Math"/>
                                  </a:rPr>
                                  <m:t>=</m:t>
                                </m:r>
                                <m:f>
                                  <m:fPr>
                                    <m:ctrlPr>
                                      <a:rPr lang="en-US" sz="2000" b="1" i="1">
                                        <a:effectLst/>
                                        <a:latin typeface="Cambria Math"/>
                                      </a:rPr>
                                    </m:ctrlPr>
                                  </m:fPr>
                                  <m:num>
                                    <m:r>
                                      <a:rPr lang="en-US" sz="2000" b="1" i="1">
                                        <a:effectLst/>
                                        <a:latin typeface="Cambria Math"/>
                                      </a:rPr>
                                      <m:t>𝑹𝒂𝒏𝒈𝒆</m:t>
                                    </m:r>
                                  </m:num>
                                  <m:den>
                                    <m:r>
                                      <a:rPr lang="en-US" sz="2000" b="1" i="1">
                                        <a:effectLst/>
                                        <a:latin typeface="Cambria Math"/>
                                      </a:rPr>
                                      <m:t>𝒎𝒂𝒙𝒊𝒎𝒖𝒎</m:t>
                                    </m:r>
                                    <m:r>
                                      <a:rPr lang="en-US" sz="2000" b="1">
                                        <a:effectLst/>
                                        <a:latin typeface="Cambria Math"/>
                                      </a:rPr>
                                      <m:t> </m:t>
                                    </m:r>
                                    <m:r>
                                      <a:rPr lang="en-US" sz="2000" b="1" i="1">
                                        <a:effectLst/>
                                        <a:latin typeface="Cambria Math"/>
                                      </a:rPr>
                                      <m:t>𝒗𝒂𝒍𝒖𝒆</m:t>
                                    </m:r>
                                    <m:r>
                                      <a:rPr lang="en-US" sz="2000" b="1">
                                        <a:effectLst/>
                                        <a:latin typeface="Cambria Math"/>
                                      </a:rPr>
                                      <m:t>+</m:t>
                                    </m:r>
                                    <m:r>
                                      <a:rPr lang="en-US" sz="2000" b="1" i="1">
                                        <a:effectLst/>
                                        <a:latin typeface="Cambria Math"/>
                                      </a:rPr>
                                      <m:t>𝒎𝒊𝒏𝒊𝒎𝒖𝒎</m:t>
                                    </m:r>
                                    <m:r>
                                      <a:rPr lang="en-US" sz="2000" b="1">
                                        <a:effectLst/>
                                        <a:latin typeface="Cambria Math"/>
                                      </a:rPr>
                                      <m:t> </m:t>
                                    </m:r>
                                    <m:r>
                                      <a:rPr lang="en-US" sz="2000" b="1" i="1">
                                        <a:effectLst/>
                                        <a:latin typeface="Cambria Math"/>
                                      </a:rPr>
                                      <m:t>𝒗𝒂𝒍𝒖𝒆</m:t>
                                    </m:r>
                                  </m:den>
                                </m:f>
                              </m:oMath>
                            </m:oMathPara>
                          </a14:m>
                          <a:endParaRPr lang="en-US" sz="1800" b="1" dirty="0">
                            <a:effectLst/>
                            <a:latin typeface="Calibri"/>
                            <a:ea typeface="Calibri"/>
                            <a:cs typeface="Times New Roman"/>
                          </a:endParaRPr>
                        </a:p>
                      </a:txBody>
                      <a:tcPr marL="68580" marR="68580" marT="0" marB="0"/>
                    </a:tc>
                  </a:tr>
                </a:tbl>
              </a:graphicData>
            </a:graphic>
          </p:graphicFrame>
        </mc:Choice>
        <mc:Fallback xmlns="">
          <p:graphicFrame>
            <p:nvGraphicFramePr>
              <p:cNvPr id="6" name="Table 5"/>
              <p:cNvGraphicFramePr>
                <a:graphicFrameLocks noGrp="1"/>
              </p:cNvGraphicFramePr>
              <p:nvPr>
                <p:extLst>
                  <p:ext uri="{D42A27DB-BD31-4B8C-83A1-F6EECF244321}">
                    <p14:modId xmlns:a14="http://schemas.microsoft.com/office/drawing/2010/main" xmlns="" xmlns:p14="http://schemas.microsoft.com/office/powerpoint/2010/main" val="124090437"/>
                  </p:ext>
                </p:extLst>
              </p:nvPr>
            </p:nvGraphicFramePr>
            <p:xfrm>
              <a:off x="1143000" y="3352800"/>
              <a:ext cx="6995160" cy="1315404"/>
            </p:xfrm>
            <a:graphic>
              <a:graphicData uri="http://schemas.openxmlformats.org/drawingml/2006/table">
                <a:tbl>
                  <a:tblPr>
                    <a:tableStyleId>{073A0DAA-6AF3-43AB-8588-CEC1D06C72B9}</a:tableStyleId>
                  </a:tblPr>
                  <a:tblGrid>
                    <a:gridCol w="6995160"/>
                  </a:tblGrid>
                  <a:tr h="1315404">
                    <a:tc>
                      <a:txBody>
                        <a:bodyPr/>
                        <a:lstStyle/>
                        <a:p>
                          <a:endParaRPr lang="en-US"/>
                        </a:p>
                      </a:txBody>
                      <a:tcPr marL="68580" marR="68580" marT="0" marB="0">
                        <a:blipFill rotWithShape="1">
                          <a:blip r:embed="rId2"/>
                          <a:stretch>
                            <a:fillRect l="-87" t="-3704"/>
                          </a:stretch>
                        </a:blipFill>
                      </a:tcPr>
                    </a:tc>
                  </a:tr>
                </a:tbl>
              </a:graphicData>
            </a:graphic>
          </p:graphicFrame>
        </mc:Fallback>
      </mc:AlternateContent>
    </p:spTree>
    <p:extLst>
      <p:ext uri="{BB962C8B-B14F-4D97-AF65-F5344CB8AC3E}">
        <p14:creationId xmlns:p14="http://schemas.microsoft.com/office/powerpoint/2010/main" val="41676013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sz="4000" b="1" dirty="0" smtClean="0"/>
              <a:t>Variance</a:t>
            </a:r>
            <a:r>
              <a:rPr lang="en-US" sz="4000" b="1" dirty="0"/>
              <a:t>, standard deviation and coefficient of variation</a:t>
            </a:r>
            <a:br>
              <a:rPr lang="en-US" sz="4000" b="1"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228600" y="1600200"/>
                <a:ext cx="8686800" cy="4648200"/>
              </a:xfrm>
            </p:spPr>
            <p:txBody>
              <a:bodyPr>
                <a:normAutofit lnSpcReduction="10000"/>
              </a:bodyPr>
              <a:lstStyle/>
              <a:p>
                <a:r>
                  <a:rPr lang="en-US" dirty="0"/>
                  <a:t>Definition 4.3: The variance is the average of the squares of the distance each value is from the </a:t>
                </a:r>
                <a:r>
                  <a:rPr lang="en-US" dirty="0" smtClean="0"/>
                  <a:t>mean.</a:t>
                </a:r>
              </a:p>
              <a:p>
                <a:r>
                  <a:rPr lang="en-US" dirty="0" smtClean="0"/>
                  <a:t>The </a:t>
                </a:r>
                <a:r>
                  <a:rPr lang="en-US" dirty="0"/>
                  <a:t>symbol for the population variance is σ</a:t>
                </a:r>
                <a:r>
                  <a:rPr lang="en-US" baseline="30000" dirty="0"/>
                  <a:t>2</a:t>
                </a:r>
                <a:r>
                  <a:rPr lang="en-US" dirty="0"/>
                  <a:t> (σ is the Greek lower case letter sigma). Let x</a:t>
                </a:r>
                <a:r>
                  <a:rPr lang="en-US" baseline="-25000" dirty="0"/>
                  <a:t>1,</a:t>
                </a:r>
                <a:r>
                  <a:rPr lang="en-US" dirty="0"/>
                  <a:t>x</a:t>
                </a:r>
                <a:r>
                  <a:rPr lang="en-US" baseline="-25000" dirty="0"/>
                  <a:t>2</a:t>
                </a:r>
                <a:r>
                  <a:rPr lang="en-US" dirty="0"/>
                  <a:t>,…,</a:t>
                </a:r>
                <a:r>
                  <a:rPr lang="en-US" dirty="0" err="1"/>
                  <a:t>x</a:t>
                </a:r>
                <a:r>
                  <a:rPr lang="en-US" baseline="-25000" dirty="0" err="1"/>
                  <a:t>N</a:t>
                </a:r>
                <a:r>
                  <a:rPr lang="en-US" dirty="0"/>
                  <a:t> be the measurements on N population units then, the population variance is given by the formula:</a:t>
                </a:r>
              </a:p>
              <a:p>
                <a14:m>
                  <m:oMath xmlns:m="http://schemas.openxmlformats.org/officeDocument/2006/math">
                    <m:sSup>
                      <m:sSupPr>
                        <m:ctrlPr>
                          <a:rPr lang="en-US" i="1">
                            <a:latin typeface="Cambria Math"/>
                          </a:rPr>
                        </m:ctrlPr>
                      </m:sSupPr>
                      <m:e>
                        <m:r>
                          <a:rPr lang="en-US" i="1">
                            <a:latin typeface="Cambria Math"/>
                          </a:rPr>
                          <m:t>𝜎</m:t>
                        </m:r>
                      </m:e>
                      <m:sup>
                        <m:r>
                          <a:rPr lang="en-US" i="1">
                            <a:latin typeface="Cambria Math"/>
                          </a:rPr>
                          <m:t>2</m:t>
                        </m:r>
                      </m:sup>
                    </m:sSup>
                    <m:r>
                      <a:rPr lang="en-US" i="1">
                        <a:latin typeface="Cambria Math"/>
                      </a:rPr>
                      <m:t>=</m:t>
                    </m:r>
                    <m:f>
                      <m:fPr>
                        <m:ctrlPr>
                          <a:rPr lang="en-US" i="1">
                            <a:latin typeface="Cambria Math"/>
                          </a:rPr>
                        </m:ctrlPr>
                      </m:fPr>
                      <m:num>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𝑁</m:t>
                            </m:r>
                          </m:sup>
                          <m:e>
                            <m:sSup>
                              <m:sSupPr>
                                <m:ctrlPr>
                                  <a:rPr lang="en-US" i="1">
                                    <a:latin typeface="Cambria Math"/>
                                  </a:rPr>
                                </m:ctrlPr>
                              </m:sSupPr>
                              <m:e>
                                <m:sSub>
                                  <m:sSubPr>
                                    <m:ctrlPr>
                                      <a:rPr lang="en-US" i="1">
                                        <a:latin typeface="Cambria Math"/>
                                      </a:rPr>
                                    </m:ctrlPr>
                                  </m:sSubPr>
                                  <m:e>
                                    <m:r>
                                      <a:rPr lang="en-US" i="1">
                                        <a:latin typeface="Cambria Math"/>
                                      </a:rPr>
                                      <m:t>(</m:t>
                                    </m:r>
                                    <m:r>
                                      <a:rPr lang="en-US" i="1">
                                        <a:latin typeface="Cambria Math"/>
                                      </a:rPr>
                                      <m:t>𝑥</m:t>
                                    </m:r>
                                  </m:e>
                                  <m:sub>
                                    <m:r>
                                      <a:rPr lang="en-US" i="1">
                                        <a:latin typeface="Cambria Math"/>
                                      </a:rPr>
                                      <m:t>𝑖</m:t>
                                    </m:r>
                                  </m:sub>
                                </m:sSub>
                                <m:r>
                                  <a:rPr lang="en-US" i="1">
                                    <a:latin typeface="Cambria Math"/>
                                  </a:rPr>
                                  <m:t>−µ)</m:t>
                                </m:r>
                              </m:e>
                              <m:sup>
                                <m:r>
                                  <a:rPr lang="en-US" i="1">
                                    <a:latin typeface="Cambria Math"/>
                                  </a:rPr>
                                  <m:t>2</m:t>
                                </m:r>
                              </m:sup>
                            </m:sSup>
                          </m:e>
                        </m:nary>
                      </m:num>
                      <m:den>
                        <m:r>
                          <a:rPr lang="en-US" i="1">
                            <a:latin typeface="Cambria Math"/>
                          </a:rPr>
                          <m:t>𝑁</m:t>
                        </m:r>
                      </m:den>
                    </m:f>
                    <m:r>
                      <a:rPr lang="en-US" i="1">
                        <a:latin typeface="Cambria Math"/>
                      </a:rPr>
                      <m:t>=</m:t>
                    </m:r>
                    <m:f>
                      <m:fPr>
                        <m:ctrlPr>
                          <a:rPr lang="en-US" i="1">
                            <a:latin typeface="Cambria Math"/>
                          </a:rPr>
                        </m:ctrlPr>
                      </m:fPr>
                      <m:num>
                        <m:r>
                          <a:rPr lang="en-US" i="1">
                            <a:latin typeface="Cambria Math"/>
                          </a:rPr>
                          <m:t>{</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𝑁</m:t>
                            </m:r>
                          </m:sup>
                          <m:e>
                            <m:sSup>
                              <m:sSupPr>
                                <m:ctrlPr>
                                  <a:rPr lang="en-US" i="1">
                                    <a:latin typeface="Cambria Math"/>
                                  </a:rPr>
                                </m:ctrlPr>
                              </m:sSupPr>
                              <m:e>
                                <m:sSub>
                                  <m:sSubPr>
                                    <m:ctrlPr>
                                      <a:rPr lang="en-US" i="1">
                                        <a:latin typeface="Cambria Math"/>
                                      </a:rPr>
                                    </m:ctrlPr>
                                  </m:sSubPr>
                                  <m:e>
                                    <m:r>
                                      <a:rPr lang="en-US" i="1">
                                        <a:latin typeface="Cambria Math"/>
                                      </a:rPr>
                                      <m:t>𝑥</m:t>
                                    </m:r>
                                  </m:e>
                                  <m:sub>
                                    <m:r>
                                      <a:rPr lang="en-US" i="1">
                                        <a:latin typeface="Cambria Math"/>
                                      </a:rPr>
                                      <m:t>𝑖</m:t>
                                    </m:r>
                                  </m:sub>
                                </m:sSub>
                              </m:e>
                              <m:sup>
                                <m:r>
                                  <a:rPr lang="en-US" i="1">
                                    <a:latin typeface="Cambria Math"/>
                                  </a:rPr>
                                  <m:t>2</m:t>
                                </m:r>
                              </m:sup>
                            </m:sSup>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m:t>
                                    </m:r>
                                    <m:nary>
                                      <m:naryPr>
                                        <m:chr m:val="∑"/>
                                        <m:limLoc m:val="undOvr"/>
                                        <m:subHide m:val="on"/>
                                        <m:supHide m:val="on"/>
                                        <m:ctrlPr>
                                          <a:rPr lang="en-US" i="1">
                                            <a:latin typeface="Cambria Math"/>
                                          </a:rPr>
                                        </m:ctrlPr>
                                      </m:naryPr>
                                      <m:sub/>
                                      <m:sup/>
                                      <m:e>
                                        <m:sSub>
                                          <m:sSubPr>
                                            <m:ctrlPr>
                                              <a:rPr lang="en-US" i="1">
                                                <a:latin typeface="Cambria Math"/>
                                              </a:rPr>
                                            </m:ctrlPr>
                                          </m:sSubPr>
                                          <m:e>
                                            <m:r>
                                              <a:rPr lang="en-US" i="1">
                                                <a:latin typeface="Cambria Math"/>
                                              </a:rPr>
                                              <m:t>𝑥</m:t>
                                            </m:r>
                                          </m:e>
                                          <m:sub>
                                            <m:r>
                                              <a:rPr lang="en-US" i="1">
                                                <a:latin typeface="Cambria Math"/>
                                              </a:rPr>
                                              <m:t>𝑖</m:t>
                                            </m:r>
                                          </m:sub>
                                        </m:sSub>
                                      </m:e>
                                    </m:nary>
                                    <m:r>
                                      <a:rPr lang="en-US" i="1">
                                        <a:latin typeface="Cambria Math"/>
                                      </a:rPr>
                                      <m:t>)</m:t>
                                    </m:r>
                                  </m:e>
                                  <m:sup>
                                    <m:r>
                                      <a:rPr lang="en-US" i="1">
                                        <a:latin typeface="Cambria Math"/>
                                      </a:rPr>
                                      <m:t>2</m:t>
                                    </m:r>
                                  </m:sup>
                                </m:sSup>
                              </m:num>
                              <m:den>
                                <m:r>
                                  <a:rPr lang="en-US" i="1">
                                    <a:latin typeface="Cambria Math"/>
                                  </a:rPr>
                                  <m:t>𝑁</m:t>
                                </m:r>
                              </m:den>
                            </m:f>
                            <m:r>
                              <a:rPr lang="en-US" i="1">
                                <a:latin typeface="Cambria Math"/>
                              </a:rPr>
                              <m:t>}</m:t>
                            </m:r>
                          </m:e>
                        </m:nary>
                      </m:num>
                      <m:den>
                        <m:r>
                          <a:rPr lang="en-US" i="1">
                            <a:latin typeface="Cambria Math"/>
                          </a:rPr>
                          <m:t>𝑁</m:t>
                        </m:r>
                      </m:den>
                    </m:f>
                  </m:oMath>
                </a14:m>
                <a:r>
                  <a:rPr lang="en-US" dirty="0"/>
                  <a:t>      where </a:t>
                </a:r>
                <a14:m>
                  <m:oMath xmlns:m="http://schemas.openxmlformats.org/officeDocument/2006/math">
                    <m:r>
                      <a:rPr lang="en-US" i="1">
                        <a:latin typeface="Cambria Math"/>
                      </a:rPr>
                      <m:t>µ=</m:t>
                    </m:r>
                    <m:r>
                      <a:rPr lang="en-US" i="1">
                        <a:latin typeface="Cambria Math"/>
                      </a:rPr>
                      <m:t>𝑃𝑜𝑝𝑢𝑙𝑎𝑡𝑖𝑜𝑛</m:t>
                    </m:r>
                    <m:r>
                      <a:rPr lang="en-US" i="1">
                        <a:latin typeface="Cambria Math"/>
                      </a:rPr>
                      <m:t> </m:t>
                    </m:r>
                    <m:r>
                      <a:rPr lang="en-US" i="1">
                        <a:latin typeface="Cambria Math"/>
                      </a:rPr>
                      <m:t>𝑚𝑒𝑎𝑛</m:t>
                    </m:r>
                    <m:r>
                      <a:rPr lang="en-US" i="1">
                        <a:latin typeface="Cambria Math"/>
                      </a:rPr>
                      <m:t>=</m:t>
                    </m:r>
                    <m:f>
                      <m:fPr>
                        <m:ctrlPr>
                          <a:rPr lang="en-US" i="1">
                            <a:latin typeface="Cambria Math"/>
                          </a:rPr>
                        </m:ctrlPr>
                      </m:fPr>
                      <m:num>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𝑁</m:t>
                            </m:r>
                          </m:sup>
                          <m:e>
                            <m:sSub>
                              <m:sSubPr>
                                <m:ctrlPr>
                                  <a:rPr lang="en-US" i="1">
                                    <a:latin typeface="Cambria Math"/>
                                  </a:rPr>
                                </m:ctrlPr>
                              </m:sSubPr>
                              <m:e>
                                <m:r>
                                  <a:rPr lang="en-US" i="1">
                                    <a:latin typeface="Cambria Math"/>
                                  </a:rPr>
                                  <m:t>𝑥</m:t>
                                </m:r>
                              </m:e>
                              <m:sub>
                                <m:r>
                                  <a:rPr lang="en-US" i="1">
                                    <a:latin typeface="Cambria Math"/>
                                  </a:rPr>
                                  <m:t>𝑖</m:t>
                                </m:r>
                              </m:sub>
                            </m:sSub>
                          </m:e>
                        </m:nary>
                      </m:num>
                      <m:den>
                        <m:r>
                          <a:rPr lang="en-US" i="1">
                            <a:latin typeface="Cambria Math"/>
                          </a:rPr>
                          <m:t>𝑁</m:t>
                        </m:r>
                      </m:den>
                    </m:f>
                  </m:oMath>
                </a14:m>
                <a:r>
                  <a:rPr lang="en-US" dirty="0"/>
                  <a:t>  and N=Population size.</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228600" y="1600200"/>
                <a:ext cx="8686800" cy="4648200"/>
              </a:xfrm>
              <a:blipFill rotWithShape="1">
                <a:blip r:embed="rId2"/>
                <a:stretch>
                  <a:fillRect l="-421" t="-2231" b="-1181"/>
                </a:stretch>
              </a:blipFill>
            </p:spPr>
            <p:txBody>
              <a:bodyPr/>
              <a:lstStyle/>
              <a:p>
                <a:r>
                  <a:rPr lang="en-US">
                    <a:noFill/>
                  </a:rPr>
                  <a:t> </a:t>
                </a:r>
              </a:p>
            </p:txBody>
          </p:sp>
        </mc:Fallback>
      </mc:AlternateContent>
    </p:spTree>
    <p:extLst>
      <p:ext uri="{BB962C8B-B14F-4D97-AF65-F5344CB8AC3E}">
        <p14:creationId xmlns:p14="http://schemas.microsoft.com/office/powerpoint/2010/main" val="172331790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dirty="0"/>
                  <a:t>Definition 4.4: The standard deviation is the square root of the variance. The symbol for the population standard deviation is </a:t>
                </a:r>
                <a14:m>
                  <m:oMath xmlns:m="http://schemas.openxmlformats.org/officeDocument/2006/math">
                    <m:r>
                      <a:rPr lang="en-US" i="1">
                        <a:latin typeface="Cambria Math"/>
                      </a:rPr>
                      <m:t>𝜎</m:t>
                    </m:r>
                    <m:r>
                      <a:rPr lang="en-US" i="1">
                        <a:latin typeface="Cambria Math"/>
                      </a:rPr>
                      <m:t>. </m:t>
                    </m:r>
                  </m:oMath>
                </a14:m>
                <a:r>
                  <a:rPr lang="en-US" dirty="0"/>
                  <a:t> The corresponding formula for the standard deviation is </a:t>
                </a:r>
                <a:endParaRPr lang="en-US" dirty="0" smtClean="0"/>
              </a:p>
              <a:p>
                <a:endParaRPr lang="en-US" dirty="0"/>
              </a:p>
              <a:p>
                <a:pPr marL="0" indent="0">
                  <a:buNone/>
                </a:pPr>
                <a14:m>
                  <m:oMath xmlns:m="http://schemas.openxmlformats.org/officeDocument/2006/math">
                    <m:r>
                      <a:rPr lang="en-US" i="1">
                        <a:latin typeface="Cambria Math"/>
                      </a:rPr>
                      <m:t>𝜎</m:t>
                    </m:r>
                    <m:r>
                      <a:rPr lang="en-US" i="1">
                        <a:latin typeface="Cambria Math"/>
                      </a:rPr>
                      <m:t>=</m:t>
                    </m:r>
                    <m:rad>
                      <m:radPr>
                        <m:degHide m:val="on"/>
                        <m:ctrlPr>
                          <a:rPr lang="en-US" i="1">
                            <a:latin typeface="Cambria Math"/>
                          </a:rPr>
                        </m:ctrlPr>
                      </m:radPr>
                      <m:deg/>
                      <m:e>
                        <m:sSup>
                          <m:sSupPr>
                            <m:ctrlPr>
                              <a:rPr lang="en-US" i="1">
                                <a:latin typeface="Cambria Math"/>
                              </a:rPr>
                            </m:ctrlPr>
                          </m:sSupPr>
                          <m:e>
                            <m:r>
                              <a:rPr lang="en-US" i="1">
                                <a:latin typeface="Cambria Math"/>
                              </a:rPr>
                              <m:t>𝜎</m:t>
                            </m:r>
                          </m:e>
                          <m:sup>
                            <m:r>
                              <a:rPr lang="en-US" i="1">
                                <a:latin typeface="Cambria Math"/>
                              </a:rPr>
                              <m:t>2</m:t>
                            </m:r>
                          </m:sup>
                        </m:sSup>
                      </m:e>
                    </m:rad>
                    <m:r>
                      <a:rPr lang="en-US" i="1">
                        <a:latin typeface="Cambria Math"/>
                      </a:rPr>
                      <m:t>=</m:t>
                    </m:r>
                    <m:rad>
                      <m:radPr>
                        <m:degHide m:val="on"/>
                        <m:ctrlPr>
                          <a:rPr lang="en-US" i="1">
                            <a:latin typeface="Cambria Math"/>
                          </a:rPr>
                        </m:ctrlPr>
                      </m:radPr>
                      <m:deg/>
                      <m:e>
                        <m:f>
                          <m:fPr>
                            <m:ctrlPr>
                              <a:rPr lang="en-US" i="1">
                                <a:latin typeface="Cambria Math"/>
                              </a:rPr>
                            </m:ctrlPr>
                          </m:fPr>
                          <m:num>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𝑁</m:t>
                                </m:r>
                              </m:sup>
                              <m:e>
                                <m:sSup>
                                  <m:sSupPr>
                                    <m:ctrlPr>
                                      <a:rPr lang="en-US" i="1">
                                        <a:latin typeface="Cambria Math"/>
                                      </a:rPr>
                                    </m:ctrlPr>
                                  </m:sSupPr>
                                  <m:e>
                                    <m:sSub>
                                      <m:sSubPr>
                                        <m:ctrlPr>
                                          <a:rPr lang="en-US" i="1">
                                            <a:latin typeface="Cambria Math"/>
                                          </a:rPr>
                                        </m:ctrlPr>
                                      </m:sSubPr>
                                      <m:e>
                                        <m:r>
                                          <a:rPr lang="en-US" i="1">
                                            <a:latin typeface="Cambria Math"/>
                                          </a:rPr>
                                          <m:t>(</m:t>
                                        </m:r>
                                        <m:r>
                                          <a:rPr lang="en-US" i="1">
                                            <a:latin typeface="Cambria Math"/>
                                          </a:rPr>
                                          <m:t>𝑥</m:t>
                                        </m:r>
                                      </m:e>
                                      <m:sub>
                                        <m:r>
                                          <a:rPr lang="en-US" i="1">
                                            <a:latin typeface="Cambria Math"/>
                                          </a:rPr>
                                          <m:t>𝑖</m:t>
                                        </m:r>
                                      </m:sub>
                                    </m:sSub>
                                    <m:r>
                                      <a:rPr lang="en-US" i="1">
                                        <a:latin typeface="Cambria Math"/>
                                      </a:rPr>
                                      <m:t>−µ)</m:t>
                                    </m:r>
                                  </m:e>
                                  <m:sup>
                                    <m:r>
                                      <a:rPr lang="en-US" i="1">
                                        <a:latin typeface="Cambria Math"/>
                                      </a:rPr>
                                      <m:t>2</m:t>
                                    </m:r>
                                  </m:sup>
                                </m:sSup>
                              </m:e>
                            </m:nary>
                          </m:num>
                          <m:den>
                            <m:r>
                              <a:rPr lang="en-US" i="1">
                                <a:latin typeface="Cambria Math"/>
                              </a:rPr>
                              <m:t>𝑁</m:t>
                            </m:r>
                          </m:den>
                        </m:f>
                      </m:e>
                    </m:rad>
                  </m:oMath>
                </a14:m>
                <a:r>
                  <a:rPr lang="en-US" dirty="0"/>
                  <a:t>.</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449" t="-1357" r="-2094"/>
                </a:stretch>
              </a:blipFill>
            </p:spPr>
            <p:txBody>
              <a:bodyPr/>
              <a:lstStyle/>
              <a:p>
                <a:r>
                  <a:rPr lang="en-US">
                    <a:noFill/>
                  </a:rPr>
                  <a:t> </a:t>
                </a:r>
              </a:p>
            </p:txBody>
          </p:sp>
        </mc:Fallback>
      </mc:AlternateContent>
    </p:spTree>
    <p:extLst>
      <p:ext uri="{BB962C8B-B14F-4D97-AF65-F5344CB8AC3E}">
        <p14:creationId xmlns:p14="http://schemas.microsoft.com/office/powerpoint/2010/main" val="296683669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81000" y="1600200"/>
                <a:ext cx="8610600" cy="4724400"/>
              </a:xfrm>
            </p:spPr>
            <p:txBody>
              <a:bodyPr>
                <a:normAutofit/>
              </a:bodyPr>
              <a:lstStyle/>
              <a:p>
                <a:r>
                  <a:rPr lang="en-US" sz="2000" b="1" dirty="0">
                    <a:latin typeface="+mj-lt"/>
                  </a:rPr>
                  <a:t>Example 4.1: </a:t>
                </a:r>
                <a:r>
                  <a:rPr lang="en-US" sz="2000" dirty="0">
                    <a:latin typeface="+mj-lt"/>
                  </a:rPr>
                  <a:t>The height of members of a certain committee was measured in inches and the data is presented below.</a:t>
                </a:r>
              </a:p>
              <a:p>
                <a:r>
                  <a:rPr lang="en-US" sz="2000" dirty="0">
                    <a:latin typeface="+mj-lt"/>
                  </a:rPr>
                  <a:t>Height(x):  69  66  67  69   64  63  65  68  72</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µ=</m:t>
                      </m:r>
                      <m:r>
                        <a:rPr lang="en-US" sz="2000" i="1">
                          <a:latin typeface="Cambria Math"/>
                        </a:rPr>
                        <m:t>𝑃𝑜𝑝𝑢𝑙𝑎𝑡𝑖𝑜𝑛</m:t>
                      </m:r>
                      <m:r>
                        <a:rPr lang="en-US" sz="2000" i="1">
                          <a:latin typeface="Cambria Math"/>
                        </a:rPr>
                        <m:t> </m:t>
                      </m:r>
                      <m:r>
                        <a:rPr lang="en-US" sz="2000" i="1">
                          <a:latin typeface="Cambria Math"/>
                        </a:rPr>
                        <m:t>𝑚𝑒𝑎𝑛</m:t>
                      </m:r>
                      <m:r>
                        <a:rPr lang="en-US" sz="2000" i="1">
                          <a:latin typeface="Cambria Math"/>
                        </a:rPr>
                        <m:t>=</m:t>
                      </m:r>
                      <m:f>
                        <m:fPr>
                          <m:ctrlPr>
                            <a:rPr lang="en-US" sz="2000" i="1">
                              <a:latin typeface="Cambria Math"/>
                            </a:rPr>
                          </m:ctrlPr>
                        </m:fPr>
                        <m:num>
                          <m:nary>
                            <m:naryPr>
                              <m:chr m:val="∑"/>
                              <m:limLoc m:val="undOvr"/>
                              <m:ctrlPr>
                                <a:rPr lang="en-US" sz="2000" i="1">
                                  <a:latin typeface="Cambria Math"/>
                                </a:rPr>
                              </m:ctrlPr>
                            </m:naryPr>
                            <m:sub>
                              <m:r>
                                <a:rPr lang="en-US" sz="2000" i="1">
                                  <a:latin typeface="Cambria Math"/>
                                </a:rPr>
                                <m:t>𝑖</m:t>
                              </m:r>
                              <m:r>
                                <a:rPr lang="en-US" sz="2000" i="1">
                                  <a:latin typeface="Cambria Math"/>
                                </a:rPr>
                                <m:t>=1</m:t>
                              </m:r>
                            </m:sub>
                            <m:sup>
                              <m:r>
                                <a:rPr lang="en-US" sz="2000" i="1">
                                  <a:latin typeface="Cambria Math"/>
                                </a:rPr>
                                <m:t>𝑁</m:t>
                              </m:r>
                            </m:sup>
                            <m:e>
                              <m:sSub>
                                <m:sSubPr>
                                  <m:ctrlPr>
                                    <a:rPr lang="en-US" sz="2000" i="1">
                                      <a:latin typeface="Cambria Math"/>
                                    </a:rPr>
                                  </m:ctrlPr>
                                </m:sSubPr>
                                <m:e>
                                  <m:r>
                                    <a:rPr lang="en-US" sz="2000" i="1">
                                      <a:latin typeface="Cambria Math"/>
                                    </a:rPr>
                                    <m:t>𝑥</m:t>
                                  </m:r>
                                </m:e>
                                <m:sub>
                                  <m:r>
                                    <a:rPr lang="en-US" sz="2000" i="1">
                                      <a:latin typeface="Cambria Math"/>
                                    </a:rPr>
                                    <m:t>𝑖</m:t>
                                  </m:r>
                                </m:sub>
                              </m:sSub>
                            </m:e>
                          </m:nary>
                        </m:num>
                        <m:den>
                          <m:r>
                            <a:rPr lang="en-US" sz="2000" i="1">
                              <a:latin typeface="Cambria Math"/>
                            </a:rPr>
                            <m:t>𝑁</m:t>
                          </m:r>
                        </m:den>
                      </m:f>
                      <m:r>
                        <a:rPr lang="en-US" sz="2000" i="1">
                          <a:latin typeface="Cambria Math"/>
                        </a:rPr>
                        <m:t>=</m:t>
                      </m:r>
                      <m:f>
                        <m:fPr>
                          <m:ctrlPr>
                            <a:rPr lang="en-US" sz="2000" i="1">
                              <a:latin typeface="Cambria Math"/>
                            </a:rPr>
                          </m:ctrlPr>
                        </m:fPr>
                        <m:num>
                          <m:r>
                            <a:rPr lang="en-US" sz="2000" i="1">
                              <a:latin typeface="Cambria Math"/>
                            </a:rPr>
                            <m:t>69+66+…+72</m:t>
                          </m:r>
                        </m:num>
                        <m:den>
                          <m:r>
                            <a:rPr lang="en-US" sz="2000" i="1">
                              <a:latin typeface="Cambria Math"/>
                            </a:rPr>
                            <m:t>9</m:t>
                          </m:r>
                        </m:den>
                      </m:f>
                      <m:r>
                        <a:rPr lang="en-US" sz="2000" i="1">
                          <a:latin typeface="Cambria Math"/>
                        </a:rPr>
                        <m:t>=</m:t>
                      </m:r>
                      <m:f>
                        <m:fPr>
                          <m:ctrlPr>
                            <a:rPr lang="en-US" sz="2000" i="1">
                              <a:latin typeface="Cambria Math"/>
                            </a:rPr>
                          </m:ctrlPr>
                        </m:fPr>
                        <m:num>
                          <m:r>
                            <a:rPr lang="en-US" sz="2000" i="1">
                              <a:latin typeface="Cambria Math"/>
                            </a:rPr>
                            <m:t>603</m:t>
                          </m:r>
                        </m:num>
                        <m:den>
                          <m:r>
                            <a:rPr lang="en-US" sz="2000" i="1">
                              <a:latin typeface="Cambria Math"/>
                            </a:rPr>
                            <m:t>9</m:t>
                          </m:r>
                        </m:den>
                      </m:f>
                      <m:r>
                        <a:rPr lang="en-US" sz="2000" i="1">
                          <a:latin typeface="Cambria Math"/>
                        </a:rPr>
                        <m:t>=67 </m:t>
                      </m:r>
                      <m:r>
                        <a:rPr lang="en-US" sz="2000" i="1">
                          <a:latin typeface="Cambria Math"/>
                        </a:rPr>
                        <m:t>𝑖𝑛𝑐h𝑒𝑠</m:t>
                      </m:r>
                    </m:oMath>
                  </m:oMathPara>
                </a14:m>
                <a:endParaRPr lang="en-US" sz="2000" dirty="0" smtClean="0">
                  <a:latin typeface="+mj-lt"/>
                </a:endParaRPr>
              </a:p>
              <a:p>
                <a:pPr marL="0" indent="0">
                  <a:buNone/>
                </a:pPr>
                <a:endParaRPr lang="en-US" sz="2000" dirty="0" smtClean="0">
                  <a:latin typeface="+mj-lt"/>
                </a:endParaRPr>
              </a:p>
              <a:p>
                <a:endParaRPr lang="en-US" sz="2000" dirty="0">
                  <a:latin typeface="+mj-lt"/>
                </a:endParaRPr>
              </a:p>
              <a:p>
                <a:endParaRPr lang="en-US" sz="2000" i="1" dirty="0" smtClean="0"/>
              </a:p>
              <a:p>
                <a14:m>
                  <m:oMath xmlns:m="http://schemas.openxmlformats.org/officeDocument/2006/math">
                    <m:sSup>
                      <m:sSupPr>
                        <m:ctrlPr>
                          <a:rPr lang="en-US" sz="2400" i="1">
                            <a:latin typeface="Cambria Math"/>
                          </a:rPr>
                        </m:ctrlPr>
                      </m:sSupPr>
                      <m:e>
                        <m:r>
                          <a:rPr lang="en-US" sz="2400" i="1">
                            <a:latin typeface="Cambria Math"/>
                          </a:rPr>
                          <m:t>𝜎</m:t>
                        </m:r>
                      </m:e>
                      <m:sup>
                        <m:r>
                          <a:rPr lang="en-US" sz="2400" i="1">
                            <a:latin typeface="Cambria Math"/>
                          </a:rPr>
                          <m:t>2</m:t>
                        </m:r>
                      </m:sup>
                    </m:sSup>
                    <m:r>
                      <a:rPr lang="en-US" sz="2400" i="1">
                        <a:latin typeface="Cambria Math"/>
                      </a:rPr>
                      <m:t>=</m:t>
                    </m:r>
                    <m:f>
                      <m:fPr>
                        <m:ctrlPr>
                          <a:rPr lang="en-US" sz="2400" i="1">
                            <a:latin typeface="Cambria Math"/>
                          </a:rPr>
                        </m:ctrlPr>
                      </m:fPr>
                      <m:num>
                        <m:nary>
                          <m:naryPr>
                            <m:chr m:val="∑"/>
                            <m:limLoc m:val="undOvr"/>
                            <m:ctrlPr>
                              <a:rPr lang="en-US" sz="2400" i="1">
                                <a:latin typeface="Cambria Math"/>
                              </a:rPr>
                            </m:ctrlPr>
                          </m:naryPr>
                          <m:sub>
                            <m:r>
                              <a:rPr lang="en-US" sz="2400" i="1">
                                <a:latin typeface="Cambria Math"/>
                              </a:rPr>
                              <m:t>𝑖</m:t>
                            </m:r>
                            <m:r>
                              <a:rPr lang="en-US" sz="2400" i="1">
                                <a:latin typeface="Cambria Math"/>
                              </a:rPr>
                              <m:t>=1</m:t>
                            </m:r>
                          </m:sub>
                          <m:sup>
                            <m:r>
                              <a:rPr lang="en-US" sz="2400" i="1">
                                <a:latin typeface="Cambria Math"/>
                              </a:rPr>
                              <m:t>𝑁</m:t>
                            </m:r>
                          </m:sup>
                          <m:e>
                            <m:sSup>
                              <m:sSupPr>
                                <m:ctrlPr>
                                  <a:rPr lang="en-US" sz="2400" i="1">
                                    <a:latin typeface="Cambria Math"/>
                                  </a:rPr>
                                </m:ctrlPr>
                              </m:sSupPr>
                              <m:e>
                                <m:sSub>
                                  <m:sSubPr>
                                    <m:ctrlPr>
                                      <a:rPr lang="en-US" sz="2400" i="1">
                                        <a:latin typeface="Cambria Math"/>
                                      </a:rPr>
                                    </m:ctrlPr>
                                  </m:sSubPr>
                                  <m:e>
                                    <m:r>
                                      <a:rPr lang="en-US" sz="2400" i="1">
                                        <a:latin typeface="Cambria Math"/>
                                      </a:rPr>
                                      <m:t>(</m:t>
                                    </m:r>
                                    <m:r>
                                      <a:rPr lang="en-US" sz="2400" i="1">
                                        <a:latin typeface="Cambria Math"/>
                                      </a:rPr>
                                      <m:t>𝑥</m:t>
                                    </m:r>
                                  </m:e>
                                  <m:sub>
                                    <m:r>
                                      <a:rPr lang="en-US" sz="2400" i="1">
                                        <a:latin typeface="Cambria Math"/>
                                      </a:rPr>
                                      <m:t>𝑖</m:t>
                                    </m:r>
                                  </m:sub>
                                </m:sSub>
                                <m:r>
                                  <a:rPr lang="en-US" sz="2400" i="1">
                                    <a:latin typeface="Cambria Math"/>
                                  </a:rPr>
                                  <m:t>−µ)</m:t>
                                </m:r>
                              </m:e>
                              <m:sup>
                                <m:r>
                                  <a:rPr lang="en-US" sz="2400" i="1">
                                    <a:latin typeface="Cambria Math"/>
                                  </a:rPr>
                                  <m:t>2</m:t>
                                </m:r>
                              </m:sup>
                            </m:sSup>
                          </m:e>
                        </m:nary>
                      </m:num>
                      <m:den>
                        <m:r>
                          <a:rPr lang="en-US" sz="2400" i="1">
                            <a:latin typeface="Cambria Math"/>
                          </a:rPr>
                          <m:t>𝑁</m:t>
                        </m:r>
                      </m:den>
                    </m:f>
                    <m:r>
                      <a:rPr lang="en-US" sz="2400" i="1">
                        <a:latin typeface="Cambria Math"/>
                      </a:rPr>
                      <m:t>=</m:t>
                    </m:r>
                    <m:f>
                      <m:fPr>
                        <m:ctrlPr>
                          <a:rPr lang="en-US" sz="2400" i="1">
                            <a:latin typeface="Cambria Math"/>
                          </a:rPr>
                        </m:ctrlPr>
                      </m:fPr>
                      <m:num>
                        <m:r>
                          <a:rPr lang="en-US" sz="2400" i="1">
                            <a:latin typeface="Cambria Math"/>
                          </a:rPr>
                          <m:t>4+1+0+4+9+16+4+1+25</m:t>
                        </m:r>
                      </m:num>
                      <m:den>
                        <m:r>
                          <a:rPr lang="en-US" sz="2400" i="1">
                            <a:latin typeface="Cambria Math"/>
                          </a:rPr>
                          <m:t>9</m:t>
                        </m:r>
                      </m:den>
                    </m:f>
                    <m:r>
                      <a:rPr lang="en-US" sz="2400" i="1">
                        <a:latin typeface="Cambria Math"/>
                      </a:rPr>
                      <m:t>=</m:t>
                    </m:r>
                    <m:f>
                      <m:fPr>
                        <m:ctrlPr>
                          <a:rPr lang="en-US" sz="2400" i="1">
                            <a:latin typeface="Cambria Math"/>
                          </a:rPr>
                        </m:ctrlPr>
                      </m:fPr>
                      <m:num>
                        <m:r>
                          <a:rPr lang="en-US" sz="2400" i="1">
                            <a:latin typeface="Cambria Math"/>
                          </a:rPr>
                          <m:t>64</m:t>
                        </m:r>
                      </m:num>
                      <m:den>
                        <m:r>
                          <a:rPr lang="en-US" sz="2400" i="1">
                            <a:latin typeface="Cambria Math"/>
                          </a:rPr>
                          <m:t>9</m:t>
                        </m:r>
                      </m:den>
                    </m:f>
                    <m:r>
                      <a:rPr lang="en-US" sz="2400" i="1">
                        <a:latin typeface="Cambria Math"/>
                      </a:rPr>
                      <m:t>=7.11</m:t>
                    </m:r>
                    <m:sSup>
                      <m:sSupPr>
                        <m:ctrlPr>
                          <a:rPr lang="en-US" sz="2400" i="1">
                            <a:latin typeface="Cambria Math"/>
                          </a:rPr>
                        </m:ctrlPr>
                      </m:sSupPr>
                      <m:e>
                        <m:r>
                          <a:rPr lang="en-US" sz="2400" i="1">
                            <a:latin typeface="Cambria Math"/>
                          </a:rPr>
                          <m:t>𝑖𝑛𝑐h</m:t>
                        </m:r>
                      </m:e>
                      <m:sup>
                        <m:r>
                          <a:rPr lang="en-US" sz="2400" i="1">
                            <a:latin typeface="Cambria Math"/>
                          </a:rPr>
                          <m:t>2</m:t>
                        </m:r>
                      </m:sup>
                    </m:sSup>
                  </m:oMath>
                </a14:m>
                <a:endParaRPr lang="en-US" sz="2400" dirty="0" smtClean="0"/>
              </a:p>
              <a:p>
                <a:endParaRPr lang="en-US" sz="2400" dirty="0"/>
              </a:p>
              <a:p>
                <a:endParaRPr lang="en-US" dirty="0">
                  <a:latin typeface="+mj-lt"/>
                </a:endParaRP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81000" y="1600200"/>
                <a:ext cx="8610600" cy="4724400"/>
              </a:xfrm>
              <a:blipFill rotWithShape="1">
                <a:blip r:embed="rId3"/>
                <a:stretch>
                  <a:fillRect t="-6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532788307"/>
                  </p:ext>
                </p:extLst>
              </p:nvPr>
            </p:nvGraphicFramePr>
            <p:xfrm>
              <a:off x="609600" y="3429000"/>
              <a:ext cx="8153400" cy="685800"/>
            </p:xfrm>
            <a:graphic>
              <a:graphicData uri="http://schemas.openxmlformats.org/drawingml/2006/table">
                <a:tbl>
                  <a:tblPr firstRow="1" firstCol="1" bandRow="1">
                    <a:tableStyleId>{5C22544A-7EE6-4342-B048-85BDC9FD1C3A}</a:tableStyleId>
                  </a:tblPr>
                  <a:tblGrid>
                    <a:gridCol w="815340"/>
                    <a:gridCol w="815340"/>
                    <a:gridCol w="815340"/>
                    <a:gridCol w="815340"/>
                    <a:gridCol w="815340"/>
                    <a:gridCol w="815340"/>
                    <a:gridCol w="815340"/>
                    <a:gridCol w="815340"/>
                    <a:gridCol w="815340"/>
                    <a:gridCol w="815340"/>
                  </a:tblGrid>
                  <a:tr h="323787">
                    <a:tc>
                      <a:txBody>
                        <a:bodyPr/>
                        <a:lstStyle/>
                        <a:p>
                          <a:pPr marL="0" marR="0" algn="just">
                            <a:lnSpc>
                              <a:spcPct val="115000"/>
                            </a:lnSpc>
                            <a:spcBef>
                              <a:spcPts val="0"/>
                            </a:spcBef>
                            <a:spcAft>
                              <a:spcPts val="0"/>
                            </a:spcAft>
                            <a:tabLst>
                              <a:tab pos="1571625" algn="l"/>
                            </a:tabLst>
                          </a:pPr>
                          <a14:m>
                            <m:oMathPara xmlns:m="http://schemas.openxmlformats.org/officeDocument/2006/math">
                              <m:oMathParaPr>
                                <m:jc m:val="centerGroup"/>
                              </m:oMathParaPr>
                              <m:oMath xmlns:m="http://schemas.openxmlformats.org/officeDocument/2006/math">
                                <m:r>
                                  <a:rPr lang="en-US" sz="1600" b="1">
                                    <a:effectLst/>
                                    <a:latin typeface="Cambria Math"/>
                                  </a:rPr>
                                  <m:t>(</m:t>
                                </m:r>
                                <m:r>
                                  <a:rPr lang="en-US" sz="1600" b="1" i="1">
                                    <a:effectLst/>
                                    <a:latin typeface="Cambria Math"/>
                                  </a:rPr>
                                  <m:t>𝐱</m:t>
                                </m:r>
                                <m:r>
                                  <a:rPr lang="en-US" sz="1600" b="1">
                                    <a:effectLst/>
                                    <a:latin typeface="Cambria Math"/>
                                  </a:rPr>
                                  <m:t>−µ)</m:t>
                                </m:r>
                              </m:oMath>
                            </m:oMathPara>
                          </a14:m>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2</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-1</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0</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2</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-3</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-4</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-2</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5</a:t>
                          </a:r>
                          <a:endParaRPr lang="en-US" sz="1400" b="1" dirty="0">
                            <a:effectLst/>
                            <a:latin typeface="Calibri"/>
                            <a:ea typeface="Calibri"/>
                            <a:cs typeface="Times New Roman"/>
                          </a:endParaRPr>
                        </a:p>
                      </a:txBody>
                      <a:tcPr marL="68580" marR="68580" marT="0" marB="0"/>
                    </a:tc>
                  </a:tr>
                  <a:tr h="362013">
                    <a:tc>
                      <a:txBody>
                        <a:bodyPr/>
                        <a:lstStyle/>
                        <a:p>
                          <a:pPr marL="0" marR="0" algn="just">
                            <a:lnSpc>
                              <a:spcPct val="115000"/>
                            </a:lnSpc>
                            <a:spcBef>
                              <a:spcPts val="0"/>
                            </a:spcBef>
                            <a:spcAft>
                              <a:spcPts val="0"/>
                            </a:spcAft>
                            <a:tabLst>
                              <a:tab pos="1571625" algn="l"/>
                            </a:tabLst>
                          </a:pPr>
                          <a14:m>
                            <m:oMathPara xmlns:m="http://schemas.openxmlformats.org/officeDocument/2006/math">
                              <m:oMathParaPr>
                                <m:jc m:val="centerGroup"/>
                              </m:oMathParaPr>
                              <m:oMath xmlns:m="http://schemas.openxmlformats.org/officeDocument/2006/math">
                                <m:sSup>
                                  <m:sSupPr>
                                    <m:ctrlPr>
                                      <a:rPr lang="en-US" sz="1600" b="1" i="1">
                                        <a:effectLst/>
                                        <a:latin typeface="Cambria Math"/>
                                      </a:rPr>
                                    </m:ctrlPr>
                                  </m:sSupPr>
                                  <m:e>
                                    <m:r>
                                      <a:rPr lang="en-US" sz="1600" b="1">
                                        <a:effectLst/>
                                        <a:latin typeface="Cambria Math"/>
                                      </a:rPr>
                                      <m:t>(</m:t>
                                    </m:r>
                                    <m:r>
                                      <a:rPr lang="en-US" sz="1600" b="1" i="1">
                                        <a:effectLst/>
                                        <a:latin typeface="Cambria Math"/>
                                      </a:rPr>
                                      <m:t>𝐱</m:t>
                                    </m:r>
                                    <m:r>
                                      <a:rPr lang="en-US" sz="1600" b="1">
                                        <a:effectLst/>
                                        <a:latin typeface="Cambria Math"/>
                                      </a:rPr>
                                      <m:t>−µ)</m:t>
                                    </m:r>
                                  </m:e>
                                  <m:sup>
                                    <m:r>
                                      <a:rPr lang="en-US" sz="1600" b="1" i="1">
                                        <a:effectLst/>
                                        <a:latin typeface="Cambria Math"/>
                                      </a:rPr>
                                      <m:t>𝟐</m:t>
                                    </m:r>
                                  </m:sup>
                                </m:sSup>
                              </m:oMath>
                            </m:oMathPara>
                          </a14:m>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0</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9</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16</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1</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25</a:t>
                          </a:r>
                          <a:endParaRPr lang="en-US" sz="1400" b="1" dirty="0">
                            <a:effectLst/>
                            <a:latin typeface="Calibri"/>
                            <a:ea typeface="Calibri"/>
                            <a:cs typeface="Times New Roman"/>
                          </a:endParaRPr>
                        </a:p>
                      </a:txBody>
                      <a:tcPr marL="68580" marR="68580" marT="0" marB="0"/>
                    </a:tc>
                  </a:tr>
                </a:tbl>
              </a:graphicData>
            </a:graphic>
          </p:graphicFrame>
        </mc:Choice>
        <mc:Fallback xmlns="">
          <p:graphicFrame>
            <p:nvGraphicFramePr>
              <p:cNvPr id="6" name="Table 5"/>
              <p:cNvGraphicFramePr>
                <a:graphicFrameLocks noGrp="1"/>
              </p:cNvGraphicFramePr>
              <p:nvPr>
                <p:extLst>
                  <p:ext uri="{D42A27DB-BD31-4B8C-83A1-F6EECF244321}">
                    <p14:modId xmlns:a14="http://schemas.microsoft.com/office/drawing/2010/main" xmlns="" xmlns:p14="http://schemas.microsoft.com/office/powerpoint/2010/main" val="2532788307"/>
                  </p:ext>
                </p:extLst>
              </p:nvPr>
            </p:nvGraphicFramePr>
            <p:xfrm>
              <a:off x="609600" y="3429000"/>
              <a:ext cx="8153400" cy="685800"/>
            </p:xfrm>
            <a:graphic>
              <a:graphicData uri="http://schemas.openxmlformats.org/drawingml/2006/table">
                <a:tbl>
                  <a:tblPr firstRow="1" firstCol="1" bandRow="1">
                    <a:tableStyleId>{5C22544A-7EE6-4342-B048-85BDC9FD1C3A}</a:tableStyleId>
                  </a:tblPr>
                  <a:tblGrid>
                    <a:gridCol w="815340"/>
                    <a:gridCol w="815340"/>
                    <a:gridCol w="815340"/>
                    <a:gridCol w="815340"/>
                    <a:gridCol w="815340"/>
                    <a:gridCol w="815340"/>
                    <a:gridCol w="815340"/>
                    <a:gridCol w="815340"/>
                    <a:gridCol w="815340"/>
                    <a:gridCol w="815340"/>
                  </a:tblGrid>
                  <a:tr h="323787">
                    <a:tc>
                      <a:txBody>
                        <a:bodyPr/>
                        <a:lstStyle/>
                        <a:p>
                          <a:endParaRPr lang="en-US"/>
                        </a:p>
                      </a:txBody>
                      <a:tcPr marL="68580" marR="68580" marT="0" marB="0">
                        <a:blipFill rotWithShape="1">
                          <a:blip r:embed="rId4"/>
                          <a:stretch>
                            <a:fillRect t="-13208" r="-898507" b="-120755"/>
                          </a:stretch>
                        </a:blipFill>
                      </a:tcPr>
                    </a:tc>
                    <a:tc>
                      <a:txBody>
                        <a:bodyPr/>
                        <a:lstStyle/>
                        <a:p>
                          <a:pPr marL="0" marR="0" algn="just">
                            <a:lnSpc>
                              <a:spcPct val="115000"/>
                            </a:lnSpc>
                            <a:spcBef>
                              <a:spcPts val="0"/>
                            </a:spcBef>
                            <a:spcAft>
                              <a:spcPts val="0"/>
                            </a:spcAft>
                            <a:tabLst>
                              <a:tab pos="1571625" algn="l"/>
                            </a:tabLst>
                          </a:pPr>
                          <a:r>
                            <a:rPr lang="en-US" sz="1600" b="1">
                              <a:effectLst/>
                            </a:rPr>
                            <a:t>2</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-1</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0</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2</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-3</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-4</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-2</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5</a:t>
                          </a:r>
                          <a:endParaRPr lang="en-US" sz="1400" b="1" dirty="0">
                            <a:effectLst/>
                            <a:latin typeface="Calibri"/>
                            <a:ea typeface="Calibri"/>
                            <a:cs typeface="Times New Roman"/>
                          </a:endParaRPr>
                        </a:p>
                      </a:txBody>
                      <a:tcPr marL="68580" marR="68580" marT="0" marB="0"/>
                    </a:tc>
                  </a:tr>
                  <a:tr h="362013">
                    <a:tc>
                      <a:txBody>
                        <a:bodyPr/>
                        <a:lstStyle/>
                        <a:p>
                          <a:endParaRPr lang="en-US"/>
                        </a:p>
                      </a:txBody>
                      <a:tcPr marL="68580" marR="68580" marT="0" marB="0">
                        <a:blipFill rotWithShape="1">
                          <a:blip r:embed="rId4"/>
                          <a:stretch>
                            <a:fillRect t="-101695" r="-898507" b="-8475"/>
                          </a:stretch>
                        </a:blipFill>
                      </a:tcPr>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0</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9</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16</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a:effectLst/>
                            </a:rPr>
                            <a:t>1</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1571625" algn="l"/>
                            </a:tabLst>
                          </a:pPr>
                          <a:r>
                            <a:rPr lang="en-US" sz="1600" b="1" dirty="0">
                              <a:effectLst/>
                            </a:rPr>
                            <a:t>25</a:t>
                          </a:r>
                          <a:endParaRPr lang="en-US" sz="1400" b="1" dirty="0">
                            <a:effectLst/>
                            <a:latin typeface="Calibri"/>
                            <a:ea typeface="Calibri"/>
                            <a:cs typeface="Times New Roman"/>
                          </a:endParaRPr>
                        </a:p>
                      </a:txBody>
                      <a:tcPr marL="68580" marR="68580" marT="0" marB="0"/>
                    </a:tc>
                  </a:tr>
                </a:tbl>
              </a:graphicData>
            </a:graphic>
          </p:graphicFrame>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2772092521"/>
              </p:ext>
            </p:extLst>
          </p:nvPr>
        </p:nvGraphicFramePr>
        <p:xfrm>
          <a:off x="1066800" y="5410200"/>
          <a:ext cx="5562600" cy="482600"/>
        </p:xfrm>
        <a:graphic>
          <a:graphicData uri="http://schemas.openxmlformats.org/presentationml/2006/ole">
            <mc:AlternateContent xmlns:mc="http://schemas.openxmlformats.org/markup-compatibility/2006">
              <mc:Choice xmlns:v="urn:schemas-microsoft-com:vml" Requires="v">
                <p:oleObj spid="_x0000_s3210" name="Equation" r:id="rId5" imgW="1574640" imgH="253800" progId="Equation.3">
                  <p:embed/>
                </p:oleObj>
              </mc:Choice>
              <mc:Fallback>
                <p:oleObj name="Equation" r:id="rId5" imgW="1574640" imgH="253800" progId="Equation.3">
                  <p:embed/>
                  <p:pic>
                    <p:nvPicPr>
                      <p:cNvPr id="0"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410200"/>
                        <a:ext cx="5562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682278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dirty="0"/>
                  <a:t>Definition 4.5: The sample variance is denoted by S</a:t>
                </a:r>
                <a:r>
                  <a:rPr lang="en-US" baseline="30000" dirty="0"/>
                  <a:t>2</a:t>
                </a:r>
                <a:r>
                  <a:rPr lang="en-US" dirty="0"/>
                  <a:t>, and its formula is </a:t>
                </a:r>
              </a:p>
              <a:p>
                <a:pPr marL="0" indent="0">
                  <a:buNone/>
                </a:pPr>
                <a14:m>
                  <m:oMath xmlns:m="http://schemas.openxmlformats.org/officeDocument/2006/math">
                    <m:sSup>
                      <m:sSupPr>
                        <m:ctrlPr>
                          <a:rPr lang="en-US" i="1">
                            <a:latin typeface="Cambria Math"/>
                          </a:rPr>
                        </m:ctrlPr>
                      </m:sSupPr>
                      <m:e>
                        <m:r>
                          <a:rPr lang="en-US" i="1">
                            <a:latin typeface="Cambria Math"/>
                          </a:rPr>
                          <m:t>𝑆</m:t>
                        </m:r>
                      </m:e>
                      <m:sup>
                        <m:r>
                          <a:rPr lang="en-US" i="1">
                            <a:latin typeface="Cambria Math"/>
                          </a:rPr>
                          <m:t>2</m:t>
                        </m:r>
                      </m:sup>
                    </m:sSup>
                    <m:r>
                      <a:rPr lang="en-US" i="1">
                        <a:latin typeface="Cambria Math"/>
                      </a:rPr>
                      <m:t>=</m:t>
                    </m:r>
                    <m:f>
                      <m:fPr>
                        <m:ctrlPr>
                          <a:rPr lang="en-US" i="1">
                            <a:latin typeface="Cambria Math"/>
                          </a:rPr>
                        </m:ctrlPr>
                      </m:fPr>
                      <m:num>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𝑛</m:t>
                            </m:r>
                          </m:sup>
                          <m:e>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𝑖</m:t>
                                    </m:r>
                                  </m:sub>
                                </m:sSub>
                                <m:r>
                                  <a:rPr lang="en-US" i="1">
                                    <a:latin typeface="Cambria Math"/>
                                  </a:rPr>
                                  <m:t>−</m:t>
                                </m:r>
                                <m:acc>
                                  <m:accPr>
                                    <m:chr m:val="̅"/>
                                    <m:ctrlPr>
                                      <a:rPr lang="en-US" i="1">
                                        <a:latin typeface="Cambria Math"/>
                                      </a:rPr>
                                    </m:ctrlPr>
                                  </m:accPr>
                                  <m:e>
                                    <m:r>
                                      <a:rPr lang="en-US" i="1">
                                        <a:latin typeface="Cambria Math"/>
                                      </a:rPr>
                                      <m:t>𝑥</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r>
                      <a:rPr lang="en-US" i="1">
                        <a:latin typeface="Cambria Math"/>
                      </a:rPr>
                      <m:t>=</m:t>
                    </m:r>
                    <m:f>
                      <m:fPr>
                        <m:ctrlPr>
                          <a:rPr lang="en-US" i="1">
                            <a:latin typeface="Cambria Math"/>
                          </a:rPr>
                        </m:ctrlPr>
                      </m:fPr>
                      <m:num>
                        <m:nary>
                          <m:naryPr>
                            <m:chr m:val="∑"/>
                            <m:limLoc m:val="undOvr"/>
                            <m:subHide m:val="on"/>
                            <m:supHide m:val="on"/>
                            <m:ctrlPr>
                              <a:rPr lang="en-US" i="1">
                                <a:latin typeface="Cambria Math"/>
                              </a:rPr>
                            </m:ctrlPr>
                          </m:naryPr>
                          <m:sub/>
                          <m:sup/>
                          <m:e>
                            <m:r>
                              <a:rPr lang="en-US" i="1">
                                <a:latin typeface="Cambria Math"/>
                              </a:rPr>
                              <m:t>𝑓</m:t>
                            </m:r>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acc>
                                  <m:accPr>
                                    <m:chr m:val="̅"/>
                                    <m:ctrlPr>
                                      <a:rPr lang="en-US" i="1">
                                        <a:latin typeface="Cambria Math"/>
                                      </a:rPr>
                                    </m:ctrlPr>
                                  </m:accPr>
                                  <m:e>
                                    <m:r>
                                      <a:rPr lang="en-US" i="1">
                                        <a:latin typeface="Cambria Math"/>
                                      </a:rPr>
                                      <m:t>𝑥</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r>
                      <a:rPr lang="en-US" i="1">
                        <a:latin typeface="Cambria Math"/>
                      </a:rPr>
                      <m:t>={</m:t>
                    </m:r>
                    <m:f>
                      <m:fPr>
                        <m:ctrlPr>
                          <a:rPr lang="en-US" i="1">
                            <a:latin typeface="Cambria Math"/>
                          </a:rPr>
                        </m:ctrlPr>
                      </m:fPr>
                      <m:num>
                        <m:nary>
                          <m:naryPr>
                            <m:chr m:val="∑"/>
                            <m:limLoc m:val="undOvr"/>
                            <m:subHide m:val="on"/>
                            <m:supHide m:val="on"/>
                            <m:ctrlPr>
                              <a:rPr lang="en-US" i="1">
                                <a:latin typeface="Cambria Math"/>
                              </a:rPr>
                            </m:ctrlPr>
                          </m:naryPr>
                          <m:sub/>
                          <m:sup/>
                          <m:e>
                            <m:r>
                              <a:rPr lang="en-US" i="1">
                                <a:latin typeface="Cambria Math"/>
                              </a:rPr>
                              <m:t>𝑓</m:t>
                            </m:r>
                            <m:sSup>
                              <m:sSupPr>
                                <m:ctrlPr>
                                  <a:rPr lang="en-US" i="1">
                                    <a:latin typeface="Cambria Math"/>
                                  </a:rPr>
                                </m:ctrlPr>
                              </m:sSupPr>
                              <m:e>
                                <m:r>
                                  <a:rPr lang="en-US" i="1">
                                    <a:latin typeface="Cambria Math"/>
                                  </a:rPr>
                                  <m:t>𝑥</m:t>
                                </m:r>
                              </m:e>
                              <m:sup>
                                <m:r>
                                  <a:rPr lang="en-US" i="1">
                                    <a:latin typeface="Cambria Math"/>
                                  </a:rPr>
                                  <m:t>2</m:t>
                                </m:r>
                              </m:sup>
                            </m:sSup>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m:t>
                                    </m:r>
                                    <m:nary>
                                      <m:naryPr>
                                        <m:chr m:val="∑"/>
                                        <m:limLoc m:val="undOvr"/>
                                        <m:subHide m:val="on"/>
                                        <m:supHide m:val="on"/>
                                        <m:ctrlPr>
                                          <a:rPr lang="en-US" i="1">
                                            <a:latin typeface="Cambria Math"/>
                                          </a:rPr>
                                        </m:ctrlPr>
                                      </m:naryPr>
                                      <m:sub/>
                                      <m:sup/>
                                      <m:e>
                                        <m:r>
                                          <a:rPr lang="en-US" i="1">
                                            <a:latin typeface="Cambria Math"/>
                                          </a:rPr>
                                          <m:t>𝑓𝑥</m:t>
                                        </m:r>
                                        <m:r>
                                          <a:rPr lang="en-US" i="1">
                                            <a:latin typeface="Cambria Math"/>
                                          </a:rPr>
                                          <m:t>)</m:t>
                                        </m:r>
                                      </m:e>
                                    </m:nary>
                                  </m:e>
                                  <m:sup>
                                    <m:r>
                                      <a:rPr lang="en-US" i="1">
                                        <a:latin typeface="Cambria Math"/>
                                      </a:rPr>
                                      <m:t>2</m:t>
                                    </m:r>
                                  </m:sup>
                                </m:sSup>
                              </m:num>
                              <m:den>
                                <m:r>
                                  <a:rPr lang="en-US" i="1">
                                    <a:latin typeface="Cambria Math"/>
                                  </a:rPr>
                                  <m:t>𝑛</m:t>
                                </m:r>
                              </m:den>
                            </m:f>
                          </m:e>
                        </m:nary>
                      </m:num>
                      <m:den>
                        <m:r>
                          <a:rPr lang="en-US" i="1">
                            <a:latin typeface="Cambria Math"/>
                          </a:rPr>
                          <m:t>𝑛</m:t>
                        </m:r>
                        <m:r>
                          <a:rPr lang="en-US" i="1">
                            <a:latin typeface="Cambria Math"/>
                          </a:rPr>
                          <m:t>−1</m:t>
                        </m:r>
                      </m:den>
                    </m:f>
                    <m:r>
                      <a:rPr lang="en-US" i="1">
                        <a:latin typeface="Cambria Math"/>
                      </a:rPr>
                      <m:t>}</m:t>
                    </m:r>
                  </m:oMath>
                </a14:m>
                <a:r>
                  <a:rPr lang="en-US" dirty="0"/>
                  <a:t> .</a:t>
                </a:r>
              </a:p>
              <a:p>
                <a:r>
                  <a:rPr lang="en-US" dirty="0"/>
                  <a:t>Definition 4.6: The sample standard deviation, denoted by S, is the square root of the sample variance</a:t>
                </a:r>
              </a:p>
              <a:p>
                <a:pPr marL="0" indent="0">
                  <a:buNone/>
                </a:pPr>
                <a14:m>
                  <m:oMath xmlns:m="http://schemas.openxmlformats.org/officeDocument/2006/math">
                    <m:r>
                      <a:rPr lang="en-US" i="1">
                        <a:latin typeface="Cambria Math"/>
                      </a:rPr>
                      <m:t>𝑆</m:t>
                    </m:r>
                    <m:r>
                      <a:rPr lang="en-US" i="1">
                        <a:latin typeface="Cambria Math"/>
                      </a:rPr>
                      <m:t>=</m:t>
                    </m:r>
                    <m:rad>
                      <m:radPr>
                        <m:degHide m:val="on"/>
                        <m:ctrlPr>
                          <a:rPr lang="en-US" i="1">
                            <a:latin typeface="Cambria Math"/>
                          </a:rPr>
                        </m:ctrlPr>
                      </m:radPr>
                      <m:deg/>
                      <m:e>
                        <m:sSup>
                          <m:sSupPr>
                            <m:ctrlPr>
                              <a:rPr lang="en-US" i="1">
                                <a:latin typeface="Cambria Math"/>
                              </a:rPr>
                            </m:ctrlPr>
                          </m:sSupPr>
                          <m:e>
                            <m:r>
                              <a:rPr lang="en-US" i="1">
                                <a:latin typeface="Cambria Math"/>
                              </a:rPr>
                              <m:t>𝑆</m:t>
                            </m:r>
                          </m:e>
                          <m:sup>
                            <m:r>
                              <a:rPr lang="en-US" i="1">
                                <a:latin typeface="Cambria Math"/>
                              </a:rPr>
                              <m:t>2</m:t>
                            </m:r>
                          </m:sup>
                        </m:sSup>
                      </m:e>
                    </m:rad>
                    <m:r>
                      <a:rPr lang="en-US" i="1">
                        <a:latin typeface="Cambria Math"/>
                      </a:rPr>
                      <m:t>=</m:t>
                    </m:r>
                    <m:rad>
                      <m:radPr>
                        <m:degHide m:val="on"/>
                        <m:ctrlPr>
                          <a:rPr lang="en-US" i="1">
                            <a:latin typeface="Cambria Math"/>
                          </a:rPr>
                        </m:ctrlPr>
                      </m:radPr>
                      <m:deg/>
                      <m:e>
                        <m:f>
                          <m:fPr>
                            <m:ctrlPr>
                              <a:rPr lang="en-US" i="1">
                                <a:latin typeface="Cambria Math"/>
                              </a:rPr>
                            </m:ctrlPr>
                          </m:fPr>
                          <m:num>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𝑛</m:t>
                                </m:r>
                              </m:sup>
                              <m:e>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𝑖</m:t>
                                        </m:r>
                                      </m:sub>
                                    </m:sSub>
                                    <m:r>
                                      <a:rPr lang="en-US" i="1">
                                        <a:latin typeface="Cambria Math"/>
                                      </a:rPr>
                                      <m:t>−</m:t>
                                    </m:r>
                                    <m:acc>
                                      <m:accPr>
                                        <m:chr m:val="̅"/>
                                        <m:ctrlPr>
                                          <a:rPr lang="en-US" i="1">
                                            <a:latin typeface="Cambria Math"/>
                                          </a:rPr>
                                        </m:ctrlPr>
                                      </m:accPr>
                                      <m:e>
                                        <m:r>
                                          <a:rPr lang="en-US" i="1">
                                            <a:latin typeface="Cambria Math"/>
                                          </a:rPr>
                                          <m:t>𝑥</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e>
                    </m:rad>
                    <m:r>
                      <a:rPr lang="en-US" i="1">
                        <a:latin typeface="Cambria Math"/>
                      </a:rPr>
                      <m:t>=</m:t>
                    </m:r>
                    <m:rad>
                      <m:radPr>
                        <m:degHide m:val="on"/>
                        <m:ctrlPr>
                          <a:rPr lang="en-US" i="1">
                            <a:latin typeface="Cambria Math"/>
                          </a:rPr>
                        </m:ctrlPr>
                      </m:radPr>
                      <m:deg/>
                      <m:e>
                        <m:f>
                          <m:fPr>
                            <m:ctrlPr>
                              <a:rPr lang="en-US" i="1">
                                <a:latin typeface="Cambria Math"/>
                              </a:rPr>
                            </m:ctrlPr>
                          </m:fPr>
                          <m:num>
                            <m:nary>
                              <m:naryPr>
                                <m:chr m:val="∑"/>
                                <m:limLoc m:val="undOvr"/>
                                <m:subHide m:val="on"/>
                                <m:supHide m:val="on"/>
                                <m:ctrlPr>
                                  <a:rPr lang="en-US" i="1">
                                    <a:latin typeface="Cambria Math"/>
                                  </a:rPr>
                                </m:ctrlPr>
                              </m:naryPr>
                              <m:sub/>
                              <m:sup/>
                              <m:e>
                                <m:r>
                                  <a:rPr lang="en-US" i="1">
                                    <a:latin typeface="Cambria Math"/>
                                  </a:rPr>
                                  <m:t>𝑓</m:t>
                                </m:r>
                                <m:sSup>
                                  <m:sSupPr>
                                    <m:ctrlPr>
                                      <a:rPr lang="en-US" i="1">
                                        <a:latin typeface="Cambria Math"/>
                                      </a:rPr>
                                    </m:ctrlPr>
                                  </m:sSupPr>
                                  <m:e>
                                    <m:r>
                                      <a:rPr lang="en-US" i="1">
                                        <a:latin typeface="Cambria Math"/>
                                      </a:rPr>
                                      <m:t>(</m:t>
                                    </m:r>
                                    <m:r>
                                      <a:rPr lang="en-US" i="1">
                                        <a:latin typeface="Cambria Math"/>
                                      </a:rPr>
                                      <m:t>𝑥</m:t>
                                    </m:r>
                                    <m:r>
                                      <a:rPr lang="en-US" i="1">
                                        <a:latin typeface="Cambria Math"/>
                                      </a:rPr>
                                      <m:t>−</m:t>
                                    </m:r>
                                    <m:acc>
                                      <m:accPr>
                                        <m:chr m:val="̅"/>
                                        <m:ctrlPr>
                                          <a:rPr lang="en-US" i="1">
                                            <a:latin typeface="Cambria Math"/>
                                          </a:rPr>
                                        </m:ctrlPr>
                                      </m:accPr>
                                      <m:e>
                                        <m:r>
                                          <a:rPr lang="en-US" i="1">
                                            <a:latin typeface="Cambria Math"/>
                                          </a:rPr>
                                          <m:t>𝑥</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r>
                          <a:rPr lang="en-US" i="1">
                            <a:latin typeface="Cambria Math"/>
                          </a:rPr>
                          <m:t> </m:t>
                        </m:r>
                      </m:e>
                    </m:rad>
                  </m:oMath>
                </a14:m>
                <a:r>
                  <a:rPr lang="en-US" dirty="0"/>
                  <a:t>.</a:t>
                </a:r>
              </a:p>
              <a:p>
                <a:pPr marL="0" indent="0">
                  <a:buNone/>
                </a:pP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449" t="-1357"/>
                </a:stretch>
              </a:blipFill>
            </p:spPr>
            <p:txBody>
              <a:bodyPr/>
              <a:lstStyle/>
              <a:p>
                <a:r>
                  <a:rPr lang="en-US">
                    <a:noFill/>
                  </a:rPr>
                  <a:t> </a:t>
                </a:r>
              </a:p>
            </p:txBody>
          </p:sp>
        </mc:Fallback>
      </mc:AlternateContent>
    </p:spTree>
    <p:extLst>
      <p:ext uri="{BB962C8B-B14F-4D97-AF65-F5344CB8AC3E}">
        <p14:creationId xmlns:p14="http://schemas.microsoft.com/office/powerpoint/2010/main" val="401580384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81000" y="1600200"/>
                <a:ext cx="8385048" cy="4648200"/>
              </a:xfrm>
            </p:spPr>
            <p:txBody>
              <a:bodyPr>
                <a:normAutofit fontScale="85000" lnSpcReduction="10000"/>
              </a:bodyPr>
              <a:lstStyle/>
              <a:p>
                <a:r>
                  <a:rPr lang="en-US" b="1" dirty="0"/>
                  <a:t>Example 4.2: </a:t>
                </a:r>
                <a:r>
                  <a:rPr lang="en-US" dirty="0"/>
                  <a:t>For a newly created position, a manager interviewed the following numbers of applicants each day over a five-day period: 16, 19, 15, 15, and 14. Find the variance and standard deviation.</a:t>
                </a:r>
              </a:p>
              <a:p>
                <a:r>
                  <a:rPr lang="en-US" b="1" dirty="0"/>
                  <a:t>Solution:</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𝑥</m:t>
                          </m:r>
                        </m:e>
                      </m:acc>
                      <m:r>
                        <a:rPr lang="en-US" i="1">
                          <a:latin typeface="Cambria Math"/>
                        </a:rPr>
                        <m:t>=</m:t>
                      </m:r>
                      <m:f>
                        <m:fPr>
                          <m:ctrlPr>
                            <a:rPr lang="en-US" i="1">
                              <a:latin typeface="Cambria Math"/>
                            </a:rPr>
                          </m:ctrlPr>
                        </m:fPr>
                        <m:num>
                          <m:r>
                            <a:rPr lang="en-US" i="1">
                              <a:latin typeface="Cambria Math"/>
                            </a:rPr>
                            <m:t>79</m:t>
                          </m:r>
                        </m:num>
                        <m:den>
                          <m:r>
                            <a:rPr lang="en-US" i="1">
                              <a:latin typeface="Cambria Math"/>
                            </a:rPr>
                            <m:t>5</m:t>
                          </m:r>
                        </m:den>
                      </m:f>
                      <m:r>
                        <a:rPr lang="en-US" i="1">
                          <a:latin typeface="Cambria Math"/>
                        </a:rPr>
                        <m:t>=15.8</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𝑆</m:t>
                          </m:r>
                        </m:e>
                        <m:sup>
                          <m:r>
                            <a:rPr lang="en-US" i="1">
                              <a:latin typeface="Cambria Math"/>
                            </a:rPr>
                            <m:t>2</m:t>
                          </m:r>
                        </m:sup>
                      </m:sSup>
                      <m:r>
                        <a:rPr lang="en-US" i="1">
                          <a:latin typeface="Cambria Math"/>
                        </a:rPr>
                        <m:t>=</m:t>
                      </m:r>
                      <m:f>
                        <m:fPr>
                          <m:ctrlPr>
                            <a:rPr lang="en-US" i="1">
                              <a:latin typeface="Cambria Math"/>
                            </a:rPr>
                          </m:ctrlPr>
                        </m:fPr>
                        <m:num>
                          <m:nary>
                            <m:naryPr>
                              <m:chr m:val="∑"/>
                              <m:limLoc m:val="undOvr"/>
                              <m:subHide m:val="on"/>
                              <m:supHide m:val="on"/>
                              <m:ctrlPr>
                                <a:rPr lang="en-US" i="1">
                                  <a:latin typeface="Cambria Math"/>
                                </a:rPr>
                              </m:ctrlPr>
                            </m:naryPr>
                            <m:sub/>
                            <m:sup/>
                            <m:e>
                              <m:r>
                                <a:rPr lang="en-US" i="1">
                                  <a:latin typeface="Cambria Math"/>
                                </a:rPr>
                                <m:t>𝑓</m:t>
                              </m:r>
                              <m:sSup>
                                <m:sSupPr>
                                  <m:ctrlPr>
                                    <a:rPr lang="en-US" i="1">
                                      <a:latin typeface="Cambria Math"/>
                                    </a:rPr>
                                  </m:ctrlPr>
                                </m:sSupPr>
                                <m:e>
                                  <m:d>
                                    <m:dPr>
                                      <m:ctrlPr>
                                        <a:rPr lang="en-US" i="1">
                                          <a:latin typeface="Cambria Math"/>
                                        </a:rPr>
                                      </m:ctrlPr>
                                    </m:dPr>
                                    <m:e>
                                      <m:r>
                                        <a:rPr lang="en-US" i="1">
                                          <a:latin typeface="Cambria Math"/>
                                        </a:rPr>
                                        <m:t>𝑥</m:t>
                                      </m:r>
                                      <m:r>
                                        <a:rPr lang="en-US" i="1">
                                          <a:latin typeface="Cambria Math"/>
                                        </a:rPr>
                                        <m:t>−</m:t>
                                      </m:r>
                                      <m:acc>
                                        <m:accPr>
                                          <m:chr m:val="̅"/>
                                          <m:ctrlPr>
                                            <a:rPr lang="en-US" i="1">
                                              <a:latin typeface="Cambria Math"/>
                                            </a:rPr>
                                          </m:ctrlPr>
                                        </m:accPr>
                                        <m:e>
                                          <m:r>
                                            <a:rPr lang="en-US" i="1">
                                              <a:latin typeface="Cambria Math"/>
                                            </a:rPr>
                                            <m:t>𝑥</m:t>
                                          </m:r>
                                        </m:e>
                                      </m:acc>
                                    </m:e>
                                  </m:d>
                                </m:e>
                                <m:sup>
                                  <m:r>
                                    <a:rPr lang="en-US" i="1">
                                      <a:latin typeface="Cambria Math"/>
                                    </a:rPr>
                                    <m:t>2</m:t>
                                  </m:r>
                                </m:sup>
                              </m:sSup>
                            </m:e>
                          </m:nary>
                        </m:num>
                        <m:den>
                          <m:r>
                            <a:rPr lang="en-US" i="1">
                              <a:latin typeface="Cambria Math"/>
                            </a:rPr>
                            <m:t>𝑛</m:t>
                          </m:r>
                          <m:r>
                            <a:rPr lang="en-US" i="1">
                              <a:latin typeface="Cambria Math"/>
                            </a:rPr>
                            <m:t>−1</m:t>
                          </m:r>
                        </m:den>
                      </m:f>
                      <m:r>
                        <a:rPr lang="en-US" i="1">
                          <a:latin typeface="Cambria Math"/>
                        </a:rPr>
                        <m:t>=</m:t>
                      </m:r>
                      <m:f>
                        <m:fPr>
                          <m:ctrlPr>
                            <a:rPr lang="en-US" i="1">
                              <a:latin typeface="Cambria Math"/>
                            </a:rPr>
                          </m:ctrlPr>
                        </m:fPr>
                        <m:num>
                          <m:r>
                            <a:rPr lang="en-US" i="1">
                              <a:latin typeface="Cambria Math"/>
                            </a:rPr>
                            <m:t>14.8</m:t>
                          </m:r>
                        </m:num>
                        <m:den>
                          <m:r>
                            <a:rPr lang="en-US" i="1">
                              <a:latin typeface="Cambria Math"/>
                            </a:rPr>
                            <m:t>4</m:t>
                          </m:r>
                        </m:den>
                      </m:f>
                      <m:r>
                        <a:rPr lang="en-US" i="1">
                          <a:latin typeface="Cambria Math"/>
                        </a:rPr>
                        <m:t>=3.7</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𝑆</m:t>
                          </m:r>
                        </m:e>
                        <m:sup>
                          <m:r>
                            <a:rPr lang="en-US" i="1">
                              <a:latin typeface="Cambria Math"/>
                            </a:rPr>
                            <m:t>2</m:t>
                          </m:r>
                        </m:sup>
                      </m:sSup>
                      <m:r>
                        <a:rPr lang="en-US" i="1">
                          <a:latin typeface="Cambria Math"/>
                        </a:rPr>
                        <m:t>=</m:t>
                      </m:r>
                      <m:d>
                        <m:dPr>
                          <m:begChr m:val="{"/>
                          <m:endChr m:val="}"/>
                          <m:ctrlPr>
                            <a:rPr lang="en-US" i="1">
                              <a:latin typeface="Cambria Math"/>
                            </a:rPr>
                          </m:ctrlPr>
                        </m:dPr>
                        <m:e>
                          <m:f>
                            <m:fPr>
                              <m:ctrlPr>
                                <a:rPr lang="en-US" i="1">
                                  <a:latin typeface="Cambria Math"/>
                                </a:rPr>
                              </m:ctrlPr>
                            </m:fPr>
                            <m:num>
                              <m:nary>
                                <m:naryPr>
                                  <m:chr m:val="∑"/>
                                  <m:limLoc m:val="undOvr"/>
                                  <m:subHide m:val="on"/>
                                  <m:supHide m:val="on"/>
                                  <m:ctrlPr>
                                    <a:rPr lang="en-US" i="1">
                                      <a:latin typeface="Cambria Math"/>
                                    </a:rPr>
                                  </m:ctrlPr>
                                </m:naryPr>
                                <m:sub/>
                                <m:sup/>
                                <m:e>
                                  <m:r>
                                    <a:rPr lang="en-US" i="1">
                                      <a:latin typeface="Cambria Math"/>
                                    </a:rPr>
                                    <m:t>𝑓</m:t>
                                  </m:r>
                                  <m:sSup>
                                    <m:sSupPr>
                                      <m:ctrlPr>
                                        <a:rPr lang="en-US" i="1">
                                          <a:latin typeface="Cambria Math"/>
                                        </a:rPr>
                                      </m:ctrlPr>
                                    </m:sSupPr>
                                    <m:e>
                                      <m:r>
                                        <a:rPr lang="en-US" i="1">
                                          <a:latin typeface="Cambria Math"/>
                                        </a:rPr>
                                        <m:t>𝑥</m:t>
                                      </m:r>
                                    </m:e>
                                    <m:sup>
                                      <m:r>
                                        <a:rPr lang="en-US" i="1">
                                          <a:latin typeface="Cambria Math"/>
                                        </a:rPr>
                                        <m:t>2</m:t>
                                      </m:r>
                                    </m:sup>
                                  </m:sSup>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m:t>
                                          </m:r>
                                          <m:nary>
                                            <m:naryPr>
                                              <m:chr m:val="∑"/>
                                              <m:limLoc m:val="undOvr"/>
                                              <m:subHide m:val="on"/>
                                              <m:supHide m:val="on"/>
                                              <m:ctrlPr>
                                                <a:rPr lang="en-US" i="1">
                                                  <a:latin typeface="Cambria Math"/>
                                                </a:rPr>
                                              </m:ctrlPr>
                                            </m:naryPr>
                                            <m:sub/>
                                            <m:sup/>
                                            <m:e>
                                              <m:r>
                                                <a:rPr lang="en-US" i="1">
                                                  <a:latin typeface="Cambria Math"/>
                                                </a:rPr>
                                                <m:t>𝑓𝑥</m:t>
                                              </m:r>
                                              <m:r>
                                                <a:rPr lang="en-US" i="1">
                                                  <a:latin typeface="Cambria Math"/>
                                                </a:rPr>
                                                <m:t>)</m:t>
                                              </m:r>
                                            </m:e>
                                          </m:nary>
                                        </m:e>
                                        <m:sup>
                                          <m:r>
                                            <a:rPr lang="en-US" i="1">
                                              <a:latin typeface="Cambria Math"/>
                                            </a:rPr>
                                            <m:t>2</m:t>
                                          </m:r>
                                        </m:sup>
                                      </m:sSup>
                                    </m:num>
                                    <m:den>
                                      <m:r>
                                        <a:rPr lang="en-US" i="1">
                                          <a:latin typeface="Cambria Math"/>
                                        </a:rPr>
                                        <m:t>𝑛</m:t>
                                      </m:r>
                                    </m:den>
                                  </m:f>
                                </m:e>
                              </m:nary>
                            </m:num>
                            <m:den>
                              <m:r>
                                <a:rPr lang="en-US" i="1">
                                  <a:latin typeface="Cambria Math"/>
                                </a:rPr>
                                <m:t>𝑛</m:t>
                              </m:r>
                              <m:r>
                                <a:rPr lang="en-US" i="1">
                                  <a:latin typeface="Cambria Math"/>
                                </a:rPr>
                                <m:t>−1</m:t>
                              </m:r>
                            </m:den>
                          </m:f>
                        </m:e>
                      </m:d>
                      <m:r>
                        <a:rPr lang="en-US" i="1">
                          <a:latin typeface="Cambria Math"/>
                        </a:rPr>
                        <m:t>=</m:t>
                      </m:r>
                      <m:d>
                        <m:dPr>
                          <m:begChr m:val="{"/>
                          <m:endChr m:val="}"/>
                          <m:ctrlPr>
                            <a:rPr lang="en-US" i="1">
                              <a:latin typeface="Cambria Math"/>
                            </a:rPr>
                          </m:ctrlPr>
                        </m:dPr>
                        <m:e>
                          <m:f>
                            <m:fPr>
                              <m:ctrlPr>
                                <a:rPr lang="en-US" i="1">
                                  <a:latin typeface="Cambria Math"/>
                                </a:rPr>
                              </m:ctrlPr>
                            </m:fPr>
                            <m:num>
                              <m:r>
                                <a:rPr lang="en-US" i="1">
                                  <a:latin typeface="Cambria Math"/>
                                </a:rPr>
                                <m:t>1263−</m:t>
                              </m:r>
                              <m:f>
                                <m:fPr>
                                  <m:ctrlPr>
                                    <a:rPr lang="en-US" i="1">
                                      <a:latin typeface="Cambria Math"/>
                                    </a:rPr>
                                  </m:ctrlPr>
                                </m:fPr>
                                <m:num>
                                  <m:sSup>
                                    <m:sSupPr>
                                      <m:ctrlPr>
                                        <a:rPr lang="en-US" i="1">
                                          <a:latin typeface="Cambria Math"/>
                                        </a:rPr>
                                      </m:ctrlPr>
                                    </m:sSupPr>
                                    <m:e>
                                      <m:r>
                                        <a:rPr lang="en-US" i="1">
                                          <a:latin typeface="Cambria Math"/>
                                        </a:rPr>
                                        <m:t>(79)</m:t>
                                      </m:r>
                                    </m:e>
                                    <m:sup>
                                      <m:r>
                                        <a:rPr lang="en-US" i="1">
                                          <a:latin typeface="Cambria Math"/>
                                        </a:rPr>
                                        <m:t>2</m:t>
                                      </m:r>
                                    </m:sup>
                                  </m:sSup>
                                </m:num>
                                <m:den>
                                  <m:r>
                                    <a:rPr lang="en-US" i="1">
                                      <a:latin typeface="Cambria Math"/>
                                    </a:rPr>
                                    <m:t>5</m:t>
                                  </m:r>
                                </m:den>
                              </m:f>
                            </m:num>
                            <m:den>
                              <m:r>
                                <a:rPr lang="en-US" i="1">
                                  <a:latin typeface="Cambria Math"/>
                                </a:rPr>
                                <m:t>4</m:t>
                              </m:r>
                            </m:den>
                          </m:f>
                        </m:e>
                      </m:d>
                      <m:r>
                        <a:rPr lang="en-US" i="1">
                          <a:latin typeface="Cambria Math"/>
                        </a:rPr>
                        <m:t>=</m:t>
                      </m:r>
                      <m:d>
                        <m:dPr>
                          <m:begChr m:val="{"/>
                          <m:endChr m:val="}"/>
                          <m:ctrlPr>
                            <a:rPr lang="en-US" i="1">
                              <a:latin typeface="Cambria Math"/>
                            </a:rPr>
                          </m:ctrlPr>
                        </m:dPr>
                        <m:e>
                          <m:f>
                            <m:fPr>
                              <m:ctrlPr>
                                <a:rPr lang="en-US" i="1">
                                  <a:latin typeface="Cambria Math"/>
                                </a:rPr>
                              </m:ctrlPr>
                            </m:fPr>
                            <m:num>
                              <m:r>
                                <a:rPr lang="en-US" i="1">
                                  <a:latin typeface="Cambria Math"/>
                                </a:rPr>
                                <m:t>14.8</m:t>
                              </m:r>
                            </m:num>
                            <m:den>
                              <m:r>
                                <a:rPr lang="en-US" i="1">
                                  <a:latin typeface="Cambria Math"/>
                                </a:rPr>
                                <m:t>4</m:t>
                              </m:r>
                            </m:den>
                          </m:f>
                        </m:e>
                      </m:d>
                      <m:r>
                        <a:rPr lang="en-US" i="1">
                          <a:latin typeface="Cambria Math"/>
                        </a:rPr>
                        <m:t>=3.7</m:t>
                      </m:r>
                    </m:oMath>
                  </m:oMathPara>
                </a14:m>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81000" y="1600200"/>
                <a:ext cx="8385048" cy="4648200"/>
              </a:xfrm>
              <a:blipFill rotWithShape="1">
                <a:blip r:embed="rId2"/>
                <a:stretch>
                  <a:fillRect l="-364" t="-2100"/>
                </a:stretch>
              </a:blipFill>
            </p:spPr>
            <p:txBody>
              <a:bodyPr/>
              <a:lstStyle/>
              <a:p>
                <a:r>
                  <a:rPr lang="en-US">
                    <a:noFill/>
                  </a:rPr>
                  <a:t> </a:t>
                </a:r>
              </a:p>
            </p:txBody>
          </p:sp>
        </mc:Fallback>
      </mc:AlternateContent>
    </p:spTree>
    <p:extLst>
      <p:ext uri="{BB962C8B-B14F-4D97-AF65-F5344CB8AC3E}">
        <p14:creationId xmlns:p14="http://schemas.microsoft.com/office/powerpoint/2010/main" val="93466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Stages in statistical investigation</a:t>
            </a:r>
            <a:endParaRPr lang="en-US" dirty="0"/>
          </a:p>
        </p:txBody>
      </p:sp>
      <p:sp>
        <p:nvSpPr>
          <p:cNvPr id="3" name="Date Placeholder 2"/>
          <p:cNvSpPr>
            <a:spLocks noGrp="1"/>
          </p:cNvSpPr>
          <p:nvPr>
            <p:ph type="dt" sz="half" idx="10"/>
          </p:nvPr>
        </p:nvSpPr>
        <p:spPr/>
        <p:txBody>
          <a:bodyPr/>
          <a:lstStyle/>
          <a:p>
            <a:fld id="{2D9F0BFC-F5FD-4750-8FC8-6013F6C7391D}"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612648" y="1600200"/>
            <a:ext cx="8302752" cy="4495800"/>
          </a:xfrm>
        </p:spPr>
        <p:txBody>
          <a:bodyPr>
            <a:normAutofit/>
          </a:bodyPr>
          <a:lstStyle/>
          <a:p>
            <a:r>
              <a:rPr lang="en-US" sz="2000" b="1" dirty="0">
                <a:latin typeface="Arial" panose="020B0604020202020204" pitchFamily="34" charset="0"/>
                <a:cs typeface="Arial" panose="020B0604020202020204" pitchFamily="34" charset="0"/>
              </a:rPr>
              <a:t>Stage </a:t>
            </a:r>
            <a:r>
              <a:rPr lang="en-US" sz="2000" b="1" dirty="0" smtClean="0">
                <a:latin typeface="Arial" panose="020B0604020202020204" pitchFamily="34" charset="0"/>
                <a:cs typeface="Arial" panose="020B0604020202020204" pitchFamily="34" charset="0"/>
              </a:rPr>
              <a:t>4:</a:t>
            </a:r>
            <a:r>
              <a:rPr lang="en-US" sz="2000" dirty="0" smtClean="0">
                <a:latin typeface="Arial" panose="020B0604020202020204" pitchFamily="34" charset="0"/>
                <a:cs typeface="Arial" panose="020B0604020202020204" pitchFamily="34" charset="0"/>
              </a:rPr>
              <a:t> </a:t>
            </a:r>
            <a:r>
              <a:rPr lang="en-US" sz="2000" dirty="0">
                <a:solidFill>
                  <a:srgbClr val="7030A0"/>
                </a:solidFill>
                <a:latin typeface="Arial" panose="020B0604020202020204" pitchFamily="34" charset="0"/>
                <a:cs typeface="Arial" panose="020B0604020202020204" pitchFamily="34" charset="0"/>
              </a:rPr>
              <a:t>Data analysis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analysis </a:t>
            </a:r>
            <a:r>
              <a:rPr lang="en-US" sz="2000" dirty="0">
                <a:latin typeface="Arial" panose="020B0604020202020204" pitchFamily="34" charset="0"/>
                <a:cs typeface="Arial" panose="020B0604020202020204" pitchFamily="34" charset="0"/>
              </a:rPr>
              <a:t>of the data is necessary in order to reach conclusions or provide answers to a problem. </a:t>
            </a: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analysis might require simple or sophisticated statistical tools depending on the type of answers that may have to be provided.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Stage </a:t>
            </a:r>
            <a:r>
              <a:rPr lang="en-US" sz="2000" b="1" dirty="0" smtClean="0">
                <a:latin typeface="Arial" panose="020B0604020202020204" pitchFamily="34" charset="0"/>
                <a:cs typeface="Arial" panose="020B0604020202020204" pitchFamily="34" charset="0"/>
              </a:rPr>
              <a:t>5:</a:t>
            </a:r>
            <a:r>
              <a:rPr lang="en-US" sz="2000" dirty="0" smtClean="0">
                <a:latin typeface="Arial" panose="020B0604020202020204" pitchFamily="34" charset="0"/>
                <a:cs typeface="Arial" panose="020B0604020202020204" pitchFamily="34" charset="0"/>
              </a:rPr>
              <a:t> </a:t>
            </a:r>
            <a:r>
              <a:rPr lang="en-US" sz="2000" dirty="0">
                <a:solidFill>
                  <a:srgbClr val="7030A0"/>
                </a:solidFill>
                <a:latin typeface="Arial" panose="020B0604020202020204" pitchFamily="34" charset="0"/>
                <a:cs typeface="Arial" panose="020B0604020202020204" pitchFamily="34" charset="0"/>
              </a:rPr>
              <a:t>Interpretation of the result</a:t>
            </a:r>
            <a:r>
              <a:rPr lang="en-US" sz="2000" dirty="0">
                <a:latin typeface="Arial" panose="020B0604020202020204" pitchFamily="34" charset="0"/>
                <a:cs typeface="Arial" panose="020B0604020202020204" pitchFamily="34" charset="0"/>
              </a:rPr>
              <a:t>: logically a statistical analysis has to be followed by conclusions in order to be able to make a decision. The technical terminology used to describe this last process of a statistical study is referred to as interpretation. </a:t>
            </a:r>
          </a:p>
          <a:p>
            <a:endParaRPr lang="en-US" dirty="0"/>
          </a:p>
        </p:txBody>
      </p:sp>
    </p:spTree>
    <p:extLst>
      <p:ext uri="{BB962C8B-B14F-4D97-AF65-F5344CB8AC3E}">
        <p14:creationId xmlns:p14="http://schemas.microsoft.com/office/powerpoint/2010/main" val="18123892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Note that the procedure for finding the variance and standard deviation for grouped data is similar to that for finding the mean for grouped data, and it uses the mid-points of each class.</a:t>
            </a:r>
          </a:p>
          <a:p>
            <a:pPr marL="0" indent="0">
              <a:buNone/>
            </a:pPr>
            <a:endParaRPr lang="en-US" dirty="0"/>
          </a:p>
        </p:txBody>
      </p:sp>
    </p:spTree>
    <p:extLst>
      <p:ext uri="{BB962C8B-B14F-4D97-AF65-F5344CB8AC3E}">
        <p14:creationId xmlns:p14="http://schemas.microsoft.com/office/powerpoint/2010/main" val="343156034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 sample variance and standard deviation for the following data</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239000" cy="3500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15002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Properties </a:t>
            </a:r>
            <a:r>
              <a:rPr lang="en-US" b="1" dirty="0"/>
              <a:t>of variance </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lvl="0"/>
            <a:r>
              <a:rPr lang="en-US" dirty="0" smtClean="0"/>
              <a:t>The </a:t>
            </a:r>
            <a:r>
              <a:rPr lang="en-US" dirty="0"/>
              <a:t>unit of measurement of the variance is the square of the unit of measurement of the observed values. It is one of its limitations.</a:t>
            </a:r>
          </a:p>
          <a:p>
            <a:pPr lvl="0"/>
            <a:r>
              <a:rPr lang="en-US" dirty="0"/>
              <a:t>The variance gives more weight to extreme values as compared to those which are near to mean value, because the difference is squared in variance.</a:t>
            </a:r>
          </a:p>
          <a:p>
            <a:pPr lvl="0"/>
            <a:r>
              <a:rPr lang="en-US" dirty="0"/>
              <a:t>It is based on all observations in the data set.</a:t>
            </a:r>
          </a:p>
          <a:p>
            <a:endParaRPr lang="en-US" dirty="0"/>
          </a:p>
        </p:txBody>
      </p:sp>
    </p:spTree>
    <p:extLst>
      <p:ext uri="{BB962C8B-B14F-4D97-AF65-F5344CB8AC3E}">
        <p14:creationId xmlns:p14="http://schemas.microsoft.com/office/powerpoint/2010/main" val="398206999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Properties </a:t>
            </a:r>
            <a:r>
              <a:rPr lang="en-US" b="1" dirty="0"/>
              <a:t>of standard deviation</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lvl="0"/>
            <a:r>
              <a:rPr lang="en-US" dirty="0" smtClean="0"/>
              <a:t>Standard </a:t>
            </a:r>
            <a:r>
              <a:rPr lang="en-US" dirty="0"/>
              <a:t>deviation is considered to be the best measure of dispersion and is used widely.</a:t>
            </a:r>
          </a:p>
          <a:p>
            <a:pPr lvl="0"/>
            <a:r>
              <a:rPr lang="en-US" dirty="0"/>
              <a:t>There is, however, one difficulty with it. If the unit of measurement of variables of two series is not the same, then their variability cannot be compared by comparing the values of standard deviation.</a:t>
            </a:r>
          </a:p>
          <a:p>
            <a:endParaRPr lang="en-US" dirty="0"/>
          </a:p>
        </p:txBody>
      </p:sp>
    </p:spTree>
    <p:extLst>
      <p:ext uri="{BB962C8B-B14F-4D97-AF65-F5344CB8AC3E}">
        <p14:creationId xmlns:p14="http://schemas.microsoft.com/office/powerpoint/2010/main" val="296196234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t>Uses </a:t>
            </a:r>
            <a:r>
              <a:rPr lang="en-US" sz="3600" b="1" dirty="0"/>
              <a:t>of the variance and standard deviation</a:t>
            </a:r>
            <a:r>
              <a:rPr lang="en-US" sz="3600" dirty="0"/>
              <a:t/>
            </a:r>
            <a:br>
              <a:rPr lang="en-US" sz="3600"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a:bodyPr>
          <a:lstStyle/>
          <a:p>
            <a:pPr lvl="0"/>
            <a:r>
              <a:rPr lang="en-US" dirty="0" smtClean="0"/>
              <a:t>The </a:t>
            </a:r>
            <a:r>
              <a:rPr lang="en-US" dirty="0"/>
              <a:t>variance and standard deviations can be used to determine the spread of data, consistency of a variable and the proportion of data values that fall within a specified interval in a distribution.</a:t>
            </a:r>
          </a:p>
          <a:p>
            <a:pPr lvl="0"/>
            <a:r>
              <a:rPr lang="en-US" dirty="0"/>
              <a:t>If the variance or standard deviation is large, the data is more dispersed. </a:t>
            </a:r>
            <a:endParaRPr lang="en-US" dirty="0" smtClean="0"/>
          </a:p>
          <a:p>
            <a:pPr lvl="0"/>
            <a:r>
              <a:rPr lang="en-US" dirty="0" smtClean="0"/>
              <a:t>This </a:t>
            </a:r>
            <a:r>
              <a:rPr lang="en-US" dirty="0"/>
              <a:t>information is useful in comparing two or more data sets to determine which is more (most) variable.</a:t>
            </a:r>
          </a:p>
          <a:p>
            <a:pPr lvl="0"/>
            <a:r>
              <a:rPr lang="en-US" dirty="0"/>
              <a:t>Finally, the variance and standard deviation are used quite often in inferential statistics.</a:t>
            </a:r>
          </a:p>
          <a:p>
            <a:endParaRPr lang="en-US" dirty="0"/>
          </a:p>
        </p:txBody>
      </p:sp>
    </p:spTree>
    <p:extLst>
      <p:ext uri="{BB962C8B-B14F-4D97-AF65-F5344CB8AC3E}">
        <p14:creationId xmlns:p14="http://schemas.microsoft.com/office/powerpoint/2010/main" val="38954275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Coefficient </a:t>
            </a:r>
            <a:r>
              <a:rPr lang="en-US" b="1" dirty="0"/>
              <a:t>of variation (CV)</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The </a:t>
            </a:r>
            <a:r>
              <a:rPr lang="en-US" dirty="0"/>
              <a:t>standard deviation is an absolute measure of dispersion. The corresponding relative measure is known as the </a:t>
            </a:r>
            <a:r>
              <a:rPr lang="en-US" b="1" i="1" dirty="0"/>
              <a:t>coefficient of variation (CV)</a:t>
            </a:r>
            <a:r>
              <a:rPr lang="en-US" b="1" dirty="0"/>
              <a:t>.</a:t>
            </a:r>
          </a:p>
          <a:p>
            <a:r>
              <a:rPr lang="en-US" dirty="0"/>
              <a:t>Coefficient of variation is used in such problems where we want to compare the variability of two or more different series. Coefficient of variation is the ratio of the standard deviation to the arithmetic </a:t>
            </a:r>
            <a:r>
              <a:rPr lang="en-US" dirty="0" smtClean="0"/>
              <a:t>mean, </a:t>
            </a:r>
            <a:r>
              <a:rPr lang="en-US" dirty="0"/>
              <a:t>usually expressed in percent</a:t>
            </a:r>
            <a:r>
              <a:rPr lang="en-US" dirty="0" smtClean="0"/>
              <a:t>:</a:t>
            </a:r>
            <a:endParaRPr lang="en-US" dirty="0"/>
          </a:p>
          <a:p>
            <a:endParaRPr lang="en-US" dirty="0" smtClean="0"/>
          </a:p>
          <a:p>
            <a:r>
              <a:rPr lang="en-US" dirty="0" smtClean="0"/>
              <a:t>A </a:t>
            </a:r>
            <a:r>
              <a:rPr lang="en-US" dirty="0"/>
              <a:t>distribution having less coefficient of variation is said to be less variable or more consistent or more uniform or more homogeneous. </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825" y="4038600"/>
            <a:ext cx="18777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02656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4101" name="Picture 5"/>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752600"/>
            <a:ext cx="7543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743703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fontScale="92500" lnSpcReduction="10000"/>
              </a:bodyPr>
              <a:lstStyle/>
              <a:p>
                <a:r>
                  <a:rPr lang="en-US" b="1" dirty="0"/>
                  <a:t>Example 4.4: </a:t>
                </a:r>
                <a:r>
                  <a:rPr lang="en-US" dirty="0"/>
                  <a:t>The mean weight of 20 children was found to be 30 kg with variance of 16kg</a:t>
                </a:r>
                <a:r>
                  <a:rPr lang="en-US" baseline="30000" dirty="0"/>
                  <a:t>2</a:t>
                </a:r>
                <a:r>
                  <a:rPr lang="en-US" dirty="0"/>
                  <a:t> and their mean height was 150 cm with variance of 25cm</a:t>
                </a:r>
                <a:r>
                  <a:rPr lang="en-US" baseline="30000" dirty="0"/>
                  <a:t>2</a:t>
                </a:r>
                <a:r>
                  <a:rPr lang="en-US" dirty="0"/>
                  <a:t>. Compare the variability of weight and height of these children.</a:t>
                </a:r>
              </a:p>
              <a:p>
                <a14:m>
                  <m:oMath xmlns:m="http://schemas.openxmlformats.org/officeDocument/2006/math">
                    <m:sSub>
                      <m:sSubPr>
                        <m:ctrlPr>
                          <a:rPr lang="en-US" i="1">
                            <a:latin typeface="Cambria Math"/>
                          </a:rPr>
                        </m:ctrlPr>
                      </m:sSubPr>
                      <m:e>
                        <m:r>
                          <a:rPr lang="en-US" i="1">
                            <a:latin typeface="Cambria Math"/>
                          </a:rPr>
                          <m:t>𝐶𝑉</m:t>
                        </m:r>
                      </m:e>
                      <m:sub>
                        <m:r>
                          <a:rPr lang="en-US" i="1">
                            <a:latin typeface="Cambria Math"/>
                          </a:rPr>
                          <m:t>𝑚</m:t>
                        </m:r>
                      </m:sub>
                    </m:sSub>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𝑆</m:t>
                            </m:r>
                          </m:e>
                          <m:sub>
                            <m:r>
                              <a:rPr lang="en-US" i="1">
                                <a:latin typeface="Cambria Math"/>
                              </a:rPr>
                              <m:t>𝑚</m:t>
                            </m:r>
                          </m:sub>
                        </m:sSub>
                      </m:num>
                      <m:den>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𝑚</m:t>
                            </m:r>
                          </m:sub>
                        </m:sSub>
                      </m:den>
                    </m:f>
                    <m:r>
                      <a:rPr lang="en-US" i="1">
                        <a:latin typeface="Cambria Math"/>
                      </a:rPr>
                      <m:t>×100=</m:t>
                    </m:r>
                    <m:f>
                      <m:fPr>
                        <m:ctrlPr>
                          <a:rPr lang="en-US" i="1">
                            <a:latin typeface="Cambria Math"/>
                          </a:rPr>
                        </m:ctrlPr>
                      </m:fPr>
                      <m:num>
                        <m:r>
                          <a:rPr lang="en-US" i="1">
                            <a:latin typeface="Cambria Math"/>
                          </a:rPr>
                          <m:t>4 </m:t>
                        </m:r>
                        <m:r>
                          <a:rPr lang="en-US" i="1">
                            <a:latin typeface="Cambria Math"/>
                          </a:rPr>
                          <m:t>𝑘𝑔</m:t>
                        </m:r>
                      </m:num>
                      <m:den>
                        <m:r>
                          <a:rPr lang="en-US" i="1">
                            <a:latin typeface="Cambria Math"/>
                          </a:rPr>
                          <m:t>30 </m:t>
                        </m:r>
                        <m:r>
                          <a:rPr lang="en-US" i="1">
                            <a:latin typeface="Cambria Math"/>
                          </a:rPr>
                          <m:t>𝑘𝑔</m:t>
                        </m:r>
                      </m:den>
                    </m:f>
                    <m:r>
                      <a:rPr lang="en-US" i="1">
                        <a:latin typeface="Cambria Math"/>
                      </a:rPr>
                      <m:t>×100%=13.33%</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𝐶𝑉</m:t>
                          </m:r>
                        </m:e>
                        <m:sub>
                          <m:r>
                            <a:rPr lang="en-US" i="1">
                              <a:latin typeface="Cambria Math"/>
                            </a:rPr>
                            <m:t>h</m:t>
                          </m:r>
                        </m:sub>
                      </m:sSub>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𝑆</m:t>
                              </m:r>
                            </m:e>
                            <m:sub>
                              <m:r>
                                <a:rPr lang="en-US" i="1">
                                  <a:latin typeface="Cambria Math"/>
                                </a:rPr>
                                <m:t>h</m:t>
                              </m:r>
                            </m:sub>
                          </m:sSub>
                        </m:num>
                        <m:den>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h</m:t>
                              </m:r>
                            </m:sub>
                          </m:sSub>
                        </m:den>
                      </m:f>
                      <m:r>
                        <a:rPr lang="en-US" i="1">
                          <a:latin typeface="Cambria Math"/>
                        </a:rPr>
                        <m:t>×100=</m:t>
                      </m:r>
                      <m:f>
                        <m:fPr>
                          <m:ctrlPr>
                            <a:rPr lang="en-US" i="1">
                              <a:latin typeface="Cambria Math"/>
                            </a:rPr>
                          </m:ctrlPr>
                        </m:fPr>
                        <m:num>
                          <m:r>
                            <a:rPr lang="en-US" i="1">
                              <a:latin typeface="Cambria Math"/>
                            </a:rPr>
                            <m:t>5</m:t>
                          </m:r>
                          <m:r>
                            <a:rPr lang="en-US" i="1">
                              <a:latin typeface="Cambria Math"/>
                            </a:rPr>
                            <m:t>𝑐𝑚</m:t>
                          </m:r>
                        </m:num>
                        <m:den>
                          <m:r>
                            <a:rPr lang="en-US" i="1">
                              <a:latin typeface="Cambria Math"/>
                            </a:rPr>
                            <m:t>150</m:t>
                          </m:r>
                          <m:r>
                            <a:rPr lang="en-US" i="1">
                              <a:latin typeface="Cambria Math"/>
                            </a:rPr>
                            <m:t>𝑐𝑚</m:t>
                          </m:r>
                        </m:den>
                      </m:f>
                      <m:r>
                        <a:rPr lang="en-US" i="1">
                          <a:latin typeface="Cambria Math"/>
                        </a:rPr>
                        <m:t>×100=3.33%</m:t>
                      </m:r>
                    </m:oMath>
                  </m:oMathPara>
                </a14:m>
                <a:endParaRPr lang="en-US" dirty="0"/>
              </a:p>
              <a:p>
                <a:r>
                  <a:rPr lang="en-US" dirty="0"/>
                  <a:t>The weight of the children is more variable than their height.</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374" t="-2171"/>
                </a:stretch>
              </a:blipFill>
            </p:spPr>
            <p:txBody>
              <a:bodyPr/>
              <a:lstStyle/>
              <a:p>
                <a:r>
                  <a:rPr lang="en-US">
                    <a:noFill/>
                  </a:rPr>
                  <a:t> </a:t>
                </a:r>
              </a:p>
            </p:txBody>
          </p:sp>
        </mc:Fallback>
      </mc:AlternateContent>
    </p:spTree>
    <p:extLst>
      <p:ext uri="{BB962C8B-B14F-4D97-AF65-F5344CB8AC3E}">
        <p14:creationId xmlns:p14="http://schemas.microsoft.com/office/powerpoint/2010/main" val="29992386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algn="l" rtl="0">
              <a:spcBef>
                <a:spcPct val="0"/>
              </a:spcBef>
            </a:pPr>
            <a:r>
              <a:rPr lang="en-US" b="1" dirty="0" smtClean="0"/>
              <a:t/>
            </a:r>
            <a:br>
              <a:rPr lang="en-US" b="1" dirty="0" smtClean="0"/>
            </a:br>
            <a:r>
              <a:rPr lang="en-US" sz="4900" b="1" dirty="0" smtClean="0"/>
              <a:t>Standard </a:t>
            </a:r>
            <a:r>
              <a:rPr lang="en-US" sz="4900" b="1" dirty="0"/>
              <a:t>score</a:t>
            </a:r>
            <a:r>
              <a:rPr lang="en-US" b="1" dirty="0"/>
              <a:t/>
            </a:r>
            <a:br>
              <a:rPr lang="en-US" b="1"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6147" name="Picture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600"/>
            <a:ext cx="8686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1127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fontScale="70000" lnSpcReduction="20000"/>
              </a:bodyPr>
              <a:lstStyle/>
              <a:p>
                <a:r>
                  <a:rPr lang="en-US" b="1" dirty="0"/>
                  <a:t>Interpretation</a:t>
                </a:r>
                <a:r>
                  <a:rPr lang="en-US" b="1"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𝐼𝑓</m:t>
                      </m:r>
                      <m:r>
                        <a:rPr lang="en-US" i="1">
                          <a:latin typeface="Cambria Math"/>
                        </a:rPr>
                        <m:t> </m:t>
                      </m:r>
                      <m:r>
                        <a:rPr lang="en-US" i="1">
                          <a:latin typeface="Cambria Math"/>
                        </a:rPr>
                        <m:t>𝑍</m:t>
                      </m:r>
                      <m:r>
                        <a:rPr lang="en-US" i="1">
                          <a:latin typeface="Cambria Math"/>
                        </a:rPr>
                        <m:t> </m:t>
                      </m:r>
                      <m:r>
                        <a:rPr lang="en-US" i="1">
                          <a:latin typeface="Cambria Math"/>
                        </a:rPr>
                        <m:t>𝑖𝑠</m:t>
                      </m:r>
                      <m:r>
                        <a:rPr lang="en-US" i="1">
                          <a:latin typeface="Cambria Math"/>
                        </a:rPr>
                        <m:t> </m:t>
                      </m:r>
                      <m:d>
                        <m:dPr>
                          <m:begChr m:val="{"/>
                          <m:endChr m:val=""/>
                          <m:ctrlPr>
                            <a:rPr lang="en-US" i="1">
                              <a:latin typeface="Cambria Math"/>
                            </a:rPr>
                          </m:ctrlPr>
                        </m:dPr>
                        <m:e>
                          <m:r>
                            <a:rPr lang="en-US" i="1">
                              <a:latin typeface="Cambria Math"/>
                            </a:rPr>
                            <m:t>        </m:t>
                          </m:r>
                          <m:eqArr>
                            <m:eqArrPr>
                              <m:ctrlPr>
                                <a:rPr lang="en-US" i="1">
                                  <a:latin typeface="Cambria Math"/>
                                </a:rPr>
                              </m:ctrlPr>
                            </m:eqArrPr>
                            <m:e>
                              <m:r>
                                <a:rPr lang="en-US" i="1">
                                  <a:latin typeface="Cambria Math"/>
                                </a:rPr>
                                <m:t>𝑝𝑜𝑠𝑖𝑡𝑖𝑣𝑒</m:t>
                              </m:r>
                              <m:r>
                                <a:rPr lang="en-US" i="1">
                                  <a:latin typeface="Cambria Math"/>
                                </a:rPr>
                                <m:t>,  </m:t>
                              </m:r>
                              <m:r>
                                <a:rPr lang="en-US" i="1">
                                  <a:latin typeface="Cambria Math"/>
                                </a:rPr>
                                <m:t>𝑡h𝑒</m:t>
                              </m:r>
                              <m:r>
                                <a:rPr lang="en-US" i="1">
                                  <a:latin typeface="Cambria Math"/>
                                </a:rPr>
                                <m:t> </m:t>
                              </m:r>
                              <m:r>
                                <a:rPr lang="en-US" i="1">
                                  <a:latin typeface="Cambria Math"/>
                                </a:rPr>
                                <m:t>𝑜𝑏𝑠𝑒𝑟𝑣𝑎𝑡𝑖𝑜𝑛</m:t>
                              </m:r>
                              <m:r>
                                <a:rPr lang="en-US" i="1">
                                  <a:latin typeface="Cambria Math"/>
                                </a:rPr>
                                <m:t> </m:t>
                              </m:r>
                              <m:r>
                                <a:rPr lang="en-US" i="1">
                                  <a:latin typeface="Cambria Math"/>
                                </a:rPr>
                                <m:t>𝑙𝑖𝑒𝑠</m:t>
                              </m:r>
                              <m:r>
                                <a:rPr lang="en-US" i="1">
                                  <a:latin typeface="Cambria Math"/>
                                </a:rPr>
                                <m:t> </m:t>
                              </m:r>
                              <m:r>
                                <a:rPr lang="en-US" i="1">
                                  <a:latin typeface="Cambria Math"/>
                                </a:rPr>
                                <m:t>𝑎𝑏𝑜𝑣𝑒</m:t>
                              </m:r>
                              <m:r>
                                <a:rPr lang="en-US" i="1">
                                  <a:latin typeface="Cambria Math"/>
                                </a:rPr>
                                <m:t> </m:t>
                              </m:r>
                              <m:r>
                                <a:rPr lang="en-US" i="1">
                                  <a:latin typeface="Cambria Math"/>
                                </a:rPr>
                                <m:t>𝑡h𝑒</m:t>
                              </m:r>
                              <m:r>
                                <a:rPr lang="en-US" i="1">
                                  <a:latin typeface="Cambria Math"/>
                                </a:rPr>
                                <m:t> </m:t>
                              </m:r>
                              <m:r>
                                <a:rPr lang="en-US" i="1">
                                  <a:latin typeface="Cambria Math"/>
                                </a:rPr>
                                <m:t>𝑚𝑒𝑎𝑛</m:t>
                              </m:r>
                              <m:r>
                                <a:rPr lang="en-US" i="1">
                                  <a:latin typeface="Cambria Math"/>
                                </a:rPr>
                                <m:t>  </m:t>
                              </m:r>
                            </m:e>
                            <m:e>
                              <m:r>
                                <a:rPr lang="en-US" i="1">
                                  <a:latin typeface="Cambria Math"/>
                                </a:rPr>
                                <m:t>𝑛𝑒𝑔𝑎𝑡𝑖𝑣𝑒</m:t>
                              </m:r>
                              <m:r>
                                <a:rPr lang="en-US" i="1">
                                  <a:latin typeface="Cambria Math"/>
                                </a:rPr>
                                <m:t>,       </m:t>
                              </m:r>
                              <m:r>
                                <a:rPr lang="en-US" i="1">
                                  <a:latin typeface="Cambria Math"/>
                                </a:rPr>
                                <m:t>𝑡h𝑒</m:t>
                              </m:r>
                              <m:r>
                                <a:rPr lang="en-US" i="1">
                                  <a:latin typeface="Cambria Math"/>
                                </a:rPr>
                                <m:t> </m:t>
                              </m:r>
                              <m:r>
                                <a:rPr lang="en-US" i="1">
                                  <a:latin typeface="Cambria Math"/>
                                </a:rPr>
                                <m:t>𝑜𝑏𝑠𝑒𝑟𝑣𝑎𝑡𝑖𝑜𝑛</m:t>
                              </m:r>
                              <m:r>
                                <a:rPr lang="en-US" i="1">
                                  <a:latin typeface="Cambria Math"/>
                                </a:rPr>
                                <m:t> </m:t>
                              </m:r>
                              <m:r>
                                <a:rPr lang="en-US" i="1">
                                  <a:latin typeface="Cambria Math"/>
                                </a:rPr>
                                <m:t>𝑙𝑖𝑒𝑠</m:t>
                              </m:r>
                              <m:r>
                                <a:rPr lang="en-US" i="1">
                                  <a:latin typeface="Cambria Math"/>
                                </a:rPr>
                                <m:t> </m:t>
                              </m:r>
                              <m:r>
                                <a:rPr lang="en-US" i="1">
                                  <a:latin typeface="Cambria Math"/>
                                </a:rPr>
                                <m:t>𝑏𝑒𝑙𝑜𝑤</m:t>
                              </m:r>
                              <m:r>
                                <a:rPr lang="en-US" i="1">
                                  <a:latin typeface="Cambria Math"/>
                                </a:rPr>
                                <m:t> </m:t>
                              </m:r>
                              <m:r>
                                <a:rPr lang="en-US" i="1">
                                  <a:latin typeface="Cambria Math"/>
                                </a:rPr>
                                <m:t>𝑡h𝑒</m:t>
                              </m:r>
                              <m:r>
                                <a:rPr lang="en-US" i="1">
                                  <a:latin typeface="Cambria Math"/>
                                </a:rPr>
                                <m:t> </m:t>
                              </m:r>
                              <m:r>
                                <a:rPr lang="en-US" i="1">
                                  <a:latin typeface="Cambria Math"/>
                                </a:rPr>
                                <m:t>𝑚𝑒𝑎𝑛</m:t>
                              </m:r>
                            </m:e>
                            <m:e>
                              <m:r>
                                <a:rPr lang="en-US" i="1">
                                  <a:latin typeface="Cambria Math"/>
                                </a:rPr>
                                <m:t>𝑧𝑒𝑟𝑜</m:t>
                              </m:r>
                              <m:r>
                                <a:rPr lang="en-US" i="1">
                                  <a:latin typeface="Cambria Math"/>
                                </a:rPr>
                                <m:t>,    </m:t>
                              </m:r>
                              <m:r>
                                <a:rPr lang="en-US" i="1">
                                  <a:latin typeface="Cambria Math"/>
                                </a:rPr>
                                <m:t>𝑡h𝑒</m:t>
                              </m:r>
                              <m:r>
                                <a:rPr lang="en-US" i="1">
                                  <a:latin typeface="Cambria Math"/>
                                </a:rPr>
                                <m:t> </m:t>
                              </m:r>
                              <m:r>
                                <a:rPr lang="en-US" i="1">
                                  <a:latin typeface="Cambria Math"/>
                                </a:rPr>
                                <m:t>𝑜𝑏𝑠𝑒𝑟𝑣𝑎𝑡𝑖𝑜𝑛</m:t>
                              </m:r>
                              <m:r>
                                <a:rPr lang="en-US" i="1">
                                  <a:latin typeface="Cambria Math"/>
                                </a:rPr>
                                <m:t> </m:t>
                              </m:r>
                              <m:r>
                                <a:rPr lang="en-US" i="1">
                                  <a:latin typeface="Cambria Math"/>
                                </a:rPr>
                                <m:t>𝑒𝑞𝑢𝑎𝑙𝑠</m:t>
                              </m:r>
                              <m:r>
                                <a:rPr lang="en-US" i="1">
                                  <a:latin typeface="Cambria Math"/>
                                </a:rPr>
                                <m:t> </m:t>
                              </m:r>
                              <m:r>
                                <a:rPr lang="en-US" i="1">
                                  <a:latin typeface="Cambria Math"/>
                                </a:rPr>
                                <m:t>𝑡𝑜</m:t>
                              </m:r>
                              <m:r>
                                <a:rPr lang="en-US" i="1">
                                  <a:latin typeface="Cambria Math"/>
                                </a:rPr>
                                <m:t> </m:t>
                              </m:r>
                              <m:r>
                                <a:rPr lang="en-US" i="1">
                                  <a:latin typeface="Cambria Math"/>
                                </a:rPr>
                                <m:t>𝑡h𝑒</m:t>
                              </m:r>
                              <m:r>
                                <a:rPr lang="en-US" i="1">
                                  <a:latin typeface="Cambria Math"/>
                                </a:rPr>
                                <m:t> </m:t>
                              </m:r>
                              <m:r>
                                <a:rPr lang="en-US" i="1">
                                  <a:latin typeface="Cambria Math"/>
                                </a:rPr>
                                <m:t>𝑚𝑒𝑎𝑛</m:t>
                              </m:r>
                              <m:r>
                                <a:rPr lang="en-US" i="1">
                                  <a:latin typeface="Cambria Math"/>
                                </a:rPr>
                                <m:t>              </m:t>
                              </m:r>
                            </m:e>
                          </m:eqArr>
                          <m:r>
                            <a:rPr lang="en-US" i="1">
                              <a:latin typeface="Cambria Math"/>
                            </a:rPr>
                            <m:t> </m:t>
                          </m:r>
                        </m:e>
                      </m:d>
                    </m:oMath>
                  </m:oMathPara>
                </a14:m>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75" t="-2171"/>
                </a:stretch>
              </a:blipFill>
            </p:spPr>
            <p:txBody>
              <a:bodyPr/>
              <a:lstStyle/>
              <a:p>
                <a:r>
                  <a:rPr lang="en-US">
                    <a:noFill/>
                  </a:rPr>
                  <a:t> </a:t>
                </a:r>
              </a:p>
            </p:txBody>
          </p:sp>
        </mc:Fallback>
      </mc:AlternateContent>
    </p:spTree>
    <p:extLst>
      <p:ext uri="{BB962C8B-B14F-4D97-AF65-F5344CB8AC3E}">
        <p14:creationId xmlns:p14="http://schemas.microsoft.com/office/powerpoint/2010/main" val="2491344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GB" sz="2800" b="1" dirty="0"/>
              <a:t>Definition of some terms</a:t>
            </a:r>
            <a:r>
              <a:rPr lang="en-US" sz="2800" b="1" dirty="0"/>
              <a:t/>
            </a:r>
            <a:br>
              <a:rPr lang="en-US" sz="2800" b="1" dirty="0"/>
            </a:br>
            <a:endParaRPr lang="en-US" sz="2800" dirty="0"/>
          </a:p>
        </p:txBody>
      </p:sp>
      <p:sp>
        <p:nvSpPr>
          <p:cNvPr id="3" name="Date Placeholder 2"/>
          <p:cNvSpPr>
            <a:spLocks noGrp="1"/>
          </p:cNvSpPr>
          <p:nvPr>
            <p:ph type="dt" sz="half" idx="10"/>
          </p:nvPr>
        </p:nvSpPr>
        <p:spPr/>
        <p:txBody>
          <a:bodyPr/>
          <a:lstStyle/>
          <a:p>
            <a:fld id="{D0A30FCF-DD7D-4167-9E24-6F63AB6680A2}"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612648" y="1600200"/>
            <a:ext cx="8226552" cy="4648200"/>
          </a:xfrm>
        </p:spPr>
        <p:txBody>
          <a:bodyPr>
            <a:normAutofit fontScale="25000" lnSpcReduction="20000"/>
          </a:bodyPr>
          <a:lstStyle/>
          <a:p>
            <a:r>
              <a:rPr lang="en-US" sz="9600" b="1" dirty="0"/>
              <a:t>A population:</a:t>
            </a:r>
            <a:r>
              <a:rPr lang="en-US" sz="9600" dirty="0"/>
              <a:t> Consists of all elements, individuals, items </a:t>
            </a:r>
            <a:r>
              <a:rPr lang="en-US" sz="9600"/>
              <a:t>or </a:t>
            </a:r>
            <a:r>
              <a:rPr lang="en-US" sz="9600" smtClean="0"/>
              <a:t>objects </a:t>
            </a:r>
            <a:r>
              <a:rPr lang="en-US" sz="9600" dirty="0"/>
              <a:t>whose characteristics are being studied. The population that is being studied is called </a:t>
            </a:r>
            <a:r>
              <a:rPr lang="en-US" sz="9600" i="1" dirty="0"/>
              <a:t>target population.</a:t>
            </a:r>
            <a:r>
              <a:rPr lang="en-US" sz="9600" dirty="0"/>
              <a:t> </a:t>
            </a:r>
            <a:r>
              <a:rPr lang="en-US" sz="9600" b="1" dirty="0"/>
              <a:t> </a:t>
            </a:r>
            <a:endParaRPr lang="en-US" sz="9600" dirty="0"/>
          </a:p>
          <a:p>
            <a:r>
              <a:rPr lang="en-US" sz="9600" b="1" dirty="0"/>
              <a:t>Sample: </a:t>
            </a:r>
            <a:r>
              <a:rPr lang="en-US" sz="9600" dirty="0"/>
              <a:t>A portion of the population selected for study.</a:t>
            </a:r>
          </a:p>
          <a:p>
            <a:r>
              <a:rPr lang="en-US" sz="9600" b="1" dirty="0"/>
              <a:t>Sample survey</a:t>
            </a:r>
            <a:r>
              <a:rPr lang="en-US" sz="9600" dirty="0"/>
              <a:t>: The technique of collecting information from a portion of the population.</a:t>
            </a:r>
          </a:p>
          <a:p>
            <a:r>
              <a:rPr lang="en-US" sz="9600" b="1" dirty="0"/>
              <a:t>Census survey</a:t>
            </a:r>
            <a:r>
              <a:rPr lang="en-US" sz="9600" dirty="0"/>
              <a:t>: A survey that includes every member of the population. </a:t>
            </a:r>
          </a:p>
          <a:p>
            <a:r>
              <a:rPr lang="en-US" sz="9600" b="1" dirty="0"/>
              <a:t>Variable</a:t>
            </a:r>
            <a:r>
              <a:rPr lang="en-US" sz="9600" dirty="0"/>
              <a:t>: is a characteristic under study that assumes different values for different element. </a:t>
            </a:r>
          </a:p>
          <a:p>
            <a:r>
              <a:rPr lang="en-US" sz="9600" b="1" dirty="0"/>
              <a:t>Quantitative variable</a:t>
            </a:r>
            <a:r>
              <a:rPr lang="en-US" sz="9600" dirty="0"/>
              <a:t>: A variable that can be measured numerically. The data collected on quantitative variable are called </a:t>
            </a:r>
            <a:r>
              <a:rPr lang="en-US" sz="9600" i="1" dirty="0"/>
              <a:t>quantitative data. </a:t>
            </a:r>
            <a:r>
              <a:rPr lang="en-US" sz="9600" dirty="0"/>
              <a:t>Examples include weight, height, number of students in a class, number of car accidents, e t c.</a:t>
            </a:r>
          </a:p>
          <a:p>
            <a:endParaRPr lang="en-US" dirty="0"/>
          </a:p>
        </p:txBody>
      </p:sp>
    </p:spTree>
    <p:extLst>
      <p:ext uri="{BB962C8B-B14F-4D97-AF65-F5344CB8AC3E}">
        <p14:creationId xmlns:p14="http://schemas.microsoft.com/office/powerpoint/2010/main" val="242405984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717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8288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52719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fontScale="77500" lnSpcReduction="20000"/>
              </a:bodyPr>
              <a:lstStyle/>
              <a:p>
                <a:r>
                  <a:rPr lang="en-US" b="1" dirty="0"/>
                  <a:t>Example 4.6: </a:t>
                </a:r>
                <a:r>
                  <a:rPr lang="en-US" dirty="0"/>
                  <a:t>A student scored 65 on a calculus test that had a mean of 50 and a standard deviation of 10; she scored 30 on a history test with a mean of 25 and a standard deviation of 5. Compare her relative positions on each test.</a:t>
                </a:r>
              </a:p>
              <a:p>
                <a:pPr marL="320040" lvl="1" indent="0">
                  <a:buNone/>
                </a:pPr>
                <a:r>
                  <a:rPr lang="en-US" b="1" dirty="0"/>
                  <a:t>Solution:  </a:t>
                </a:r>
                <a:r>
                  <a:rPr lang="en-US" dirty="0"/>
                  <a:t>First, find the z-scores.</a:t>
                </a:r>
              </a:p>
              <a:p>
                <a:pPr marL="320040" lvl="1" indent="0">
                  <a:buNone/>
                </a:pPr>
                <a:r>
                  <a:rPr lang="en-US" dirty="0"/>
                  <a:t>For calculus the z-score is </a:t>
                </a:r>
              </a:p>
              <a:p>
                <a:pPr marL="320040" lvl="1" indent="0">
                  <a:buNone/>
                </a:pPr>
                <a14:m>
                  <m:oMathPara xmlns:m="http://schemas.openxmlformats.org/officeDocument/2006/math">
                    <m:oMathParaPr>
                      <m:jc m:val="centerGroup"/>
                    </m:oMathParaPr>
                    <m:oMath xmlns:m="http://schemas.openxmlformats.org/officeDocument/2006/math">
                      <m:r>
                        <a:rPr lang="en-US" b="1" i="1">
                          <a:latin typeface="Cambria Math"/>
                        </a:rPr>
                        <m:t>𝒛</m:t>
                      </m:r>
                      <m:r>
                        <a:rPr lang="en-US" b="1" i="1">
                          <a:latin typeface="Cambria Math"/>
                        </a:rPr>
                        <m:t>=</m:t>
                      </m:r>
                      <m:f>
                        <m:fPr>
                          <m:ctrlPr>
                            <a:rPr lang="en-US" b="1" i="1">
                              <a:latin typeface="Cambria Math"/>
                            </a:rPr>
                          </m:ctrlPr>
                        </m:fPr>
                        <m:num>
                          <m:r>
                            <a:rPr lang="en-US" b="1" i="1">
                              <a:latin typeface="Cambria Math"/>
                            </a:rPr>
                            <m:t>𝒙</m:t>
                          </m:r>
                          <m:r>
                            <a:rPr lang="en-US" b="1" i="1">
                              <a:latin typeface="Cambria Math"/>
                            </a:rPr>
                            <m:t>−</m:t>
                          </m:r>
                          <m:r>
                            <a:rPr lang="en-US" i="1">
                              <a:latin typeface="Cambria Math"/>
                            </a:rPr>
                            <m:t>µ</m:t>
                          </m:r>
                        </m:num>
                        <m:den>
                          <m:r>
                            <a:rPr lang="en-US" b="1" i="1">
                              <a:latin typeface="Cambria Math"/>
                            </a:rPr>
                            <m:t>𝝈</m:t>
                          </m:r>
                        </m:den>
                      </m:f>
                      <m:r>
                        <a:rPr lang="en-US" b="1" i="1">
                          <a:latin typeface="Cambria Math"/>
                        </a:rPr>
                        <m:t>=</m:t>
                      </m:r>
                      <m:f>
                        <m:fPr>
                          <m:ctrlPr>
                            <a:rPr lang="en-US" b="1" i="1">
                              <a:latin typeface="Cambria Math"/>
                            </a:rPr>
                          </m:ctrlPr>
                        </m:fPr>
                        <m:num>
                          <m:r>
                            <a:rPr lang="en-US" b="1" i="1">
                              <a:latin typeface="Cambria Math"/>
                            </a:rPr>
                            <m:t>𝟔𝟓</m:t>
                          </m:r>
                          <m:r>
                            <a:rPr lang="en-US" b="1" i="1">
                              <a:latin typeface="Cambria Math"/>
                            </a:rPr>
                            <m:t>−</m:t>
                          </m:r>
                          <m:r>
                            <a:rPr lang="en-US" i="1">
                              <a:latin typeface="Cambria Math"/>
                            </a:rPr>
                            <m:t>50</m:t>
                          </m:r>
                        </m:num>
                        <m:den>
                          <m:r>
                            <a:rPr lang="en-US" b="1" i="1">
                              <a:latin typeface="Cambria Math"/>
                            </a:rPr>
                            <m:t>𝟏𝟎</m:t>
                          </m:r>
                        </m:den>
                      </m:f>
                      <m:r>
                        <a:rPr lang="en-US" b="1" i="1">
                          <a:latin typeface="Cambria Math"/>
                        </a:rPr>
                        <m:t>=</m:t>
                      </m:r>
                      <m:r>
                        <a:rPr lang="en-US" b="1" i="1">
                          <a:latin typeface="Cambria Math"/>
                        </a:rPr>
                        <m:t>𝟏</m:t>
                      </m:r>
                      <m:r>
                        <a:rPr lang="en-US" b="1" i="1">
                          <a:latin typeface="Cambria Math"/>
                        </a:rPr>
                        <m:t>.</m:t>
                      </m:r>
                      <m:r>
                        <a:rPr lang="en-US" b="1" i="1">
                          <a:latin typeface="Cambria Math"/>
                        </a:rPr>
                        <m:t>𝟓</m:t>
                      </m:r>
                    </m:oMath>
                  </m:oMathPara>
                </a14:m>
                <a:endParaRPr lang="en-US" dirty="0"/>
              </a:p>
              <a:p>
                <a:pPr marL="320040" lvl="1" indent="0">
                  <a:buNone/>
                </a:pPr>
                <a:r>
                  <a:rPr lang="en-US" dirty="0"/>
                  <a:t>For history the z-score is </a:t>
                </a:r>
              </a:p>
              <a:p>
                <a:pPr marL="320040" lvl="1" indent="0">
                  <a:buNone/>
                </a:pPr>
                <a14:m>
                  <m:oMathPara xmlns:m="http://schemas.openxmlformats.org/officeDocument/2006/math">
                    <m:oMathParaPr>
                      <m:jc m:val="centerGroup"/>
                    </m:oMathParaPr>
                    <m:oMath xmlns:m="http://schemas.openxmlformats.org/officeDocument/2006/math">
                      <m:r>
                        <a:rPr lang="en-US" b="1" i="1">
                          <a:latin typeface="Cambria Math"/>
                        </a:rPr>
                        <m:t>𝒛</m:t>
                      </m:r>
                      <m:r>
                        <a:rPr lang="en-US" b="1" i="1">
                          <a:latin typeface="Cambria Math"/>
                        </a:rPr>
                        <m:t>=</m:t>
                      </m:r>
                      <m:f>
                        <m:fPr>
                          <m:ctrlPr>
                            <a:rPr lang="en-US" b="1" i="1">
                              <a:latin typeface="Cambria Math"/>
                            </a:rPr>
                          </m:ctrlPr>
                        </m:fPr>
                        <m:num>
                          <m:r>
                            <a:rPr lang="en-US" b="1" i="1">
                              <a:latin typeface="Cambria Math"/>
                            </a:rPr>
                            <m:t>𝒙</m:t>
                          </m:r>
                          <m:r>
                            <a:rPr lang="en-US" b="1" i="1">
                              <a:latin typeface="Cambria Math"/>
                            </a:rPr>
                            <m:t>−</m:t>
                          </m:r>
                          <m:r>
                            <a:rPr lang="en-US" i="1">
                              <a:latin typeface="Cambria Math"/>
                            </a:rPr>
                            <m:t>µ</m:t>
                          </m:r>
                        </m:num>
                        <m:den>
                          <m:r>
                            <a:rPr lang="en-US" b="1" i="1">
                              <a:latin typeface="Cambria Math"/>
                            </a:rPr>
                            <m:t>𝝈</m:t>
                          </m:r>
                        </m:den>
                      </m:f>
                      <m:r>
                        <a:rPr lang="en-US" b="1" i="1">
                          <a:latin typeface="Cambria Math"/>
                        </a:rPr>
                        <m:t>=</m:t>
                      </m:r>
                      <m:f>
                        <m:fPr>
                          <m:ctrlPr>
                            <a:rPr lang="en-US" b="1" i="1">
                              <a:latin typeface="Cambria Math"/>
                            </a:rPr>
                          </m:ctrlPr>
                        </m:fPr>
                        <m:num>
                          <m:r>
                            <a:rPr lang="en-US" b="1" i="1">
                              <a:latin typeface="Cambria Math"/>
                            </a:rPr>
                            <m:t>𝟑𝟎</m:t>
                          </m:r>
                          <m:r>
                            <a:rPr lang="en-US" b="1" i="1">
                              <a:latin typeface="Cambria Math"/>
                            </a:rPr>
                            <m:t>−</m:t>
                          </m:r>
                          <m:r>
                            <a:rPr lang="en-US" i="1">
                              <a:latin typeface="Cambria Math"/>
                            </a:rPr>
                            <m:t>25</m:t>
                          </m:r>
                        </m:num>
                        <m:den>
                          <m:r>
                            <a:rPr lang="en-US" b="1" i="1">
                              <a:latin typeface="Cambria Math"/>
                            </a:rPr>
                            <m:t>𝟓</m:t>
                          </m:r>
                        </m:den>
                      </m:f>
                      <m:r>
                        <a:rPr lang="en-US" b="1" i="1">
                          <a:latin typeface="Cambria Math"/>
                        </a:rPr>
                        <m:t>=</m:t>
                      </m:r>
                      <m:r>
                        <a:rPr lang="en-US" b="1" i="1">
                          <a:latin typeface="Cambria Math"/>
                        </a:rPr>
                        <m:t>𝟏</m:t>
                      </m:r>
                      <m:r>
                        <a:rPr lang="en-US" b="1" i="1">
                          <a:latin typeface="Cambria Math"/>
                        </a:rPr>
                        <m:t>.</m:t>
                      </m:r>
                      <m:r>
                        <a:rPr lang="en-US" b="1" i="1">
                          <a:latin typeface="Cambria Math"/>
                        </a:rPr>
                        <m:t>𝟎</m:t>
                      </m:r>
                    </m:oMath>
                  </m:oMathPara>
                </a14:m>
                <a:endParaRPr lang="en-US" dirty="0"/>
              </a:p>
              <a:p>
                <a:pPr marL="320040" lvl="1" indent="0">
                  <a:buNone/>
                </a:pPr>
                <a:r>
                  <a:rPr lang="en-US" dirty="0"/>
                  <a:t>Since the z-score for calculus is larger, her relative position in the calculus class is higher than her relative position in the history class.</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224" t="-2578"/>
                </a:stretch>
              </a:blipFill>
            </p:spPr>
            <p:txBody>
              <a:bodyPr/>
              <a:lstStyle/>
              <a:p>
                <a:r>
                  <a:rPr lang="en-US">
                    <a:noFill/>
                  </a:rPr>
                  <a:t> </a:t>
                </a:r>
              </a:p>
            </p:txBody>
          </p:sp>
        </mc:Fallback>
      </mc:AlternateContent>
    </p:spTree>
    <p:extLst>
      <p:ext uri="{BB962C8B-B14F-4D97-AF65-F5344CB8AC3E}">
        <p14:creationId xmlns:p14="http://schemas.microsoft.com/office/powerpoint/2010/main" val="92025412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sp>
        <p:nvSpPr>
          <p:cNvPr id="4" name="Rectangle 3"/>
          <p:cNvSpPr/>
          <p:nvPr/>
        </p:nvSpPr>
        <p:spPr>
          <a:xfrm rot="20196827">
            <a:off x="305550" y="2631683"/>
            <a:ext cx="8458200" cy="923330"/>
          </a:xfrm>
          <a:prstGeom prst="rect">
            <a:avLst/>
          </a:prstGeom>
        </p:spPr>
        <p:txBody>
          <a:bodyPr wrap="square">
            <a:spAutoFit/>
          </a:bodyPr>
          <a:lstStyle/>
          <a:p>
            <a:pPr lvl="1"/>
            <a:r>
              <a:rPr lang="en-GB" sz="5400" b="1" dirty="0" err="1"/>
              <a:t>S</a:t>
            </a:r>
            <a:r>
              <a:rPr lang="en-GB" sz="5400" b="1" dirty="0" err="1" smtClean="0"/>
              <a:t>kewness</a:t>
            </a:r>
            <a:r>
              <a:rPr lang="en-GB" sz="5400" b="1" dirty="0" smtClean="0"/>
              <a:t> </a:t>
            </a:r>
            <a:r>
              <a:rPr lang="en-GB" sz="5400" b="1" dirty="0"/>
              <a:t>and </a:t>
            </a:r>
            <a:r>
              <a:rPr lang="en-GB" sz="5400" b="1" dirty="0" smtClean="0"/>
              <a:t>kurtosis</a:t>
            </a:r>
            <a:endParaRPr lang="en-US" sz="5400" b="1" dirty="0"/>
          </a:p>
        </p:txBody>
      </p:sp>
    </p:spTree>
    <p:extLst>
      <p:ext uri="{BB962C8B-B14F-4D97-AF65-F5344CB8AC3E}">
        <p14:creationId xmlns:p14="http://schemas.microsoft.com/office/powerpoint/2010/main" val="13116573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381000" y="1600200"/>
            <a:ext cx="8534400" cy="4648200"/>
          </a:xfrm>
        </p:spPr>
        <p:txBody>
          <a:bodyPr>
            <a:normAutofit fontScale="92500" lnSpcReduction="20000"/>
          </a:bodyPr>
          <a:lstStyle/>
          <a:p>
            <a:r>
              <a:rPr lang="en-US" b="1" dirty="0" smtClean="0"/>
              <a:t>Skewness: </a:t>
            </a:r>
            <a:r>
              <a:rPr lang="en-US" dirty="0"/>
              <a:t>it refers to lack of symmetry in a distribution. </a:t>
            </a:r>
          </a:p>
          <a:p>
            <a:pPr marL="0" indent="0">
              <a:buNone/>
            </a:pPr>
            <a:r>
              <a:rPr lang="en-US" b="1" dirty="0" smtClean="0"/>
              <a:t>    Note</a:t>
            </a:r>
            <a:r>
              <a:rPr lang="en-US" b="1" dirty="0"/>
              <a:t>:</a:t>
            </a:r>
            <a:r>
              <a:rPr lang="en-US" dirty="0"/>
              <a:t> for a symmetrical and unimodal distribution:</a:t>
            </a:r>
          </a:p>
          <a:p>
            <a:pPr lvl="0"/>
            <a:r>
              <a:rPr lang="en-US" dirty="0"/>
              <a:t>Mean =median =mode</a:t>
            </a:r>
          </a:p>
          <a:p>
            <a:pPr lvl="0"/>
            <a:r>
              <a:rPr lang="en-US" dirty="0"/>
              <a:t>The lower and upper quartiles are equidistant from the median, so also are corresponding pairs of deciles and percentiles.</a:t>
            </a:r>
          </a:p>
          <a:p>
            <a:pPr lvl="0"/>
            <a:r>
              <a:rPr lang="en-US" dirty="0"/>
              <a:t>Sum of positive deviations from the median is equal to the sum of negative deviations (signs ignored).</a:t>
            </a:r>
          </a:p>
          <a:p>
            <a:pPr lvl="0"/>
            <a:r>
              <a:rPr lang="en-US" dirty="0"/>
              <a:t>The two tails of the frequency curve are equal in length from the central value.</a:t>
            </a:r>
          </a:p>
          <a:p>
            <a:r>
              <a:rPr lang="en-US" dirty="0"/>
              <a:t>If a distribution is not symmetrical we call it </a:t>
            </a:r>
            <a:r>
              <a:rPr lang="en-US" i="1" dirty="0"/>
              <a:t>skewed distribution</a:t>
            </a:r>
            <a:r>
              <a:rPr lang="en-US" dirty="0"/>
              <a:t>.</a:t>
            </a:r>
          </a:p>
          <a:p>
            <a:endParaRPr lang="en-US" dirty="0"/>
          </a:p>
        </p:txBody>
      </p:sp>
    </p:spTree>
    <p:extLst>
      <p:ext uri="{BB962C8B-B14F-4D97-AF65-F5344CB8AC3E}">
        <p14:creationId xmlns:p14="http://schemas.microsoft.com/office/powerpoint/2010/main" val="341737326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b="1" dirty="0"/>
                  <a:t>Measures of skewness</a:t>
                </a:r>
                <a:endParaRPr lang="en-US" dirty="0"/>
              </a:p>
              <a:p>
                <a:pPr lvl="0"/>
                <a:r>
                  <a:rPr lang="en-US" dirty="0" err="1"/>
                  <a:t>Pearsonian</a:t>
                </a:r>
                <a:r>
                  <a:rPr lang="en-US" dirty="0"/>
                  <a:t>  coefficient of skewness (</a:t>
                </a:r>
                <a:r>
                  <a:rPr lang="en-US" dirty="0" err="1"/>
                  <a:t>P</a:t>
                </a:r>
                <a:r>
                  <a:rPr lang="en-US" baseline="-25000" dirty="0" err="1"/>
                  <a:t>csk</a:t>
                </a:r>
                <a:r>
                  <a:rPr lang="en-US" dirty="0"/>
                  <a:t>) defined as:</a:t>
                </a:r>
              </a:p>
              <a:p>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𝑐𝑠𝑘</m:t>
                        </m:r>
                      </m:sub>
                    </m:sSub>
                    <m:r>
                      <a:rPr lang="en-US" i="1">
                        <a:latin typeface="Cambria Math"/>
                      </a:rPr>
                      <m:t>=</m:t>
                    </m:r>
                    <m:f>
                      <m:fPr>
                        <m:ctrlPr>
                          <a:rPr lang="en-US" i="1">
                            <a:latin typeface="Cambria Math"/>
                          </a:rPr>
                        </m:ctrlPr>
                      </m:fPr>
                      <m:num>
                        <m:r>
                          <a:rPr lang="en-US" i="1">
                            <a:latin typeface="Cambria Math"/>
                          </a:rPr>
                          <m:t>𝑚𝑒𝑎𝑛</m:t>
                        </m:r>
                        <m:r>
                          <a:rPr lang="en-US" i="1">
                            <a:latin typeface="Cambria Math"/>
                          </a:rPr>
                          <m:t>−</m:t>
                        </m:r>
                        <m:r>
                          <a:rPr lang="en-US" i="1">
                            <a:latin typeface="Cambria Math"/>
                          </a:rPr>
                          <m:t>𝑚𝑜𝑑𝑒</m:t>
                        </m:r>
                      </m:num>
                      <m:den>
                        <m:r>
                          <a:rPr lang="en-US" i="1">
                            <a:latin typeface="Cambria Math"/>
                          </a:rPr>
                          <m:t>𝑠</m:t>
                        </m:r>
                        <m:r>
                          <a:rPr lang="en-US" i="1">
                            <a:latin typeface="Cambria Math"/>
                          </a:rPr>
                          <m:t>.</m:t>
                        </m:r>
                        <m:r>
                          <a:rPr lang="en-US" i="1">
                            <a:latin typeface="Cambria Math"/>
                          </a:rPr>
                          <m:t>𝑑</m:t>
                        </m:r>
                      </m:den>
                    </m:f>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449" t="-1357" r="-2543"/>
                </a:stretch>
              </a:blipFill>
            </p:spPr>
            <p:txBody>
              <a:bodyPr/>
              <a:lstStyle/>
              <a:p>
                <a:r>
                  <a:rPr lang="en-US">
                    <a:noFill/>
                  </a:rPr>
                  <a:t> </a:t>
                </a:r>
              </a:p>
            </p:txBody>
          </p:sp>
        </mc:Fallback>
      </mc:AlternateContent>
    </p:spTree>
    <p:extLst>
      <p:ext uri="{BB962C8B-B14F-4D97-AF65-F5344CB8AC3E}">
        <p14:creationId xmlns:p14="http://schemas.microsoft.com/office/powerpoint/2010/main" val="338297079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normAutofit fontScale="47500" lnSpcReduction="20000"/>
              </a:bodyPr>
              <a:lstStyle/>
              <a:p>
                <a:pPr marL="0" indent="0">
                  <a:buNone/>
                </a:pPr>
                <a:r>
                  <a:rPr lang="en-US" sz="5100" b="1" dirty="0"/>
                  <a:t>Interpretation:</a:t>
                </a:r>
              </a:p>
              <a:p>
                <a:pPr marL="365760" lvl="1" indent="0">
                  <a:buNone/>
                </a:pPr>
                <a:endParaRPr lang="en-US" dirty="0"/>
              </a:p>
              <a:p>
                <a14:m>
                  <m:oMath xmlns:m="http://schemas.openxmlformats.org/officeDocument/2006/math">
                    <m:r>
                      <a:rPr lang="en-US" sz="3900" i="1">
                        <a:latin typeface="Cambria Math"/>
                      </a:rPr>
                      <m:t>𝑖𝑓</m:t>
                    </m:r>
                    <m:r>
                      <a:rPr lang="en-US" sz="3900" i="1">
                        <a:latin typeface="Cambria Math"/>
                      </a:rPr>
                      <m:t> </m:t>
                    </m:r>
                    <m:sSub>
                      <m:sSubPr>
                        <m:ctrlPr>
                          <a:rPr lang="en-US" sz="3900" i="1">
                            <a:latin typeface="Cambria Math"/>
                          </a:rPr>
                        </m:ctrlPr>
                      </m:sSubPr>
                      <m:e>
                        <m:r>
                          <a:rPr lang="en-US" sz="3900" i="1">
                            <a:latin typeface="Cambria Math"/>
                          </a:rPr>
                          <m:t>𝑃</m:t>
                        </m:r>
                      </m:e>
                      <m:sub>
                        <m:r>
                          <a:rPr lang="en-US" sz="3900" i="1">
                            <a:latin typeface="Cambria Math"/>
                          </a:rPr>
                          <m:t>𝑐𝑠𝑘</m:t>
                        </m:r>
                      </m:sub>
                    </m:sSub>
                    <m:r>
                      <a:rPr lang="en-US" sz="3900" i="1">
                        <a:latin typeface="Cambria Math"/>
                      </a:rPr>
                      <m:t> </m:t>
                    </m:r>
                    <m:d>
                      <m:dPr>
                        <m:begChr m:val="{"/>
                        <m:endChr m:val=""/>
                        <m:ctrlPr>
                          <a:rPr lang="en-US" sz="3900" i="1">
                            <a:latin typeface="Cambria Math"/>
                          </a:rPr>
                        </m:ctrlPr>
                      </m:dPr>
                      <m:e>
                        <m:r>
                          <a:rPr lang="en-US" sz="3900" i="1">
                            <a:latin typeface="Cambria Math"/>
                          </a:rPr>
                          <m:t>        </m:t>
                        </m:r>
                        <m:m>
                          <m:mPr>
                            <m:mcs>
                              <m:mc>
                                <m:mcPr>
                                  <m:count m:val="1"/>
                                  <m:mcJc m:val="center"/>
                                </m:mcPr>
                              </m:mc>
                            </m:mcs>
                            <m:ctrlPr>
                              <a:rPr lang="en-US" sz="3900" i="1">
                                <a:latin typeface="Cambria Math"/>
                              </a:rPr>
                            </m:ctrlPr>
                          </m:mPr>
                          <m:mr>
                            <m:e>
                              <m:r>
                                <a:rPr lang="en-US" sz="3900" i="1">
                                  <a:latin typeface="Cambria Math"/>
                                </a:rPr>
                                <m:t>      &lt;0, </m:t>
                              </m:r>
                              <m:r>
                                <a:rPr lang="en-US" sz="3900" i="1">
                                  <a:latin typeface="Cambria Math"/>
                                </a:rPr>
                                <m:t>𝑡h𝑒</m:t>
                              </m:r>
                              <m:r>
                                <a:rPr lang="en-US" sz="3900" i="1">
                                  <a:latin typeface="Cambria Math"/>
                                </a:rPr>
                                <m:t> </m:t>
                              </m:r>
                              <m:r>
                                <a:rPr lang="en-US" sz="3900" i="1">
                                  <a:latin typeface="Cambria Math"/>
                                </a:rPr>
                                <m:t>𝑑𝑖𝑠𝑡𝑟𝑖𝑏𝑢𝑡𝑖𝑜𝑛</m:t>
                              </m:r>
                              <m:r>
                                <a:rPr lang="en-US" sz="3900" i="1">
                                  <a:latin typeface="Cambria Math"/>
                                </a:rPr>
                                <m:t> </m:t>
                              </m:r>
                              <m:r>
                                <a:rPr lang="en-US" sz="3900" i="1">
                                  <a:latin typeface="Cambria Math"/>
                                </a:rPr>
                                <m:t>𝑖𝑠</m:t>
                              </m:r>
                              <m:r>
                                <a:rPr lang="en-US" sz="3900" i="1">
                                  <a:latin typeface="Cambria Math"/>
                                </a:rPr>
                                <m:t> </m:t>
                              </m:r>
                              <m:r>
                                <a:rPr lang="en-US" sz="3900" i="1">
                                  <a:latin typeface="Cambria Math"/>
                                </a:rPr>
                                <m:t>𝑠𝑎𝑖𝑑</m:t>
                              </m:r>
                              <m:r>
                                <a:rPr lang="en-US" sz="3900" i="1">
                                  <a:latin typeface="Cambria Math"/>
                                </a:rPr>
                                <m:t> </m:t>
                              </m:r>
                              <m:r>
                                <a:rPr lang="en-US" sz="3900" i="1">
                                  <a:latin typeface="Cambria Math"/>
                                </a:rPr>
                                <m:t>𝑡𝑜</m:t>
                              </m:r>
                              <m:r>
                                <a:rPr lang="en-US" sz="3900" i="1">
                                  <a:latin typeface="Cambria Math"/>
                                </a:rPr>
                                <m:t> </m:t>
                              </m:r>
                              <m:r>
                                <a:rPr lang="en-US" sz="3900" i="1">
                                  <a:latin typeface="Cambria Math"/>
                                </a:rPr>
                                <m:t>𝑏𝑒</m:t>
                              </m:r>
                              <m:r>
                                <a:rPr lang="en-US" sz="3900" i="1">
                                  <a:latin typeface="Cambria Math"/>
                                </a:rPr>
                                <m:t> </m:t>
                              </m:r>
                              <m:r>
                                <a:rPr lang="en-US" sz="3900" i="1">
                                  <a:latin typeface="Cambria Math"/>
                                </a:rPr>
                                <m:t>𝑛𝑒𝑔𝑎𝑡𝑖𝑣𝑒𝑙𝑦</m:t>
                              </m:r>
                              <m:r>
                                <a:rPr lang="en-US" sz="3900" i="1">
                                  <a:latin typeface="Cambria Math"/>
                                </a:rPr>
                                <m:t>  </m:t>
                              </m:r>
                              <m:r>
                                <a:rPr lang="en-US" sz="3900" i="1">
                                  <a:latin typeface="Cambria Math"/>
                                </a:rPr>
                                <m:t>𝑠𝑘𝑒𝑤𝑒𝑑</m:t>
                              </m:r>
                              <m:r>
                                <a:rPr lang="en-US" sz="3900" i="1">
                                  <a:latin typeface="Cambria Math"/>
                                </a:rPr>
                                <m:t>.</m:t>
                              </m:r>
                            </m:e>
                          </m:mr>
                          <m:mr>
                            <m:e>
                              <m:r>
                                <a:rPr lang="en-US" sz="3900" i="1">
                                  <a:latin typeface="Cambria Math"/>
                                </a:rPr>
                                <m:t>     =0,                                                                    </m:t>
                              </m:r>
                              <m:r>
                                <a:rPr lang="en-US" sz="3900" i="1">
                                  <a:latin typeface="Cambria Math"/>
                                </a:rPr>
                                <m:t>𝑠𝑦𝑚𝑚𝑒𝑡𝑟𝑖𝑐𝑎𝑙</m:t>
                              </m:r>
                              <m:r>
                                <a:rPr lang="en-US" sz="3900" i="1">
                                  <a:latin typeface="Cambria Math"/>
                                </a:rPr>
                                <m:t>    </m:t>
                              </m:r>
                            </m:e>
                          </m:mr>
                          <m:mr>
                            <m:e>
                              <m:r>
                                <a:rPr lang="en-US" sz="3900" i="1">
                                  <a:latin typeface="Cambria Math"/>
                                </a:rPr>
                                <m:t>     &gt;0 ,                                                             </m:t>
                              </m:r>
                              <m:r>
                                <a:rPr lang="en-US" sz="3900" i="1">
                                  <a:latin typeface="Cambria Math"/>
                                </a:rPr>
                                <m:t>𝑝𝑜𝑠𝑡𝑖𝑣𝑒𝑙𝑦</m:t>
                              </m:r>
                              <m:r>
                                <a:rPr lang="en-US" sz="3900" i="1">
                                  <a:latin typeface="Cambria Math"/>
                                </a:rPr>
                                <m:t> </m:t>
                              </m:r>
                              <m:r>
                                <a:rPr lang="en-US" sz="3900" i="1">
                                  <a:latin typeface="Cambria Math"/>
                                </a:rPr>
                                <m:t>𝑠𝑘𝑒𝑤𝑒𝑑</m:t>
                              </m:r>
                              <m:r>
                                <a:rPr lang="en-US" sz="3900" i="1">
                                  <a:latin typeface="Cambria Math"/>
                                </a:rPr>
                                <m:t>.</m:t>
                              </m:r>
                            </m:e>
                          </m:mr>
                        </m:m>
                        <m:r>
                          <a:rPr lang="en-US" sz="3900" i="1">
                            <a:latin typeface="Cambria Math"/>
                          </a:rPr>
                          <m:t> </m:t>
                        </m:r>
                      </m:e>
                    </m:d>
                  </m:oMath>
                </a14:m>
                <a:endParaRPr lang="en-US" sz="3900" dirty="0"/>
              </a:p>
              <a:p>
                <a:r>
                  <a:rPr lang="en-US" sz="3900" dirty="0"/>
                  <a:t> </a:t>
                </a:r>
              </a:p>
              <a:p>
                <a:r>
                  <a:rPr lang="en-US" sz="3900" b="1" dirty="0"/>
                  <a:t> </a:t>
                </a:r>
                <a:endParaRPr lang="en-US" sz="3900" dirty="0"/>
              </a:p>
              <a:p>
                <a:r>
                  <a:rPr lang="en-US" sz="3900" b="1" dirty="0"/>
                  <a:t>Note:</a:t>
                </a:r>
                <a:r>
                  <a:rPr lang="en-US" sz="3900" dirty="0"/>
                  <a:t> in a negatively skewed distribution larger values are more frequent than smaller values. In a positively skewed distribution smaller values are more frequent than larger values.</a:t>
                </a: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1197" t="-2578" r="-374"/>
                </a:stretch>
              </a:blipFill>
            </p:spPr>
            <p:txBody>
              <a:bodyPr/>
              <a:lstStyle/>
              <a:p>
                <a:r>
                  <a:rPr lang="en-US">
                    <a:noFill/>
                  </a:rPr>
                  <a:t> </a:t>
                </a:r>
              </a:p>
            </p:txBody>
          </p:sp>
        </mc:Fallback>
      </mc:AlternateContent>
    </p:spTree>
    <p:extLst>
      <p:ext uri="{BB962C8B-B14F-4D97-AF65-F5344CB8AC3E}">
        <p14:creationId xmlns:p14="http://schemas.microsoft.com/office/powerpoint/2010/main" val="18203903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p:txBody>
              <a:bodyPr/>
              <a:lstStyle/>
              <a:p>
                <a:r>
                  <a:rPr lang="en-US" b="1" dirty="0"/>
                  <a:t>Example 4.7:</a:t>
                </a:r>
                <a:r>
                  <a:rPr lang="en-US" dirty="0"/>
                  <a:t> If the mean, mode and </a:t>
                </a:r>
                <a:r>
                  <a:rPr lang="en-US" dirty="0" err="1"/>
                  <a:t>s.d</a:t>
                </a:r>
                <a:r>
                  <a:rPr lang="en-US" dirty="0"/>
                  <a:t> of a frequency distribution are 70.2, 73.6, and 6.4, respectively. What can one state about its </a:t>
                </a:r>
                <a:r>
                  <a:rPr lang="en-US" dirty="0" err="1" smtClean="0"/>
                  <a:t>skeweness</a:t>
                </a:r>
                <a:endParaRPr lang="en-US" dirty="0"/>
              </a:p>
              <a:p>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𝑐𝑠𝑘</m:t>
                        </m:r>
                      </m:sub>
                    </m:sSub>
                    <m:r>
                      <a:rPr lang="en-US" i="1">
                        <a:latin typeface="Cambria Math"/>
                      </a:rPr>
                      <m:t>=</m:t>
                    </m:r>
                    <m:f>
                      <m:fPr>
                        <m:ctrlPr>
                          <a:rPr lang="en-US" i="1">
                            <a:latin typeface="Cambria Math"/>
                          </a:rPr>
                        </m:ctrlPr>
                      </m:fPr>
                      <m:num>
                        <m:r>
                          <a:rPr lang="en-US" i="1">
                            <a:latin typeface="Cambria Math"/>
                          </a:rPr>
                          <m:t>𝑚𝑒𝑎𝑛</m:t>
                        </m:r>
                        <m:r>
                          <a:rPr lang="en-US" i="1">
                            <a:latin typeface="Cambria Math"/>
                          </a:rPr>
                          <m:t>−</m:t>
                        </m:r>
                        <m:r>
                          <a:rPr lang="en-US" i="1">
                            <a:latin typeface="Cambria Math"/>
                          </a:rPr>
                          <m:t>𝑚𝑜𝑑𝑒</m:t>
                        </m:r>
                      </m:num>
                      <m:den>
                        <m:r>
                          <a:rPr lang="en-US" i="1">
                            <a:latin typeface="Cambria Math"/>
                          </a:rPr>
                          <m:t>𝑠</m:t>
                        </m:r>
                        <m:r>
                          <a:rPr lang="en-US" i="1">
                            <a:latin typeface="Cambria Math"/>
                          </a:rPr>
                          <m:t>.</m:t>
                        </m:r>
                        <m:r>
                          <a:rPr lang="en-US" i="1">
                            <a:latin typeface="Cambria Math"/>
                          </a:rPr>
                          <m:t>𝑑</m:t>
                        </m:r>
                      </m:den>
                    </m:f>
                    <m:r>
                      <a:rPr lang="en-US" i="1">
                        <a:latin typeface="Cambria Math"/>
                      </a:rPr>
                      <m:t>=</m:t>
                    </m:r>
                    <m:f>
                      <m:fPr>
                        <m:ctrlPr>
                          <a:rPr lang="en-US" i="1">
                            <a:latin typeface="Cambria Math"/>
                          </a:rPr>
                        </m:ctrlPr>
                      </m:fPr>
                      <m:num>
                        <m:r>
                          <a:rPr lang="en-US" i="1">
                            <a:latin typeface="Cambria Math"/>
                          </a:rPr>
                          <m:t>70.2−73.6</m:t>
                        </m:r>
                      </m:num>
                      <m:den>
                        <m:r>
                          <a:rPr lang="en-US" i="1">
                            <a:latin typeface="Cambria Math"/>
                          </a:rPr>
                          <m:t>6.4</m:t>
                        </m:r>
                      </m:den>
                    </m:f>
                    <m:r>
                      <a:rPr lang="en-US" i="1">
                        <a:latin typeface="Cambria Math"/>
                      </a:rPr>
                      <m:t>=−0.53</m:t>
                    </m:r>
                  </m:oMath>
                </a14:m>
                <a:r>
                  <a:rPr lang="en-US" dirty="0"/>
                  <a:t>.</a:t>
                </a:r>
              </a:p>
              <a:p>
                <a:r>
                  <a:rPr lang="en-US" dirty="0"/>
                  <a:t>This figure suggests that there is some negative </a:t>
                </a:r>
                <a:r>
                  <a:rPr lang="en-US" dirty="0" smtClean="0"/>
                  <a:t>skewness</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blipFill rotWithShape="1">
                <a:blip r:embed="rId2"/>
                <a:stretch>
                  <a:fillRect l="-449" t="-1357"/>
                </a:stretch>
              </a:blipFill>
            </p:spPr>
            <p:txBody>
              <a:bodyPr/>
              <a:lstStyle/>
              <a:p>
                <a:r>
                  <a:rPr lang="en-US">
                    <a:noFill/>
                  </a:rPr>
                  <a:t> </a:t>
                </a:r>
              </a:p>
            </p:txBody>
          </p:sp>
        </mc:Fallback>
      </mc:AlternateContent>
    </p:spTree>
    <p:extLst>
      <p:ext uri="{BB962C8B-B14F-4D97-AF65-F5344CB8AC3E}">
        <p14:creationId xmlns:p14="http://schemas.microsoft.com/office/powerpoint/2010/main" val="155371435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Kurtosis: </a:t>
            </a:r>
            <a:r>
              <a:rPr lang="en-US" dirty="0"/>
              <a:t>it refers to the degree of </a:t>
            </a:r>
            <a:r>
              <a:rPr lang="en-US" dirty="0" err="1"/>
              <a:t>peakedness</a:t>
            </a:r>
            <a:r>
              <a:rPr lang="en-US" dirty="0"/>
              <a:t> of a distribution.</a:t>
            </a:r>
          </a:p>
          <a:p>
            <a:endParaRPr lang="en-US" dirty="0"/>
          </a:p>
        </p:txBody>
      </p:sp>
      <p:pic>
        <p:nvPicPr>
          <p:cNvPr id="6" name="Picture 5"/>
          <p:cNvPicPr/>
          <p:nvPr/>
        </p:nvPicPr>
        <p:blipFill>
          <a:blip>
            <a:extLst>
              <a:ext uri="{28A0092B-C50C-407E-A947-70E740481C1C}">
                <a14:useLocalDpi xmlns:a14="http://schemas.microsoft.com/office/drawing/2010/main" val="0"/>
              </a:ext>
            </a:extLst>
          </a:blip>
          <a:srcRect/>
          <a:stretch>
            <a:fillRect/>
          </a:stretch>
        </p:blipFill>
        <p:spPr bwMode="auto">
          <a:xfrm>
            <a:off x="1143000" y="2971800"/>
            <a:ext cx="5334000" cy="2971800"/>
          </a:xfrm>
          <a:prstGeom prst="rect">
            <a:avLst/>
          </a:prstGeom>
          <a:noFill/>
          <a:ln>
            <a:noFill/>
          </a:ln>
        </p:spPr>
      </p:pic>
    </p:spTree>
    <p:extLst>
      <p:ext uri="{BB962C8B-B14F-4D97-AF65-F5344CB8AC3E}">
        <p14:creationId xmlns:p14="http://schemas.microsoft.com/office/powerpoint/2010/main" val="157337338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When the values of a distribution are closely bunched around the mode in such a way that the peak of the distribution becomes relatively high, the distribution is said to be </a:t>
            </a:r>
            <a:r>
              <a:rPr lang="en-US" i="1" dirty="0"/>
              <a:t>leptokurtic</a:t>
            </a:r>
            <a:r>
              <a:rPr lang="en-US" dirty="0"/>
              <a:t>. If it is flat topped we call it </a:t>
            </a:r>
            <a:r>
              <a:rPr lang="en-US" i="1" dirty="0" err="1"/>
              <a:t>platykurtic</a:t>
            </a:r>
            <a:r>
              <a:rPr lang="en-US" dirty="0"/>
              <a:t>. A distribution which is neither highly peaked nor flat topped is known as a </a:t>
            </a:r>
            <a:r>
              <a:rPr lang="en-US" i="1" dirty="0" err="1"/>
              <a:t>meso-kurtic</a:t>
            </a:r>
            <a:r>
              <a:rPr lang="en-US" dirty="0"/>
              <a:t> distribution (normal).</a:t>
            </a:r>
          </a:p>
          <a:p>
            <a:endParaRPr lang="en-US" dirty="0"/>
          </a:p>
        </p:txBody>
      </p:sp>
    </p:spTree>
    <p:extLst>
      <p:ext uri="{BB962C8B-B14F-4D97-AF65-F5344CB8AC3E}">
        <p14:creationId xmlns:p14="http://schemas.microsoft.com/office/powerpoint/2010/main" val="200229800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Measures </a:t>
            </a:r>
            <a:r>
              <a:rPr lang="en-US" b="1" dirty="0"/>
              <a:t>of kurtosis</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8195" name="Picture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981200"/>
            <a:ext cx="7696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477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Definition of some </a:t>
            </a:r>
            <a:r>
              <a:rPr lang="en-GB" b="1" dirty="0" smtClean="0"/>
              <a:t>terms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25633EAB-2140-4A7E-A2F9-7142CB9431CF}"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612648" y="1600200"/>
            <a:ext cx="8378952" cy="4648200"/>
          </a:xfrm>
        </p:spPr>
        <p:txBody>
          <a:bodyPr>
            <a:normAutofit fontScale="47500" lnSpcReduction="20000"/>
          </a:bodyPr>
          <a:lstStyle/>
          <a:p>
            <a:r>
              <a:rPr lang="en-US" sz="5100" b="1" dirty="0"/>
              <a:t>Qualitative variable: </a:t>
            </a:r>
            <a:r>
              <a:rPr lang="en-US" sz="5100" dirty="0"/>
              <a:t>A variable that cannot assume a numerical value but can be classified into two or more non numerical categories. The data collected on such a variable are called</a:t>
            </a:r>
            <a:r>
              <a:rPr lang="en-US" sz="5100" b="1" dirty="0"/>
              <a:t> </a:t>
            </a:r>
            <a:r>
              <a:rPr lang="en-US" sz="5100" dirty="0"/>
              <a:t>q</a:t>
            </a:r>
            <a:r>
              <a:rPr lang="en-US" sz="5100" i="1" dirty="0"/>
              <a:t>ualitative or categorical data.</a:t>
            </a:r>
            <a:r>
              <a:rPr lang="en-US" sz="5100" dirty="0"/>
              <a:t> Examples include sex, blood type, marital status, religion e t c. </a:t>
            </a:r>
          </a:p>
          <a:p>
            <a:r>
              <a:rPr lang="en-US" sz="5100" b="1" dirty="0"/>
              <a:t>Discrete variable: </a:t>
            </a:r>
            <a:r>
              <a:rPr lang="en-US" sz="5100" dirty="0"/>
              <a:t>a variable whose values are countable. Examples include number patients in a hospital, number of white blood cells in a droplet of blood sample, number of rodents per plot of farmland e t c. </a:t>
            </a:r>
            <a:r>
              <a:rPr lang="en-US" sz="5100" dirty="0" smtClean="0"/>
              <a:t> </a:t>
            </a:r>
            <a:endParaRPr lang="en-US" sz="5100" dirty="0"/>
          </a:p>
          <a:p>
            <a:r>
              <a:rPr lang="en-US" sz="5100" b="1" dirty="0"/>
              <a:t>Continuous variable: </a:t>
            </a:r>
            <a:r>
              <a:rPr lang="en-US" sz="5100" dirty="0"/>
              <a:t>a variable that can assume any numerical value over a certain interval or intervals. Examples include weight of new born babies, height of seedlings, temperature measurements e t c.</a:t>
            </a:r>
          </a:p>
          <a:p>
            <a:endParaRPr lang="en-US" dirty="0"/>
          </a:p>
        </p:txBody>
      </p:sp>
    </p:spTree>
    <p:extLst>
      <p:ext uri="{BB962C8B-B14F-4D97-AF65-F5344CB8AC3E}">
        <p14:creationId xmlns:p14="http://schemas.microsoft.com/office/powerpoint/2010/main" val="234564039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endParaRPr lang="en-US" b="1" dirty="0" smtClean="0"/>
          </a:p>
          <a:p>
            <a:endParaRPr lang="en-US" b="1" dirty="0"/>
          </a:p>
          <a:p>
            <a:endParaRPr lang="en-US" b="1" dirty="0" smtClean="0"/>
          </a:p>
          <a:p>
            <a:r>
              <a:rPr lang="en-US" b="1" dirty="0" smtClean="0"/>
              <a:t>ELEMENTARY </a:t>
            </a:r>
            <a:r>
              <a:rPr lang="en-US" b="1" dirty="0"/>
              <a:t>PROBABILITY</a:t>
            </a:r>
          </a:p>
          <a:p>
            <a:endParaRPr lang="en-US" dirty="0"/>
          </a:p>
        </p:txBody>
      </p:sp>
    </p:spTree>
    <p:extLst>
      <p:ext uri="{BB962C8B-B14F-4D97-AF65-F5344CB8AC3E}">
        <p14:creationId xmlns:p14="http://schemas.microsoft.com/office/powerpoint/2010/main" val="373678205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b="1" dirty="0" smtClean="0"/>
              <a:t>Definition of some probability terms</a:t>
            </a:r>
            <a:r>
              <a:rPr lang="en-US" b="1" dirty="0" smtClean="0"/>
              <a:t/>
            </a:r>
            <a:br>
              <a:rPr lang="en-US" b="1" dirty="0" smtClean="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a:t>Random </a:t>
            </a:r>
            <a:r>
              <a:rPr lang="en-US" b="1" dirty="0" smtClean="0"/>
              <a:t>experiment: </a:t>
            </a:r>
            <a:r>
              <a:rPr lang="en-US" dirty="0"/>
              <a:t>is an experiment in which the outcome cannot be determined or predicted exactly in advance, i.e. it is the process of observing or measuring the outcome of a chance event. </a:t>
            </a:r>
            <a:endParaRPr lang="en-US" dirty="0" smtClean="0"/>
          </a:p>
          <a:p>
            <a:r>
              <a:rPr lang="en-US" dirty="0"/>
              <a:t>Some of the characteristics of a random experiment </a:t>
            </a:r>
            <a:r>
              <a:rPr lang="en-US" dirty="0" smtClean="0"/>
              <a:t>are:</a:t>
            </a:r>
            <a:endParaRPr lang="en-US" dirty="0"/>
          </a:p>
          <a:p>
            <a:pPr lvl="1"/>
            <a:r>
              <a:rPr lang="en-US" dirty="0"/>
              <a:t>all the possible outcomes of the experiment can be specified in advance.</a:t>
            </a:r>
          </a:p>
          <a:p>
            <a:pPr lvl="1"/>
            <a:r>
              <a:rPr lang="en-US" dirty="0"/>
              <a:t>the experiment can be repeated indefinitely.</a:t>
            </a:r>
          </a:p>
          <a:p>
            <a:pPr lvl="1"/>
            <a:r>
              <a:rPr lang="en-US" dirty="0"/>
              <a:t>there is a sort of regularity in the outcomes observed in large repetitions of the experiment.</a:t>
            </a:r>
          </a:p>
          <a:p>
            <a:endParaRPr lang="en-US" dirty="0"/>
          </a:p>
        </p:txBody>
      </p:sp>
    </p:spTree>
    <p:extLst>
      <p:ext uri="{BB962C8B-B14F-4D97-AF65-F5344CB8AC3E}">
        <p14:creationId xmlns:p14="http://schemas.microsoft.com/office/powerpoint/2010/main" val="301577783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b="1" dirty="0"/>
              <a:t>Sample point (outcome)</a:t>
            </a:r>
            <a:r>
              <a:rPr lang="en-US" dirty="0"/>
              <a:t>: The individual result of a random experiment.</a:t>
            </a:r>
          </a:p>
          <a:p>
            <a:r>
              <a:rPr lang="en-US" b="1" dirty="0"/>
              <a:t>Sample space</a:t>
            </a:r>
            <a:r>
              <a:rPr lang="en-US" dirty="0"/>
              <a:t>: The set containing all possible sample points (out comes) of the random experiment</a:t>
            </a:r>
            <a:r>
              <a:rPr lang="en-US"/>
              <a:t>. </a:t>
            </a:r>
            <a:endParaRPr lang="en-US" smtClean="0"/>
          </a:p>
          <a:p>
            <a:r>
              <a:rPr lang="en-US" smtClean="0"/>
              <a:t>The </a:t>
            </a:r>
            <a:r>
              <a:rPr lang="en-US" dirty="0"/>
              <a:t>sample space is often called the </a:t>
            </a:r>
            <a:r>
              <a:rPr lang="en-US" i="1" dirty="0"/>
              <a:t>universe</a:t>
            </a:r>
            <a:r>
              <a:rPr lang="en-US" dirty="0"/>
              <a:t> and denoted by S.</a:t>
            </a:r>
          </a:p>
          <a:p>
            <a:r>
              <a:rPr lang="en-US" b="1" dirty="0"/>
              <a:t>Event</a:t>
            </a:r>
            <a:r>
              <a:rPr lang="en-US" dirty="0"/>
              <a:t>: The collection of outcomes or simply a subset of the sample space. We denote events with capital letters, A, B, C, etc.</a:t>
            </a:r>
          </a:p>
        </p:txBody>
      </p:sp>
    </p:spTree>
    <p:extLst>
      <p:ext uri="{BB962C8B-B14F-4D97-AF65-F5344CB8AC3E}">
        <p14:creationId xmlns:p14="http://schemas.microsoft.com/office/powerpoint/2010/main" val="54922810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85000" lnSpcReduction="20000"/>
          </a:bodyPr>
          <a:lstStyle/>
          <a:p>
            <a:r>
              <a:rPr lang="en-US" b="1" dirty="0"/>
              <a:t>Example 5.1: </a:t>
            </a:r>
            <a:r>
              <a:rPr lang="en-US" dirty="0"/>
              <a:t>If an experiment consists of flipping of a coin once, then</a:t>
            </a:r>
          </a:p>
          <a:p>
            <a:r>
              <a:rPr lang="en-US" i="1" dirty="0"/>
              <a:t>S </a:t>
            </a:r>
            <a:r>
              <a:rPr lang="en-US" dirty="0"/>
              <a:t>= {</a:t>
            </a:r>
            <a:r>
              <a:rPr lang="en-US" i="1" dirty="0"/>
              <a:t>H, T}</a:t>
            </a:r>
            <a:r>
              <a:rPr lang="en-US" dirty="0"/>
              <a:t> where </a:t>
            </a:r>
            <a:r>
              <a:rPr lang="en-US" i="1" dirty="0"/>
              <a:t>H </a:t>
            </a:r>
            <a:r>
              <a:rPr lang="en-US" dirty="0"/>
              <a:t>means that the outcome of the toss is a head and </a:t>
            </a:r>
            <a:r>
              <a:rPr lang="en-US" i="1" dirty="0"/>
              <a:t>T </a:t>
            </a:r>
            <a:r>
              <a:rPr lang="en-US" dirty="0"/>
              <a:t>that it is a tail. A= {H} represents the event of head occurring. </a:t>
            </a:r>
          </a:p>
          <a:p>
            <a:r>
              <a:rPr lang="en-US" b="1" dirty="0"/>
              <a:t>Example 5.2: </a:t>
            </a:r>
            <a:r>
              <a:rPr lang="en-US" dirty="0"/>
              <a:t>If an experiment consists of rolling a die once and observing the number on top, then the sample space is </a:t>
            </a:r>
            <a:r>
              <a:rPr lang="en-US" i="1" dirty="0"/>
              <a:t>S </a:t>
            </a:r>
            <a:r>
              <a:rPr lang="en-US" dirty="0"/>
              <a:t>= {1</a:t>
            </a:r>
            <a:r>
              <a:rPr lang="en-US" i="1" dirty="0"/>
              <a:t>, </a:t>
            </a:r>
            <a:r>
              <a:rPr lang="en-US" dirty="0"/>
              <a:t>2</a:t>
            </a:r>
            <a:r>
              <a:rPr lang="en-US" i="1" dirty="0"/>
              <a:t>, </a:t>
            </a:r>
            <a:r>
              <a:rPr lang="en-US" dirty="0"/>
              <a:t>3</a:t>
            </a:r>
            <a:r>
              <a:rPr lang="en-US" i="1" dirty="0"/>
              <a:t>, </a:t>
            </a:r>
            <a:r>
              <a:rPr lang="en-US" dirty="0"/>
              <a:t>4</a:t>
            </a:r>
            <a:r>
              <a:rPr lang="en-US" i="1" dirty="0"/>
              <a:t>, </a:t>
            </a:r>
            <a:r>
              <a:rPr lang="en-US" dirty="0"/>
              <a:t>5</a:t>
            </a:r>
            <a:r>
              <a:rPr lang="en-US" i="1" dirty="0"/>
              <a:t>, </a:t>
            </a:r>
            <a:r>
              <a:rPr lang="en-US" dirty="0"/>
              <a:t>6} where the outcome </a:t>
            </a:r>
            <a:r>
              <a:rPr lang="en-US" i="1" dirty="0" err="1"/>
              <a:t>i</a:t>
            </a:r>
            <a:r>
              <a:rPr lang="en-US" i="1" dirty="0"/>
              <a:t> </a:t>
            </a:r>
            <a:r>
              <a:rPr lang="en-US" dirty="0"/>
              <a:t>means that </a:t>
            </a:r>
            <a:r>
              <a:rPr lang="en-US" i="1" dirty="0" err="1"/>
              <a:t>i</a:t>
            </a:r>
            <a:r>
              <a:rPr lang="en-US" i="1" dirty="0"/>
              <a:t> </a:t>
            </a:r>
            <a:r>
              <a:rPr lang="en-US" dirty="0"/>
              <a:t>appeared on the die, </a:t>
            </a:r>
            <a:r>
              <a:rPr lang="en-US" i="1" dirty="0" err="1"/>
              <a:t>i</a:t>
            </a:r>
            <a:r>
              <a:rPr lang="en-US" i="1" dirty="0"/>
              <a:t> </a:t>
            </a:r>
            <a:r>
              <a:rPr lang="en-US" dirty="0"/>
              <a:t>= 1</a:t>
            </a:r>
            <a:r>
              <a:rPr lang="en-US" i="1" dirty="0"/>
              <a:t>, </a:t>
            </a:r>
            <a:r>
              <a:rPr lang="en-US" dirty="0"/>
              <a:t>2</a:t>
            </a:r>
            <a:r>
              <a:rPr lang="en-US" i="1" dirty="0"/>
              <a:t>, </a:t>
            </a:r>
            <a:r>
              <a:rPr lang="en-US" dirty="0"/>
              <a:t>3</a:t>
            </a:r>
            <a:r>
              <a:rPr lang="en-US" i="1" dirty="0"/>
              <a:t>, </a:t>
            </a:r>
            <a:r>
              <a:rPr lang="en-US" dirty="0"/>
              <a:t>4</a:t>
            </a:r>
            <a:r>
              <a:rPr lang="en-US" i="1" dirty="0"/>
              <a:t>, </a:t>
            </a:r>
            <a:r>
              <a:rPr lang="en-US" dirty="0"/>
              <a:t>5</a:t>
            </a:r>
            <a:r>
              <a:rPr lang="en-US" i="1" dirty="0"/>
              <a:t>, </a:t>
            </a:r>
            <a:r>
              <a:rPr lang="en-US" dirty="0"/>
              <a:t>6</a:t>
            </a:r>
            <a:r>
              <a:rPr lang="en-US" i="1" dirty="0"/>
              <a:t>. </a:t>
            </a:r>
            <a:r>
              <a:rPr lang="en-US" dirty="0"/>
              <a:t>{1}, {2},{3},{4},{5} and {6}are elementary events i.e. events consisting of a single outcome. Let A represents the event of an odd number will occur, then A is simply the set containing 1, 3 and 5 i.e. A= {1, 3, 5}.</a:t>
            </a:r>
          </a:p>
          <a:p>
            <a:endParaRPr lang="en-US" dirty="0"/>
          </a:p>
        </p:txBody>
      </p:sp>
    </p:spTree>
    <p:extLst>
      <p:ext uri="{BB962C8B-B14F-4D97-AF65-F5344CB8AC3E}">
        <p14:creationId xmlns:p14="http://schemas.microsoft.com/office/powerpoint/2010/main" val="176843933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3820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89626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8486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423864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0772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83824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r>
              <a:rPr lang="en-GB" b="1" dirty="0" smtClean="0"/>
              <a:t>Counting rules </a:t>
            </a:r>
            <a:br>
              <a:rPr lang="en-GB" b="1" dirty="0" smtClean="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dirty="0" smtClean="0"/>
              <a:t>to </a:t>
            </a:r>
            <a:r>
              <a:rPr lang="en-US" dirty="0"/>
              <a:t>assign probabilities for an event, we might need to enumerate the possible outcomes of a random experiment and need to know the number of possible outcomes favoring the event. The following principles will help us in determining the number of possible outcomes favoring a given event.</a:t>
            </a:r>
          </a:p>
          <a:p>
            <a:pPr marL="320040" lvl="1" indent="-320040">
              <a:spcBef>
                <a:spcPts val="700"/>
              </a:spcBef>
              <a:buClr>
                <a:schemeClr val="accent2"/>
              </a:buClr>
              <a:buSzPct val="60000"/>
              <a:buFont typeface="Wingdings"/>
              <a:buChar char=""/>
            </a:pPr>
            <a:endParaRPr lang="en-US" dirty="0"/>
          </a:p>
          <a:p>
            <a:endParaRPr lang="en-US" dirty="0"/>
          </a:p>
        </p:txBody>
      </p:sp>
    </p:spTree>
    <p:extLst>
      <p:ext uri="{BB962C8B-B14F-4D97-AF65-F5344CB8AC3E}">
        <p14:creationId xmlns:p14="http://schemas.microsoft.com/office/powerpoint/2010/main" val="13620914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Addition </a:t>
            </a:r>
            <a:r>
              <a:rPr lang="en-US" b="1" dirty="0"/>
              <a:t>principle</a:t>
            </a:r>
            <a:r>
              <a:rPr lang="en-US" dirty="0"/>
              <a:t>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If </a:t>
            </a:r>
            <a:r>
              <a:rPr lang="en-US" dirty="0"/>
              <a:t>a task can be accomplished by k distinct procedures where the </a:t>
            </a:r>
            <a:r>
              <a:rPr lang="en-US" dirty="0" err="1"/>
              <a:t>i</a:t>
            </a:r>
            <a:r>
              <a:rPr lang="en-US" baseline="30000" dirty="0" err="1"/>
              <a:t>th</a:t>
            </a:r>
            <a:r>
              <a:rPr lang="en-US" baseline="30000" dirty="0"/>
              <a:t> </a:t>
            </a:r>
            <a:r>
              <a:rPr lang="en-US" dirty="0"/>
              <a:t>procedure has </a:t>
            </a:r>
            <a:r>
              <a:rPr lang="en-US" dirty="0" err="1"/>
              <a:t>n</a:t>
            </a:r>
            <a:r>
              <a:rPr lang="en-US" baseline="-25000" dirty="0" err="1"/>
              <a:t>i</a:t>
            </a:r>
            <a:r>
              <a:rPr lang="en-US" dirty="0"/>
              <a:t> alternatives, then the total number of ways of accomplishing the task </a:t>
            </a:r>
            <a:r>
              <a:rPr lang="en-US" dirty="0" smtClean="0"/>
              <a:t>equals n</a:t>
            </a:r>
            <a:r>
              <a:rPr lang="en-US" baseline="-25000" dirty="0" smtClean="0"/>
              <a:t>1</a:t>
            </a:r>
            <a:r>
              <a:rPr lang="en-US" dirty="0" smtClean="0"/>
              <a:t> </a:t>
            </a:r>
            <a:r>
              <a:rPr lang="en-US" dirty="0"/>
              <a:t>+ n</a:t>
            </a:r>
            <a:r>
              <a:rPr lang="en-US" baseline="-25000" dirty="0"/>
              <a:t>2</a:t>
            </a:r>
            <a:r>
              <a:rPr lang="en-US" dirty="0"/>
              <a:t>+…+</a:t>
            </a:r>
            <a:r>
              <a:rPr lang="en-US" dirty="0" err="1"/>
              <a:t>n</a:t>
            </a:r>
            <a:r>
              <a:rPr lang="en-US" baseline="-25000" dirty="0" err="1"/>
              <a:t>k</a:t>
            </a:r>
            <a:r>
              <a:rPr lang="en-US" dirty="0" smtClean="0"/>
              <a:t>.</a:t>
            </a:r>
          </a:p>
          <a:p>
            <a:r>
              <a:rPr lang="en-US" b="1" dirty="0"/>
              <a:t>Example 5.3: </a:t>
            </a:r>
            <a:r>
              <a:rPr lang="en-US" dirty="0"/>
              <a:t>Suppose one wants to purchase a certain commodity and that this commodity is on sale in 5 government owned shops, 6 public shops and 10 private shops. How many alternatives are there for the person to purchase this commodity?</a:t>
            </a:r>
          </a:p>
          <a:p>
            <a:r>
              <a:rPr lang="en-US" b="1" dirty="0"/>
              <a:t>Solution:</a:t>
            </a:r>
            <a:r>
              <a:rPr lang="en-US" dirty="0"/>
              <a:t> Total number of ways =5+6+10=21 ways</a:t>
            </a:r>
          </a:p>
          <a:p>
            <a:pPr marL="0" indent="0">
              <a:buNone/>
            </a:pPr>
            <a:r>
              <a:rPr lang="en-US" dirty="0"/>
              <a:t> </a:t>
            </a:r>
          </a:p>
          <a:p>
            <a:endParaRPr lang="en-US" dirty="0"/>
          </a:p>
        </p:txBody>
      </p:sp>
    </p:spTree>
    <p:extLst>
      <p:ext uri="{BB962C8B-B14F-4D97-AF65-F5344CB8AC3E}">
        <p14:creationId xmlns:p14="http://schemas.microsoft.com/office/powerpoint/2010/main" val="260058841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Multiplication </a:t>
            </a:r>
            <a:r>
              <a:rPr lang="en-US" b="1" dirty="0"/>
              <a:t>principle</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If </a:t>
            </a:r>
            <a:r>
              <a:rPr lang="en-US" dirty="0"/>
              <a:t>a choice consists of k steps of which the first can be made in n</a:t>
            </a:r>
            <a:r>
              <a:rPr lang="en-US" baseline="-25000" dirty="0"/>
              <a:t>1</a:t>
            </a:r>
            <a:r>
              <a:rPr lang="en-US" dirty="0"/>
              <a:t> ways, for each of these the second can be made in n</a:t>
            </a:r>
            <a:r>
              <a:rPr lang="en-US" baseline="-25000" dirty="0"/>
              <a:t>2</a:t>
            </a:r>
            <a:r>
              <a:rPr lang="en-US" dirty="0"/>
              <a:t> ways,…, and for each of these the k</a:t>
            </a:r>
            <a:r>
              <a:rPr lang="en-US" baseline="30000" dirty="0"/>
              <a:t>th</a:t>
            </a:r>
            <a:r>
              <a:rPr lang="en-US" dirty="0"/>
              <a:t> can be made in </a:t>
            </a:r>
            <a:r>
              <a:rPr lang="en-US" dirty="0" err="1"/>
              <a:t>n</a:t>
            </a:r>
            <a:r>
              <a:rPr lang="en-US" baseline="-25000" dirty="0" err="1"/>
              <a:t>k</a:t>
            </a:r>
            <a:r>
              <a:rPr lang="en-US" dirty="0"/>
              <a:t> ways, then the whole choice can be made in n</a:t>
            </a:r>
            <a:r>
              <a:rPr lang="en-US" baseline="-25000" dirty="0"/>
              <a:t>1</a:t>
            </a:r>
            <a:r>
              <a:rPr lang="en-US" dirty="0"/>
              <a:t>.n</a:t>
            </a:r>
            <a:r>
              <a:rPr lang="en-US" baseline="-25000" dirty="0"/>
              <a:t>2</a:t>
            </a:r>
            <a:r>
              <a:rPr lang="en-US" dirty="0"/>
              <a:t>….</a:t>
            </a:r>
            <a:r>
              <a:rPr lang="en-US" dirty="0" err="1"/>
              <a:t>n</a:t>
            </a:r>
            <a:r>
              <a:rPr lang="en-US" baseline="-25000" dirty="0" err="1"/>
              <a:t>k</a:t>
            </a:r>
            <a:r>
              <a:rPr lang="en-US" dirty="0"/>
              <a:t> ways</a:t>
            </a:r>
            <a:r>
              <a:rPr lang="en-US" dirty="0" smtClean="0"/>
              <a:t>.</a:t>
            </a:r>
          </a:p>
          <a:p>
            <a:r>
              <a:rPr lang="en-US" b="1" dirty="0"/>
              <a:t>Example 5.4: </a:t>
            </a:r>
            <a:r>
              <a:rPr lang="en-US" dirty="0"/>
              <a:t>If we can go from Addis Ababa to Rome in 2 ways and from Rome to Washington D.C. in 3 ways then the number of ways in which we can go from Addis Ababa to Rome to Washington D.C.  is 2x3  ways or 6 ways. We may illustrate the situation by using a tree diagram below: </a:t>
            </a:r>
          </a:p>
          <a:p>
            <a:endParaRPr lang="en-US" dirty="0"/>
          </a:p>
        </p:txBody>
      </p:sp>
    </p:spTree>
    <p:extLst>
      <p:ext uri="{BB962C8B-B14F-4D97-AF65-F5344CB8AC3E}">
        <p14:creationId xmlns:p14="http://schemas.microsoft.com/office/powerpoint/2010/main" val="3471951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Definition of some </a:t>
            </a:r>
            <a:r>
              <a:rPr lang="en-GB" b="1" smtClean="0"/>
              <a:t>terms cont.….</a:t>
            </a:r>
            <a:endParaRPr lang="en-US" dirty="0"/>
          </a:p>
        </p:txBody>
      </p:sp>
      <p:sp>
        <p:nvSpPr>
          <p:cNvPr id="3" name="Date Placeholder 2"/>
          <p:cNvSpPr>
            <a:spLocks noGrp="1"/>
          </p:cNvSpPr>
          <p:nvPr>
            <p:ph type="dt" sz="half" idx="10"/>
          </p:nvPr>
        </p:nvSpPr>
        <p:spPr/>
        <p:txBody>
          <a:bodyPr/>
          <a:lstStyle/>
          <a:p>
            <a:fld id="{321645C7-2238-4F02-B1FC-EBD2AEE97233}"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Parameter:</a:t>
            </a:r>
            <a:r>
              <a:rPr lang="en-US" dirty="0"/>
              <a:t> A statistical measure obtained from a population data. Examples include population mean, proportion, variance and so on.</a:t>
            </a:r>
          </a:p>
          <a:p>
            <a:r>
              <a:rPr lang="en-US" b="1" dirty="0"/>
              <a:t>Statistic: </a:t>
            </a:r>
            <a:r>
              <a:rPr lang="en-US" dirty="0"/>
              <a:t>A statistical measure obtained from a sample data. Examples include sample mean, proportion, variance and so on.</a:t>
            </a:r>
          </a:p>
          <a:p>
            <a:r>
              <a:rPr lang="en-US" b="1" dirty="0"/>
              <a:t>Unit of analysis: </a:t>
            </a:r>
            <a:r>
              <a:rPr lang="en-US" dirty="0"/>
              <a:t>The type of thing being measured in the data, such as persons, families, households, states, nations, etc.</a:t>
            </a:r>
          </a:p>
          <a:p>
            <a:endParaRPr lang="en-US" dirty="0"/>
          </a:p>
        </p:txBody>
      </p:sp>
    </p:spTree>
    <p:extLst>
      <p:ext uri="{BB962C8B-B14F-4D97-AF65-F5344CB8AC3E}">
        <p14:creationId xmlns:p14="http://schemas.microsoft.com/office/powerpoint/2010/main" val="63118448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grpSp>
        <p:nvGrpSpPr>
          <p:cNvPr id="4" name="Canvas 49"/>
          <p:cNvGrpSpPr/>
          <p:nvPr/>
        </p:nvGrpSpPr>
        <p:grpSpPr>
          <a:xfrm>
            <a:off x="1371600" y="838200"/>
            <a:ext cx="7162800" cy="4648199"/>
            <a:chOff x="0" y="0"/>
            <a:chExt cx="4686300" cy="2171065"/>
          </a:xfrm>
        </p:grpSpPr>
        <p:sp>
          <p:nvSpPr>
            <p:cNvPr id="5" name="Rectangle 4"/>
            <p:cNvSpPr/>
            <p:nvPr/>
          </p:nvSpPr>
          <p:spPr>
            <a:xfrm>
              <a:off x="0" y="0"/>
              <a:ext cx="4686300" cy="2171065"/>
            </a:xfrm>
            <a:prstGeom prst="rect">
              <a:avLst/>
            </a:prstGeom>
            <a:noFill/>
            <a:ln>
              <a:noFill/>
            </a:ln>
          </p:spPr>
        </p:sp>
        <p:sp>
          <p:nvSpPr>
            <p:cNvPr id="6" name="Text Box 4"/>
            <p:cNvSpPr txBox="1">
              <a:spLocks noChangeArrowheads="1"/>
            </p:cNvSpPr>
            <p:nvPr/>
          </p:nvSpPr>
          <p:spPr bwMode="auto">
            <a:xfrm>
              <a:off x="1600200" y="343073"/>
              <a:ext cx="457200" cy="2289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R</a:t>
              </a:r>
            </a:p>
          </p:txBody>
        </p:sp>
        <p:sp>
          <p:nvSpPr>
            <p:cNvPr id="7" name="Text Box 5"/>
            <p:cNvSpPr txBox="1">
              <a:spLocks noChangeArrowheads="1"/>
            </p:cNvSpPr>
            <p:nvPr/>
          </p:nvSpPr>
          <p:spPr bwMode="auto">
            <a:xfrm>
              <a:off x="457200" y="914367"/>
              <a:ext cx="457200" cy="2289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A</a:t>
              </a:r>
            </a:p>
          </p:txBody>
        </p:sp>
        <p:sp>
          <p:nvSpPr>
            <p:cNvPr id="8" name="Text Box 6"/>
            <p:cNvSpPr txBox="1">
              <a:spLocks noChangeArrowheads="1"/>
            </p:cNvSpPr>
            <p:nvPr/>
          </p:nvSpPr>
          <p:spPr bwMode="auto">
            <a:xfrm>
              <a:off x="1600200" y="1486401"/>
              <a:ext cx="457200" cy="228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R</a:t>
              </a:r>
            </a:p>
          </p:txBody>
        </p:sp>
        <p:sp>
          <p:nvSpPr>
            <p:cNvPr id="9" name="Text Box 7"/>
            <p:cNvSpPr txBox="1">
              <a:spLocks noChangeArrowheads="1"/>
            </p:cNvSpPr>
            <p:nvPr/>
          </p:nvSpPr>
          <p:spPr bwMode="auto">
            <a:xfrm>
              <a:off x="3200400" y="0"/>
              <a:ext cx="457200" cy="2297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0" name="Text Box 8"/>
            <p:cNvSpPr txBox="1">
              <a:spLocks noChangeArrowheads="1"/>
            </p:cNvSpPr>
            <p:nvPr/>
          </p:nvSpPr>
          <p:spPr bwMode="auto">
            <a:xfrm>
              <a:off x="3200400" y="343073"/>
              <a:ext cx="457200" cy="2289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1" name="Text Box 9"/>
            <p:cNvSpPr txBox="1">
              <a:spLocks noChangeArrowheads="1"/>
            </p:cNvSpPr>
            <p:nvPr/>
          </p:nvSpPr>
          <p:spPr bwMode="auto">
            <a:xfrm>
              <a:off x="3200400" y="686145"/>
              <a:ext cx="457200" cy="2289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2" name="Text Box 10"/>
            <p:cNvSpPr txBox="1">
              <a:spLocks noChangeArrowheads="1"/>
            </p:cNvSpPr>
            <p:nvPr/>
          </p:nvSpPr>
          <p:spPr bwMode="auto">
            <a:xfrm>
              <a:off x="3200400" y="1257439"/>
              <a:ext cx="457200" cy="228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3" name="Text Box 11"/>
            <p:cNvSpPr txBox="1">
              <a:spLocks noChangeArrowheads="1"/>
            </p:cNvSpPr>
            <p:nvPr/>
          </p:nvSpPr>
          <p:spPr bwMode="auto">
            <a:xfrm>
              <a:off x="3200400" y="1599771"/>
              <a:ext cx="457200" cy="2297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4" name="Text Box 12"/>
            <p:cNvSpPr txBox="1">
              <a:spLocks noChangeArrowheads="1"/>
            </p:cNvSpPr>
            <p:nvPr/>
          </p:nvSpPr>
          <p:spPr bwMode="auto">
            <a:xfrm>
              <a:off x="3200400" y="1942844"/>
              <a:ext cx="457200" cy="228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cxnSp>
          <p:nvCxnSpPr>
            <p:cNvPr id="15" name="Line 13"/>
            <p:cNvCxnSpPr/>
            <p:nvPr/>
          </p:nvCxnSpPr>
          <p:spPr bwMode="auto">
            <a:xfrm flipV="1">
              <a:off x="914400" y="457183"/>
              <a:ext cx="685800" cy="4571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Line 14"/>
            <p:cNvCxnSpPr/>
            <p:nvPr/>
          </p:nvCxnSpPr>
          <p:spPr bwMode="auto">
            <a:xfrm>
              <a:off x="914400" y="1143329"/>
              <a:ext cx="685800" cy="4571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Line 15"/>
            <p:cNvCxnSpPr/>
            <p:nvPr/>
          </p:nvCxnSpPr>
          <p:spPr bwMode="auto">
            <a:xfrm flipV="1">
              <a:off x="2057400" y="114111"/>
              <a:ext cx="1143000" cy="3430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Line 16"/>
            <p:cNvCxnSpPr/>
            <p:nvPr/>
          </p:nvCxnSpPr>
          <p:spPr bwMode="auto">
            <a:xfrm flipV="1">
              <a:off x="2057400" y="457183"/>
              <a:ext cx="1143000" cy="7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Line 17"/>
            <p:cNvCxnSpPr/>
            <p:nvPr/>
          </p:nvCxnSpPr>
          <p:spPr bwMode="auto">
            <a:xfrm>
              <a:off x="2057400" y="457183"/>
              <a:ext cx="1143000" cy="3430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Line 18"/>
            <p:cNvCxnSpPr/>
            <p:nvPr/>
          </p:nvCxnSpPr>
          <p:spPr bwMode="auto">
            <a:xfrm flipV="1">
              <a:off x="2057400" y="1371550"/>
              <a:ext cx="1143000" cy="2289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Line 19"/>
            <p:cNvCxnSpPr/>
            <p:nvPr/>
          </p:nvCxnSpPr>
          <p:spPr bwMode="auto">
            <a:xfrm>
              <a:off x="2057400" y="1600512"/>
              <a:ext cx="1143000" cy="1141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Line 20"/>
            <p:cNvCxnSpPr/>
            <p:nvPr/>
          </p:nvCxnSpPr>
          <p:spPr bwMode="auto">
            <a:xfrm>
              <a:off x="2057400" y="1600512"/>
              <a:ext cx="1143000" cy="4571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7329132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381000" y="1600200"/>
            <a:ext cx="8458200" cy="4648200"/>
          </a:xfrm>
        </p:spPr>
        <p:txBody>
          <a:bodyPr>
            <a:normAutofit fontScale="77500" lnSpcReduction="20000"/>
          </a:bodyPr>
          <a:lstStyle/>
          <a:p>
            <a:r>
              <a:rPr lang="en-US" b="1" dirty="0"/>
              <a:t>Example 5.5: </a:t>
            </a:r>
            <a:r>
              <a:rPr lang="en-US" dirty="0"/>
              <a:t>If a test consists of 10 multiple choice questions, with each permitting 4 possible answers,  how many ways are there in which a student gives his/her answers</a:t>
            </a:r>
            <a:r>
              <a:rPr lang="en-US" dirty="0" smtClean="0"/>
              <a:t>?</a:t>
            </a:r>
          </a:p>
          <a:p>
            <a:pPr marL="0" indent="0">
              <a:buNone/>
            </a:pPr>
            <a:r>
              <a:rPr lang="en-US" b="1" dirty="0" smtClean="0"/>
              <a:t>Solution:</a:t>
            </a:r>
            <a:r>
              <a:rPr lang="en-US" dirty="0" smtClean="0"/>
              <a:t> There are 10 steps required to complete the test. </a:t>
            </a:r>
          </a:p>
          <a:p>
            <a:pPr marL="0" indent="0">
              <a:buNone/>
            </a:pPr>
            <a:r>
              <a:rPr lang="en-US" dirty="0" smtClean="0"/>
              <a:t>First step: To give answer to question number one. He/she has 4 alternatives.</a:t>
            </a:r>
          </a:p>
          <a:p>
            <a:pPr marL="0" indent="0">
              <a:buNone/>
            </a:pPr>
            <a:r>
              <a:rPr lang="en-US" dirty="0" smtClean="0"/>
              <a:t>Second step: To give answer to question number two, he/she has 4 alternatives……</a:t>
            </a:r>
          </a:p>
          <a:p>
            <a:pPr marL="0" indent="0">
              <a:buNone/>
            </a:pPr>
            <a:r>
              <a:rPr lang="en-US" dirty="0" smtClean="0"/>
              <a:t>Last step: To give answer to last question, he/she has 4 alternatives.</a:t>
            </a:r>
          </a:p>
          <a:p>
            <a:pPr marL="0" indent="0">
              <a:buNone/>
            </a:pPr>
            <a:r>
              <a:rPr lang="en-US" dirty="0" smtClean="0"/>
              <a:t>Therefore, he/she has 4x4x4x…x4=4</a:t>
            </a:r>
            <a:r>
              <a:rPr lang="en-US" baseline="30000" dirty="0" smtClean="0"/>
              <a:t>10</a:t>
            </a:r>
            <a:r>
              <a:rPr lang="en-US" dirty="0" smtClean="0"/>
              <a:t> ways or1, 048, 576 ways of completing the exam. Note that there is only one way in which he/she can give correct answers to all questions and that there are 3</a:t>
            </a:r>
            <a:r>
              <a:rPr lang="en-US" baseline="30000" dirty="0" smtClean="0"/>
              <a:t>10</a:t>
            </a:r>
            <a:r>
              <a:rPr lang="en-US" dirty="0" smtClean="0"/>
              <a:t> ways in which all the answers will be incorrect.</a:t>
            </a:r>
          </a:p>
          <a:p>
            <a:endParaRPr lang="en-US" dirty="0"/>
          </a:p>
        </p:txBody>
      </p:sp>
    </p:spTree>
    <p:extLst>
      <p:ext uri="{BB962C8B-B14F-4D97-AF65-F5344CB8AC3E}">
        <p14:creationId xmlns:p14="http://schemas.microsoft.com/office/powerpoint/2010/main" val="342797748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20000"/>
          </a:bodyPr>
          <a:lstStyle/>
          <a:p>
            <a:r>
              <a:rPr lang="en-US" b="1" dirty="0"/>
              <a:t>Example 5.6: </a:t>
            </a:r>
            <a:r>
              <a:rPr lang="en-US" dirty="0"/>
              <a:t>A manufactured item must pass through three control stations. At each station the item is inspected for a particular characteristic and marked accordingly. At the first station, three ratings are possible while at the last two stations four ratings are possible. Hence there are 48 ways in which the item may be marked.</a:t>
            </a:r>
          </a:p>
          <a:p>
            <a:r>
              <a:rPr lang="en-US" b="1" dirty="0"/>
              <a:t>Example 5.7: </a:t>
            </a:r>
            <a:r>
              <a:rPr lang="en-US" dirty="0"/>
              <a:t>Suppose that car plate has three letters followed by three digits. How many possible car plates are there, if each plate begins with a H or an F</a:t>
            </a:r>
            <a:r>
              <a:rPr lang="en-US" dirty="0" smtClean="0"/>
              <a:t>?</a:t>
            </a:r>
          </a:p>
          <a:p>
            <a:r>
              <a:rPr lang="en-US" dirty="0" smtClean="0"/>
              <a:t>2x 26x </a:t>
            </a:r>
            <a:r>
              <a:rPr lang="en-US" dirty="0" err="1" smtClean="0"/>
              <a:t>26x</a:t>
            </a:r>
            <a:r>
              <a:rPr lang="en-US" dirty="0" smtClean="0"/>
              <a:t> 10x </a:t>
            </a:r>
            <a:r>
              <a:rPr lang="en-US" dirty="0" err="1" smtClean="0"/>
              <a:t>10x</a:t>
            </a:r>
            <a:r>
              <a:rPr lang="en-US" dirty="0" smtClean="0"/>
              <a:t> 10 or 1, 352, 000 different plates.</a:t>
            </a:r>
          </a:p>
          <a:p>
            <a:endParaRPr lang="en-US" dirty="0"/>
          </a:p>
        </p:txBody>
      </p:sp>
    </p:spTree>
    <p:extLst>
      <p:ext uri="{BB962C8B-B14F-4D97-AF65-F5344CB8AC3E}">
        <p14:creationId xmlns:p14="http://schemas.microsoft.com/office/powerpoint/2010/main" val="1866805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dirty="0" smtClean="0"/>
              <a:t>If </a:t>
            </a:r>
            <a:r>
              <a:rPr lang="en-US" dirty="0"/>
              <a:t>n is a positive integer, we define n!= n(n-1)(n-2)…1 and call it </a:t>
            </a:r>
            <a:r>
              <a:rPr lang="en-US" i="1" dirty="0"/>
              <a:t>n-factorial</a:t>
            </a:r>
            <a:r>
              <a:rPr lang="en-US" dirty="0"/>
              <a:t> and 0!=1</a:t>
            </a:r>
            <a:r>
              <a:rPr lang="en-US" dirty="0" smtClean="0"/>
              <a:t>.</a:t>
            </a:r>
          </a:p>
          <a:p>
            <a:pPr marL="0" indent="0">
              <a:buNone/>
            </a:pPr>
            <a:r>
              <a:rPr lang="en-US" b="1" dirty="0"/>
              <a:t>Permutations </a:t>
            </a:r>
            <a:endParaRPr lang="en-US" dirty="0"/>
          </a:p>
          <a:p>
            <a:r>
              <a:rPr lang="en-US" dirty="0"/>
              <a:t>Suppose that we have n different objects. In how many ways, say </a:t>
            </a:r>
            <a:r>
              <a:rPr lang="en-US" baseline="-25000" dirty="0" err="1"/>
              <a:t>n</a:t>
            </a:r>
            <a:r>
              <a:rPr lang="en-US" dirty="0" err="1"/>
              <a:t>P</a:t>
            </a:r>
            <a:r>
              <a:rPr lang="en-US" baseline="-25000" dirty="0" err="1"/>
              <a:t>n</a:t>
            </a:r>
            <a:r>
              <a:rPr lang="en-US" dirty="0"/>
              <a:t>, may these objects be arranged (permuted</a:t>
            </a:r>
            <a:r>
              <a:rPr lang="en-US" dirty="0" smtClean="0"/>
              <a:t>)?  For </a:t>
            </a:r>
            <a:r>
              <a:rPr lang="en-US" dirty="0"/>
              <a:t>example, if we have objects a, b and c we can consider the following arrangements: </a:t>
            </a:r>
            <a:r>
              <a:rPr lang="en-US" dirty="0" err="1"/>
              <a:t>abc</a:t>
            </a:r>
            <a:r>
              <a:rPr lang="en-US" dirty="0"/>
              <a:t>, </a:t>
            </a:r>
            <a:r>
              <a:rPr lang="en-US" dirty="0" err="1"/>
              <a:t>acb</a:t>
            </a:r>
            <a:r>
              <a:rPr lang="en-US" dirty="0"/>
              <a:t>, bac, </a:t>
            </a:r>
            <a:r>
              <a:rPr lang="en-US" dirty="0" err="1"/>
              <a:t>bca</a:t>
            </a:r>
            <a:r>
              <a:rPr lang="en-US" dirty="0"/>
              <a:t>, cab, and </a:t>
            </a:r>
            <a:r>
              <a:rPr lang="en-US" dirty="0" err="1"/>
              <a:t>cba</a:t>
            </a:r>
            <a:r>
              <a:rPr lang="en-US" dirty="0"/>
              <a:t>. Thus the answer is 6. The following theorem gives general result on the number of such arrangements. </a:t>
            </a:r>
          </a:p>
          <a:p>
            <a:endParaRPr lang="en-US" dirty="0"/>
          </a:p>
        </p:txBody>
      </p:sp>
    </p:spTree>
    <p:extLst>
      <p:ext uri="{BB962C8B-B14F-4D97-AF65-F5344CB8AC3E}">
        <p14:creationId xmlns:p14="http://schemas.microsoft.com/office/powerpoint/2010/main" val="420060195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Theorem 5.4: Permutation </a:t>
            </a:r>
            <a:endParaRPr lang="en-US" dirty="0"/>
          </a:p>
          <a:p>
            <a:pPr lvl="0"/>
            <a:r>
              <a:rPr lang="en-US" dirty="0"/>
              <a:t>The number of permutations of n different objects is given by </a:t>
            </a:r>
            <a:r>
              <a:rPr lang="en-US" baseline="-25000" dirty="0" err="1"/>
              <a:t>n</a:t>
            </a:r>
            <a:r>
              <a:rPr lang="en-US" dirty="0" err="1"/>
              <a:t>P</a:t>
            </a:r>
            <a:r>
              <a:rPr lang="en-US" baseline="-25000" dirty="0" err="1"/>
              <a:t>n</a:t>
            </a:r>
            <a:r>
              <a:rPr lang="en-US" dirty="0"/>
              <a:t>= n!</a:t>
            </a:r>
          </a:p>
          <a:p>
            <a:pPr lvl="0"/>
            <a:r>
              <a:rPr lang="en-US" dirty="0"/>
              <a:t>A permutation of n objects, arranged in groups of size r, without repetition, and order being important is: </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502233374"/>
              </p:ext>
            </p:extLst>
          </p:nvPr>
        </p:nvGraphicFramePr>
        <p:xfrm>
          <a:off x="2070100" y="4114800"/>
          <a:ext cx="3035300" cy="1219200"/>
        </p:xfrm>
        <a:graphic>
          <a:graphicData uri="http://schemas.openxmlformats.org/presentationml/2006/ole">
            <mc:AlternateContent xmlns:mc="http://schemas.openxmlformats.org/markup-compatibility/2006">
              <mc:Choice xmlns:v="urn:schemas-microsoft-com:vml" Requires="v">
                <p:oleObj spid="_x0000_s10356" name="Equation" r:id="rId3" imgW="850680" imgH="419040" progId="Equation.3">
                  <p:embed/>
                </p:oleObj>
              </mc:Choice>
              <mc:Fallback>
                <p:oleObj name="Equation" r:id="rId3" imgW="850680" imgH="41904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0100" y="4114800"/>
                        <a:ext cx="30353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0823183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a:t>
            </a:r>
            <a:r>
              <a:rPr lang="en-US" b="1" dirty="0" smtClean="0"/>
              <a:t>5.8: </a:t>
            </a:r>
            <a:r>
              <a:rPr lang="en-US" dirty="0" smtClean="0"/>
              <a:t>Suppose </a:t>
            </a:r>
            <a:r>
              <a:rPr lang="en-US" dirty="0"/>
              <a:t>that we </a:t>
            </a:r>
            <a:r>
              <a:rPr lang="en-US"/>
              <a:t>have </a:t>
            </a:r>
            <a:r>
              <a:rPr lang="en-US" smtClean="0"/>
              <a:t>four </a:t>
            </a:r>
            <a:r>
              <a:rPr lang="en-US" dirty="0"/>
              <a:t>letters a, b, c, d.</a:t>
            </a:r>
          </a:p>
          <a:p>
            <a:pPr marL="0" lvl="0" indent="0">
              <a:buNone/>
            </a:pPr>
            <a:r>
              <a:rPr lang="en-US" dirty="0"/>
              <a:t>What is the number of possible arrangements of these letters taken all at a time?</a:t>
            </a:r>
          </a:p>
          <a:p>
            <a:pPr marL="0" lvl="0" indent="0">
              <a:buNone/>
            </a:pPr>
            <a:r>
              <a:rPr lang="en-US" dirty="0"/>
              <a:t>What is the number of possible arrangements of these letters if we use only three of the letters at a time?</a:t>
            </a:r>
          </a:p>
          <a:p>
            <a:endParaRPr lang="en-US" dirty="0"/>
          </a:p>
        </p:txBody>
      </p:sp>
    </p:spTree>
    <p:extLst>
      <p:ext uri="{BB962C8B-B14F-4D97-AF65-F5344CB8AC3E}">
        <p14:creationId xmlns:p14="http://schemas.microsoft.com/office/powerpoint/2010/main" val="132640848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Solution:</a:t>
            </a:r>
            <a:endParaRPr lang="en-US" dirty="0"/>
          </a:p>
          <a:p>
            <a:pPr lvl="0"/>
            <a:r>
              <a:rPr lang="en-US" dirty="0"/>
              <a:t>Using (</a:t>
            </a:r>
            <a:r>
              <a:rPr lang="en-US" dirty="0" err="1"/>
              <a:t>i</a:t>
            </a:r>
            <a:r>
              <a:rPr lang="en-US" dirty="0"/>
              <a:t>) of theorem 5.4, we have 4! ways of arranging the 4 letters, i.e. we have 24 possible arrangements.</a:t>
            </a:r>
          </a:p>
          <a:p>
            <a:pPr lvl="0"/>
            <a:r>
              <a:rPr lang="en-US" dirty="0"/>
              <a:t>Using (ii) of theorem 5.4, we have </a:t>
            </a:r>
            <a:r>
              <a:rPr lang="en-US" baseline="-25000" dirty="0"/>
              <a:t>4</a:t>
            </a:r>
            <a:r>
              <a:rPr lang="en-US" dirty="0"/>
              <a:t>P</a:t>
            </a:r>
            <a:r>
              <a:rPr lang="en-US" baseline="-25000" dirty="0"/>
              <a:t>3</a:t>
            </a:r>
            <a:r>
              <a:rPr lang="en-US" dirty="0"/>
              <a:t> ways of arranging 3 letters taken from the four letters, i.e. we have 24 possible arrangements.</a:t>
            </a:r>
          </a:p>
          <a:p>
            <a:endParaRPr lang="en-US" dirty="0"/>
          </a:p>
        </p:txBody>
      </p:sp>
    </p:spTree>
    <p:extLst>
      <p:ext uri="{BB962C8B-B14F-4D97-AF65-F5344CB8AC3E}">
        <p14:creationId xmlns:p14="http://schemas.microsoft.com/office/powerpoint/2010/main" val="16186345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302752" cy="4572000"/>
          </a:xfrm>
        </p:spPr>
        <p:txBody>
          <a:bodyPr>
            <a:normAutofit fontScale="85000" lnSpcReduction="20000"/>
          </a:bodyPr>
          <a:lstStyle/>
          <a:p>
            <a:r>
              <a:rPr lang="en-US" b="1" dirty="0"/>
              <a:t>Example 5.9: </a:t>
            </a:r>
            <a:r>
              <a:rPr lang="en-US" dirty="0"/>
              <a:t>In a class with 8 boys and 8 girls</a:t>
            </a:r>
          </a:p>
          <a:p>
            <a:pPr lvl="0"/>
            <a:r>
              <a:rPr lang="en-US" dirty="0"/>
              <a:t>In how many ways can the children line up if they alternate girl-boy-girl-boy-... ?</a:t>
            </a:r>
          </a:p>
          <a:p>
            <a:pPr lvl="0"/>
            <a:r>
              <a:rPr lang="en-US" dirty="0"/>
              <a:t>In how many ways can the children line up so that no two of the same sex are next to each other? </a:t>
            </a:r>
          </a:p>
          <a:p>
            <a:r>
              <a:rPr lang="en-US" b="1" dirty="0"/>
              <a:t>Solution:</a:t>
            </a:r>
            <a:endParaRPr lang="en-US" dirty="0"/>
          </a:p>
          <a:p>
            <a:pPr lvl="0"/>
            <a:r>
              <a:rPr lang="en-US" dirty="0"/>
              <a:t>The 8 girls can line-up in 8! ways, and likewise the 8 boys can line-up in 8! ways. For any single arrangement of the girls, all possible arrangements of the boys are possible, thus by multiplication principle we have 8!x 8! ways to arrange the children in girl-boy lines.</a:t>
            </a:r>
          </a:p>
          <a:p>
            <a:pPr lvl="0"/>
            <a:r>
              <a:rPr lang="en-US" dirty="0"/>
              <a:t>Now we must include the case of boy-girl. So we have 2x8!x 8! ways of arranging.</a:t>
            </a:r>
          </a:p>
          <a:p>
            <a:endParaRPr lang="en-US" dirty="0"/>
          </a:p>
        </p:txBody>
      </p:sp>
    </p:spTree>
    <p:extLst>
      <p:ext uri="{BB962C8B-B14F-4D97-AF65-F5344CB8AC3E}">
        <p14:creationId xmlns:p14="http://schemas.microsoft.com/office/powerpoint/2010/main" val="268534730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ii) Permutations when not all objects are different</a:t>
            </a:r>
          </a:p>
          <a:p>
            <a:pPr marL="0" indent="0">
              <a:buNone/>
            </a:pPr>
            <a:r>
              <a:rPr lang="en-US" dirty="0"/>
              <a:t>Given n objects of which n</a:t>
            </a:r>
            <a:r>
              <a:rPr lang="en-US" baseline="-25000" dirty="0"/>
              <a:t>1</a:t>
            </a:r>
            <a:r>
              <a:rPr lang="en-US" dirty="0"/>
              <a:t> are one kind, n</a:t>
            </a:r>
            <a:r>
              <a:rPr lang="en-US" baseline="-25000" dirty="0"/>
              <a:t>2</a:t>
            </a:r>
            <a:r>
              <a:rPr lang="en-US" dirty="0"/>
              <a:t> are another kind, …, </a:t>
            </a:r>
            <a:r>
              <a:rPr lang="en-US" dirty="0" err="1"/>
              <a:t>n</a:t>
            </a:r>
            <a:r>
              <a:rPr lang="en-US" baseline="-25000" dirty="0" err="1"/>
              <a:t>k</a:t>
            </a:r>
            <a:r>
              <a:rPr lang="en-US" dirty="0"/>
              <a:t> of another kind, then the total number of distinct permutations that can be made from these objects </a:t>
            </a:r>
            <a:r>
              <a:rPr lang="en-US" dirty="0" smtClean="0"/>
              <a:t>is</a:t>
            </a:r>
            <a:endParaRPr lang="en-US" dirty="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886200"/>
            <a:ext cx="3733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75736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5.11</a:t>
            </a:r>
            <a:endParaRPr lang="en-US" dirty="0"/>
          </a:p>
          <a:p>
            <a:pPr lvl="0"/>
            <a:r>
              <a:rPr lang="en-US" dirty="0"/>
              <a:t>How many "words" (text strings or distinct arrangements) can be made from the letters </a:t>
            </a:r>
            <a:r>
              <a:rPr lang="en-US" dirty="0" err="1"/>
              <a:t>b,k,o,o</a:t>
            </a:r>
            <a:r>
              <a:rPr lang="en-US" dirty="0"/>
              <a:t>?</a:t>
            </a:r>
          </a:p>
          <a:p>
            <a:pPr lvl="0"/>
            <a:r>
              <a:rPr lang="en-US" dirty="0"/>
              <a:t>How many permutations are there for the letters in the word banana?</a:t>
            </a:r>
          </a:p>
          <a:p>
            <a:endParaRPr lang="en-US" dirty="0"/>
          </a:p>
        </p:txBody>
      </p:sp>
    </p:spTree>
    <p:extLst>
      <p:ext uri="{BB962C8B-B14F-4D97-AF65-F5344CB8AC3E}">
        <p14:creationId xmlns:p14="http://schemas.microsoft.com/office/powerpoint/2010/main" val="87234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Limitation </a:t>
            </a:r>
            <a:r>
              <a:rPr lang="en-US" b="1" dirty="0"/>
              <a:t>of statistics</a:t>
            </a:r>
            <a:r>
              <a:rPr lang="en-US" dirty="0"/>
              <a:t/>
            </a:r>
            <a:br>
              <a:rPr lang="en-US" dirty="0"/>
            </a:br>
            <a:endParaRPr lang="en-US" dirty="0"/>
          </a:p>
        </p:txBody>
      </p:sp>
      <p:sp>
        <p:nvSpPr>
          <p:cNvPr id="3" name="Date Placeholder 2"/>
          <p:cNvSpPr>
            <a:spLocks noGrp="1"/>
          </p:cNvSpPr>
          <p:nvPr>
            <p:ph type="dt" sz="half" idx="10"/>
          </p:nvPr>
        </p:nvSpPr>
        <p:spPr/>
        <p:txBody>
          <a:bodyPr/>
          <a:lstStyle/>
          <a:p>
            <a:fld id="{5B7655AC-8CA1-4F7A-A77C-C425EF7E8410}"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609600" y="1600200"/>
            <a:ext cx="8153400" cy="4495800"/>
          </a:xfrm>
        </p:spPr>
        <p:txBody>
          <a:bodyPr>
            <a:normAutofit lnSpcReduction="10000"/>
          </a:bodyPr>
          <a:lstStyle/>
          <a:p>
            <a:pPr lvl="0"/>
            <a:r>
              <a:rPr lang="en-US" dirty="0" smtClean="0"/>
              <a:t>Statistics </a:t>
            </a:r>
            <a:r>
              <a:rPr lang="en-US" dirty="0"/>
              <a:t>deals with only those subjects of inquiry which are capable of being quantitatively measured and numerically expressed. </a:t>
            </a:r>
          </a:p>
          <a:p>
            <a:pPr lvl="0"/>
            <a:r>
              <a:rPr lang="en-US" dirty="0"/>
              <a:t>Statistics deals only with aggregates of facts and no importance is attached to individual items</a:t>
            </a:r>
          </a:p>
          <a:p>
            <a:pPr lvl="0"/>
            <a:r>
              <a:rPr lang="en-US" dirty="0"/>
              <a:t>Statistical data is only approximately and not mathematically correct</a:t>
            </a:r>
          </a:p>
          <a:p>
            <a:pPr lvl="0"/>
            <a:r>
              <a:rPr lang="en-US" dirty="0"/>
              <a:t>Statistics is liable to be misused. Hence expertise in the subject is very essential. Besides, honesty is very important in the use of statistics. </a:t>
            </a:r>
          </a:p>
          <a:p>
            <a:endParaRPr lang="en-US" dirty="0"/>
          </a:p>
        </p:txBody>
      </p:sp>
    </p:spTree>
    <p:extLst>
      <p:ext uri="{BB962C8B-B14F-4D97-AF65-F5344CB8AC3E}">
        <p14:creationId xmlns:p14="http://schemas.microsoft.com/office/powerpoint/2010/main" val="275494532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pPr lvl="0"/>
            <a:r>
              <a:rPr lang="en-US" dirty="0"/>
              <a:t>If we label the two o’s as o</a:t>
            </a:r>
            <a:r>
              <a:rPr lang="en-US" baseline="-25000" dirty="0"/>
              <a:t>1</a:t>
            </a:r>
            <a:r>
              <a:rPr lang="en-US" dirty="0"/>
              <a:t> and o</a:t>
            </a:r>
            <a:r>
              <a:rPr lang="en-US" baseline="-25000" dirty="0"/>
              <a:t>2</a:t>
            </a:r>
            <a:r>
              <a:rPr lang="en-US" dirty="0"/>
              <a:t>, and think of them as distinct, then the number of permutations is 4!. For each permutation there will be a matching permutation that switches the o’s, that is for o</a:t>
            </a:r>
            <a:r>
              <a:rPr lang="en-US" baseline="-25000" dirty="0"/>
              <a:t>1</a:t>
            </a:r>
            <a:r>
              <a:rPr lang="en-US" dirty="0"/>
              <a:t>o</a:t>
            </a:r>
            <a:r>
              <a:rPr lang="en-US" baseline="-25000" dirty="0"/>
              <a:t>2</a:t>
            </a:r>
            <a:r>
              <a:rPr lang="en-US" dirty="0"/>
              <a:t>bk there is the matching o</a:t>
            </a:r>
            <a:r>
              <a:rPr lang="en-US" baseline="-25000" dirty="0"/>
              <a:t>2</a:t>
            </a:r>
            <a:r>
              <a:rPr lang="en-US" dirty="0"/>
              <a:t>o</a:t>
            </a:r>
            <a:r>
              <a:rPr lang="en-US" baseline="-25000" dirty="0"/>
              <a:t>1</a:t>
            </a:r>
            <a:r>
              <a:rPr lang="en-US" dirty="0"/>
              <a:t>bk permutation. We can see then that if we divide the number of distinct permutations by two, we have a count of the number of permutations of the 4 letters where we do not distinguish between the two o’s. Therefore, there are distinct4!/2 text strings or 12 text strings. </a:t>
            </a:r>
          </a:p>
          <a:p>
            <a:endParaRPr lang="en-US" dirty="0"/>
          </a:p>
        </p:txBody>
      </p:sp>
    </p:spTree>
    <p:extLst>
      <p:ext uri="{BB962C8B-B14F-4D97-AF65-F5344CB8AC3E}">
        <p14:creationId xmlns:p14="http://schemas.microsoft.com/office/powerpoint/2010/main" val="315227938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800600"/>
          </a:xfrm>
        </p:spPr>
        <p:txBody>
          <a:bodyPr>
            <a:normAutofit/>
          </a:bodyPr>
          <a:lstStyle/>
          <a:p>
            <a:pPr lvl="0"/>
            <a:r>
              <a:rPr lang="en-US" dirty="0"/>
              <a:t>If we think of all 6 letters as distinct, then we would have 6! permutations. As in the preceding example for the two n’s, we would need to divide 6! by 2. For the 3 a’s, we would have 6 counts for a single permutation. For instance, each of the following would be a single word if the a’s were not distinct. a</a:t>
            </a:r>
            <a:r>
              <a:rPr lang="en-US" baseline="-25000" dirty="0"/>
              <a:t>1</a:t>
            </a:r>
            <a:r>
              <a:rPr lang="en-US" dirty="0"/>
              <a:t>a</a:t>
            </a:r>
            <a:r>
              <a:rPr lang="en-US" baseline="-25000" dirty="0"/>
              <a:t>2</a:t>
            </a:r>
            <a:r>
              <a:rPr lang="en-US" dirty="0"/>
              <a:t>a</a:t>
            </a:r>
            <a:r>
              <a:rPr lang="en-US" baseline="-25000" dirty="0"/>
              <a:t>3</a:t>
            </a:r>
            <a:r>
              <a:rPr lang="en-US" dirty="0"/>
              <a:t>bnn, a</a:t>
            </a:r>
            <a:r>
              <a:rPr lang="en-US" baseline="-25000" dirty="0"/>
              <a:t>1</a:t>
            </a:r>
            <a:r>
              <a:rPr lang="en-US" dirty="0"/>
              <a:t>a</a:t>
            </a:r>
            <a:r>
              <a:rPr lang="en-US" baseline="-25000" dirty="0"/>
              <a:t>3</a:t>
            </a:r>
            <a:r>
              <a:rPr lang="en-US" dirty="0"/>
              <a:t>a</a:t>
            </a:r>
            <a:r>
              <a:rPr lang="en-US" baseline="-25000" dirty="0"/>
              <a:t>2</a:t>
            </a:r>
            <a:r>
              <a:rPr lang="en-US" dirty="0"/>
              <a:t>bnn, a</a:t>
            </a:r>
            <a:r>
              <a:rPr lang="en-US" baseline="-25000" dirty="0"/>
              <a:t>2</a:t>
            </a:r>
            <a:r>
              <a:rPr lang="en-US" dirty="0"/>
              <a:t>a</a:t>
            </a:r>
            <a:r>
              <a:rPr lang="en-US" baseline="-25000" dirty="0"/>
              <a:t>1</a:t>
            </a:r>
            <a:r>
              <a:rPr lang="en-US" dirty="0"/>
              <a:t>a</a:t>
            </a:r>
            <a:r>
              <a:rPr lang="en-US" baseline="-25000" dirty="0"/>
              <a:t>3</a:t>
            </a:r>
            <a:r>
              <a:rPr lang="en-US" dirty="0"/>
              <a:t>bnn, a</a:t>
            </a:r>
            <a:r>
              <a:rPr lang="en-US" baseline="-25000" dirty="0"/>
              <a:t>2</a:t>
            </a:r>
            <a:r>
              <a:rPr lang="en-US" dirty="0"/>
              <a:t>a</a:t>
            </a:r>
            <a:r>
              <a:rPr lang="en-US" baseline="-25000" dirty="0"/>
              <a:t>3</a:t>
            </a:r>
            <a:r>
              <a:rPr lang="en-US" dirty="0"/>
              <a:t>a</a:t>
            </a:r>
            <a:r>
              <a:rPr lang="en-US" baseline="-25000" dirty="0"/>
              <a:t>1</a:t>
            </a:r>
            <a:r>
              <a:rPr lang="en-US" dirty="0"/>
              <a:t>bnn, a</a:t>
            </a:r>
            <a:r>
              <a:rPr lang="en-US" baseline="-25000" dirty="0"/>
              <a:t>3</a:t>
            </a:r>
            <a:r>
              <a:rPr lang="en-US" dirty="0"/>
              <a:t>a</a:t>
            </a:r>
            <a:r>
              <a:rPr lang="en-US" baseline="-25000" dirty="0"/>
              <a:t>1</a:t>
            </a:r>
            <a:r>
              <a:rPr lang="en-US" dirty="0"/>
              <a:t>a</a:t>
            </a:r>
            <a:r>
              <a:rPr lang="en-US" baseline="-25000" dirty="0"/>
              <a:t>2</a:t>
            </a:r>
            <a:r>
              <a:rPr lang="en-US" dirty="0"/>
              <a:t>bnn, and a</a:t>
            </a:r>
            <a:r>
              <a:rPr lang="en-US" baseline="-25000" dirty="0"/>
              <a:t>3</a:t>
            </a:r>
            <a:r>
              <a:rPr lang="en-US" dirty="0"/>
              <a:t>a</a:t>
            </a:r>
            <a:r>
              <a:rPr lang="en-US" baseline="-25000" dirty="0"/>
              <a:t>2</a:t>
            </a:r>
            <a:r>
              <a:rPr lang="en-US" dirty="0"/>
              <a:t>a</a:t>
            </a:r>
            <a:r>
              <a:rPr lang="en-US" baseline="-25000" dirty="0"/>
              <a:t>1</a:t>
            </a:r>
            <a:r>
              <a:rPr lang="en-US" dirty="0"/>
              <a:t>bnn. Hence  the number of distinct permutations of the word banana is</a:t>
            </a:r>
          </a:p>
          <a:p>
            <a:pPr marL="0" indent="0">
              <a:buNone/>
            </a:pPr>
            <a:r>
              <a:rPr lang="en-US" dirty="0" smtClean="0"/>
              <a:t>           </a:t>
            </a:r>
            <a:r>
              <a:rPr lang="en-US" dirty="0"/>
              <a:t>.</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599" y="5562600"/>
            <a:ext cx="2133601" cy="83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0322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Combinations </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dirty="0" smtClean="0"/>
              <a:t>Consider </a:t>
            </a:r>
            <a:r>
              <a:rPr lang="en-US" dirty="0"/>
              <a:t>n different objects. This time we are concerned with counting the number of ways we may choose r out of these n objects without regard to order. For example, we have the objects a, b, c and d, and r=2; we wish to count ab, ac, ad, </a:t>
            </a:r>
            <a:r>
              <a:rPr lang="en-US" dirty="0" err="1"/>
              <a:t>bc</a:t>
            </a:r>
            <a:r>
              <a:rPr lang="en-US" dirty="0"/>
              <a:t>, </a:t>
            </a:r>
            <a:r>
              <a:rPr lang="en-US" dirty="0" err="1"/>
              <a:t>bd</a:t>
            </a:r>
            <a:r>
              <a:rPr lang="en-US" dirty="0"/>
              <a:t>, and cd. In other words, we do not count ab and </a:t>
            </a:r>
            <a:r>
              <a:rPr lang="en-US" dirty="0" err="1"/>
              <a:t>ba</a:t>
            </a:r>
            <a:r>
              <a:rPr lang="en-US" dirty="0"/>
              <a:t> since the same objects are involved and only the order differs.</a:t>
            </a:r>
          </a:p>
          <a:p>
            <a:endParaRPr lang="en-US" dirty="0"/>
          </a:p>
          <a:p>
            <a:endParaRPr lang="en-US" dirty="0"/>
          </a:p>
        </p:txBody>
      </p:sp>
    </p:spTree>
    <p:extLst>
      <p:ext uri="{BB962C8B-B14F-4D97-AF65-F5344CB8AC3E}">
        <p14:creationId xmlns:p14="http://schemas.microsoft.com/office/powerpoint/2010/main" val="186461464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There are many problems in which we are interested in determining the number of ways in which r objects can be selected from n distinct objects without regard to the order in which they are selected. Such selections are called </a:t>
            </a:r>
            <a:r>
              <a:rPr lang="en-US" i="1" dirty="0"/>
              <a:t>combinations or r-sets</a:t>
            </a:r>
            <a:r>
              <a:rPr lang="en-US" dirty="0"/>
              <a:t>. It may help to think of combinations as committees. The key here is without regard for order.</a:t>
            </a:r>
          </a:p>
          <a:p>
            <a:endParaRPr lang="en-US" dirty="0"/>
          </a:p>
          <a:p>
            <a:endParaRPr lang="en-US" dirty="0"/>
          </a:p>
        </p:txBody>
      </p:sp>
    </p:spTree>
    <p:extLst>
      <p:ext uri="{BB962C8B-B14F-4D97-AF65-F5344CB8AC3E}">
        <p14:creationId xmlns:p14="http://schemas.microsoft.com/office/powerpoint/2010/main" val="354018142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229600" cy="254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394702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a:bodyPr>
          <a:lstStyle/>
          <a:p>
            <a:r>
              <a:rPr lang="en-US" b="1" dirty="0"/>
              <a:t>Example 5.12: </a:t>
            </a:r>
            <a:r>
              <a:rPr lang="en-US" dirty="0"/>
              <a:t>How many different committees of 3 can be formed from </a:t>
            </a:r>
            <a:r>
              <a:rPr lang="en-US" dirty="0" err="1"/>
              <a:t>Hawa</a:t>
            </a:r>
            <a:r>
              <a:rPr lang="en-US" dirty="0"/>
              <a:t>,  </a:t>
            </a:r>
            <a:r>
              <a:rPr lang="en-US" dirty="0" err="1"/>
              <a:t>Segenet</a:t>
            </a:r>
            <a:r>
              <a:rPr lang="en-US" dirty="0"/>
              <a:t>, </a:t>
            </a:r>
            <a:r>
              <a:rPr lang="en-US" dirty="0" err="1"/>
              <a:t>Nigisty</a:t>
            </a:r>
            <a:r>
              <a:rPr lang="en-US" dirty="0"/>
              <a:t> and </a:t>
            </a:r>
            <a:r>
              <a:rPr lang="en-US" dirty="0" err="1"/>
              <a:t>Lensa</a:t>
            </a:r>
            <a:r>
              <a:rPr lang="en-US" dirty="0"/>
              <a:t>?</a:t>
            </a:r>
          </a:p>
          <a:p>
            <a:r>
              <a:rPr lang="en-US" b="1" dirty="0"/>
              <a:t>Solution:</a:t>
            </a:r>
            <a:r>
              <a:rPr lang="en-US" dirty="0"/>
              <a:t> The question can restated in terms of subsets from a set of 4 objects, how many subsets of 3 elements are there? In terms of combinations the question becomes, what is the number of combinations of 4 distinct objects taken 3 at a time? The list of committees:{H,S,N}, {H,S,L}, {H,N,L}, {S,N,L}.Therefore, we have </a:t>
            </a:r>
            <a:r>
              <a:rPr lang="en-US" baseline="-25000" dirty="0"/>
              <a:t>4</a:t>
            </a:r>
            <a:r>
              <a:rPr lang="en-US" dirty="0"/>
              <a:t>C</a:t>
            </a:r>
            <a:r>
              <a:rPr lang="en-US" baseline="-25000" dirty="0"/>
              <a:t>3</a:t>
            </a:r>
            <a:r>
              <a:rPr lang="en-US" dirty="0"/>
              <a:t> or 4 possible number of committees.</a:t>
            </a:r>
          </a:p>
          <a:p>
            <a:endParaRPr lang="en-US" dirty="0"/>
          </a:p>
        </p:txBody>
      </p:sp>
    </p:spTree>
    <p:extLst>
      <p:ext uri="{BB962C8B-B14F-4D97-AF65-F5344CB8AC3E}">
        <p14:creationId xmlns:p14="http://schemas.microsoft.com/office/powerpoint/2010/main" val="214278903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5.13:</a:t>
            </a:r>
            <a:endParaRPr lang="en-US" dirty="0"/>
          </a:p>
          <a:p>
            <a:r>
              <a:rPr lang="en-US" dirty="0"/>
              <a:t>(</a:t>
            </a:r>
            <a:r>
              <a:rPr lang="en-US" dirty="0" err="1"/>
              <a:t>i</a:t>
            </a:r>
            <a:r>
              <a:rPr lang="en-US" dirty="0"/>
              <a:t>) A committee of 3 is to be formed from a group of 20 people. How many different committees are possible?</a:t>
            </a:r>
          </a:p>
          <a:p>
            <a:r>
              <a:rPr lang="en-US" dirty="0"/>
              <a:t>(ii) From a group of 5 men and 7 women, how many different committees consisting of 2 men and 3 women can be formed?</a:t>
            </a:r>
          </a:p>
          <a:p>
            <a:endParaRPr lang="en-US" dirty="0"/>
          </a:p>
        </p:txBody>
      </p:sp>
    </p:spTree>
    <p:extLst>
      <p:ext uri="{BB962C8B-B14F-4D97-AF65-F5344CB8AC3E}">
        <p14:creationId xmlns:p14="http://schemas.microsoft.com/office/powerpoint/2010/main" val="159774589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4339"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8077200" cy="264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651919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536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467599"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99471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The Axioms of Probability </a:t>
            </a:r>
            <a:endParaRPr lang="en-US" dirty="0"/>
          </a:p>
          <a:p>
            <a:r>
              <a:rPr lang="en-US" dirty="0"/>
              <a:t>Probabilities are real numbers assigned to events (or subsets) of a sample space. We can think of the assignment of probabilities to events, or probability measure, as a function between the collection of subsets of the sample space and the real numbers.</a:t>
            </a:r>
          </a:p>
        </p:txBody>
      </p:sp>
    </p:spTree>
    <p:extLst>
      <p:ext uri="{BB962C8B-B14F-4D97-AF65-F5344CB8AC3E}">
        <p14:creationId xmlns:p14="http://schemas.microsoft.com/office/powerpoint/2010/main" val="1844869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2800" b="1" dirty="0" smtClean="0"/>
              <a:t>Scales of measurement</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5903B070-DC83-4E4B-B05F-259E94106ECB}"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p:txBody>
          <a:bodyPr/>
          <a:lstStyle/>
          <a:p>
            <a:endParaRPr lang="en-US" sz="3200" dirty="0" smtClean="0"/>
          </a:p>
          <a:p>
            <a:r>
              <a:rPr lang="en-US" sz="3200" dirty="0" smtClean="0"/>
              <a:t>Formally</a:t>
            </a:r>
            <a:r>
              <a:rPr lang="en-US" sz="3200" dirty="0"/>
              <a:t>, we distinguish among four levels of measurement scales. </a:t>
            </a:r>
            <a:endParaRPr lang="en-US" sz="2800" dirty="0"/>
          </a:p>
          <a:p>
            <a:endParaRPr lang="en-US" dirty="0"/>
          </a:p>
        </p:txBody>
      </p:sp>
    </p:spTree>
    <p:extLst>
      <p:ext uri="{BB962C8B-B14F-4D97-AF65-F5344CB8AC3E}">
        <p14:creationId xmlns:p14="http://schemas.microsoft.com/office/powerpoint/2010/main" val="170125076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724400"/>
          </a:xfrm>
        </p:spPr>
        <p:txBody>
          <a:bodyPr>
            <a:normAutofit fontScale="92500"/>
          </a:bodyPr>
          <a:lstStyle/>
          <a:p>
            <a:r>
              <a:rPr lang="en-US" dirty="0" smtClean="0"/>
              <a:t>Mathematically</a:t>
            </a:r>
            <a:r>
              <a:rPr lang="en-US" dirty="0"/>
              <a:t>, a probability measure P for a random experiment is a real-valued function defined on the collection of  events that satisfies the following axioms: </a:t>
            </a:r>
          </a:p>
          <a:p>
            <a:r>
              <a:rPr lang="en-US" dirty="0"/>
              <a:t> Axiom 1: The probability of an event is a nonnegative real number; that is, P(A) ≥ 0 for any subset A of S. </a:t>
            </a:r>
          </a:p>
          <a:p>
            <a:r>
              <a:rPr lang="en-US" dirty="0"/>
              <a:t> </a:t>
            </a:r>
            <a:r>
              <a:rPr lang="en-US" dirty="0" err="1"/>
              <a:t>Axoim</a:t>
            </a:r>
            <a:r>
              <a:rPr lang="en-US" dirty="0"/>
              <a:t> 2: P(S) = 1 </a:t>
            </a:r>
          </a:p>
          <a:p>
            <a:r>
              <a:rPr lang="en-US" dirty="0"/>
              <a:t> Axiom 3: If A</a:t>
            </a:r>
            <a:r>
              <a:rPr lang="en-US" baseline="-25000" dirty="0"/>
              <a:t>1</a:t>
            </a:r>
            <a:r>
              <a:rPr lang="en-US" dirty="0"/>
              <a:t>, A</a:t>
            </a:r>
            <a:r>
              <a:rPr lang="en-US" baseline="-25000" dirty="0"/>
              <a:t>2</a:t>
            </a:r>
            <a:r>
              <a:rPr lang="en-US" dirty="0"/>
              <a:t>, A</a:t>
            </a:r>
            <a:r>
              <a:rPr lang="en-US" baseline="-25000" dirty="0"/>
              <a:t>3</a:t>
            </a:r>
            <a:r>
              <a:rPr lang="en-US" dirty="0"/>
              <a:t> ... is a finite or infinite sequence of mutually exclusive   </a:t>
            </a:r>
          </a:p>
          <a:p>
            <a:r>
              <a:rPr lang="en-US" dirty="0"/>
              <a:t> events of S, then P(A</a:t>
            </a:r>
            <a:r>
              <a:rPr lang="en-US" baseline="-25000" dirty="0"/>
              <a:t>1</a:t>
            </a:r>
            <a:r>
              <a:rPr lang="en-US" dirty="0"/>
              <a:t> u A</a:t>
            </a:r>
            <a:r>
              <a:rPr lang="en-US" baseline="-25000" dirty="0"/>
              <a:t>2</a:t>
            </a:r>
            <a:r>
              <a:rPr lang="en-US" dirty="0"/>
              <a:t> u A</a:t>
            </a:r>
            <a:r>
              <a:rPr lang="en-US" baseline="-25000" dirty="0"/>
              <a:t>3</a:t>
            </a:r>
            <a:r>
              <a:rPr lang="en-US" dirty="0"/>
              <a:t> u ...) = P( A</a:t>
            </a:r>
            <a:r>
              <a:rPr lang="en-US" baseline="-25000" dirty="0"/>
              <a:t>1</a:t>
            </a:r>
            <a:r>
              <a:rPr lang="en-US" dirty="0"/>
              <a:t>) + P( A</a:t>
            </a:r>
            <a:r>
              <a:rPr lang="en-US" baseline="-25000" dirty="0"/>
              <a:t>2</a:t>
            </a:r>
            <a:r>
              <a:rPr lang="en-US" dirty="0"/>
              <a:t>) + P( A</a:t>
            </a:r>
            <a:r>
              <a:rPr lang="en-US" baseline="-25000" dirty="0"/>
              <a:t>3</a:t>
            </a:r>
            <a:r>
              <a:rPr lang="en-US" dirty="0"/>
              <a:t>) + </a:t>
            </a:r>
            <a:r>
              <a:rPr lang="en-US" dirty="0" smtClean="0"/>
              <a:t>...=</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675193"/>
            <a:ext cx="12954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62193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Suppose that we have a random experiment with sample space S and probability function P and A and B are events. Then we have the following results:</a:t>
            </a:r>
          </a:p>
          <a:p>
            <a:pPr lvl="0"/>
            <a:r>
              <a:rPr lang="en-US" dirty="0"/>
              <a:t>P</a:t>
            </a:r>
            <a:r>
              <a:rPr lang="en-US" dirty="0" smtClean="0"/>
              <a:t>(   ) </a:t>
            </a:r>
            <a:r>
              <a:rPr lang="en-US" dirty="0"/>
              <a:t>= 0</a:t>
            </a:r>
          </a:p>
          <a:p>
            <a:pPr lvl="0"/>
            <a:r>
              <a:rPr lang="en-US" dirty="0"/>
              <a:t>P(A</a:t>
            </a:r>
            <a:r>
              <a:rPr lang="en-US" baseline="30000" dirty="0"/>
              <a:t>c</a:t>
            </a:r>
            <a:r>
              <a:rPr lang="en-US" dirty="0"/>
              <a:t>) = 1 − P(A)</a:t>
            </a:r>
          </a:p>
          <a:p>
            <a:pPr lvl="0"/>
            <a:r>
              <a:rPr lang="en-US" dirty="0"/>
              <a:t>P(B n A</a:t>
            </a:r>
            <a:r>
              <a:rPr lang="en-US" baseline="30000" dirty="0"/>
              <a:t>c</a:t>
            </a:r>
            <a:r>
              <a:rPr lang="en-US" dirty="0"/>
              <a:t>) = P(B) − P(A n B)</a:t>
            </a:r>
          </a:p>
          <a:p>
            <a:r>
              <a:rPr lang="en-US" dirty="0" smtClean="0"/>
              <a:t>If </a:t>
            </a:r>
            <a:r>
              <a:rPr lang="en-US" dirty="0"/>
              <a:t>A subset of B then P(A) ≤ P(B).</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3810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3406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The classical definition of probability</a:t>
            </a:r>
            <a:endParaRPr lang="en-US" dirty="0"/>
          </a:p>
          <a:p>
            <a:pPr marL="0" indent="0">
              <a:buNone/>
            </a:pPr>
            <a:r>
              <a:rPr lang="en-US" dirty="0"/>
              <a:t>If an experiment can result in any one of N equally likely and mutually exclusive outcomes, and if n of these outcomes constitute the event A, then the probability of event A </a:t>
            </a:r>
            <a:r>
              <a:rPr lang="en-US" dirty="0" smtClean="0"/>
              <a:t>is</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718" y="4343400"/>
            <a:ext cx="2404281"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47605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Consider the experiment of tossing a fair die. A fair die means that all six numbers are equally likely to appear. Calculate the probabilities of the following events:</a:t>
            </a:r>
          </a:p>
          <a:p>
            <a:pPr lvl="0"/>
            <a:r>
              <a:rPr lang="en-US" dirty="0"/>
              <a:t>A=One will occur ={1}</a:t>
            </a:r>
          </a:p>
          <a:p>
            <a:pPr lvl="0"/>
            <a:r>
              <a:rPr lang="en-US" dirty="0"/>
              <a:t>B=Even number will occur ={2, 4, 6}</a:t>
            </a:r>
          </a:p>
          <a:p>
            <a:pPr lvl="0"/>
            <a:r>
              <a:rPr lang="en-US" dirty="0"/>
              <a:t>C=Odd number will occur ={1, 3, 5}</a:t>
            </a:r>
          </a:p>
          <a:p>
            <a:pPr lvl="0"/>
            <a:r>
              <a:rPr lang="en-US" dirty="0"/>
              <a:t>D=A number less than 3 will occur ={1,2}</a:t>
            </a:r>
          </a:p>
          <a:p>
            <a:endParaRPr lang="en-US" dirty="0"/>
          </a:p>
        </p:txBody>
      </p:sp>
    </p:spTree>
    <p:extLst>
      <p:ext uri="{BB962C8B-B14F-4D97-AF65-F5344CB8AC3E}">
        <p14:creationId xmlns:p14="http://schemas.microsoft.com/office/powerpoint/2010/main" val="103459132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945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7315200" cy="3581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414900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b="1" dirty="0"/>
              <a:t>Example 5.15: </a:t>
            </a:r>
            <a:r>
              <a:rPr lang="en-US" dirty="0"/>
              <a:t>Suppose that we toss two coins, and assume that each of the four outcomes in the sample space </a:t>
            </a:r>
            <a:r>
              <a:rPr lang="en-US" i="1" dirty="0"/>
              <a:t>S </a:t>
            </a:r>
            <a:r>
              <a:rPr lang="en-US" dirty="0"/>
              <a:t>= {</a:t>
            </a:r>
            <a:r>
              <a:rPr lang="en-US" i="1" dirty="0"/>
              <a:t>(H,H),(H, T ), (T ,H), (T , T )</a:t>
            </a:r>
            <a:r>
              <a:rPr lang="en-US" dirty="0"/>
              <a:t>} are equally likely and hence has probability ¼. Let A</a:t>
            </a:r>
            <a:r>
              <a:rPr lang="en-US" i="1" dirty="0"/>
              <a:t> </a:t>
            </a:r>
            <a:r>
              <a:rPr lang="en-US" dirty="0"/>
              <a:t>= {</a:t>
            </a:r>
            <a:r>
              <a:rPr lang="en-US" i="1" dirty="0"/>
              <a:t>(H, H),(H, T )</a:t>
            </a:r>
            <a:r>
              <a:rPr lang="en-US" dirty="0"/>
              <a:t>} and B</a:t>
            </a:r>
            <a:r>
              <a:rPr lang="en-US" i="1" dirty="0"/>
              <a:t> </a:t>
            </a:r>
            <a:r>
              <a:rPr lang="en-US" dirty="0"/>
              <a:t>= {</a:t>
            </a:r>
            <a:r>
              <a:rPr lang="en-US" i="1" dirty="0"/>
              <a:t>(H,H), (T ,H)</a:t>
            </a:r>
            <a:r>
              <a:rPr lang="en-US" dirty="0"/>
              <a:t>} that is, A</a:t>
            </a:r>
            <a:r>
              <a:rPr lang="en-US" i="1" dirty="0"/>
              <a:t> </a:t>
            </a:r>
            <a:r>
              <a:rPr lang="en-US" dirty="0"/>
              <a:t>is the event that the first coin falls heads, and B</a:t>
            </a:r>
            <a:r>
              <a:rPr lang="en-US" i="1" dirty="0"/>
              <a:t> </a:t>
            </a:r>
            <a:r>
              <a:rPr lang="en-US" dirty="0"/>
              <a:t>is the event that the second coin falls heads. Then, calculate the probabilities of A, B, A</a:t>
            </a:r>
            <a:r>
              <a:rPr lang="en-US" baseline="30000" dirty="0"/>
              <a:t>c</a:t>
            </a:r>
            <a:r>
              <a:rPr lang="en-US" dirty="0"/>
              <a:t>, </a:t>
            </a:r>
            <a:r>
              <a:rPr lang="en-US" dirty="0" err="1"/>
              <a:t>B</a:t>
            </a:r>
            <a:r>
              <a:rPr lang="en-US" baseline="30000" dirty="0" err="1"/>
              <a:t>c</a:t>
            </a:r>
            <a:r>
              <a:rPr lang="en-US" dirty="0"/>
              <a:t>, and S</a:t>
            </a:r>
            <a:r>
              <a:rPr lang="en-US" baseline="30000" dirty="0"/>
              <a:t>c</a:t>
            </a:r>
            <a:r>
              <a:rPr lang="en-US" dirty="0"/>
              <a:t>. The event that none of the outcomes will occur is the same as S</a:t>
            </a:r>
            <a:r>
              <a:rPr lang="en-US" baseline="30000" dirty="0"/>
              <a:t>c</a:t>
            </a:r>
            <a:r>
              <a:rPr lang="en-US" dirty="0"/>
              <a:t>.</a:t>
            </a:r>
          </a:p>
          <a:p>
            <a:endParaRPr lang="en-US" dirty="0"/>
          </a:p>
        </p:txBody>
      </p:sp>
    </p:spTree>
    <p:extLst>
      <p:ext uri="{BB962C8B-B14F-4D97-AF65-F5344CB8AC3E}">
        <p14:creationId xmlns:p14="http://schemas.microsoft.com/office/powerpoint/2010/main" val="136684594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048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77724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229775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5.16: </a:t>
            </a:r>
            <a:r>
              <a:rPr lang="en-US" dirty="0"/>
              <a:t>From a group of 5 men and 7 women, it is required to form a committee of 5 persons. If the selection is made randomly, then </a:t>
            </a:r>
          </a:p>
          <a:p>
            <a:pPr marL="571500" lvl="0" indent="-571500">
              <a:buFont typeface="+mj-lt"/>
              <a:buAutoNum type="romanUcPeriod"/>
            </a:pPr>
            <a:r>
              <a:rPr lang="en-US" dirty="0"/>
              <a:t>What is the probability that 2 men and 3 women will be in the committee?</a:t>
            </a:r>
          </a:p>
          <a:p>
            <a:pPr marL="571500" lvl="0" indent="-571500">
              <a:buFont typeface="+mj-lt"/>
              <a:buAutoNum type="romanUcPeriod"/>
            </a:pPr>
            <a:r>
              <a:rPr lang="en-US" dirty="0"/>
              <a:t>What is the probability that all members of the committee will be men?</a:t>
            </a:r>
          </a:p>
          <a:p>
            <a:pPr marL="571500" lvl="0" indent="-571500">
              <a:buFont typeface="+mj-lt"/>
              <a:buAutoNum type="romanUcPeriod"/>
            </a:pPr>
            <a:r>
              <a:rPr lang="en-US" dirty="0"/>
              <a:t>What is the probability that at least three members will be women?</a:t>
            </a:r>
          </a:p>
          <a:p>
            <a:endParaRPr lang="en-US" dirty="0"/>
          </a:p>
        </p:txBody>
      </p:sp>
    </p:spTree>
    <p:extLst>
      <p:ext uri="{BB962C8B-B14F-4D97-AF65-F5344CB8AC3E}">
        <p14:creationId xmlns:p14="http://schemas.microsoft.com/office/powerpoint/2010/main" val="252378990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4582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503233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153399"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413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A66137CD-88A4-49BD-9BAB-DB1DD9E5523E}"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p:txBody>
          <a:bodyPr>
            <a:normAutofit fontScale="85000" lnSpcReduction="20000"/>
          </a:bodyPr>
          <a:lstStyle/>
          <a:p>
            <a:pPr marL="0" indent="0">
              <a:buNone/>
            </a:pPr>
            <a:r>
              <a:rPr lang="en-US" sz="3200" b="1" dirty="0" smtClean="0"/>
              <a:t>          Nominal </a:t>
            </a:r>
            <a:r>
              <a:rPr lang="en-US" sz="3200" b="1" dirty="0"/>
              <a:t>scale:</a:t>
            </a:r>
            <a:endParaRPr lang="en-US" sz="3200" dirty="0"/>
          </a:p>
          <a:p>
            <a:pPr lvl="0">
              <a:buFont typeface="Wingdings" panose="05000000000000000000" pitchFamily="2" charset="2"/>
              <a:buChar char="v"/>
            </a:pPr>
            <a:r>
              <a:rPr lang="en-US" sz="3200" dirty="0"/>
              <a:t>It is the simplest measurement scale. </a:t>
            </a:r>
          </a:p>
          <a:p>
            <a:pPr lvl="0">
              <a:buFont typeface="Wingdings" panose="05000000000000000000" pitchFamily="2" charset="2"/>
              <a:buChar char="v"/>
            </a:pPr>
            <a:r>
              <a:rPr lang="en-US" sz="3200" dirty="0"/>
              <a:t>There is no natural ordering of the levels or values of the scale in nominal scale.  </a:t>
            </a:r>
          </a:p>
          <a:p>
            <a:pPr lvl="0">
              <a:buFont typeface="Wingdings" panose="05000000000000000000" pitchFamily="2" charset="2"/>
              <a:buChar char="v"/>
            </a:pPr>
            <a:r>
              <a:rPr lang="en-US" sz="3200" dirty="0"/>
              <a:t>For example, sex of an individual may be male or female. There is no natural ordering of the two sexes. Others examples include religion, blood type, eye </a:t>
            </a:r>
            <a:r>
              <a:rPr lang="en-US" sz="3200" dirty="0" err="1"/>
              <a:t>colour</a:t>
            </a:r>
            <a:r>
              <a:rPr lang="en-US" sz="3200" dirty="0"/>
              <a:t>, marital status e t c.</a:t>
            </a:r>
          </a:p>
          <a:p>
            <a:pPr lvl="0">
              <a:buFont typeface="Wingdings" panose="05000000000000000000" pitchFamily="2" charset="2"/>
              <a:buChar char="v"/>
            </a:pPr>
            <a:r>
              <a:rPr lang="en-US" sz="3200" dirty="0"/>
              <a:t>The values of nominal scale can be coded using numerical values; </a:t>
            </a:r>
          </a:p>
          <a:p>
            <a:pPr lvl="0">
              <a:buFont typeface="Wingdings" panose="05000000000000000000" pitchFamily="2" charset="2"/>
              <a:buChar char="v"/>
            </a:pPr>
            <a:r>
              <a:rPr lang="en-US" sz="3200" dirty="0"/>
              <a:t>However, we cannot perform any mathematical operations on the numbers used to code. </a:t>
            </a:r>
          </a:p>
          <a:p>
            <a:endParaRPr lang="en-US" dirty="0"/>
          </a:p>
        </p:txBody>
      </p:sp>
    </p:spTree>
    <p:extLst>
      <p:ext uri="{BB962C8B-B14F-4D97-AF65-F5344CB8AC3E}">
        <p14:creationId xmlns:p14="http://schemas.microsoft.com/office/powerpoint/2010/main" val="316448236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probability rules</a:t>
            </a:r>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302752" cy="4495800"/>
          </a:xfrm>
        </p:spPr>
        <p:txBody>
          <a:bodyPr>
            <a:normAutofit/>
          </a:bodyPr>
          <a:lstStyle/>
          <a:p>
            <a:r>
              <a:rPr lang="en-US" dirty="0" smtClean="0"/>
              <a:t>If </a:t>
            </a:r>
            <a:r>
              <a:rPr lang="en-US" dirty="0"/>
              <a:t>A and B , then  P(A u B) = P(A) + P(B) − P(A n B</a:t>
            </a:r>
            <a:r>
              <a:rPr lang="en-US" dirty="0" smtClean="0"/>
              <a:t>).</a:t>
            </a:r>
          </a:p>
          <a:p>
            <a:r>
              <a:rPr lang="en-US" b="1" dirty="0"/>
              <a:t>Example 5.17: </a:t>
            </a:r>
            <a:r>
              <a:rPr lang="en-US" dirty="0"/>
              <a:t>Consider the experiment of tossing a fair die.  Let</a:t>
            </a:r>
          </a:p>
          <a:p>
            <a:r>
              <a:rPr lang="en-US" dirty="0"/>
              <a:t>A = Even number occurring = {2,4,6}</a:t>
            </a:r>
          </a:p>
          <a:p>
            <a:r>
              <a:rPr lang="en-US" dirty="0"/>
              <a:t>B = A number greater than 2 occurring ={3, 4, 5, 6}</a:t>
            </a:r>
          </a:p>
          <a:p>
            <a:r>
              <a:rPr lang="en-US" dirty="0"/>
              <a:t>C = Odd number occurring ={1, 3, 5}</a:t>
            </a:r>
          </a:p>
          <a:p>
            <a:pPr marL="571500" lvl="0" indent="-571500">
              <a:buFont typeface="+mj-lt"/>
              <a:buAutoNum type="romanLcPeriod"/>
            </a:pPr>
            <a:r>
              <a:rPr lang="en-US" dirty="0"/>
              <a:t>What is the probability that A and B will occur?</a:t>
            </a:r>
          </a:p>
          <a:p>
            <a:pPr marL="571500" lvl="0" indent="-571500">
              <a:buFont typeface="+mj-lt"/>
              <a:buAutoNum type="romanLcPeriod"/>
            </a:pPr>
            <a:r>
              <a:rPr lang="en-US" dirty="0"/>
              <a:t>What is the probability that A or B will occur?</a:t>
            </a:r>
          </a:p>
          <a:p>
            <a:endParaRPr lang="en-US" dirty="0"/>
          </a:p>
        </p:txBody>
      </p:sp>
    </p:spTree>
    <p:extLst>
      <p:ext uri="{BB962C8B-B14F-4D97-AF65-F5344CB8AC3E}">
        <p14:creationId xmlns:p14="http://schemas.microsoft.com/office/powerpoint/2010/main" val="240254650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b="1" dirty="0"/>
              <a:t>Solution:</a:t>
            </a:r>
            <a:r>
              <a:rPr lang="en-US" dirty="0"/>
              <a:t> We use the concept of set theory to help us solve probability questions very easily and vein diagrams are useful tools to depict the relations between events within the sample space. The shaded region on Fig 1. shows the event that both A and B will occur.</a:t>
            </a:r>
          </a:p>
          <a:p>
            <a:pPr lvl="0"/>
            <a:r>
              <a:rPr lang="en-US" dirty="0"/>
              <a:t>A and B ≡ </a:t>
            </a:r>
            <a:r>
              <a:rPr lang="en-US" dirty="0" err="1"/>
              <a:t>AnB</a:t>
            </a:r>
            <a:r>
              <a:rPr lang="en-US" dirty="0"/>
              <a:t> ={4,6} </a:t>
            </a:r>
            <a:r>
              <a:rPr lang="en-US" dirty="0" smtClean="0"/>
              <a:t> Thus </a:t>
            </a:r>
            <a:r>
              <a:rPr lang="en-US" dirty="0"/>
              <a:t>P(</a:t>
            </a:r>
            <a:r>
              <a:rPr lang="en-US" dirty="0" err="1"/>
              <a:t>AnB</a:t>
            </a:r>
            <a:r>
              <a:rPr lang="en-US" dirty="0"/>
              <a:t>)=2/6.</a:t>
            </a:r>
          </a:p>
          <a:p>
            <a:pPr lvl="0"/>
            <a:r>
              <a:rPr lang="en-US" dirty="0"/>
              <a:t>A or B ≡ AUB ={</a:t>
            </a:r>
            <a:r>
              <a:rPr lang="en-US" dirty="0" smtClean="0"/>
              <a:t>2,3,4,5,6}   </a:t>
            </a:r>
            <a:r>
              <a:rPr lang="en-US" dirty="0" err="1" smtClean="0"/>
              <a:t>AnB</a:t>
            </a:r>
            <a:r>
              <a:rPr lang="en-US" dirty="0"/>
              <a:t>={4,6} Hence</a:t>
            </a:r>
            <a:r>
              <a:rPr lang="en-US" dirty="0" smtClean="0"/>
              <a:t>,</a:t>
            </a:r>
          </a:p>
          <a:p>
            <a:pPr lvl="0"/>
            <a:endParaRPr lang="en-US" dirty="0"/>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439770"/>
            <a:ext cx="6781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74038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85000" lnSpcReduction="20000"/>
          </a:bodyPr>
          <a:lstStyle/>
          <a:p>
            <a:r>
              <a:rPr lang="en-US" b="1" dirty="0"/>
              <a:t>Example 5.18: </a:t>
            </a:r>
            <a:r>
              <a:rPr lang="en-US" dirty="0"/>
              <a:t>Sixty percent of the families in a certain community own their own car, thirty percent own their own home, and twenty percent own both their own car and their own home. If a family is randomly chosen, </a:t>
            </a:r>
          </a:p>
          <a:p>
            <a:pPr marL="571500" lvl="0" indent="-571500">
              <a:buFont typeface="+mj-lt"/>
              <a:buAutoNum type="alphaLcParenR"/>
            </a:pPr>
            <a:r>
              <a:rPr lang="en-US" dirty="0"/>
              <a:t>what is the probability that this family do not have a car?</a:t>
            </a:r>
          </a:p>
          <a:p>
            <a:pPr marL="571500" lvl="0" indent="-571500">
              <a:buFont typeface="+mj-lt"/>
              <a:buAutoNum type="alphaLcParenR"/>
            </a:pPr>
            <a:r>
              <a:rPr lang="en-US" dirty="0"/>
              <a:t>what is the probability that this family owns a car or a house?</a:t>
            </a:r>
          </a:p>
          <a:p>
            <a:pPr marL="571500" lvl="0" indent="-571500">
              <a:buFont typeface="+mj-lt"/>
              <a:buAutoNum type="alphaLcParenR"/>
            </a:pPr>
            <a:r>
              <a:rPr lang="en-US" dirty="0"/>
              <a:t>what is the probability that this family owns a car or a house but not both?</a:t>
            </a:r>
          </a:p>
          <a:p>
            <a:pPr marL="571500" lvl="0" indent="-571500">
              <a:buFont typeface="+mj-lt"/>
              <a:buAutoNum type="alphaLcParenR"/>
            </a:pPr>
            <a:r>
              <a:rPr lang="en-US" dirty="0"/>
              <a:t>what is the probability that this family owns only a house?</a:t>
            </a:r>
          </a:p>
          <a:p>
            <a:pPr marL="571500" lvl="0" indent="-571500">
              <a:buFont typeface="+mj-lt"/>
              <a:buAutoNum type="alphaLcParenR"/>
            </a:pPr>
            <a:r>
              <a:rPr lang="en-US" dirty="0"/>
              <a:t>what is the probability that this family neither owns a car nor a house?</a:t>
            </a:r>
          </a:p>
          <a:p>
            <a:endParaRPr lang="en-US" dirty="0"/>
          </a:p>
        </p:txBody>
      </p:sp>
    </p:spTree>
    <p:extLst>
      <p:ext uri="{BB962C8B-B14F-4D97-AF65-F5344CB8AC3E}">
        <p14:creationId xmlns:p14="http://schemas.microsoft.com/office/powerpoint/2010/main" val="77168059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572000"/>
          </a:xfrm>
        </p:spPr>
        <p:txBody>
          <a:bodyPr>
            <a:normAutofit lnSpcReduction="10000"/>
          </a:bodyPr>
          <a:lstStyle/>
          <a:p>
            <a:r>
              <a:rPr lang="en-US" b="1" dirty="0"/>
              <a:t>Solution: </a:t>
            </a:r>
            <a:r>
              <a:rPr lang="en-US" dirty="0"/>
              <a:t>Let A represents that the family owns a car and B represents that the family owns a house.    Given information: P(A)=0.6,P(B)=0.3, and P(</a:t>
            </a:r>
            <a:r>
              <a:rPr lang="en-US" dirty="0" err="1"/>
              <a:t>AnB</a:t>
            </a:r>
            <a:r>
              <a:rPr lang="en-US" dirty="0"/>
              <a:t>)=0.2.</a:t>
            </a:r>
          </a:p>
          <a:p>
            <a:pPr marL="514350" lvl="0" indent="-514350">
              <a:buFont typeface="+mj-lt"/>
              <a:buAutoNum type="alphaLcParenR"/>
            </a:pPr>
            <a:r>
              <a:rPr lang="en-US" dirty="0"/>
              <a:t>Required: P(A</a:t>
            </a:r>
            <a:r>
              <a:rPr lang="en-US" baseline="30000" dirty="0"/>
              <a:t>c</a:t>
            </a:r>
            <a:r>
              <a:rPr lang="en-US" dirty="0"/>
              <a:t>) = </a:t>
            </a:r>
            <a:r>
              <a:rPr lang="en-US" dirty="0" smtClean="0"/>
              <a:t>?  P(A</a:t>
            </a:r>
            <a:r>
              <a:rPr lang="en-US" baseline="30000" dirty="0" smtClean="0"/>
              <a:t>c</a:t>
            </a:r>
            <a:r>
              <a:rPr lang="en-US" dirty="0"/>
              <a:t>)=1-P(A) = 1-0.6 = 0.4</a:t>
            </a:r>
          </a:p>
          <a:p>
            <a:pPr marL="514350" lvl="0" indent="-514350">
              <a:buFont typeface="+mj-lt"/>
              <a:buAutoNum type="alphaLcParenR"/>
            </a:pPr>
            <a:r>
              <a:rPr lang="en-US" dirty="0"/>
              <a:t>Required: P(AUB) = </a:t>
            </a:r>
            <a:r>
              <a:rPr lang="en-US" dirty="0" smtClean="0"/>
              <a:t>? P(AUB</a:t>
            </a:r>
            <a:r>
              <a:rPr lang="en-US" dirty="0"/>
              <a:t>) = P(A)+P(B)-P(</a:t>
            </a:r>
            <a:r>
              <a:rPr lang="en-US" dirty="0" err="1"/>
              <a:t>AnB</a:t>
            </a:r>
            <a:r>
              <a:rPr lang="en-US" dirty="0"/>
              <a:t>) = 0.6+0.3-0.2 = 0.7</a:t>
            </a:r>
          </a:p>
          <a:p>
            <a:pPr marL="514350" lvl="0" indent="-514350">
              <a:buFont typeface="+mj-lt"/>
              <a:buAutoNum type="alphaLcParenR"/>
            </a:pPr>
            <a:r>
              <a:rPr lang="en-US" dirty="0"/>
              <a:t>Required: P((</a:t>
            </a:r>
            <a:r>
              <a:rPr lang="en-US" dirty="0" err="1"/>
              <a:t>AnB</a:t>
            </a:r>
            <a:r>
              <a:rPr lang="en-US" baseline="30000" dirty="0" err="1"/>
              <a:t>c</a:t>
            </a:r>
            <a:r>
              <a:rPr lang="en-US" dirty="0"/>
              <a:t>)U(</a:t>
            </a:r>
            <a:r>
              <a:rPr lang="en-US" dirty="0" err="1"/>
              <a:t>A</a:t>
            </a:r>
            <a:r>
              <a:rPr lang="en-US" baseline="30000" dirty="0" err="1"/>
              <a:t>c</a:t>
            </a:r>
            <a:r>
              <a:rPr lang="en-US" dirty="0" err="1"/>
              <a:t>nB</a:t>
            </a:r>
            <a:r>
              <a:rPr lang="en-US" dirty="0"/>
              <a:t>)) = </a:t>
            </a:r>
            <a:r>
              <a:rPr lang="en-US" dirty="0" smtClean="0"/>
              <a:t>? P</a:t>
            </a:r>
            <a:r>
              <a:rPr lang="en-US" dirty="0"/>
              <a:t>((</a:t>
            </a:r>
            <a:r>
              <a:rPr lang="en-US" dirty="0" err="1"/>
              <a:t>AnB</a:t>
            </a:r>
            <a:r>
              <a:rPr lang="en-US" baseline="30000" dirty="0" err="1"/>
              <a:t>c</a:t>
            </a:r>
            <a:r>
              <a:rPr lang="en-US" dirty="0"/>
              <a:t>)U(</a:t>
            </a:r>
            <a:r>
              <a:rPr lang="en-US" dirty="0" err="1"/>
              <a:t>A</a:t>
            </a:r>
            <a:r>
              <a:rPr lang="en-US" baseline="30000" dirty="0" err="1"/>
              <a:t>c</a:t>
            </a:r>
            <a:r>
              <a:rPr lang="en-US" dirty="0" err="1"/>
              <a:t>nB</a:t>
            </a:r>
            <a:r>
              <a:rPr lang="en-US" dirty="0"/>
              <a:t>)) = P(</a:t>
            </a:r>
            <a:r>
              <a:rPr lang="en-US" dirty="0" err="1"/>
              <a:t>AnB</a:t>
            </a:r>
            <a:r>
              <a:rPr lang="en-US" baseline="30000" dirty="0" err="1"/>
              <a:t>c</a:t>
            </a:r>
            <a:r>
              <a:rPr lang="en-US" dirty="0"/>
              <a:t>)+P(</a:t>
            </a:r>
            <a:r>
              <a:rPr lang="en-US" dirty="0" err="1"/>
              <a:t>A</a:t>
            </a:r>
            <a:r>
              <a:rPr lang="en-US" baseline="30000" dirty="0" err="1"/>
              <a:t>c</a:t>
            </a:r>
            <a:r>
              <a:rPr lang="en-US" dirty="0" err="1"/>
              <a:t>nB</a:t>
            </a:r>
            <a:r>
              <a:rPr lang="en-US" dirty="0"/>
              <a:t>) = [P(A)-P(</a:t>
            </a:r>
            <a:r>
              <a:rPr lang="en-US" dirty="0" err="1"/>
              <a:t>AnB</a:t>
            </a:r>
            <a:r>
              <a:rPr lang="en-US" dirty="0"/>
              <a:t>)]+[P(B)-P(</a:t>
            </a:r>
            <a:r>
              <a:rPr lang="en-US" dirty="0" err="1"/>
              <a:t>AnB</a:t>
            </a:r>
            <a:r>
              <a:rPr lang="en-US" dirty="0"/>
              <a:t>)] = [0.6-0.2]+[0.3-0.2]=0.5</a:t>
            </a:r>
          </a:p>
          <a:p>
            <a:endParaRPr lang="en-US" dirty="0"/>
          </a:p>
        </p:txBody>
      </p:sp>
    </p:spTree>
    <p:extLst>
      <p:ext uri="{BB962C8B-B14F-4D97-AF65-F5344CB8AC3E}">
        <p14:creationId xmlns:p14="http://schemas.microsoft.com/office/powerpoint/2010/main" val="236655500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marL="514350" lvl="0" indent="-514350">
              <a:buFont typeface="+mj-lt"/>
              <a:buAutoNum type="alphaLcParenR" startAt="4"/>
            </a:pPr>
            <a:r>
              <a:rPr lang="en-US" dirty="0"/>
              <a:t>Required: P(</a:t>
            </a:r>
            <a:r>
              <a:rPr lang="en-US" dirty="0" err="1"/>
              <a:t>A</a:t>
            </a:r>
            <a:r>
              <a:rPr lang="en-US" baseline="30000" dirty="0" err="1"/>
              <a:t>c</a:t>
            </a:r>
            <a:r>
              <a:rPr lang="en-US" dirty="0" err="1"/>
              <a:t>nB</a:t>
            </a:r>
            <a:r>
              <a:rPr lang="en-US" dirty="0"/>
              <a:t>) </a:t>
            </a:r>
            <a:r>
              <a:rPr lang="en-US" dirty="0" smtClean="0"/>
              <a:t>=?  P(</a:t>
            </a:r>
            <a:r>
              <a:rPr lang="en-US" dirty="0" err="1" smtClean="0"/>
              <a:t>A</a:t>
            </a:r>
            <a:r>
              <a:rPr lang="en-US" baseline="30000" dirty="0" err="1" smtClean="0"/>
              <a:t>c</a:t>
            </a:r>
            <a:r>
              <a:rPr lang="en-US" dirty="0" err="1" smtClean="0"/>
              <a:t>nB</a:t>
            </a:r>
            <a:r>
              <a:rPr lang="en-US" dirty="0"/>
              <a:t>) = P(B)-P(</a:t>
            </a:r>
            <a:r>
              <a:rPr lang="en-US" dirty="0" err="1"/>
              <a:t>AnB</a:t>
            </a:r>
            <a:r>
              <a:rPr lang="en-US" dirty="0"/>
              <a:t>) = 0.3-0.2 = 0.1</a:t>
            </a:r>
          </a:p>
          <a:p>
            <a:pPr marL="514350" lvl="0" indent="-514350">
              <a:buFont typeface="+mj-lt"/>
              <a:buAutoNum type="alphaLcParenR" startAt="4"/>
            </a:pPr>
            <a:r>
              <a:rPr lang="en-US" dirty="0"/>
              <a:t>Required: P(</a:t>
            </a:r>
            <a:r>
              <a:rPr lang="en-US" dirty="0" err="1"/>
              <a:t>A</a:t>
            </a:r>
            <a:r>
              <a:rPr lang="en-US" baseline="30000" dirty="0" err="1"/>
              <a:t>c</a:t>
            </a:r>
            <a:r>
              <a:rPr lang="en-US" dirty="0" err="1"/>
              <a:t>nB</a:t>
            </a:r>
            <a:r>
              <a:rPr lang="en-US" baseline="30000" dirty="0" err="1"/>
              <a:t>c</a:t>
            </a:r>
            <a:r>
              <a:rPr lang="en-US" dirty="0"/>
              <a:t>) = </a:t>
            </a:r>
            <a:r>
              <a:rPr lang="en-US" dirty="0" smtClean="0"/>
              <a:t>? P(</a:t>
            </a:r>
            <a:r>
              <a:rPr lang="en-US" dirty="0" err="1" smtClean="0"/>
              <a:t>A</a:t>
            </a:r>
            <a:r>
              <a:rPr lang="en-US" baseline="30000" dirty="0" err="1" smtClean="0"/>
              <a:t>c</a:t>
            </a:r>
            <a:r>
              <a:rPr lang="en-US" dirty="0" err="1" smtClean="0"/>
              <a:t>nB</a:t>
            </a:r>
            <a:r>
              <a:rPr lang="en-US" baseline="30000" dirty="0" err="1" smtClean="0"/>
              <a:t>c</a:t>
            </a:r>
            <a:r>
              <a:rPr lang="en-US" dirty="0"/>
              <a:t>) = P((AUB)</a:t>
            </a:r>
            <a:r>
              <a:rPr lang="en-US" baseline="30000" dirty="0"/>
              <a:t>c</a:t>
            </a:r>
            <a:r>
              <a:rPr lang="en-US" dirty="0"/>
              <a:t>) = 1-P(AUB) = 1-0.7 = 0.3</a:t>
            </a:r>
          </a:p>
          <a:p>
            <a:endParaRPr lang="en-US" dirty="0"/>
          </a:p>
        </p:txBody>
      </p:sp>
    </p:spTree>
    <p:extLst>
      <p:ext uri="{BB962C8B-B14F-4D97-AF65-F5344CB8AC3E}">
        <p14:creationId xmlns:p14="http://schemas.microsoft.com/office/powerpoint/2010/main" val="174076081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We can represent various events by an informative diagram called vein</a:t>
            </a:r>
            <a:r>
              <a:rPr lang="en-US" i="1" dirty="0"/>
              <a:t> diagram. </a:t>
            </a:r>
            <a:r>
              <a:rPr lang="en-US" dirty="0"/>
              <a:t>If</a:t>
            </a:r>
            <a:r>
              <a:rPr lang="en-US" i="1" dirty="0"/>
              <a:t> </a:t>
            </a:r>
            <a:r>
              <a:rPr lang="en-US" dirty="0"/>
              <a:t>properly and correctly drawn, a vein diagram helps to calculate probabilities of events easily. The figure below shows various events represented by shaded regions. Note that the rectangle in each figure represents the sample space.</a:t>
            </a:r>
          </a:p>
          <a:p>
            <a:endParaRPr lang="en-US" dirty="0"/>
          </a:p>
        </p:txBody>
      </p:sp>
    </p:spTree>
    <p:extLst>
      <p:ext uri="{BB962C8B-B14F-4D97-AF65-F5344CB8AC3E}">
        <p14:creationId xmlns:p14="http://schemas.microsoft.com/office/powerpoint/2010/main" val="215261079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7467600" cy="5334000"/>
          </a:xfrm>
          <a:prstGeom prst="rect">
            <a:avLst/>
          </a:prstGeom>
          <a:noFill/>
          <a:ln>
            <a:noFill/>
          </a:ln>
        </p:spPr>
      </p:pic>
    </p:spTree>
    <p:extLst>
      <p:ext uri="{BB962C8B-B14F-4D97-AF65-F5344CB8AC3E}">
        <p14:creationId xmlns:p14="http://schemas.microsoft.com/office/powerpoint/2010/main" val="167067772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Conditional probability and independence</a:t>
            </a:r>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Conditional Probability </a:t>
            </a:r>
            <a:endParaRPr lang="en-US" dirty="0"/>
          </a:p>
          <a:p>
            <a:r>
              <a:rPr lang="en-US" dirty="0"/>
              <a:t>Conditional probability provides us with a way to reason about the outcome of an experiment, based on partial information. Here are some examples of situations we may have in our mind:</a:t>
            </a:r>
          </a:p>
          <a:p>
            <a:pPr marL="0" indent="0">
              <a:buNone/>
            </a:pPr>
            <a:r>
              <a:rPr lang="en-US" dirty="0" smtClean="0"/>
              <a:t>(</a:t>
            </a:r>
            <a:r>
              <a:rPr lang="en-US" dirty="0"/>
              <a:t>a) What is the probability that a person will be HIV-Positive given he has tuberculosis?</a:t>
            </a:r>
          </a:p>
          <a:p>
            <a:pPr marL="0" indent="0">
              <a:buNone/>
            </a:pPr>
            <a:r>
              <a:rPr lang="en-US" dirty="0"/>
              <a:t>(d) A spot shows up on a radar screen. How likely is it that it corresponds to an aircraft?</a:t>
            </a:r>
          </a:p>
          <a:p>
            <a:endParaRPr lang="en-US" dirty="0"/>
          </a:p>
        </p:txBody>
      </p:sp>
    </p:spTree>
    <p:extLst>
      <p:ext uri="{BB962C8B-B14F-4D97-AF65-F5344CB8AC3E}">
        <p14:creationId xmlns:p14="http://schemas.microsoft.com/office/powerpoint/2010/main" val="344176721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If P(B) &gt; 0, the conditional probability of A given B, denoted by P(A|B</a:t>
            </a:r>
            <a:r>
              <a:rPr lang="en-US" dirty="0" smtClean="0"/>
              <a:t>),  </a:t>
            </a:r>
            <a:r>
              <a:rPr lang="en-US" dirty="0"/>
              <a:t>is </a:t>
            </a:r>
          </a:p>
          <a:p>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971800"/>
            <a:ext cx="51816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86489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5.19: </a:t>
            </a:r>
            <a:r>
              <a:rPr lang="en-US" dirty="0"/>
              <a:t>Suppose cards numbered one through ten are placed in a hat, mixed up, and then one of the cards is drawn at random. If we are told that the number on the drawn card is at least five, then what is the conditional probability that it is ten?</a:t>
            </a:r>
          </a:p>
          <a:p>
            <a:r>
              <a:rPr lang="en-US" b="1" dirty="0"/>
              <a:t>Solution:</a:t>
            </a:r>
            <a:r>
              <a:rPr lang="en-US" dirty="0"/>
              <a:t> Let A</a:t>
            </a:r>
            <a:r>
              <a:rPr lang="en-US" i="1" dirty="0"/>
              <a:t> </a:t>
            </a:r>
            <a:r>
              <a:rPr lang="en-US" dirty="0"/>
              <a:t>denote the event that the number on the drawn card is ten, and B</a:t>
            </a:r>
            <a:r>
              <a:rPr lang="en-US" i="1" dirty="0"/>
              <a:t> </a:t>
            </a:r>
            <a:r>
              <a:rPr lang="en-US" dirty="0"/>
              <a:t>be the event that it is at least five. The desired probability is </a:t>
            </a:r>
            <a:r>
              <a:rPr lang="en-US" i="1" dirty="0"/>
              <a:t>P(A</a:t>
            </a:r>
            <a:r>
              <a:rPr lang="en-US" dirty="0"/>
              <a:t>|B</a:t>
            </a:r>
            <a:r>
              <a:rPr lang="en-US" i="1" dirty="0"/>
              <a:t>)</a:t>
            </a:r>
            <a:r>
              <a:rPr lang="en-US" dirty="0"/>
              <a:t>.</a:t>
            </a:r>
          </a:p>
          <a:p>
            <a:endParaRPr lang="en-US" dirty="0"/>
          </a:p>
        </p:txBody>
      </p:sp>
    </p:spTree>
    <p:extLst>
      <p:ext uri="{BB962C8B-B14F-4D97-AF65-F5344CB8AC3E}">
        <p14:creationId xmlns:p14="http://schemas.microsoft.com/office/powerpoint/2010/main" val="2805209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cont..</a:t>
            </a:r>
            <a:endParaRPr lang="en-US" dirty="0"/>
          </a:p>
        </p:txBody>
      </p:sp>
      <p:sp>
        <p:nvSpPr>
          <p:cNvPr id="3" name="Date Placeholder 2"/>
          <p:cNvSpPr>
            <a:spLocks noGrp="1"/>
          </p:cNvSpPr>
          <p:nvPr>
            <p:ph type="dt" sz="half" idx="10"/>
          </p:nvPr>
        </p:nvSpPr>
        <p:spPr/>
        <p:txBody>
          <a:bodyPr/>
          <a:lstStyle/>
          <a:p>
            <a:fld id="{40AAAFAB-4213-475C-B762-F9460CF9B467}"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25000" lnSpcReduction="20000"/>
          </a:bodyPr>
          <a:lstStyle/>
          <a:p>
            <a:pPr marL="0" indent="0">
              <a:buNone/>
            </a:pPr>
            <a:r>
              <a:rPr lang="en-US" b="1" smtClean="0"/>
              <a:t>                                </a:t>
            </a:r>
            <a:r>
              <a:rPr lang="en-US" sz="9600" b="1" smtClean="0"/>
              <a:t>Ordinal </a:t>
            </a:r>
            <a:r>
              <a:rPr lang="en-US" sz="9600" b="1" dirty="0"/>
              <a:t>scale:</a:t>
            </a:r>
            <a:endParaRPr lang="en-US" sz="9600" dirty="0"/>
          </a:p>
          <a:p>
            <a:pPr lvl="0"/>
            <a:r>
              <a:rPr lang="en-US" sz="9600" dirty="0"/>
              <a:t>This measurement scale is similar to the nominal scale but the levels or categories can be ranked or order. </a:t>
            </a:r>
          </a:p>
          <a:p>
            <a:pPr lvl="0"/>
            <a:r>
              <a:rPr lang="en-US" sz="9600" dirty="0"/>
              <a:t>That is, we can compare levels or categories of the scale. </a:t>
            </a:r>
          </a:p>
          <a:p>
            <a:pPr lvl="0"/>
            <a:r>
              <a:rPr lang="en-US" sz="9600" dirty="0"/>
              <a:t>Therefore, this scale of measurement gives better information on the quantities being measured as compared to nominal scale.  For example, living standard of a family can be poor, medium or higher. </a:t>
            </a:r>
          </a:p>
          <a:p>
            <a:pPr lvl="0"/>
            <a:r>
              <a:rPr lang="en-US" sz="9600" dirty="0"/>
              <a:t>These categories can be ordered as poor is less than medium and medium is less than higher class. </a:t>
            </a:r>
          </a:p>
          <a:p>
            <a:pPr lvl="0"/>
            <a:r>
              <a:rPr lang="en-US" sz="9600" dirty="0"/>
              <a:t>However, the distance or magnitude between the levels, say between poor and medium, is not clearly known.</a:t>
            </a:r>
          </a:p>
          <a:p>
            <a:endParaRPr lang="en-US" dirty="0"/>
          </a:p>
        </p:txBody>
      </p:sp>
    </p:spTree>
    <p:extLst>
      <p:ext uri="{BB962C8B-B14F-4D97-AF65-F5344CB8AC3E}">
        <p14:creationId xmlns:p14="http://schemas.microsoft.com/office/powerpoint/2010/main" val="422099098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560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2514601"/>
            <a:ext cx="8763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58136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648200"/>
          </a:xfrm>
        </p:spPr>
        <p:txBody>
          <a:bodyPr>
            <a:normAutofit/>
          </a:bodyPr>
          <a:lstStyle/>
          <a:p>
            <a:r>
              <a:rPr lang="en-US" b="1" dirty="0"/>
              <a:t>Example 5.20: </a:t>
            </a:r>
            <a:r>
              <a:rPr lang="en-US" dirty="0"/>
              <a:t>A family has two children. What is the conditional probability that both are boys given that at least one of them is a boy? Assume that the sample space </a:t>
            </a:r>
            <a:r>
              <a:rPr lang="en-US" i="1" dirty="0"/>
              <a:t>S </a:t>
            </a:r>
            <a:r>
              <a:rPr lang="en-US" dirty="0"/>
              <a:t>is given by </a:t>
            </a:r>
            <a:r>
              <a:rPr lang="en-US" i="1" dirty="0"/>
              <a:t>S </a:t>
            </a:r>
            <a:r>
              <a:rPr lang="en-US" dirty="0"/>
              <a:t>= {</a:t>
            </a:r>
            <a:r>
              <a:rPr lang="en-US" i="1" dirty="0"/>
              <a:t>(b, b), (b, g), (g, b), (g, g)</a:t>
            </a:r>
            <a:r>
              <a:rPr lang="en-US" dirty="0"/>
              <a:t>}, and all outcomes are equally likely. </a:t>
            </a:r>
            <a:r>
              <a:rPr lang="en-US" i="1" dirty="0"/>
              <a:t>(b, g) </a:t>
            </a:r>
            <a:r>
              <a:rPr lang="en-US" dirty="0"/>
              <a:t>means, for instance, that the older child is a boy and the younger child is a girl.</a:t>
            </a:r>
          </a:p>
          <a:p>
            <a:endParaRPr lang="en-US" dirty="0"/>
          </a:p>
          <a:p>
            <a:endParaRPr lang="en-US" dirty="0"/>
          </a:p>
        </p:txBody>
      </p:sp>
    </p:spTree>
    <p:extLst>
      <p:ext uri="{BB962C8B-B14F-4D97-AF65-F5344CB8AC3E}">
        <p14:creationId xmlns:p14="http://schemas.microsoft.com/office/powerpoint/2010/main" val="169257596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904761068"/>
              </p:ext>
            </p:extLst>
          </p:nvPr>
        </p:nvGraphicFramePr>
        <p:xfrm>
          <a:off x="228600" y="1752600"/>
          <a:ext cx="8763000" cy="4713780"/>
        </p:xfrm>
        <a:graphic>
          <a:graphicData uri="http://schemas.openxmlformats.org/drawingml/2006/table">
            <a:tbl>
              <a:tblPr firstRow="1" bandRow="1">
                <a:tableStyleId>{5C22544A-7EE6-4342-B048-85BDC9FD1C3A}</a:tableStyleId>
              </a:tblPr>
              <a:tblGrid>
                <a:gridCol w="2190750"/>
                <a:gridCol w="2190750"/>
                <a:gridCol w="2190750"/>
                <a:gridCol w="2190750"/>
              </a:tblGrid>
              <a:tr h="485556">
                <a:tc rowSpan="2">
                  <a:txBody>
                    <a:bodyPr/>
                    <a:lstStyle/>
                    <a:p>
                      <a:r>
                        <a:rPr lang="en-US" sz="2400" dirty="0" smtClean="0"/>
                        <a:t>sex</a:t>
                      </a:r>
                      <a:endParaRPr lang="en-US" sz="2400" dirty="0"/>
                    </a:p>
                  </a:txBody>
                  <a:tcPr/>
                </a:tc>
                <a:tc gridSpan="2">
                  <a:txBody>
                    <a:bodyPr/>
                    <a:lstStyle/>
                    <a:p>
                      <a:r>
                        <a:rPr lang="en-US" sz="2400" dirty="0" smtClean="0"/>
                        <a:t>residence</a:t>
                      </a:r>
                      <a:endParaRPr lang="en-US" sz="2400" dirty="0"/>
                    </a:p>
                  </a:txBody>
                  <a:tcPr/>
                </a:tc>
                <a:tc hMerge="1">
                  <a:txBody>
                    <a:bodyPr/>
                    <a:lstStyle/>
                    <a:p>
                      <a:endParaRPr lang="en-US" dirty="0"/>
                    </a:p>
                  </a:txBody>
                  <a:tcPr/>
                </a:tc>
                <a:tc>
                  <a:txBody>
                    <a:bodyPr/>
                    <a:lstStyle/>
                    <a:p>
                      <a:endParaRPr lang="en-US" sz="2400" dirty="0"/>
                    </a:p>
                  </a:txBody>
                  <a:tcPr/>
                </a:tc>
              </a:tr>
              <a:tr h="485556">
                <a:tc vMerge="1">
                  <a:txBody>
                    <a:bodyPr/>
                    <a:lstStyle/>
                    <a:p>
                      <a:endParaRPr lang="en-US" dirty="0"/>
                    </a:p>
                  </a:txBody>
                  <a:tcPr/>
                </a:tc>
                <a:tc>
                  <a:txBody>
                    <a:bodyPr/>
                    <a:lstStyle/>
                    <a:p>
                      <a:r>
                        <a:rPr lang="en-US" sz="2400" dirty="0" smtClean="0"/>
                        <a:t>urban</a:t>
                      </a:r>
                      <a:endParaRPr lang="en-US" sz="2400" dirty="0"/>
                    </a:p>
                  </a:txBody>
                  <a:tcPr/>
                </a:tc>
                <a:tc>
                  <a:txBody>
                    <a:bodyPr/>
                    <a:lstStyle/>
                    <a:p>
                      <a:r>
                        <a:rPr lang="en-US" sz="2400" dirty="0" smtClean="0"/>
                        <a:t>rural</a:t>
                      </a:r>
                      <a:endParaRPr lang="en-US" sz="2400" dirty="0"/>
                    </a:p>
                  </a:txBody>
                  <a:tcPr/>
                </a:tc>
                <a:tc>
                  <a:txBody>
                    <a:bodyPr/>
                    <a:lstStyle/>
                    <a:p>
                      <a:r>
                        <a:rPr lang="en-US" sz="2400" dirty="0" smtClean="0"/>
                        <a:t>total</a:t>
                      </a:r>
                      <a:endParaRPr lang="en-US" sz="2400" dirty="0"/>
                    </a:p>
                  </a:txBody>
                  <a:tcPr/>
                </a:tc>
              </a:tr>
              <a:tr h="485556">
                <a:tc>
                  <a:txBody>
                    <a:bodyPr/>
                    <a:lstStyle/>
                    <a:p>
                      <a:r>
                        <a:rPr lang="en-US" sz="2400" dirty="0" smtClean="0"/>
                        <a:t>male</a:t>
                      </a:r>
                      <a:endParaRPr lang="en-US" sz="2400" dirty="0"/>
                    </a:p>
                  </a:txBody>
                  <a:tcPr/>
                </a:tc>
                <a:tc>
                  <a:txBody>
                    <a:bodyPr/>
                    <a:lstStyle/>
                    <a:p>
                      <a:r>
                        <a:rPr lang="en-US" sz="2400" dirty="0" smtClean="0"/>
                        <a:t>30</a:t>
                      </a:r>
                      <a:endParaRPr lang="en-US" sz="2400" dirty="0"/>
                    </a:p>
                  </a:txBody>
                  <a:tcPr/>
                </a:tc>
                <a:tc>
                  <a:txBody>
                    <a:bodyPr/>
                    <a:lstStyle/>
                    <a:p>
                      <a:r>
                        <a:rPr lang="en-US" sz="2400" dirty="0" smtClean="0"/>
                        <a:t>40</a:t>
                      </a:r>
                      <a:endParaRPr lang="en-US" sz="2400" dirty="0"/>
                    </a:p>
                  </a:txBody>
                  <a:tcPr/>
                </a:tc>
                <a:tc>
                  <a:txBody>
                    <a:bodyPr/>
                    <a:lstStyle/>
                    <a:p>
                      <a:r>
                        <a:rPr lang="en-US" sz="2400" dirty="0" smtClean="0"/>
                        <a:t>70</a:t>
                      </a:r>
                      <a:endParaRPr lang="en-US" sz="2400" dirty="0"/>
                    </a:p>
                  </a:txBody>
                  <a:tcPr/>
                </a:tc>
              </a:tr>
              <a:tr h="485556">
                <a:tc>
                  <a:txBody>
                    <a:bodyPr/>
                    <a:lstStyle/>
                    <a:p>
                      <a:r>
                        <a:rPr lang="en-US" sz="2400" dirty="0" smtClean="0"/>
                        <a:t>female</a:t>
                      </a:r>
                      <a:endParaRPr lang="en-US" sz="2400" dirty="0"/>
                    </a:p>
                  </a:txBody>
                  <a:tcPr/>
                </a:tc>
                <a:tc>
                  <a:txBody>
                    <a:bodyPr/>
                    <a:lstStyle/>
                    <a:p>
                      <a:r>
                        <a:rPr lang="en-US" sz="2400" dirty="0" smtClean="0"/>
                        <a:t>10</a:t>
                      </a:r>
                      <a:endParaRPr lang="en-US" sz="2400" dirty="0"/>
                    </a:p>
                  </a:txBody>
                  <a:tcPr/>
                </a:tc>
                <a:tc>
                  <a:txBody>
                    <a:bodyPr/>
                    <a:lstStyle/>
                    <a:p>
                      <a:r>
                        <a:rPr lang="en-US" sz="2400" dirty="0" smtClean="0"/>
                        <a:t>20</a:t>
                      </a:r>
                      <a:endParaRPr lang="en-US" sz="2400" dirty="0"/>
                    </a:p>
                  </a:txBody>
                  <a:tcPr/>
                </a:tc>
                <a:tc>
                  <a:txBody>
                    <a:bodyPr/>
                    <a:lstStyle/>
                    <a:p>
                      <a:r>
                        <a:rPr lang="en-US" sz="2400" dirty="0" smtClean="0"/>
                        <a:t>30</a:t>
                      </a:r>
                      <a:endParaRPr lang="en-US" sz="2400" dirty="0"/>
                    </a:p>
                  </a:txBody>
                  <a:tcPr/>
                </a:tc>
              </a:tr>
              <a:tr h="485556">
                <a:tc>
                  <a:txBody>
                    <a:bodyPr/>
                    <a:lstStyle/>
                    <a:p>
                      <a:r>
                        <a:rPr lang="en-US" sz="2400" dirty="0" smtClean="0"/>
                        <a:t>total</a:t>
                      </a:r>
                      <a:endParaRPr lang="en-US" sz="2400" dirty="0"/>
                    </a:p>
                  </a:txBody>
                  <a:tcPr/>
                </a:tc>
                <a:tc>
                  <a:txBody>
                    <a:bodyPr/>
                    <a:lstStyle/>
                    <a:p>
                      <a:r>
                        <a:rPr lang="en-US" sz="2400" dirty="0" smtClean="0"/>
                        <a:t>40</a:t>
                      </a:r>
                      <a:endParaRPr lang="en-US" sz="2400" dirty="0"/>
                    </a:p>
                  </a:txBody>
                  <a:tcPr/>
                </a:tc>
                <a:tc>
                  <a:txBody>
                    <a:bodyPr/>
                    <a:lstStyle/>
                    <a:p>
                      <a:r>
                        <a:rPr lang="en-US" sz="2400" dirty="0" smtClean="0"/>
                        <a:t>60</a:t>
                      </a:r>
                      <a:endParaRPr lang="en-US" sz="2400" dirty="0"/>
                    </a:p>
                  </a:txBody>
                  <a:tcPr/>
                </a:tc>
                <a:tc>
                  <a:txBody>
                    <a:bodyPr/>
                    <a:lstStyle/>
                    <a:p>
                      <a:r>
                        <a:rPr lang="en-US" sz="2400" dirty="0" smtClean="0"/>
                        <a:t>100</a:t>
                      </a:r>
                      <a:endParaRPr lang="en-US" sz="2400" dirty="0"/>
                    </a:p>
                  </a:txBody>
                  <a:tcPr/>
                </a:tc>
              </a:tr>
              <a:tr h="1915619">
                <a:tc gridSpan="4">
                  <a:txBody>
                    <a:bodyPr/>
                    <a:lstStyle/>
                    <a:p>
                      <a:r>
                        <a:rPr lang="en-US" sz="2400" dirty="0" smtClean="0"/>
                        <a:t>Geology</a:t>
                      </a:r>
                      <a:r>
                        <a:rPr lang="en-US" sz="2400" baseline="0" dirty="0" smtClean="0"/>
                        <a:t> students were classified based on their sex and residence. If the students are randomly selected for scholarship, what is the probability that the selected student is:</a:t>
                      </a:r>
                    </a:p>
                    <a:p>
                      <a:pPr marL="342900" indent="-342900">
                        <a:buAutoNum type="alphaLcParenR"/>
                      </a:pPr>
                      <a:r>
                        <a:rPr lang="en-US" sz="2400" baseline="0" dirty="0" smtClean="0"/>
                        <a:t>Male given that the student is urban?</a:t>
                      </a:r>
                    </a:p>
                    <a:p>
                      <a:pPr marL="342900" indent="-342900">
                        <a:buAutoNum type="alphaLcParenR"/>
                      </a:pPr>
                      <a:r>
                        <a:rPr lang="en-US" sz="2400" baseline="0" dirty="0" smtClean="0"/>
                        <a:t>From rural given that the student is Female?</a:t>
                      </a:r>
                    </a:p>
                    <a:p>
                      <a:pPr marL="342900" indent="-342900">
                        <a:buAutoNum type="alphaLcParenR"/>
                      </a:pPr>
                      <a:r>
                        <a:rPr lang="en-US" sz="2400" baseline="0" dirty="0" smtClean="0"/>
                        <a:t>Female given that the </a:t>
                      </a:r>
                      <a:r>
                        <a:rPr lang="en-US" sz="2400" baseline="0" smtClean="0"/>
                        <a:t>student is </a:t>
                      </a:r>
                      <a:r>
                        <a:rPr lang="en-US" sz="2400" baseline="0" dirty="0" smtClean="0"/>
                        <a:t>male?</a:t>
                      </a:r>
                      <a:endParaRPr lang="en-US" sz="240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375707548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Solution:</a:t>
            </a:r>
            <a:r>
              <a:rPr lang="en-US" dirty="0"/>
              <a:t> Letting </a:t>
            </a:r>
            <a:r>
              <a:rPr lang="en-US" i="1" dirty="0"/>
              <a:t>A </a:t>
            </a:r>
            <a:r>
              <a:rPr lang="en-US" dirty="0"/>
              <a:t>denote the event that both children are boys, and </a:t>
            </a:r>
            <a:r>
              <a:rPr lang="en-US" i="1" dirty="0"/>
              <a:t>B </a:t>
            </a:r>
            <a:r>
              <a:rPr lang="en-US" dirty="0"/>
              <a:t>the event that at least one of them is a boy, then the desired probability is given by </a:t>
            </a:r>
          </a:p>
          <a:p>
            <a:endParaRPr lang="en-US" dirty="0" smtClean="0"/>
          </a:p>
          <a:p>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024" y="3962400"/>
            <a:ext cx="54102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69714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20000"/>
          </a:bodyPr>
          <a:lstStyle/>
          <a:p>
            <a:r>
              <a:rPr lang="en-US" b="1" dirty="0"/>
              <a:t>Law of Multiplication </a:t>
            </a:r>
            <a:endParaRPr lang="en-US" dirty="0"/>
          </a:p>
          <a:p>
            <a:r>
              <a:rPr lang="en-US" dirty="0"/>
              <a:t>The defining equation for conditional probability may also be written as: </a:t>
            </a:r>
          </a:p>
          <a:p>
            <a:r>
              <a:rPr lang="en-US" dirty="0"/>
              <a:t>P(</a:t>
            </a:r>
            <a:r>
              <a:rPr lang="en-US" dirty="0" err="1"/>
              <a:t>AnB</a:t>
            </a:r>
            <a:r>
              <a:rPr lang="en-US" dirty="0"/>
              <a:t>) = P(B) P(A|B)</a:t>
            </a:r>
          </a:p>
          <a:p>
            <a:r>
              <a:rPr lang="en-US" dirty="0"/>
              <a:t>This formula is useful when the information given to us in a problem is P(B) and P(A|B) and we are asked to find P(</a:t>
            </a:r>
            <a:r>
              <a:rPr lang="en-US" dirty="0" err="1"/>
              <a:t>AnB</a:t>
            </a:r>
            <a:r>
              <a:rPr lang="en-US" dirty="0"/>
              <a:t>). An example illustrates the use of this formula. Suppose that 5 good fuses and two defective ones have been mixed up. To find the defective fuses, we test them one-by-one, at random and without replacement. What is the probability that we are lucky and find both of the defective fuses in the first two tests? </a:t>
            </a:r>
          </a:p>
          <a:p>
            <a:endParaRPr lang="en-US" dirty="0"/>
          </a:p>
        </p:txBody>
      </p:sp>
    </p:spTree>
    <p:extLst>
      <p:ext uri="{BB962C8B-B14F-4D97-AF65-F5344CB8AC3E}">
        <p14:creationId xmlns:p14="http://schemas.microsoft.com/office/powerpoint/2010/main" val="193797363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495800"/>
          </a:xfrm>
        </p:spPr>
        <p:txBody>
          <a:bodyPr>
            <a:normAutofit fontScale="92500" lnSpcReduction="10000"/>
          </a:bodyPr>
          <a:lstStyle/>
          <a:p>
            <a:r>
              <a:rPr lang="en-US" b="1" dirty="0"/>
              <a:t>Example 5.21</a:t>
            </a:r>
            <a:r>
              <a:rPr lang="en-US" dirty="0"/>
              <a:t>: Suppose an urn contains seven black balls and five white balls. We draw two balls from the urn without replacement. Assuming that each ball in the urn is equally likely to be drawn, what is the probability that both drawn balls are black?</a:t>
            </a:r>
          </a:p>
          <a:p>
            <a:r>
              <a:rPr lang="en-US" b="1" dirty="0"/>
              <a:t>Solution:</a:t>
            </a:r>
            <a:r>
              <a:rPr lang="en-US" dirty="0"/>
              <a:t> Let </a:t>
            </a:r>
            <a:r>
              <a:rPr lang="en-US" i="1" dirty="0"/>
              <a:t>A </a:t>
            </a:r>
            <a:r>
              <a:rPr lang="en-US" dirty="0"/>
              <a:t>and </a:t>
            </a:r>
            <a:r>
              <a:rPr lang="en-US" i="1" dirty="0"/>
              <a:t>B </a:t>
            </a:r>
            <a:r>
              <a:rPr lang="en-US" dirty="0"/>
              <a:t>denote, respectively, the events that the first and second balls drawn are black. Now, given that the first ball selected is black, there are six remaining black balls and five white balls, and so </a:t>
            </a:r>
            <a:r>
              <a:rPr lang="en-US" i="1" dirty="0"/>
              <a:t>P(B</a:t>
            </a:r>
            <a:r>
              <a:rPr lang="en-US" dirty="0"/>
              <a:t>|</a:t>
            </a:r>
            <a:r>
              <a:rPr lang="en-US" i="1" dirty="0"/>
              <a:t>A) </a:t>
            </a:r>
            <a:r>
              <a:rPr lang="en-US" dirty="0"/>
              <a:t>= 6/11. As </a:t>
            </a:r>
            <a:r>
              <a:rPr lang="en-US" i="1" dirty="0"/>
              <a:t>P(A) </a:t>
            </a:r>
            <a:r>
              <a:rPr lang="en-US" dirty="0"/>
              <a:t>is clearly 7/12 , our desired probability is</a:t>
            </a:r>
          </a:p>
          <a:p>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6418" y="5410200"/>
            <a:ext cx="3585381"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47587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Independence</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pPr marL="0" indent="0">
              <a:buNone/>
            </a:pPr>
            <a:r>
              <a:rPr lang="en-US" dirty="0" smtClean="0"/>
              <a:t>We </a:t>
            </a:r>
            <a:r>
              <a:rPr lang="en-US" dirty="0"/>
              <a:t>have introduced the conditional probability P(A|B) to capture the partial information that event B provides about event A. An interesting and important special case arises when the occurrence of B provides no information and does not alter the probability that A has occurred, i.e., P(A|B) = P(A). When the above equality holds, we say that A is independent of B. Note that by the definition P(A|B) = P(A ∩ B)/P(B), this is equivalent to P(A ∩ B) = P(A)P(B).</a:t>
            </a:r>
          </a:p>
          <a:p>
            <a:endParaRPr lang="en-US" dirty="0"/>
          </a:p>
        </p:txBody>
      </p:sp>
    </p:spTree>
    <p:extLst>
      <p:ext uri="{BB962C8B-B14F-4D97-AF65-F5344CB8AC3E}">
        <p14:creationId xmlns:p14="http://schemas.microsoft.com/office/powerpoint/2010/main" val="273183101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Independence</a:t>
            </a:r>
            <a:endParaRPr lang="en-US" dirty="0"/>
          </a:p>
          <a:p>
            <a:pPr marL="0" indent="0">
              <a:buNone/>
            </a:pPr>
            <a:r>
              <a:rPr lang="en-US" dirty="0" smtClean="0"/>
              <a:t>Two </a:t>
            </a:r>
            <a:r>
              <a:rPr lang="en-US" dirty="0"/>
              <a:t>events </a:t>
            </a:r>
            <a:r>
              <a:rPr lang="en-US" i="1" dirty="0"/>
              <a:t>A </a:t>
            </a:r>
            <a:r>
              <a:rPr lang="en-US" dirty="0"/>
              <a:t>and </a:t>
            </a:r>
            <a:r>
              <a:rPr lang="en-US" i="1" dirty="0"/>
              <a:t>B </a:t>
            </a:r>
            <a:r>
              <a:rPr lang="en-US" dirty="0"/>
              <a:t>are said to independent if P(</a:t>
            </a:r>
            <a:r>
              <a:rPr lang="en-US" i="1" dirty="0"/>
              <a:t>A ∩ B</a:t>
            </a:r>
            <a:r>
              <a:rPr lang="en-US" dirty="0"/>
              <a:t>) = P(</a:t>
            </a:r>
            <a:r>
              <a:rPr lang="en-US" i="1" dirty="0"/>
              <a:t>A</a:t>
            </a:r>
            <a:r>
              <a:rPr lang="en-US" dirty="0"/>
              <a:t>)P(</a:t>
            </a:r>
            <a:r>
              <a:rPr lang="en-US" i="1" dirty="0"/>
              <a:t>B</a:t>
            </a:r>
            <a:r>
              <a:rPr lang="en-US" dirty="0"/>
              <a:t>)</a:t>
            </a:r>
            <a:r>
              <a:rPr lang="en-US" i="1" dirty="0"/>
              <a:t>. </a:t>
            </a:r>
            <a:r>
              <a:rPr lang="en-US" dirty="0"/>
              <a:t>If in addition, P(</a:t>
            </a:r>
            <a:r>
              <a:rPr lang="en-US" i="1" dirty="0"/>
              <a:t>B</a:t>
            </a:r>
            <a:r>
              <a:rPr lang="en-US" dirty="0"/>
              <a:t>) </a:t>
            </a:r>
            <a:r>
              <a:rPr lang="en-US" i="1" dirty="0"/>
              <a:t>&gt; </a:t>
            </a:r>
            <a:r>
              <a:rPr lang="en-US" dirty="0"/>
              <a:t>0, independence is equivalent to the condition P(</a:t>
            </a:r>
            <a:r>
              <a:rPr lang="en-US" i="1" dirty="0"/>
              <a:t>A|B</a:t>
            </a:r>
            <a:r>
              <a:rPr lang="en-US" dirty="0"/>
              <a:t>) = P(</a:t>
            </a:r>
            <a:r>
              <a:rPr lang="en-US" i="1" dirty="0"/>
              <a:t>A</a:t>
            </a:r>
            <a:r>
              <a:rPr lang="en-US" dirty="0"/>
              <a:t>)</a:t>
            </a:r>
            <a:r>
              <a:rPr lang="en-US" i="1" dirty="0"/>
              <a:t>.</a:t>
            </a:r>
            <a:endParaRPr lang="en-US" dirty="0"/>
          </a:p>
        </p:txBody>
      </p:sp>
    </p:spTree>
    <p:extLst>
      <p:ext uri="{BB962C8B-B14F-4D97-AF65-F5344CB8AC3E}">
        <p14:creationId xmlns:p14="http://schemas.microsoft.com/office/powerpoint/2010/main" val="68759785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endParaRPr lang="en-US" b="1" dirty="0" smtClean="0"/>
          </a:p>
          <a:p>
            <a:endParaRPr lang="en-US" b="1" dirty="0"/>
          </a:p>
          <a:p>
            <a:pPr marL="0" indent="0">
              <a:buNone/>
            </a:pPr>
            <a:endParaRPr lang="en-US" b="1" dirty="0"/>
          </a:p>
          <a:p>
            <a:pPr marL="0" indent="0">
              <a:buNone/>
            </a:pPr>
            <a:r>
              <a:rPr lang="en-US" b="1" dirty="0" smtClean="0"/>
              <a:t>           PROBABILITY </a:t>
            </a:r>
            <a:r>
              <a:rPr lang="en-US" b="1" dirty="0"/>
              <a:t>DISTRIBUTIONS</a:t>
            </a:r>
          </a:p>
          <a:p>
            <a:endParaRPr lang="en-US" dirty="0"/>
          </a:p>
        </p:txBody>
      </p:sp>
    </p:spTree>
    <p:extLst>
      <p:ext uri="{BB962C8B-B14F-4D97-AF65-F5344CB8AC3E}">
        <p14:creationId xmlns:p14="http://schemas.microsoft.com/office/powerpoint/2010/main" val="111220260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r>
              <a:rPr lang="en-GB" b="1" dirty="0" smtClean="0"/>
              <a:t>Definition of random variables and probability distributions</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Given an experiment and the corresponding set of possible outcomes (the sample space), a random variable associates a particular number with each outcome. Mathematically, a random variable is a real-valued function of the experimental outcome. The following  are some examples of random variables:</a:t>
            </a:r>
          </a:p>
          <a:p>
            <a:endParaRPr lang="en-US" dirty="0"/>
          </a:p>
        </p:txBody>
      </p:sp>
    </p:spTree>
    <p:extLst>
      <p:ext uri="{BB962C8B-B14F-4D97-AF65-F5344CB8AC3E}">
        <p14:creationId xmlns:p14="http://schemas.microsoft.com/office/powerpoint/2010/main" val="3091014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 to Statistics</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smtClean="0"/>
              <a:t>                </a:t>
            </a:r>
            <a:r>
              <a:rPr lang="en-US" b="1" dirty="0"/>
              <a:t> </a:t>
            </a:r>
            <a:r>
              <a:rPr lang="en-US" b="1" dirty="0" smtClean="0"/>
              <a:t>Objectives</a:t>
            </a:r>
            <a:r>
              <a:rPr lang="en-US" b="1" dirty="0"/>
              <a:t>:</a:t>
            </a:r>
            <a:endParaRPr lang="en-US" dirty="0"/>
          </a:p>
          <a:p>
            <a:pPr marL="0" indent="0">
              <a:buNone/>
            </a:pPr>
            <a:r>
              <a:rPr lang="en-US" dirty="0" smtClean="0"/>
              <a:t> At </a:t>
            </a:r>
            <a:r>
              <a:rPr lang="en-US" dirty="0"/>
              <a:t>the end of this session, students should be able to:</a:t>
            </a:r>
          </a:p>
          <a:p>
            <a:pPr lvl="1"/>
            <a:r>
              <a:rPr lang="en-US" dirty="0"/>
              <a:t>understand statistics and basic terminologies</a:t>
            </a:r>
          </a:p>
          <a:p>
            <a:pPr lvl="1"/>
            <a:r>
              <a:rPr lang="en-US" dirty="0"/>
              <a:t>understand scales of measurement in statistics</a:t>
            </a:r>
          </a:p>
          <a:p>
            <a:pPr lvl="1"/>
            <a:r>
              <a:rPr lang="en-US" dirty="0"/>
              <a:t>understand the basic methods of data collection</a:t>
            </a:r>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Date Placeholder 4"/>
          <p:cNvSpPr>
            <a:spLocks noGrp="1"/>
          </p:cNvSpPr>
          <p:nvPr>
            <p:ph type="dt" sz="half" idx="10"/>
          </p:nvPr>
        </p:nvSpPr>
        <p:spPr/>
        <p:txBody>
          <a:bodyPr/>
          <a:lstStyle/>
          <a:p>
            <a:fld id="{071D00B0-2CD7-49DD-A4CE-E958B26D402E}" type="datetime1">
              <a:rPr lang="en-US" smtClean="0"/>
              <a:pPr/>
              <a:t>6/27/2022</a:t>
            </a:fld>
            <a:endParaRPr lang="en-US" dirty="0"/>
          </a:p>
        </p:txBody>
      </p:sp>
    </p:spTree>
    <p:extLst>
      <p:ext uri="{BB962C8B-B14F-4D97-AF65-F5344CB8AC3E}">
        <p14:creationId xmlns:p14="http://schemas.microsoft.com/office/powerpoint/2010/main" val="3889648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B4875BA1-B31D-489A-8BA0-FFF41F8800B4}"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77500" lnSpcReduction="20000"/>
          </a:bodyPr>
          <a:lstStyle/>
          <a:p>
            <a:pPr marL="0" indent="0">
              <a:buNone/>
            </a:pPr>
            <a:r>
              <a:rPr lang="en-US" b="1" dirty="0" smtClean="0"/>
              <a:t>                 Interval </a:t>
            </a:r>
            <a:r>
              <a:rPr lang="en-US" b="1" dirty="0"/>
              <a:t>scale: </a:t>
            </a:r>
            <a:endParaRPr lang="en-US" dirty="0"/>
          </a:p>
          <a:p>
            <a:pPr lvl="0"/>
            <a:r>
              <a:rPr lang="en-US" sz="3100" dirty="0"/>
              <a:t>This measurement scale shares the ordering or ranking and labeling properties of ordinal scale of measurement. Besides, the distance or magnitude between two values is clearly known (meaningful). </a:t>
            </a:r>
          </a:p>
          <a:p>
            <a:pPr lvl="0"/>
            <a:r>
              <a:rPr lang="en-US" sz="3100" dirty="0"/>
              <a:t>However, it lacks a true zero point (i.e., zero point is not meaningful). For example, temperature in degree centigrade or Fahrenheit of an object. If the temperature of an object is zero degree centigrade, it doesn’t mean that the object lacks heat. Hence zero is arbitrary point in the scale. It doesn’t make sense to say that 80° F is twice as hot as 40° </a:t>
            </a:r>
            <a:r>
              <a:rPr lang="en-US" sz="3100" dirty="0" smtClean="0"/>
              <a:t>F. </a:t>
            </a:r>
          </a:p>
          <a:p>
            <a:pPr lvl="0"/>
            <a:r>
              <a:rPr lang="en-US" sz="3100" dirty="0" smtClean="0"/>
              <a:t>We </a:t>
            </a:r>
            <a:r>
              <a:rPr lang="en-US" sz="3100" dirty="0"/>
              <a:t>can do subtraction and addition on interval level data but division and multiplication are impossible. </a:t>
            </a:r>
          </a:p>
          <a:p>
            <a:endParaRPr lang="en-US" sz="3100" dirty="0"/>
          </a:p>
        </p:txBody>
      </p:sp>
    </p:spTree>
    <p:extLst>
      <p:ext uri="{BB962C8B-B14F-4D97-AF65-F5344CB8AC3E}">
        <p14:creationId xmlns:p14="http://schemas.microsoft.com/office/powerpoint/2010/main" val="3959454787"/>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a:t>(a) In an experiment involving a sequence of 5 tosses of a coin, the number of heads in the sequence is a random variable. </a:t>
            </a:r>
          </a:p>
          <a:p>
            <a:r>
              <a:rPr lang="en-US" dirty="0"/>
              <a:t>(b) In an experiment involving two rolls of a die, the following are examples of random variables: (1) The sum of the two rolls, (2) The number of sixes in the two rolls.</a:t>
            </a:r>
          </a:p>
          <a:p>
            <a:r>
              <a:rPr lang="en-US" dirty="0"/>
              <a:t> (c) In an experiment involving the transmission of a message, the time needed to transmit the message, the number of symbols received in error, and the delay with which the message is received are all random variables.</a:t>
            </a:r>
          </a:p>
          <a:p>
            <a:endParaRPr lang="en-US" dirty="0"/>
          </a:p>
        </p:txBody>
      </p:sp>
    </p:spTree>
    <p:extLst>
      <p:ext uri="{BB962C8B-B14F-4D97-AF65-F5344CB8AC3E}">
        <p14:creationId xmlns:p14="http://schemas.microsoft.com/office/powerpoint/2010/main" val="297016516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85000" lnSpcReduction="20000"/>
          </a:bodyPr>
          <a:lstStyle/>
          <a:p>
            <a:r>
              <a:rPr lang="en-US" b="1" dirty="0"/>
              <a:t>Notation: </a:t>
            </a:r>
            <a:r>
              <a:rPr lang="en-US" dirty="0"/>
              <a:t>We will use capital letters to denote random variables, and lower case characters to denote real numbers such as the numerical values of a random variable.</a:t>
            </a:r>
          </a:p>
          <a:p>
            <a:r>
              <a:rPr lang="en-US" b="1" dirty="0"/>
              <a:t>Types of random variables: </a:t>
            </a:r>
            <a:r>
              <a:rPr lang="en-US" dirty="0"/>
              <a:t>Generally, two types of random variables exist: discrete and continuous. A random variable is called </a:t>
            </a:r>
            <a:r>
              <a:rPr lang="en-US" i="1" dirty="0"/>
              <a:t>discrete</a:t>
            </a:r>
            <a:r>
              <a:rPr lang="en-US" dirty="0"/>
              <a:t> if its range (the set of values that it can take) is finite or at most countably infinite. For instance, the number of children in a family, number of car accidents within given period of time in a certain locality, the number of bacteria in a cubic mm of agar, etc.  </a:t>
            </a:r>
            <a:endParaRPr lang="en-US" dirty="0" smtClean="0"/>
          </a:p>
          <a:p>
            <a:r>
              <a:rPr lang="en-US" dirty="0" smtClean="0"/>
              <a:t> </a:t>
            </a:r>
            <a:r>
              <a:rPr lang="en-US" dirty="0"/>
              <a:t>If random variable assumes any numerical value in an interval or collection of intervals, then it is called a </a:t>
            </a:r>
            <a:r>
              <a:rPr lang="en-US" i="1" dirty="0"/>
              <a:t>continuous random variable</a:t>
            </a:r>
            <a:r>
              <a:rPr lang="en-US" dirty="0"/>
              <a:t>.</a:t>
            </a:r>
          </a:p>
        </p:txBody>
      </p:sp>
    </p:spTree>
    <p:extLst>
      <p:ext uri="{BB962C8B-B14F-4D97-AF65-F5344CB8AC3E}">
        <p14:creationId xmlns:p14="http://schemas.microsoft.com/office/powerpoint/2010/main" val="280024295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Examples include body weight of new born baby, life time of a human being, height of a person, etc.</a:t>
            </a:r>
          </a:p>
          <a:p>
            <a:r>
              <a:rPr lang="en-US" dirty="0"/>
              <a:t>The most important way to characterize a random variable is through the probabilities of the values that it can take. For a discrete random variable </a:t>
            </a:r>
            <a:r>
              <a:rPr lang="en-US" i="1" dirty="0"/>
              <a:t>X</a:t>
            </a:r>
            <a:r>
              <a:rPr lang="en-US" dirty="0"/>
              <a:t>, these are captured by the probability mass function (</a:t>
            </a:r>
            <a:r>
              <a:rPr lang="en-US" dirty="0" err="1"/>
              <a:t>p.m.f</a:t>
            </a:r>
            <a:r>
              <a:rPr lang="en-US" dirty="0"/>
              <a:t>. for short) of </a:t>
            </a:r>
            <a:r>
              <a:rPr lang="en-US" i="1" dirty="0"/>
              <a:t>X</a:t>
            </a:r>
            <a:r>
              <a:rPr lang="en-US" dirty="0"/>
              <a:t>, denoted </a:t>
            </a:r>
            <a:r>
              <a:rPr lang="en-US" i="1" dirty="0"/>
              <a:t>P</a:t>
            </a:r>
            <a:r>
              <a:rPr lang="en-US" i="1" baseline="-25000" dirty="0"/>
              <a:t>X</a:t>
            </a:r>
            <a:r>
              <a:rPr lang="en-US" dirty="0"/>
              <a:t>(x). For a continuous random variable X it is done by the probability density function (</a:t>
            </a:r>
            <a:r>
              <a:rPr lang="en-US" dirty="0" err="1"/>
              <a:t>p.d.f</a:t>
            </a:r>
            <a:r>
              <a:rPr lang="en-US" dirty="0"/>
              <a:t>.), denoted </a:t>
            </a:r>
            <a:r>
              <a:rPr lang="en-US" dirty="0" err="1"/>
              <a:t>f</a:t>
            </a:r>
            <a:r>
              <a:rPr lang="en-US" baseline="-25000" dirty="0" err="1"/>
              <a:t>X</a:t>
            </a:r>
            <a:r>
              <a:rPr lang="en-US" dirty="0"/>
              <a:t>(x).</a:t>
            </a:r>
          </a:p>
          <a:p>
            <a:endParaRPr lang="en-US" dirty="0"/>
          </a:p>
        </p:txBody>
      </p:sp>
    </p:spTree>
    <p:extLst>
      <p:ext uri="{BB962C8B-B14F-4D97-AF65-F5344CB8AC3E}">
        <p14:creationId xmlns:p14="http://schemas.microsoft.com/office/powerpoint/2010/main" val="181175822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96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80010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538947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a:t>Example 6.1: </a:t>
            </a:r>
            <a:r>
              <a:rPr lang="en-US" dirty="0"/>
              <a:t>Consider an experiment of tossing two fair coins. Letting X denote the number of heads appearing on the top face, then X is a random variable taking on one of the values 0, 1, 2 . The random variable X assigns a 0 value for the outcome (T,T), 1 for outcomes (T ,H) and (H, T ), and 2 for the outcome (H,H). Thus, we can calculate the probability that X can take specific value/s as follows:</a:t>
            </a:r>
          </a:p>
          <a:p>
            <a:r>
              <a:rPr lang="en-US" dirty="0"/>
              <a:t>P(X = 0) = P({(T , T )}) = ¼	</a:t>
            </a:r>
          </a:p>
          <a:p>
            <a:r>
              <a:rPr lang="en-US" dirty="0"/>
              <a:t>P(X = 1) = P({(T ,H),(H, T )}) = 2/4,</a:t>
            </a:r>
          </a:p>
          <a:p>
            <a:r>
              <a:rPr lang="en-US" dirty="0"/>
              <a:t>P(X = 2) = P({(H,H)}) = ¼</a:t>
            </a:r>
          </a:p>
          <a:p>
            <a:endParaRPr lang="en-US" dirty="0"/>
          </a:p>
        </p:txBody>
      </p:sp>
    </p:spTree>
    <p:extLst>
      <p:ext uri="{BB962C8B-B14F-4D97-AF65-F5344CB8AC3E}">
        <p14:creationId xmlns:p14="http://schemas.microsoft.com/office/powerpoint/2010/main" val="134831167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07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8229599"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69443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17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807720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535230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27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65200" y="1905000"/>
            <a:ext cx="80264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205237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7" name="Content Placeholder 6"/>
          <p:cNvSpPr>
            <a:spLocks noGrp="1"/>
          </p:cNvSpPr>
          <p:nvPr>
            <p:ph sz="quarter"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Figure</a:t>
            </a:r>
            <a:r>
              <a:rPr lang="en-US" dirty="0"/>
              <a:t>: P (a≤ X ≤ b) is the shaded region</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3785207" cy="2524124"/>
          </a:xfrm>
          <a:prstGeom prst="rect">
            <a:avLst/>
          </a:prstGeom>
          <a:noFill/>
          <a:ln>
            <a:noFill/>
          </a:ln>
        </p:spPr>
      </p:pic>
    </p:spTree>
    <p:extLst>
      <p:ext uri="{BB962C8B-B14F-4D97-AF65-F5344CB8AC3E}">
        <p14:creationId xmlns:p14="http://schemas.microsoft.com/office/powerpoint/2010/main" val="4008020556"/>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8001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0233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DEDB7AF8-1767-4F0A-9127-4C6EBA37365E}"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381000" y="1524000"/>
            <a:ext cx="8610600" cy="4572000"/>
          </a:xfrm>
        </p:spPr>
        <p:txBody>
          <a:bodyPr>
            <a:noAutofit/>
          </a:bodyPr>
          <a:lstStyle/>
          <a:p>
            <a:pPr marL="0" indent="0">
              <a:buNone/>
            </a:pPr>
            <a:r>
              <a:rPr lang="en-US" sz="2400" b="1" dirty="0" smtClean="0"/>
              <a:t>         Ratio </a:t>
            </a:r>
            <a:r>
              <a:rPr lang="en-US" sz="2400" b="1" dirty="0"/>
              <a:t>scale: </a:t>
            </a:r>
            <a:endParaRPr lang="en-US" sz="2400" dirty="0"/>
          </a:p>
          <a:p>
            <a:pPr lvl="0"/>
            <a:r>
              <a:rPr lang="en-US" sz="2800" dirty="0"/>
              <a:t>It is the highest level of measurement scale.</a:t>
            </a:r>
          </a:p>
          <a:p>
            <a:pPr lvl="0"/>
            <a:r>
              <a:rPr lang="en-US" sz="2800" dirty="0"/>
              <a:t>It shares the ordering, labeling and meaningful distance properties of interval scale. </a:t>
            </a:r>
          </a:p>
          <a:p>
            <a:pPr lvl="0"/>
            <a:r>
              <a:rPr lang="en-US" sz="2800" dirty="0"/>
              <a:t>In addition, it has a true or meaningful zero point. The existence of a true zero makes the ratio of two measures meaningful. </a:t>
            </a:r>
            <a:r>
              <a:rPr lang="en-US" sz="2800" dirty="0" smtClean="0"/>
              <a:t>example </a:t>
            </a:r>
            <a:r>
              <a:rPr lang="en-US" sz="2800" dirty="0"/>
              <a:t>includes, weight, height e t c.  </a:t>
            </a:r>
          </a:p>
          <a:p>
            <a:pPr lvl="0"/>
            <a:r>
              <a:rPr lang="en-US" sz="2800" dirty="0"/>
              <a:t>We can do subtraction, addition, multiplication and division on </a:t>
            </a:r>
            <a:r>
              <a:rPr lang="en-US" sz="2800" dirty="0" smtClean="0"/>
              <a:t>ratio </a:t>
            </a:r>
            <a:r>
              <a:rPr lang="en-US" sz="2800" dirty="0"/>
              <a:t>level data. </a:t>
            </a:r>
          </a:p>
          <a:p>
            <a:pPr marL="0" indent="0">
              <a:buNone/>
            </a:pPr>
            <a:endParaRPr lang="en-US" sz="1800" dirty="0"/>
          </a:p>
        </p:txBody>
      </p:sp>
    </p:spTree>
    <p:extLst>
      <p:ext uri="{BB962C8B-B14F-4D97-AF65-F5344CB8AC3E}">
        <p14:creationId xmlns:p14="http://schemas.microsoft.com/office/powerpoint/2010/main" val="308180803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2800" b="1" dirty="0" smtClean="0"/>
              <a:t>Introduction to expectation: mean and variance </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sz="3200" dirty="0" smtClean="0"/>
              <a:t>We </a:t>
            </a:r>
            <a:r>
              <a:rPr lang="en-US" sz="3200" dirty="0"/>
              <a:t>can associate with each random variable certain “averages” of interest, such as mean and variance which give useful summary of a probability distribution.</a:t>
            </a:r>
            <a:endParaRPr lang="en-US" sz="2800" dirty="0"/>
          </a:p>
          <a:p>
            <a:endParaRPr lang="en-US" dirty="0"/>
          </a:p>
        </p:txBody>
      </p:sp>
    </p:spTree>
    <p:extLst>
      <p:ext uri="{BB962C8B-B14F-4D97-AF65-F5344CB8AC3E}">
        <p14:creationId xmlns:p14="http://schemas.microsoft.com/office/powerpoint/2010/main" val="361374055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48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534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449850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Variance </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58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7238999"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774862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The variance provides a measure of dispersion of </a:t>
            </a:r>
            <a:r>
              <a:rPr lang="en-US" i="1" dirty="0"/>
              <a:t>X </a:t>
            </a:r>
            <a:r>
              <a:rPr lang="en-US" dirty="0"/>
              <a:t>around its mean. Another measure of dispersion is the standard deviation of </a:t>
            </a:r>
            <a:r>
              <a:rPr lang="en-US" i="1" dirty="0"/>
              <a:t>X</a:t>
            </a:r>
            <a:r>
              <a:rPr lang="en-US" dirty="0"/>
              <a:t>, which is defined as the square root of the variance and is denoted by σ</a:t>
            </a:r>
            <a:r>
              <a:rPr lang="en-US" dirty="0" smtClean="0"/>
              <a:t>.</a:t>
            </a:r>
          </a:p>
          <a:p>
            <a:endParaRPr lang="en-US" dirty="0" smtClean="0"/>
          </a:p>
          <a:p>
            <a:endParaRPr lang="en-US" dirty="0"/>
          </a:p>
        </p:txBody>
      </p:sp>
    </p:spTree>
    <p:extLst>
      <p:ext uri="{BB962C8B-B14F-4D97-AF65-F5344CB8AC3E}">
        <p14:creationId xmlns:p14="http://schemas.microsoft.com/office/powerpoint/2010/main" val="139511430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68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6200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17106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2800" b="1" dirty="0" smtClean="0"/>
              <a:t>Common discrete probability distributions – binomial and Poisson</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b="1" dirty="0"/>
              <a:t>The Binomial distribution </a:t>
            </a:r>
            <a:endParaRPr lang="en-US" b="1" dirty="0" smtClean="0"/>
          </a:p>
          <a:p>
            <a:r>
              <a:rPr lang="en-US" dirty="0"/>
              <a:t>Many real problems (experiments) have two possible outcomes, for instance, a person may be HIV-Positive or HIV-Negative, a seed may germinate or not, the sex of a new born bay may be a girl or a boy, etc. Technically, the two outcomes are called </a:t>
            </a:r>
            <a:r>
              <a:rPr lang="en-US" i="1" dirty="0"/>
              <a:t>Success and Failure. </a:t>
            </a:r>
            <a:endParaRPr lang="en-US" dirty="0"/>
          </a:p>
          <a:p>
            <a:r>
              <a:rPr lang="en-US" dirty="0" smtClean="0"/>
              <a:t>Experiments </a:t>
            </a:r>
            <a:r>
              <a:rPr lang="en-US" dirty="0"/>
              <a:t>or trials whose outcomes can be classified as either a “success” or as a “failure” are called </a:t>
            </a:r>
            <a:r>
              <a:rPr lang="en-US" i="1" dirty="0"/>
              <a:t>Bernoulli trails</a:t>
            </a:r>
            <a:r>
              <a:rPr lang="en-US" dirty="0"/>
              <a:t>. </a:t>
            </a:r>
          </a:p>
          <a:p>
            <a:endParaRPr lang="en-US" dirty="0"/>
          </a:p>
        </p:txBody>
      </p:sp>
    </p:spTree>
    <p:extLst>
      <p:ext uri="{BB962C8B-B14F-4D97-AF65-F5344CB8AC3E}">
        <p14:creationId xmlns:p14="http://schemas.microsoft.com/office/powerpoint/2010/main" val="405165222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Suppose that n independent trials, each of which results in a “success” with probability p and in a “failure” with probability 1 − p, are to be performed. If X represents the number of successes that occur in the n trials, then X is said to have binomial distribution with parameters n and p. The probability mass function of a binomial distribution with parameters n and p is given by</a:t>
            </a:r>
          </a:p>
          <a:p>
            <a:endParaRPr 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410200"/>
            <a:ext cx="6019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7813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dirty="0"/>
              <a:t>The mean and variance of the binomial distribution are np and np(1-p), respectively. Note that the binomial distributions are used to model situations where there are just two possible outcomes, success and failure. The following conditions also have to be satisfied.</a:t>
            </a:r>
          </a:p>
          <a:p>
            <a:pPr marL="571500" lvl="0" indent="-571500">
              <a:buFont typeface="+mj-lt"/>
              <a:buAutoNum type="romanUcPeriod"/>
            </a:pPr>
            <a:r>
              <a:rPr lang="en-US" dirty="0"/>
              <a:t>There must be a fixed number of trials called </a:t>
            </a:r>
            <a:r>
              <a:rPr lang="en-US" i="1" dirty="0"/>
              <a:t>n</a:t>
            </a:r>
            <a:r>
              <a:rPr lang="en-US" dirty="0"/>
              <a:t> </a:t>
            </a:r>
          </a:p>
          <a:p>
            <a:pPr marL="571500" lvl="0" indent="-571500">
              <a:buFont typeface="+mj-lt"/>
              <a:buAutoNum type="romanUcPeriod"/>
            </a:pPr>
            <a:r>
              <a:rPr lang="en-US" dirty="0"/>
              <a:t>The probability of success (called p) must be the same for each trial.</a:t>
            </a:r>
          </a:p>
          <a:p>
            <a:pPr marL="571500" indent="-571500">
              <a:buFont typeface="+mj-lt"/>
              <a:buAutoNum type="romanUcPeriod"/>
            </a:pPr>
            <a:r>
              <a:rPr lang="en-US" dirty="0"/>
              <a:t>The trials must be independent </a:t>
            </a:r>
          </a:p>
        </p:txBody>
      </p:sp>
    </p:spTree>
    <p:extLst>
      <p:ext uri="{BB962C8B-B14F-4D97-AF65-F5344CB8AC3E}">
        <p14:creationId xmlns:p14="http://schemas.microsoft.com/office/powerpoint/2010/main" val="252891477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6.3:</a:t>
            </a:r>
            <a:r>
              <a:rPr lang="en-US" dirty="0"/>
              <a:t> A fair coin is flipped 4 times. Let X be the number of heads appearing out of the four trials. Calculate the following probabilities:</a:t>
            </a:r>
          </a:p>
          <a:p>
            <a:pPr marL="571500" lvl="0" indent="-571500">
              <a:buFont typeface="+mj-lt"/>
              <a:buAutoNum type="romanUcPeriod"/>
            </a:pPr>
            <a:r>
              <a:rPr lang="en-US" dirty="0"/>
              <a:t>2 heads will appear</a:t>
            </a:r>
          </a:p>
          <a:p>
            <a:pPr marL="571500" lvl="0" indent="-571500">
              <a:buFont typeface="+mj-lt"/>
              <a:buAutoNum type="romanUcPeriod"/>
            </a:pPr>
            <a:r>
              <a:rPr lang="en-US" dirty="0"/>
              <a:t>No head will appear</a:t>
            </a:r>
          </a:p>
          <a:p>
            <a:pPr marL="571500" lvl="0" indent="-571500">
              <a:buFont typeface="+mj-lt"/>
              <a:buAutoNum type="romanUcPeriod"/>
            </a:pPr>
            <a:r>
              <a:rPr lang="en-US" dirty="0"/>
              <a:t>At least two heads will appear</a:t>
            </a:r>
          </a:p>
          <a:p>
            <a:pPr marL="571500" lvl="0" indent="-571500">
              <a:buFont typeface="+mj-lt"/>
              <a:buAutoNum type="romanUcPeriod"/>
            </a:pPr>
            <a:r>
              <a:rPr lang="en-US" dirty="0"/>
              <a:t>Less than two heads will appear</a:t>
            </a:r>
          </a:p>
          <a:p>
            <a:pPr marL="571500" lvl="0" indent="-571500">
              <a:buFont typeface="+mj-lt"/>
              <a:buAutoNum type="romanUcPeriod"/>
            </a:pPr>
            <a:r>
              <a:rPr lang="en-US" dirty="0"/>
              <a:t>At most heads 2 will appear </a:t>
            </a:r>
          </a:p>
          <a:p>
            <a:endParaRPr lang="en-US" dirty="0"/>
          </a:p>
        </p:txBody>
      </p:sp>
    </p:spTree>
    <p:extLst>
      <p:ext uri="{BB962C8B-B14F-4D97-AF65-F5344CB8AC3E}">
        <p14:creationId xmlns:p14="http://schemas.microsoft.com/office/powerpoint/2010/main" val="75190523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Solution:</a:t>
            </a:r>
            <a:r>
              <a:rPr lang="en-US" dirty="0"/>
              <a:t> We can consider that the outcomes of each trial are independent to each other. In addition the probability that a head will appear in each trial is the same. Thus, X has a binomial distribution with number of trials 4 and probability of success (the occurrence of head in a trial) is ½. The probability mass function of X is given by </a:t>
            </a:r>
          </a:p>
          <a:p>
            <a:endParaRPr lang="en-US" dirty="0"/>
          </a:p>
        </p:txBody>
      </p:sp>
    </p:spTree>
    <p:extLst>
      <p:ext uri="{BB962C8B-B14F-4D97-AF65-F5344CB8AC3E}">
        <p14:creationId xmlns:p14="http://schemas.microsoft.com/office/powerpoint/2010/main" val="1936539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Scales of </a:t>
            </a:r>
            <a:r>
              <a:rPr lang="en-GB" b="1" dirty="0" smtClean="0"/>
              <a:t>measurements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3C5BE353-14BE-47DC-B4CA-0BFF5A3A0047}"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The more precise variable is ratio variable and the least precise is the nominal variable. Ratio and interval level data are classified under quantitative variable and, nominal and ordinal level data are classified under qualitative variable. </a:t>
            </a:r>
          </a:p>
          <a:p>
            <a:endParaRPr lang="en-US" dirty="0"/>
          </a:p>
        </p:txBody>
      </p:sp>
    </p:spTree>
    <p:extLst>
      <p:ext uri="{BB962C8B-B14F-4D97-AF65-F5344CB8AC3E}">
        <p14:creationId xmlns:p14="http://schemas.microsoft.com/office/powerpoint/2010/main" val="19616845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8486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872912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6.5:</a:t>
            </a:r>
            <a:r>
              <a:rPr lang="en-US" dirty="0"/>
              <a:t> Suppose it is known that the probability of recovery for a certain disease is 0.4. If random sample of 10 people who are stricken with the disease are selected, what is the probability that:</a:t>
            </a:r>
          </a:p>
          <a:p>
            <a:pPr marL="0" indent="0">
              <a:buNone/>
            </a:pPr>
            <a:r>
              <a:rPr lang="en-US" dirty="0"/>
              <a:t>(a) exactly 5 of them will recover?</a:t>
            </a:r>
          </a:p>
          <a:p>
            <a:pPr marL="0" indent="0">
              <a:buNone/>
            </a:pPr>
            <a:r>
              <a:rPr lang="en-US" dirty="0"/>
              <a:t>(b) at most 9 of them will recover?</a:t>
            </a:r>
          </a:p>
          <a:p>
            <a:endParaRPr lang="en-US" dirty="0"/>
          </a:p>
        </p:txBody>
      </p:sp>
    </p:spTree>
    <p:extLst>
      <p:ext uri="{BB962C8B-B14F-4D97-AF65-F5344CB8AC3E}">
        <p14:creationId xmlns:p14="http://schemas.microsoft.com/office/powerpoint/2010/main" val="382928022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Solution: </a:t>
            </a:r>
            <a:r>
              <a:rPr lang="en-US" dirty="0"/>
              <a:t>Let X be the number of persons will recover from the disease. We can assume that the selection process will not affect the probability of success (0.4) for each trial by assuming a large diseased population size. Hence, X will have a binomial distribution with number of trials equal to 10 and probability of success equal 0.4. </a:t>
            </a:r>
          </a:p>
        </p:txBody>
      </p:sp>
    </p:spTree>
    <p:extLst>
      <p:ext uri="{BB962C8B-B14F-4D97-AF65-F5344CB8AC3E}">
        <p14:creationId xmlns:p14="http://schemas.microsoft.com/office/powerpoint/2010/main" val="179830188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993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848599"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46444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a:t>
            </a:r>
            <a:r>
              <a:rPr lang="en-US" b="1" dirty="0"/>
              <a:t>Poisson Random Variable</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A random variable </a:t>
            </a:r>
            <a:r>
              <a:rPr lang="en-US" i="1" dirty="0"/>
              <a:t>X</a:t>
            </a:r>
            <a:r>
              <a:rPr lang="en-US" dirty="0"/>
              <a:t>, taking on one of the values 0, 1, 2, </a:t>
            </a:r>
            <a:r>
              <a:rPr lang="en-US" i="1" dirty="0"/>
              <a:t>. . . </a:t>
            </a:r>
            <a:r>
              <a:rPr lang="en-US" dirty="0"/>
              <a:t>, is said to have a Poisson distribution if its probability mass function is given by</a:t>
            </a:r>
          </a:p>
          <a:p>
            <a:endParaRPr lang="en-US" dirty="0" smtClean="0"/>
          </a:p>
          <a:p>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72478"/>
            <a:ext cx="6172200" cy="8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74984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λ is the parameter of this distribution. The mean and variance of the </a:t>
            </a:r>
            <a:r>
              <a:rPr lang="en-US" dirty="0" err="1"/>
              <a:t>poisson</a:t>
            </a:r>
            <a:r>
              <a:rPr lang="en-US" dirty="0"/>
              <a:t> distribution are equal and their values are equal to λ.</a:t>
            </a:r>
            <a:r>
              <a:rPr lang="en-US" i="1" dirty="0"/>
              <a:t> </a:t>
            </a:r>
            <a:r>
              <a:rPr lang="en-US" dirty="0"/>
              <a:t>Note that  </a:t>
            </a:r>
            <a:r>
              <a:rPr lang="en-US" dirty="0" err="1"/>
              <a:t>poisson</a:t>
            </a:r>
            <a:r>
              <a:rPr lang="en-US" dirty="0"/>
              <a:t> distributions is used to model situations where the random variable X is the number of occurrences of a particular event over a given period of time (or space). </a:t>
            </a:r>
          </a:p>
        </p:txBody>
      </p:sp>
    </p:spTree>
    <p:extLst>
      <p:ext uri="{BB962C8B-B14F-4D97-AF65-F5344CB8AC3E}">
        <p14:creationId xmlns:p14="http://schemas.microsoft.com/office/powerpoint/2010/main" val="379781657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92500" lnSpcReduction="20000"/>
          </a:bodyPr>
          <a:lstStyle/>
          <a:p>
            <a:r>
              <a:rPr lang="en-US" dirty="0"/>
              <a:t>Together with this , the following conditions must also be fulfilled: events are independent of each other, events occur singly, and events occur at a constant rate (in other words for a given time interval the mean number of occurrences is proportional to the length of the interval).</a:t>
            </a:r>
          </a:p>
          <a:p>
            <a:r>
              <a:rPr lang="en-US" dirty="0"/>
              <a:t>The </a:t>
            </a:r>
            <a:r>
              <a:rPr lang="en-US" dirty="0" err="1"/>
              <a:t>poisson</a:t>
            </a:r>
            <a:r>
              <a:rPr lang="en-US" dirty="0"/>
              <a:t> distribution is used as a distribution of rare events such as telephone calls made to a switch board in a given minute, number of misprints per page in a book, road accidents on a particular motor way in one day, etc. </a:t>
            </a:r>
            <a:endParaRPr lang="en-US" dirty="0" smtClean="0"/>
          </a:p>
          <a:p>
            <a:r>
              <a:rPr lang="en-US" dirty="0" smtClean="0"/>
              <a:t>The </a:t>
            </a:r>
            <a:r>
              <a:rPr lang="en-US" dirty="0"/>
              <a:t>process that give rise to such events are called </a:t>
            </a:r>
            <a:r>
              <a:rPr lang="en-US" dirty="0" err="1"/>
              <a:t>poisson</a:t>
            </a:r>
            <a:r>
              <a:rPr lang="en-US" i="1" dirty="0"/>
              <a:t> processes</a:t>
            </a:r>
            <a:r>
              <a:rPr lang="en-US" dirty="0"/>
              <a:t>. </a:t>
            </a:r>
          </a:p>
          <a:p>
            <a:endParaRPr lang="en-US" dirty="0"/>
          </a:p>
        </p:txBody>
      </p:sp>
    </p:spTree>
    <p:extLst>
      <p:ext uri="{BB962C8B-B14F-4D97-AF65-F5344CB8AC3E}">
        <p14:creationId xmlns:p14="http://schemas.microsoft.com/office/powerpoint/2010/main" val="313302060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sz="3200" b="1" dirty="0"/>
              <a:t>Example 6.6:</a:t>
            </a:r>
            <a:r>
              <a:rPr lang="en-US" sz="3200" dirty="0"/>
              <a:t> Suppose that the number of typographical errors on a single page of this lecture note has a Poisson distribution with parameter </a:t>
            </a:r>
            <a:r>
              <a:rPr lang="en-US" sz="3200" i="1" dirty="0"/>
              <a:t>λ </a:t>
            </a:r>
            <a:r>
              <a:rPr lang="en-US" sz="3200" dirty="0"/>
              <a:t>= 1. if we randomly select a page in this lecture note, calculate the probability that </a:t>
            </a:r>
            <a:endParaRPr lang="en-US" sz="2800" dirty="0"/>
          </a:p>
          <a:p>
            <a:pPr marL="2114550" lvl="4" indent="-514350">
              <a:buFont typeface="+mj-lt"/>
              <a:buAutoNum type="alphaLcParenR"/>
            </a:pPr>
            <a:r>
              <a:rPr lang="en-US" dirty="0"/>
              <a:t>no error will occur.</a:t>
            </a:r>
            <a:endParaRPr lang="en-US" sz="1800" dirty="0"/>
          </a:p>
          <a:p>
            <a:pPr marL="2114550" lvl="4" indent="-514350">
              <a:buFont typeface="+mj-lt"/>
              <a:buAutoNum type="alphaLcParenR"/>
            </a:pPr>
            <a:r>
              <a:rPr lang="en-US" dirty="0"/>
              <a:t>exactly three errors will occur.</a:t>
            </a:r>
            <a:endParaRPr lang="en-US" sz="1800" dirty="0"/>
          </a:p>
          <a:p>
            <a:pPr marL="2114550" lvl="4" indent="-514350">
              <a:buFont typeface="+mj-lt"/>
              <a:buAutoNum type="alphaLcParenR"/>
            </a:pPr>
            <a:r>
              <a:rPr lang="en-US" dirty="0"/>
              <a:t>less than 2 errors will occur.</a:t>
            </a:r>
            <a:endParaRPr lang="en-US" sz="1800" dirty="0"/>
          </a:p>
          <a:p>
            <a:pPr marL="2114550" lvl="4" indent="-514350">
              <a:buFont typeface="+mj-lt"/>
              <a:buAutoNum type="alphaLcParenR"/>
            </a:pPr>
            <a:r>
              <a:rPr lang="en-US" dirty="0"/>
              <a:t>there is at least one error.</a:t>
            </a:r>
            <a:endParaRPr lang="en-US" sz="1800" dirty="0"/>
          </a:p>
          <a:p>
            <a:endParaRPr lang="en-US" dirty="0"/>
          </a:p>
        </p:txBody>
      </p:sp>
    </p:spTree>
    <p:extLst>
      <p:ext uri="{BB962C8B-B14F-4D97-AF65-F5344CB8AC3E}">
        <p14:creationId xmlns:p14="http://schemas.microsoft.com/office/powerpoint/2010/main" val="51135548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4198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69620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71946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6.7:</a:t>
            </a:r>
            <a:r>
              <a:rPr lang="en-US" dirty="0"/>
              <a:t>  If the number of accidents occurring on a highway each day is a Poisson random variable with parameter </a:t>
            </a:r>
            <a:r>
              <a:rPr lang="en-US" i="1" dirty="0"/>
              <a:t>λ </a:t>
            </a:r>
            <a:r>
              <a:rPr lang="en-US" dirty="0"/>
              <a:t>= 3, what is the probability that no accidents will occur on a randomly selected day in the future?</a:t>
            </a:r>
          </a:p>
          <a:p>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62400"/>
            <a:ext cx="7010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670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533400"/>
            <a:ext cx="8153400" cy="2057400"/>
          </a:xfrm>
        </p:spPr>
        <p:txBody>
          <a:bodyPr>
            <a:noAutofit/>
          </a:bodyPr>
          <a:lstStyle/>
          <a:p>
            <a:pPr algn="ctr"/>
            <a:r>
              <a:rPr lang="en-US" altLang="en-US" sz="2800" b="1" dirty="0" smtClean="0">
                <a:solidFill>
                  <a:srgbClr val="002060"/>
                </a:solidFill>
                <a:latin typeface="Times New Roman" pitchFamily="18" charset="0"/>
              </a:rPr>
              <a:t>Addis </a:t>
            </a:r>
            <a:r>
              <a:rPr lang="en-US" altLang="en-US" sz="2800" b="1" dirty="0">
                <a:solidFill>
                  <a:srgbClr val="002060"/>
                </a:solidFill>
                <a:latin typeface="Times New Roman" pitchFamily="18" charset="0"/>
              </a:rPr>
              <a:t>Ababa Science and Technology University        </a:t>
            </a:r>
            <a:r>
              <a:rPr lang="en-US" altLang="en-US" sz="2000" b="1" dirty="0">
                <a:solidFill>
                  <a:srgbClr val="002060"/>
                </a:solidFill>
                <a:latin typeface="Times New Roman" pitchFamily="18" charset="0"/>
              </a:rPr>
              <a:t/>
            </a:r>
            <a:br>
              <a:rPr lang="en-US" altLang="en-US" sz="2000" b="1" dirty="0">
                <a:solidFill>
                  <a:srgbClr val="002060"/>
                </a:solidFill>
                <a:latin typeface="Times New Roman" pitchFamily="18" charset="0"/>
              </a:rPr>
            </a:br>
            <a:r>
              <a:rPr lang="en-US" altLang="en-US" sz="2000" b="1" dirty="0">
                <a:solidFill>
                  <a:srgbClr val="002060"/>
                </a:solidFill>
                <a:latin typeface="Times New Roman" pitchFamily="18" charset="0"/>
              </a:rPr>
              <a:t> </a:t>
            </a:r>
            <a:r>
              <a:rPr lang="en-US" altLang="en-US" sz="2800" b="1" dirty="0">
                <a:solidFill>
                  <a:srgbClr val="002060"/>
                </a:solidFill>
                <a:latin typeface="Times New Roman" pitchFamily="18" charset="0"/>
              </a:rPr>
              <a:t>Collage of natural and social science                                                     	Department of Statistics and Physics</a:t>
            </a:r>
            <a:endParaRPr lang="en-US" sz="2800" dirty="0"/>
          </a:p>
        </p:txBody>
      </p:sp>
      <p:sp>
        <p:nvSpPr>
          <p:cNvPr id="3" name="Content Placeholder 2"/>
          <p:cNvSpPr>
            <a:spLocks noGrp="1"/>
          </p:cNvSpPr>
          <p:nvPr>
            <p:ph sz="quarter" idx="1"/>
          </p:nvPr>
        </p:nvSpPr>
        <p:spPr>
          <a:xfrm>
            <a:off x="612648" y="2667000"/>
            <a:ext cx="8153400" cy="3886200"/>
          </a:xfrm>
        </p:spPr>
        <p:txBody>
          <a:bodyPr>
            <a:normAutofit fontScale="55000" lnSpcReduction="20000"/>
          </a:bodyPr>
          <a:lstStyle/>
          <a:p>
            <a:pPr marL="0" indent="0">
              <a:buNone/>
            </a:pPr>
            <a:r>
              <a:rPr lang="en-US" dirty="0" smtClean="0"/>
              <a:t>    </a:t>
            </a:r>
          </a:p>
          <a:p>
            <a:pPr marL="0" indent="0" algn="ctr">
              <a:buNone/>
            </a:pPr>
            <a:r>
              <a:rPr lang="en-US" sz="5800" dirty="0" smtClean="0">
                <a:solidFill>
                  <a:schemeClr val="accent2"/>
                </a:solidFill>
                <a:latin typeface="Arial" panose="020B0604020202020204" pitchFamily="34" charset="0"/>
                <a:cs typeface="Arial" panose="020B0604020202020204" pitchFamily="34" charset="0"/>
              </a:rPr>
              <a:t>Probability and statistics</a:t>
            </a:r>
            <a:endParaRPr lang="en-US" sz="33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p>
          <a:p>
            <a:pPr marL="0" indent="0" algn="ctr">
              <a:buNone/>
            </a:pPr>
            <a:r>
              <a:rPr lang="en-US" sz="3800" dirty="0" smtClean="0">
                <a:latin typeface="Arial" panose="020B0604020202020204" pitchFamily="34" charset="0"/>
                <a:cs typeface="Arial" panose="020B0604020202020204" pitchFamily="34" charset="0"/>
              </a:rPr>
              <a:t>By </a:t>
            </a:r>
          </a:p>
          <a:p>
            <a:pPr marL="0" indent="0" algn="ctr">
              <a:buNone/>
            </a:pPr>
            <a:endParaRPr lang="en-US" sz="3800" dirty="0" smtClean="0">
              <a:latin typeface="Arial" panose="020B0604020202020204" pitchFamily="34" charset="0"/>
              <a:cs typeface="Arial" panose="020B0604020202020204" pitchFamily="34" charset="0"/>
            </a:endParaRPr>
          </a:p>
          <a:p>
            <a:pPr marL="0" indent="0" algn="ctr">
              <a:buNone/>
            </a:pPr>
            <a:r>
              <a:rPr lang="en-US" sz="3800" dirty="0" err="1" smtClean="0">
                <a:latin typeface="Arial" panose="020B0604020202020204" pitchFamily="34" charset="0"/>
                <a:cs typeface="Arial" panose="020B0604020202020204" pitchFamily="34" charset="0"/>
              </a:rPr>
              <a:t>Mulugeta</a:t>
            </a:r>
            <a:r>
              <a:rPr lang="en-US" sz="3800" dirty="0" smtClean="0">
                <a:latin typeface="Arial" panose="020B0604020202020204" pitchFamily="34" charset="0"/>
                <a:cs typeface="Arial" panose="020B0604020202020204" pitchFamily="34" charset="0"/>
              </a:rPr>
              <a:t> G. </a:t>
            </a:r>
            <a:r>
              <a:rPr lang="en-US" sz="3800" dirty="0">
                <a:latin typeface="Arial" panose="020B0604020202020204" pitchFamily="34" charset="0"/>
                <a:cs typeface="Arial" panose="020B0604020202020204" pitchFamily="34" charset="0"/>
              </a:rPr>
              <a:t>(BSc, MPH)</a:t>
            </a:r>
          </a:p>
          <a:p>
            <a:pPr marL="0" indent="0" algn="ctr">
              <a:buNone/>
            </a:pPr>
            <a:endParaRPr lang="en-US" sz="3800" dirty="0">
              <a:latin typeface="Arial" panose="020B0604020202020204" pitchFamily="34" charset="0"/>
              <a:cs typeface="Arial" panose="020B0604020202020204" pitchFamily="34" charset="0"/>
            </a:endParaRPr>
          </a:p>
          <a:p>
            <a:pPr marL="0" indent="0" algn="ctr">
              <a:buNone/>
            </a:pPr>
            <a:r>
              <a:rPr lang="en-US" sz="3800" dirty="0" smtClean="0">
                <a:latin typeface="Arial" panose="020B0604020202020204" pitchFamily="34" charset="0"/>
                <a:cs typeface="Arial" panose="020B0604020202020204" pitchFamily="34" charset="0"/>
              </a:rPr>
              <a:t>Email: </a:t>
            </a:r>
            <a:r>
              <a:rPr lang="en-US" sz="3800" dirty="0" smtClean="0">
                <a:solidFill>
                  <a:srgbClr val="7030A0"/>
                </a:solidFill>
                <a:latin typeface="Arial" panose="020B0604020202020204" pitchFamily="34" charset="0"/>
                <a:cs typeface="Arial" panose="020B0604020202020204" pitchFamily="34" charset="0"/>
                <a:hlinkClick r:id="rId2"/>
              </a:rPr>
              <a:t>mullergaro@gmail.com</a:t>
            </a:r>
            <a:r>
              <a:rPr lang="en-US" sz="2400" dirty="0" smtClean="0">
                <a:latin typeface="Arial" panose="020B0604020202020204" pitchFamily="34" charset="0"/>
                <a:cs typeface="Arial" panose="020B0604020202020204" pitchFamily="34" charset="0"/>
              </a:rPr>
              <a:t> </a:t>
            </a:r>
          </a:p>
          <a:p>
            <a:pPr marL="0" indent="0">
              <a:buNone/>
            </a:pPr>
            <a:r>
              <a:rPr lang="en-US" sz="2400" dirty="0" smtClean="0">
                <a:latin typeface="Arial" panose="020B0604020202020204" pitchFamily="34" charset="0"/>
                <a:cs typeface="Arial" panose="020B0604020202020204" pitchFamily="34" charset="0"/>
              </a:rPr>
              <a:t>                                 </a:t>
            </a:r>
          </a:p>
          <a:p>
            <a:pPr marL="0" indent="0">
              <a:buNone/>
            </a:pP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r>
              <a:rPr lang="en-US" sz="3300" dirty="0" smtClean="0">
                <a:latin typeface="Arial" panose="020B0604020202020204" pitchFamily="34" charset="0"/>
                <a:cs typeface="Arial" panose="020B0604020202020204" pitchFamily="34" charset="0"/>
              </a:rPr>
              <a:t>2022</a:t>
            </a:r>
          </a:p>
          <a:p>
            <a:pPr marL="0" indent="0">
              <a:buNone/>
            </a:pPr>
            <a:r>
              <a:rPr lang="en-US" sz="2400" dirty="0" smtClean="0"/>
              <a:t> </a:t>
            </a:r>
            <a:endParaRPr lang="en-US" sz="2400" dirty="0"/>
          </a:p>
        </p:txBody>
      </p:sp>
      <p:sp>
        <p:nvSpPr>
          <p:cNvPr id="5" name="Footer Placeholder 4"/>
          <p:cNvSpPr>
            <a:spLocks noGrp="1"/>
          </p:cNvSpPr>
          <p:nvPr>
            <p:ph type="ftr" sz="quarter" idx="11"/>
          </p:nvPr>
        </p:nvSpPr>
        <p:spPr/>
        <p:txBody>
          <a:bodyPr/>
          <a:lstStyle/>
          <a:p>
            <a:pPr lvl="1"/>
            <a:r>
              <a:rPr lang="en-US" dirty="0" smtClean="0">
                <a:solidFill>
                  <a:prstClr val="black"/>
                </a:solidFill>
              </a:rPr>
              <a:t>mullergaro@gmail.com</a:t>
            </a:r>
            <a:endParaRPr lang="en-US" dirty="0">
              <a:solidFill>
                <a:prstClr val="black"/>
              </a:solidFill>
            </a:endParaRPr>
          </a:p>
        </p:txBody>
      </p:sp>
      <p:sp>
        <p:nvSpPr>
          <p:cNvPr id="6" name="Date Placeholder 5"/>
          <p:cNvSpPr>
            <a:spLocks noGrp="1"/>
          </p:cNvSpPr>
          <p:nvPr>
            <p:ph type="dt" sz="half" idx="10"/>
          </p:nvPr>
        </p:nvSpPr>
        <p:spPr/>
        <p:txBody>
          <a:bodyPr/>
          <a:lstStyle/>
          <a:p>
            <a:r>
              <a:rPr lang="en-US" smtClean="0">
                <a:solidFill>
                  <a:srgbClr val="4E5B6F"/>
                </a:solidFill>
              </a:rPr>
              <a:t>                              </a:t>
            </a:r>
            <a:fld id="{34710AD6-697B-48DB-B65B-E90D0D2C71B6}" type="datetime1">
              <a:rPr lang="en-US" smtClean="0">
                <a:solidFill>
                  <a:srgbClr val="4E5B6F"/>
                </a:solidFill>
              </a:rPr>
              <a:pPr/>
              <a:t>6/27/2022</a:t>
            </a:fld>
            <a:endParaRPr lang="en-US" dirty="0">
              <a:solidFill>
                <a:srgbClr val="4E5B6F"/>
              </a:solidFill>
            </a:endParaRPr>
          </a:p>
        </p:txBody>
      </p:sp>
    </p:spTree>
    <p:extLst>
      <p:ext uri="{BB962C8B-B14F-4D97-AF65-F5344CB8AC3E}">
        <p14:creationId xmlns:p14="http://schemas.microsoft.com/office/powerpoint/2010/main" val="1836173142"/>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724400"/>
          </a:xfrm>
        </p:spPr>
        <p:txBody>
          <a:bodyPr/>
          <a:lstStyle/>
          <a:p>
            <a:r>
              <a:rPr lang="en-US" b="1" dirty="0"/>
              <a:t>Note:</a:t>
            </a:r>
            <a:r>
              <a:rPr lang="en-US" dirty="0"/>
              <a:t> The Poisson random variable has a wide range of applications in a diverse number of areas. An important property of the Poisson random variable is that it may be used to approximate a binomial random variable when the binomial parameter </a:t>
            </a:r>
            <a:r>
              <a:rPr lang="en-US" i="1" dirty="0"/>
              <a:t>n </a:t>
            </a:r>
            <a:r>
              <a:rPr lang="en-US" dirty="0"/>
              <a:t>is large and </a:t>
            </a:r>
            <a:r>
              <a:rPr lang="en-US" i="1" dirty="0"/>
              <a:t>p </a:t>
            </a:r>
            <a:r>
              <a:rPr lang="en-US" dirty="0"/>
              <a:t>is small. The probability that X will be k can be approximated by substituting λ by np in the </a:t>
            </a:r>
            <a:r>
              <a:rPr lang="en-US" dirty="0" err="1"/>
              <a:t>poisson</a:t>
            </a:r>
            <a:r>
              <a:rPr lang="en-US" dirty="0"/>
              <a:t> distribution, i.e. </a:t>
            </a:r>
            <a:endParaRPr lang="en-US" dirty="0" smtClean="0"/>
          </a:p>
          <a:p>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257800"/>
            <a:ext cx="4267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72986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examples of </a:t>
            </a:r>
            <a:r>
              <a:rPr lang="en-US" dirty="0" err="1" smtClean="0"/>
              <a:t>continous</a:t>
            </a:r>
            <a:r>
              <a:rPr lang="en-US" dirty="0" smtClean="0"/>
              <a:t> probability </a:t>
            </a:r>
            <a:r>
              <a:rPr lang="en-US" dirty="0"/>
              <a:t>distribution</a:t>
            </a:r>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smtClean="0"/>
              <a:t>Normal distribution</a:t>
            </a:r>
          </a:p>
          <a:p>
            <a:r>
              <a:rPr lang="en-US" dirty="0" smtClean="0"/>
              <a:t>Student’s T distribution</a:t>
            </a:r>
          </a:p>
          <a:p>
            <a:r>
              <a:rPr lang="en-US" dirty="0" smtClean="0"/>
              <a:t>F distribution</a:t>
            </a:r>
            <a:endParaRPr lang="en-US" dirty="0"/>
          </a:p>
        </p:txBody>
      </p:sp>
    </p:spTree>
    <p:extLst>
      <p:ext uri="{BB962C8B-B14F-4D97-AF65-F5344CB8AC3E}">
        <p14:creationId xmlns:p14="http://schemas.microsoft.com/office/powerpoint/2010/main" val="213704216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Normal </a:t>
            </a:r>
            <a:r>
              <a:rPr lang="en-US" b="1" dirty="0"/>
              <a:t>distribution </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The normal distribution plays an important role in statistical inference because many real-life distributions are approximately normal; </a:t>
            </a:r>
            <a:endParaRPr lang="en-US" dirty="0" smtClean="0"/>
          </a:p>
          <a:p>
            <a:r>
              <a:rPr lang="en-US" dirty="0" smtClean="0"/>
              <a:t>many </a:t>
            </a:r>
            <a:r>
              <a:rPr lang="en-US" dirty="0"/>
              <a:t>other distributions can be almost normalized by appropriate data transformations (e.g., taking the log) and as a sample size increases, the means of samples drawn from a population of any distribution will approach the normal distribution. </a:t>
            </a:r>
          </a:p>
        </p:txBody>
      </p:sp>
    </p:spTree>
    <p:extLst>
      <p:ext uri="{BB962C8B-B14F-4D97-AF65-F5344CB8AC3E}">
        <p14:creationId xmlns:p14="http://schemas.microsoft.com/office/powerpoint/2010/main" val="271681557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A continuous random variable X is  said to follow normal distribution , if and only if , its probability  density  function  (</a:t>
            </a:r>
            <a:r>
              <a:rPr lang="en-US" dirty="0" err="1"/>
              <a:t>p.d.f</a:t>
            </a:r>
            <a:r>
              <a:rPr lang="en-US" dirty="0"/>
              <a:t>.) </a:t>
            </a:r>
            <a:r>
              <a:rPr lang="en-US" dirty="0" smtClean="0"/>
              <a:t>is:</a:t>
            </a:r>
          </a:p>
          <a:p>
            <a:endParaRPr lang="en-US" dirty="0" smtClean="0"/>
          </a:p>
          <a:p>
            <a:endParaRPr lang="en-US" dirty="0"/>
          </a:p>
          <a:p>
            <a:endParaRPr lang="en-US" dirty="0" smtClean="0"/>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990094401"/>
              </p:ext>
            </p:extLst>
          </p:nvPr>
        </p:nvGraphicFramePr>
        <p:xfrm>
          <a:off x="1295400" y="3200400"/>
          <a:ext cx="4953000" cy="1219200"/>
        </p:xfrm>
        <a:graphic>
          <a:graphicData uri="http://schemas.openxmlformats.org/presentationml/2006/ole">
            <mc:AlternateContent xmlns:mc="http://schemas.openxmlformats.org/markup-compatibility/2006">
              <mc:Choice xmlns:v="urn:schemas-microsoft-com:vml" Requires="v">
                <p:oleObj spid="_x0000_s45158" name="Equation" r:id="rId3" imgW="1523880" imgH="482400" progId="Equation.3">
                  <p:embed/>
                </p:oleObj>
              </mc:Choice>
              <mc:Fallback>
                <p:oleObj name="Equation" r:id="rId3" imgW="1523880" imgH="4824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00400"/>
                        <a:ext cx="49530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1887" y="4876800"/>
            <a:ext cx="73263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78893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There are infinitely many normal distributions since different values of   μ and σ define different normal distributions. For instance, when μ= 0 and σ =1 , the above density will have the following </a:t>
            </a:r>
            <a:r>
              <a:rPr lang="en-US" dirty="0" smtClean="0"/>
              <a:t>form </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977951967"/>
              </p:ext>
            </p:extLst>
          </p:nvPr>
        </p:nvGraphicFramePr>
        <p:xfrm>
          <a:off x="2514600" y="3733800"/>
          <a:ext cx="3810000" cy="1524000"/>
        </p:xfrm>
        <a:graphic>
          <a:graphicData uri="http://schemas.openxmlformats.org/presentationml/2006/ole">
            <mc:AlternateContent xmlns:mc="http://schemas.openxmlformats.org/markup-compatibility/2006">
              <mc:Choice xmlns:v="urn:schemas-microsoft-com:vml" Requires="v">
                <p:oleObj spid="_x0000_s46182" name="Equation" r:id="rId3" imgW="1180800" imgH="457200" progId="Equation.3">
                  <p:embed/>
                </p:oleObj>
              </mc:Choice>
              <mc:Fallback>
                <p:oleObj name="Equation" r:id="rId3" imgW="1180800" imgH="4572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733800"/>
                        <a:ext cx="38100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760737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This particular distribution is called </a:t>
            </a:r>
            <a:r>
              <a:rPr lang="en-US" i="1" dirty="0"/>
              <a:t>the standard normal distribution</a:t>
            </a:r>
            <a:r>
              <a:rPr lang="en-US" dirty="0"/>
              <a:t> and sometimes known as Z-distribution</a:t>
            </a:r>
            <a:r>
              <a:rPr lang="en-US" dirty="0" smtClean="0"/>
              <a:t>. </a:t>
            </a:r>
            <a:r>
              <a:rPr lang="en-US" dirty="0"/>
              <a:t>The random variable corresponding to this distribution is usually denoted by Z. If X has a normal distribution with mean μ and variance σ</a:t>
            </a:r>
            <a:r>
              <a:rPr lang="en-US" baseline="30000" dirty="0"/>
              <a:t>2</a:t>
            </a:r>
            <a:r>
              <a:rPr lang="en-US" dirty="0"/>
              <a:t>, we denote it as </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09832161"/>
              </p:ext>
            </p:extLst>
          </p:nvPr>
        </p:nvGraphicFramePr>
        <p:xfrm>
          <a:off x="3733800" y="3886200"/>
          <a:ext cx="2514600" cy="533400"/>
        </p:xfrm>
        <a:graphic>
          <a:graphicData uri="http://schemas.openxmlformats.org/presentationml/2006/ole">
            <mc:AlternateContent xmlns:mc="http://schemas.openxmlformats.org/markup-compatibility/2006">
              <mc:Choice xmlns:v="urn:schemas-microsoft-com:vml" Requires="v">
                <p:oleObj spid="_x0000_s47206" name="Equation" r:id="rId3" imgW="1002960" imgH="228600" progId="Equation.3">
                  <p:embed/>
                </p:oleObj>
              </mc:Choice>
              <mc:Fallback>
                <p:oleObj name="Equation" r:id="rId3" imgW="1002960" imgH="2286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886200"/>
                        <a:ext cx="2514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818482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Properties </a:t>
            </a:r>
            <a:r>
              <a:rPr lang="en-US" b="1" dirty="0"/>
              <a:t>of normal distribution</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pPr lvl="0"/>
            <a:r>
              <a:rPr lang="en-US" dirty="0"/>
              <a:t>The normal distribution curve is a bell shaped, symmetrical about μ and </a:t>
            </a:r>
            <a:r>
              <a:rPr lang="en-US" dirty="0" err="1"/>
              <a:t>mesokurtic</a:t>
            </a:r>
            <a:r>
              <a:rPr lang="en-US" dirty="0"/>
              <a:t>. The </a:t>
            </a:r>
            <a:r>
              <a:rPr lang="en-US" dirty="0" err="1"/>
              <a:t>p.d.f</a:t>
            </a:r>
            <a:r>
              <a:rPr lang="en-US" dirty="0"/>
              <a:t>. attains its maximum value at x= μ.</a:t>
            </a:r>
          </a:p>
          <a:p>
            <a:pPr lvl="0"/>
            <a:r>
              <a:rPr lang="en-US" dirty="0"/>
              <a:t>Since for x= μ divides the area under the normal curve into two equal parts, μ is the mean, the median and the mode of the distribution.</a:t>
            </a:r>
          </a:p>
          <a:p>
            <a:pPr lvl="0"/>
            <a:r>
              <a:rPr lang="en-US" dirty="0"/>
              <a:t>The mean and variance of the normal distribution are μ, and σ</a:t>
            </a:r>
            <a:r>
              <a:rPr lang="en-US" baseline="30000" dirty="0"/>
              <a:t>2</a:t>
            </a:r>
            <a:r>
              <a:rPr lang="en-US" dirty="0"/>
              <a:t>, respectively</a:t>
            </a:r>
            <a:r>
              <a:rPr lang="en-US" dirty="0" smtClean="0"/>
              <a:t>.</a:t>
            </a:r>
            <a:endParaRPr lang="en-US" dirty="0"/>
          </a:p>
        </p:txBody>
      </p:sp>
    </p:spTree>
    <p:extLst>
      <p:ext uri="{BB962C8B-B14F-4D97-AF65-F5344CB8AC3E}">
        <p14:creationId xmlns:p14="http://schemas.microsoft.com/office/powerpoint/2010/main" val="21654917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
            </a:r>
            <a:br>
              <a:rPr lang="en-US" sz="3600" b="1" dirty="0" smtClean="0"/>
            </a:br>
            <a:r>
              <a:rPr lang="en-US" sz="3600" b="1" dirty="0" smtClean="0"/>
              <a:t>Properties </a:t>
            </a:r>
            <a:r>
              <a:rPr lang="en-US" sz="3600" b="1" dirty="0"/>
              <a:t>of normal </a:t>
            </a:r>
            <a:r>
              <a:rPr lang="en-US" sz="3600" b="1" dirty="0" smtClean="0"/>
              <a:t>distribution </a:t>
            </a:r>
            <a:r>
              <a:rPr lang="en-US" sz="3600" b="1" dirty="0" err="1" smtClean="0"/>
              <a:t>cont</a:t>
            </a:r>
            <a:r>
              <a:rPr lang="en-US" sz="3600" b="1" dirty="0" smtClean="0"/>
              <a:t>….</a:t>
            </a:r>
            <a:r>
              <a:rPr lang="en-US" sz="3600" dirty="0"/>
              <a:t/>
            </a:r>
            <a:br>
              <a:rPr lang="en-US" sz="3600" dirty="0"/>
            </a:br>
            <a:endParaRPr lang="en-US" sz="3600"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a:bodyPr>
          <a:lstStyle/>
          <a:p>
            <a:r>
              <a:rPr lang="en-US" dirty="0"/>
              <a:t>The total area under the curve and bounded from below by the </a:t>
            </a:r>
            <a:r>
              <a:rPr lang="en-US" dirty="0" smtClean="0"/>
              <a:t>horizontal </a:t>
            </a:r>
            <a:r>
              <a:rPr lang="en-US" dirty="0"/>
              <a:t>axis </a:t>
            </a:r>
            <a:r>
              <a:rPr lang="en-US" dirty="0" smtClean="0"/>
              <a:t>is 1, </a:t>
            </a:r>
            <a:r>
              <a:rPr lang="en-US" dirty="0" err="1" smtClean="0"/>
              <a:t>i.e</a:t>
            </a:r>
            <a:endParaRPr lang="en-US" dirty="0" smtClean="0"/>
          </a:p>
          <a:p>
            <a:endParaRPr lang="en-US" dirty="0"/>
          </a:p>
          <a:p>
            <a:endParaRPr lang="en-US" dirty="0" smtClean="0"/>
          </a:p>
          <a:p>
            <a:endParaRPr lang="en-US" dirty="0"/>
          </a:p>
          <a:p>
            <a:endParaRPr lang="en-US" dirty="0" smtClean="0"/>
          </a:p>
          <a:p>
            <a:pPr marL="0" indent="0">
              <a:buNone/>
            </a:pPr>
            <a:r>
              <a:rPr lang="en-US" dirty="0"/>
              <a:t>Figure: The shaded area under the normal curve is one</a:t>
            </a:r>
            <a:endParaRPr lang="en-US" dirty="0" smtClean="0"/>
          </a:p>
          <a:p>
            <a:endParaRPr lang="en-US" dirty="0"/>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077387251"/>
              </p:ext>
            </p:extLst>
          </p:nvPr>
        </p:nvGraphicFramePr>
        <p:xfrm>
          <a:off x="6400800" y="2057400"/>
          <a:ext cx="1676400" cy="914400"/>
        </p:xfrm>
        <a:graphic>
          <a:graphicData uri="http://schemas.openxmlformats.org/presentationml/2006/ole">
            <mc:AlternateContent xmlns:mc="http://schemas.openxmlformats.org/markup-compatibility/2006">
              <mc:Choice xmlns:v="urn:schemas-microsoft-com:vml" Requires="v">
                <p:oleObj spid="_x0000_s48230" name="Equation" r:id="rId3" imgW="888840" imgH="469800" progId="Equation.3">
                  <p:embed/>
                </p:oleObj>
              </mc:Choice>
              <mc:Fallback>
                <p:oleObj name="Equation" r:id="rId3" imgW="888840" imgH="4698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057400"/>
                        <a:ext cx="1676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84" y="2819400"/>
            <a:ext cx="576731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09949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Since a normal distribution is a continuous probability distribution, the probability that X lies between a and b is the area bounded under the curve, from left to right by the vertical lines x = a and x = b and below by the horizontal axis</a:t>
            </a:r>
            <a:r>
              <a:rPr lang="en-US" dirty="0" smtClean="0"/>
              <a:t>.</a:t>
            </a:r>
          </a:p>
          <a:p>
            <a:endParaRPr lang="en-US" dirty="0"/>
          </a:p>
          <a:p>
            <a:endParaRPr lang="en-US" dirty="0" smtClean="0"/>
          </a:p>
          <a:p>
            <a:endParaRPr lang="en-US" dirty="0"/>
          </a:p>
          <a:p>
            <a:pPr marL="0" indent="0">
              <a:buNone/>
            </a:pPr>
            <a:r>
              <a:rPr lang="en-US" dirty="0"/>
              <a:t>Figure: P(a&lt;X&lt;b) equals the shaded region</a:t>
            </a:r>
            <a:r>
              <a:rPr lang="en-US" dirty="0" smtClean="0"/>
              <a:t>  </a:t>
            </a:r>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91001"/>
            <a:ext cx="518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59123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dirty="0"/>
              <a:t>However, evaluating  </a:t>
            </a:r>
            <a:endParaRPr lang="en-US" dirty="0" smtClean="0"/>
          </a:p>
          <a:p>
            <a:pPr marL="0" indent="0">
              <a:buNone/>
            </a:pPr>
            <a:r>
              <a:rPr lang="en-US" dirty="0" smtClean="0"/>
              <a:t>  is </a:t>
            </a:r>
            <a:r>
              <a:rPr lang="en-US" dirty="0"/>
              <a:t>very complicated. </a:t>
            </a:r>
            <a:endParaRPr lang="en-US" dirty="0" smtClean="0"/>
          </a:p>
          <a:p>
            <a:r>
              <a:rPr lang="en-US" dirty="0" smtClean="0"/>
              <a:t>To </a:t>
            </a:r>
            <a:r>
              <a:rPr lang="en-US" dirty="0"/>
              <a:t>facilitate this problem, </a:t>
            </a:r>
            <a:r>
              <a:rPr lang="en-US" dirty="0" smtClean="0"/>
              <a:t>we use </a:t>
            </a:r>
            <a:r>
              <a:rPr lang="en-US" dirty="0"/>
              <a:t>the standard normal table which gives area values bounded by two points</a:t>
            </a:r>
            <a:r>
              <a:rPr lang="en-US" dirty="0" smtClean="0"/>
              <a:t>.</a:t>
            </a:r>
          </a:p>
          <a:p>
            <a:r>
              <a:rPr lang="en-US" dirty="0"/>
              <a:t>Areas under the standard normal distribution curve are tabulated in various ways. The most common tables give areas bounded between Z=0 and a positive value of Z.  </a:t>
            </a:r>
          </a:p>
        </p:txBody>
      </p:sp>
      <p:graphicFrame>
        <p:nvGraphicFramePr>
          <p:cNvPr id="6" name="Object 5"/>
          <p:cNvGraphicFramePr>
            <a:graphicFrameLocks noChangeAspect="1"/>
          </p:cNvGraphicFramePr>
          <p:nvPr>
            <p:extLst>
              <p:ext uri="{D42A27DB-BD31-4B8C-83A1-F6EECF244321}">
                <p14:modId xmlns:p14="http://schemas.microsoft.com/office/powerpoint/2010/main" val="2002235311"/>
              </p:ext>
            </p:extLst>
          </p:nvPr>
        </p:nvGraphicFramePr>
        <p:xfrm>
          <a:off x="4114800" y="1752600"/>
          <a:ext cx="3429000" cy="762000"/>
        </p:xfrm>
        <a:graphic>
          <a:graphicData uri="http://schemas.openxmlformats.org/presentationml/2006/ole">
            <mc:AlternateContent xmlns:mc="http://schemas.openxmlformats.org/markup-compatibility/2006">
              <mc:Choice xmlns:v="urn:schemas-microsoft-com:vml" Requires="v">
                <p:oleObj spid="_x0000_s49254" name="Equation" r:id="rId3" imgW="1612800" imgH="482400" progId="Equation.3">
                  <p:embed/>
                </p:oleObj>
              </mc:Choice>
              <mc:Fallback>
                <p:oleObj name="Equation" r:id="rId3" imgW="1612800" imgH="4824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752600"/>
                        <a:ext cx="3429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1545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71002-9ABA-4537-B5B5-CA925F4C5D98}" type="datetime1">
              <a:rPr lang="en-US" smtClean="0"/>
              <a:pPr/>
              <a:t>6/27/2022</a:t>
            </a:fld>
            <a:endParaRPr lang="en-US" dirty="0"/>
          </a:p>
        </p:txBody>
      </p:sp>
      <p:sp>
        <p:nvSpPr>
          <p:cNvPr id="3" name="Footer Placeholder 2"/>
          <p:cNvSpPr>
            <a:spLocks noGrp="1"/>
          </p:cNvSpPr>
          <p:nvPr>
            <p:ph type="ftr" sz="quarter" idx="11"/>
          </p:nvPr>
        </p:nvSpPr>
        <p:spPr/>
        <p:txBody>
          <a:bodyPr/>
          <a:lstStyle/>
          <a:p>
            <a:pPr lvl="1"/>
            <a:r>
              <a:rPr lang="en-US" smtClean="0"/>
              <a:t>mullergaro@gmail.com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90510">
            <a:off x="789100" y="1682745"/>
            <a:ext cx="7535863" cy="238125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95002480"/>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In addition to the standard normal table, the properties of normal distribution and the following theorem are useful to make probability calculations very easy for any normal distribution</a:t>
            </a:r>
            <a:r>
              <a:rPr lang="en-US" dirty="0" smtClean="0"/>
              <a:t>.</a:t>
            </a:r>
          </a:p>
          <a:p>
            <a:endParaRPr lang="en-US" dirty="0" smtClean="0"/>
          </a:p>
          <a:p>
            <a:endParaRPr lang="en-US" dirty="0"/>
          </a:p>
        </p:txBody>
      </p:sp>
    </p:spTree>
    <p:extLst>
      <p:ext uri="{BB962C8B-B14F-4D97-AF65-F5344CB8AC3E}">
        <p14:creationId xmlns:p14="http://schemas.microsoft.com/office/powerpoint/2010/main" val="102613657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
            </a:r>
            <a:br>
              <a:rPr lang="en-US" sz="3200" b="1" dirty="0"/>
            </a:br>
            <a:r>
              <a:rPr lang="en-US" sz="3200" b="1" dirty="0" smtClean="0"/>
              <a:t>Standardization </a:t>
            </a:r>
            <a:r>
              <a:rPr lang="en-US" sz="3200" b="1" dirty="0"/>
              <a:t>of a normal random variable</a:t>
            </a:r>
            <a:br>
              <a:rPr lang="en-US" sz="3200" b="1" dirty="0"/>
            </a:br>
            <a:endParaRPr lang="en-US" sz="3200" b="1"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dirty="0" smtClean="0"/>
              <a:t>If </a:t>
            </a:r>
            <a:r>
              <a:rPr lang="en-US" dirty="0"/>
              <a:t>X has a normal distribution with mean, μ and  standard deviation ,σ , then </a:t>
            </a:r>
          </a:p>
          <a:p>
            <a:endParaRPr lang="en-US" dirty="0" smtClean="0"/>
          </a:p>
          <a:p>
            <a:pPr marL="0" indent="0">
              <a:buNone/>
            </a:pPr>
            <a:endParaRPr lang="en-US" dirty="0" smtClean="0"/>
          </a:p>
          <a:p>
            <a:pPr marL="0" indent="0">
              <a:buNone/>
            </a:pPr>
            <a:r>
              <a:rPr lang="en-US" dirty="0" smtClean="0"/>
              <a:t>will </a:t>
            </a:r>
            <a:r>
              <a:rPr lang="en-US" dirty="0"/>
              <a:t>have a standard normal distribution</a:t>
            </a:r>
            <a:r>
              <a:rPr lang="en-US" dirty="0" smtClean="0"/>
              <a:t>.</a:t>
            </a:r>
          </a:p>
          <a:p>
            <a:endParaRPr lang="en-US" dirty="0" smtClean="0"/>
          </a:p>
          <a:p>
            <a:endParaRPr lang="en-US" dirty="0"/>
          </a:p>
          <a:p>
            <a:pPr marL="0" indent="0">
              <a:buNone/>
            </a:pPr>
            <a:r>
              <a:rPr lang="en-US" dirty="0" smtClean="0"/>
              <a:t> </a:t>
            </a:r>
          </a:p>
          <a:p>
            <a:pPr marL="0" indent="0">
              <a:buNone/>
            </a:pPr>
            <a:endParaRPr lang="en-US" dirty="0"/>
          </a:p>
          <a:p>
            <a:pPr marL="571500" indent="-571500">
              <a:buFont typeface="+mj-lt"/>
              <a:buAutoNum type="romanUcPeriod"/>
            </a:pPr>
            <a:endParaRPr lang="en-US" dirty="0" smtClean="0"/>
          </a:p>
          <a:p>
            <a:pPr marL="0" indent="0">
              <a:buNone/>
            </a:pP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95337267"/>
              </p:ext>
            </p:extLst>
          </p:nvPr>
        </p:nvGraphicFramePr>
        <p:xfrm>
          <a:off x="1295400" y="2590800"/>
          <a:ext cx="2057400" cy="1066800"/>
        </p:xfrm>
        <a:graphic>
          <a:graphicData uri="http://schemas.openxmlformats.org/presentationml/2006/ole">
            <mc:AlternateContent xmlns:mc="http://schemas.openxmlformats.org/markup-compatibility/2006">
              <mc:Choice xmlns:v="urn:schemas-microsoft-com:vml" Requires="v">
                <p:oleObj spid="_x0000_s50378" name="Equation" r:id="rId3" imgW="698400" imgH="393480" progId="Equation.3">
                  <p:embed/>
                </p:oleObj>
              </mc:Choice>
              <mc:Fallback>
                <p:oleObj name="Equation" r:id="rId3" imgW="698400" imgH="39348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90800"/>
                        <a:ext cx="20574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87464526"/>
              </p:ext>
            </p:extLst>
          </p:nvPr>
        </p:nvGraphicFramePr>
        <p:xfrm>
          <a:off x="1295400" y="4343400"/>
          <a:ext cx="5715000" cy="1447800"/>
        </p:xfrm>
        <a:graphic>
          <a:graphicData uri="http://schemas.openxmlformats.org/presentationml/2006/ole">
            <mc:AlternateContent xmlns:mc="http://schemas.openxmlformats.org/markup-compatibility/2006">
              <mc:Choice xmlns:v="urn:schemas-microsoft-com:vml" Requires="v">
                <p:oleObj spid="_x0000_s50379" name="Equation" r:id="rId5" imgW="2628720" imgH="812520" progId="Equation.3">
                  <p:embed/>
                </p:oleObj>
              </mc:Choice>
              <mc:Fallback>
                <p:oleObj name="Equation" r:id="rId5" imgW="2628720" imgH="812520"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343400"/>
                        <a:ext cx="57150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284384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20000"/>
          </a:bodyPr>
          <a:lstStyle/>
          <a:p>
            <a:pPr marL="0" indent="0">
              <a:buNone/>
            </a:pPr>
            <a:r>
              <a:rPr lang="en-US" dirty="0"/>
              <a:t>Let Z be the standard normal random variable. Calculate the following probabilities using the standard normal distribution table: </a:t>
            </a:r>
            <a:endParaRPr lang="en-US" dirty="0" smtClean="0"/>
          </a:p>
          <a:p>
            <a:r>
              <a:rPr lang="en-US" dirty="0" smtClean="0"/>
              <a:t>a</a:t>
            </a:r>
            <a:r>
              <a:rPr lang="en-US" dirty="0"/>
              <a:t>) P(0&lt;Z&lt;1.2)   </a:t>
            </a:r>
            <a:endParaRPr lang="en-US" dirty="0" smtClean="0"/>
          </a:p>
          <a:p>
            <a:r>
              <a:rPr lang="en-US" dirty="0" smtClean="0"/>
              <a:t>b</a:t>
            </a:r>
            <a:r>
              <a:rPr lang="en-US" dirty="0"/>
              <a:t>) P(0&lt;Z&lt;1.43) </a:t>
            </a:r>
            <a:endParaRPr lang="en-US" dirty="0" smtClean="0"/>
          </a:p>
          <a:p>
            <a:r>
              <a:rPr lang="en-US" dirty="0" smtClean="0"/>
              <a:t>c</a:t>
            </a:r>
            <a:r>
              <a:rPr lang="en-US" dirty="0"/>
              <a:t>) P(Z≤0) </a:t>
            </a:r>
            <a:endParaRPr lang="en-US" dirty="0" smtClean="0"/>
          </a:p>
          <a:p>
            <a:r>
              <a:rPr lang="en-US" dirty="0" smtClean="0"/>
              <a:t>d</a:t>
            </a:r>
            <a:r>
              <a:rPr lang="en-US" dirty="0"/>
              <a:t>) P(-1.2&lt;Z&lt;0) </a:t>
            </a:r>
            <a:endParaRPr lang="en-US" dirty="0" smtClean="0"/>
          </a:p>
          <a:p>
            <a:r>
              <a:rPr lang="en-US" dirty="0" smtClean="0"/>
              <a:t>e</a:t>
            </a:r>
            <a:r>
              <a:rPr lang="en-US" dirty="0"/>
              <a:t>) P(Z≤-</a:t>
            </a:r>
            <a:r>
              <a:rPr lang="en-US" dirty="0" smtClean="0"/>
              <a:t>1.43) </a:t>
            </a:r>
          </a:p>
          <a:p>
            <a:r>
              <a:rPr lang="en-US" dirty="0" smtClean="0"/>
              <a:t>f</a:t>
            </a:r>
            <a:r>
              <a:rPr lang="en-US" dirty="0"/>
              <a:t>) P(-1.43≤Z&lt;1.2)  </a:t>
            </a:r>
            <a:endParaRPr lang="en-US" dirty="0" smtClean="0"/>
          </a:p>
          <a:p>
            <a:r>
              <a:rPr lang="en-US" dirty="0" smtClean="0"/>
              <a:t>g</a:t>
            </a:r>
            <a:r>
              <a:rPr lang="en-US" dirty="0"/>
              <a:t>) P(Z≥1.52) </a:t>
            </a:r>
            <a:endParaRPr lang="en-US" dirty="0" smtClean="0"/>
          </a:p>
          <a:p>
            <a:r>
              <a:rPr lang="en-US" dirty="0" smtClean="0"/>
              <a:t>h) P(Z</a:t>
            </a:r>
            <a:r>
              <a:rPr lang="en-US" dirty="0"/>
              <a:t>≥-1.52)</a:t>
            </a:r>
          </a:p>
          <a:p>
            <a:endParaRPr lang="en-US" dirty="0"/>
          </a:p>
        </p:txBody>
      </p:sp>
    </p:spTree>
    <p:extLst>
      <p:ext uri="{BB962C8B-B14F-4D97-AF65-F5344CB8AC3E}">
        <p14:creationId xmlns:p14="http://schemas.microsoft.com/office/powerpoint/2010/main" val="289792033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b="1" dirty="0"/>
              <a:t>Solution: </a:t>
            </a:r>
            <a:endParaRPr lang="en-US" dirty="0"/>
          </a:p>
          <a:p>
            <a:pPr marL="320040" lvl="1" indent="0">
              <a:buNone/>
            </a:pPr>
            <a:r>
              <a:rPr lang="en-US" dirty="0"/>
              <a:t>The probability that Z lies between 0 and 1.2 can be directly found from the standard normal table as follows: look for the value 1.2 from z column ( first column) and then  move horizontally until you find the value of 0.00 in the first row. The point of intersection made by the horizontal and vertical movements will give the desired area (probability). Hence P(0&lt;Z&lt;1.2)= 0.3849. Refer the table below as a guide to find this probability</a:t>
            </a:r>
            <a:r>
              <a:rPr lang="en-US" dirty="0" smtClean="0"/>
              <a:t>.</a:t>
            </a:r>
          </a:p>
          <a:p>
            <a:pPr marL="320040" lvl="1" indent="0">
              <a:buNone/>
            </a:pPr>
            <a:r>
              <a:rPr lang="en-US" dirty="0" smtClean="0">
                <a:hlinkClick r:id="rId2" action="ppaction://hlinkfile"/>
              </a:rPr>
              <a:t>standard normal table.docx</a:t>
            </a:r>
            <a:r>
              <a:rPr lang="en-US" dirty="0" smtClean="0"/>
              <a:t>  </a:t>
            </a:r>
            <a:r>
              <a:rPr lang="en-US" dirty="0" smtClean="0">
                <a:hlinkClick r:id="rId3" action="ppaction://hlinkfile"/>
              </a:rPr>
              <a:t>T test and F test.docx</a:t>
            </a:r>
            <a:r>
              <a:rPr lang="en-US" dirty="0" smtClean="0"/>
              <a:t> </a:t>
            </a:r>
            <a:endParaRPr lang="en-US" dirty="0"/>
          </a:p>
          <a:p>
            <a:endParaRPr lang="en-US" dirty="0"/>
          </a:p>
        </p:txBody>
      </p:sp>
    </p:spTree>
    <p:extLst>
      <p:ext uri="{BB962C8B-B14F-4D97-AF65-F5344CB8AC3E}">
        <p14:creationId xmlns:p14="http://schemas.microsoft.com/office/powerpoint/2010/main" val="294430697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229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077199"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54323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Figure</a:t>
            </a:r>
            <a:r>
              <a:rPr lang="en-US" dirty="0"/>
              <a:t>: P(0&lt;Z&lt;1.2) is the shaded area</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5943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615331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572000"/>
          </a:xfrm>
        </p:spPr>
        <p:txBody>
          <a:bodyPr/>
          <a:lstStyle/>
          <a:p>
            <a:pPr lvl="0"/>
            <a:r>
              <a:rPr lang="en-US" dirty="0"/>
              <a:t>In a similar way P(0&lt;Z&lt;1.43)= 0.4236.</a:t>
            </a:r>
          </a:p>
          <a:p>
            <a:pPr lvl="0"/>
            <a:r>
              <a:rPr lang="en-US" dirty="0"/>
              <a:t>We know that the normal distribution is symmetric about its mean.  Hence the area to the left of 0 and the to the right of zero are 0.5 each. Therefore P(Z≤0)=P(Z≥0)=</a:t>
            </a:r>
            <a:r>
              <a:rPr lang="en-US" dirty="0" smtClean="0"/>
              <a:t>0.5</a:t>
            </a:r>
          </a:p>
          <a:p>
            <a:pPr lvl="0"/>
            <a:endParaRPr lang="en-US" dirty="0"/>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448" y="4191000"/>
            <a:ext cx="43529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07676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457200" y="1600200"/>
            <a:ext cx="8308848" cy="4495800"/>
          </a:xfrm>
        </p:spPr>
        <p:txBody>
          <a:bodyPr>
            <a:normAutofit lnSpcReduction="10000"/>
          </a:bodyPr>
          <a:lstStyle/>
          <a:p>
            <a:pPr marL="0" lvl="0" indent="0">
              <a:buNone/>
            </a:pPr>
            <a:r>
              <a:rPr lang="en-US" dirty="0" smtClean="0"/>
              <a:t>d) P</a:t>
            </a:r>
            <a:r>
              <a:rPr lang="en-US" dirty="0"/>
              <a:t>(-1.2&lt;Z&lt;0)=P(0&lt;Z&lt;1.2)= 0.3849  due to symmetry </a:t>
            </a:r>
            <a:endParaRPr lang="en-US" dirty="0" smtClean="0"/>
          </a:p>
          <a:p>
            <a:pPr marL="0" lvl="0" indent="0">
              <a:buNone/>
            </a:pPr>
            <a:r>
              <a:rPr lang="en-US" dirty="0" smtClean="0"/>
              <a:t>e) P(Z</a:t>
            </a:r>
            <a:r>
              <a:rPr lang="en-US" dirty="0"/>
              <a:t>&lt;-1.43)= 1- P(Z ≥ -1.43) Using the probability of the complement event.                                           </a:t>
            </a:r>
          </a:p>
          <a:p>
            <a:pPr marL="0" indent="0">
              <a:buNone/>
            </a:pPr>
            <a:r>
              <a:rPr lang="en-US" dirty="0" smtClean="0"/>
              <a:t>= </a:t>
            </a:r>
            <a:r>
              <a:rPr lang="en-US" dirty="0"/>
              <a:t>1-[P(-1.43&lt;Z&lt;0)+P(Z≥0)]   Since a region can be broken down                                                                            </a:t>
            </a:r>
            <a:r>
              <a:rPr lang="en-US" dirty="0" smtClean="0"/>
              <a:t>=</a:t>
            </a:r>
            <a:r>
              <a:rPr lang="en-US" dirty="0"/>
              <a:t>1-[P(0&lt;Z&lt;1.43)+P(Z ≥0)]    into non overlapping regions.            </a:t>
            </a:r>
          </a:p>
          <a:p>
            <a:pPr marL="0" indent="0">
              <a:buNone/>
            </a:pPr>
            <a:r>
              <a:rPr lang="en-US" dirty="0" smtClean="0"/>
              <a:t>=</a:t>
            </a:r>
            <a:r>
              <a:rPr lang="en-US" dirty="0"/>
              <a:t>1-[0.4236 + 0.5]</a:t>
            </a:r>
          </a:p>
          <a:p>
            <a:pPr marL="0" indent="0">
              <a:buNone/>
            </a:pPr>
            <a:r>
              <a:rPr lang="en-US" dirty="0" smtClean="0"/>
              <a:t>=</a:t>
            </a:r>
            <a:r>
              <a:rPr lang="en-US" dirty="0"/>
              <a:t>1-0.9236=0.0764</a:t>
            </a:r>
          </a:p>
          <a:p>
            <a:endParaRPr lang="en-US" dirty="0"/>
          </a:p>
        </p:txBody>
      </p:sp>
    </p:spTree>
    <p:extLst>
      <p:ext uri="{BB962C8B-B14F-4D97-AF65-F5344CB8AC3E}">
        <p14:creationId xmlns:p14="http://schemas.microsoft.com/office/powerpoint/2010/main" val="126417569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pPr marL="0" lvl="0" indent="0">
              <a:buNone/>
            </a:pPr>
            <a:r>
              <a:rPr lang="en-US" dirty="0" smtClean="0"/>
              <a:t>F) P</a:t>
            </a:r>
            <a:r>
              <a:rPr lang="en-US" dirty="0"/>
              <a:t>(-1.43≤Z&lt;1.2) = P(-1.43≤Z&lt;0) + P(0≤Z&lt;1.2)=P(0&lt;Z≤1.43) + 0.3849= 0.4236 + 0.3849 =</a:t>
            </a:r>
            <a:r>
              <a:rPr lang="en-US" dirty="0" smtClean="0"/>
              <a:t>0.8085</a:t>
            </a:r>
          </a:p>
          <a:p>
            <a:pPr lvl="0"/>
            <a:endParaRPr lang="en-US" dirty="0"/>
          </a:p>
          <a:p>
            <a:pPr lvl="0"/>
            <a:endParaRPr lang="en-US" dirty="0" smtClean="0"/>
          </a:p>
          <a:p>
            <a:pPr lvl="0"/>
            <a:endParaRPr lang="en-US" dirty="0"/>
          </a:p>
          <a:p>
            <a:pPr lvl="0"/>
            <a:endParaRPr lang="en-US" dirty="0" smtClean="0"/>
          </a:p>
          <a:p>
            <a:pPr marL="0" indent="0">
              <a:buNone/>
            </a:pPr>
            <a:endParaRPr lang="en-US" dirty="0" smtClean="0"/>
          </a:p>
          <a:p>
            <a:pPr marL="0" indent="0">
              <a:buNone/>
            </a:pPr>
            <a:r>
              <a:rPr lang="en-US" dirty="0" smtClean="0"/>
              <a:t>Figure</a:t>
            </a:r>
            <a:r>
              <a:rPr lang="en-US" dirty="0"/>
              <a:t>: P(-1.43≤Z&lt;1.2) is the shaded region</a:t>
            </a:r>
          </a:p>
          <a:p>
            <a:pPr marL="0" lvl="0" indent="0">
              <a:buNone/>
            </a:pPr>
            <a:endParaRPr lang="en-US" dirty="0"/>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426" y="3048000"/>
            <a:ext cx="534537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39444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pPr marL="514350" lvl="0" indent="-514350">
              <a:buAutoNum type="alphaUcParenR" startAt="7"/>
            </a:pPr>
            <a:r>
              <a:rPr lang="en-US" dirty="0" smtClean="0"/>
              <a:t>P(Z</a:t>
            </a:r>
            <a:r>
              <a:rPr lang="en-US" dirty="0"/>
              <a:t>≥1.52) = 0.5 – P(0≤ Z&lt;1.52)=0.5 – </a:t>
            </a:r>
            <a:r>
              <a:rPr lang="en-US" dirty="0" smtClean="0"/>
              <a:t>0.4357=0.0643</a:t>
            </a:r>
          </a:p>
          <a:p>
            <a:pPr marL="514350" lvl="0" indent="-514350" algn="ctr">
              <a:buAutoNum type="alphaUcParenR" startAt="7"/>
            </a:pPr>
            <a:endParaRPr lang="en-US" dirty="0"/>
          </a:p>
          <a:p>
            <a:pPr marL="514350" lvl="0" indent="-514350" algn="ctr">
              <a:buAutoNum type="alphaUcParenR" startAt="7"/>
            </a:pPr>
            <a:endParaRPr lang="en-US" dirty="0" smtClean="0"/>
          </a:p>
          <a:p>
            <a:pPr marL="514350" lvl="0" indent="-514350" algn="ctr">
              <a:buAutoNum type="alphaUcParenR" startAt="7"/>
            </a:pPr>
            <a:endParaRPr lang="en-US" dirty="0"/>
          </a:p>
          <a:p>
            <a:pPr marL="514350" lvl="0" indent="-514350" algn="ctr">
              <a:buAutoNum type="alphaUcParenR" startAt="7"/>
            </a:pPr>
            <a:endParaRPr lang="en-US" dirty="0" smtClean="0"/>
          </a:p>
          <a:p>
            <a:pPr marL="514350" lvl="0" indent="-514350" algn="ctr">
              <a:buAutoNum type="alphaUcParenR" startAt="7"/>
            </a:pPr>
            <a:endParaRPr lang="en-US" dirty="0"/>
          </a:p>
          <a:p>
            <a:pPr marL="0" lvl="0" indent="0">
              <a:buNone/>
            </a:pPr>
            <a:endParaRPr lang="en-US" dirty="0" smtClean="0"/>
          </a:p>
          <a:p>
            <a:pPr marL="0" lvl="0" indent="0">
              <a:buNone/>
            </a:pPr>
            <a:r>
              <a:rPr lang="en-US" dirty="0" smtClean="0"/>
              <a:t>Figure</a:t>
            </a:r>
            <a:r>
              <a:rPr lang="en-US" dirty="0"/>
              <a:t>: P(Z≥1.52) is the shaded region</a:t>
            </a:r>
            <a:endParaRPr lang="en-US" dirty="0" smtClean="0"/>
          </a:p>
          <a:p>
            <a:pPr marL="514350" lvl="0" indent="-514350">
              <a:buAutoNum type="alphaUcParenR" startAt="7"/>
            </a:pPr>
            <a:endParaRPr lang="en-US"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307" y="3048000"/>
            <a:ext cx="44672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941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C2A9A93-390B-4B92-8B57-4DAC8AA461BD}"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p:txBody>
          <a:bodyPr/>
          <a:lstStyle/>
          <a:p>
            <a:pPr marL="0" indent="0">
              <a:buNone/>
            </a:pPr>
            <a:r>
              <a:rPr lang="en-US" dirty="0" smtClean="0">
                <a:latin typeface="Arial" panose="020B0604020202020204" pitchFamily="34" charset="0"/>
                <a:cs typeface="Arial" panose="020B0604020202020204" pitchFamily="34" charset="0"/>
              </a:rPr>
              <a:t>After </a:t>
            </a:r>
            <a:r>
              <a:rPr lang="en-US" dirty="0">
                <a:latin typeface="Arial" panose="020B0604020202020204" pitchFamily="34" charset="0"/>
                <a:cs typeface="Arial" panose="020B0604020202020204" pitchFamily="34" charset="0"/>
              </a:rPr>
              <a:t>completing this unit you should be able </a:t>
            </a:r>
            <a:r>
              <a:rPr lang="en-US" dirty="0" smtClean="0">
                <a:latin typeface="Arial" panose="020B0604020202020204" pitchFamily="34" charset="0"/>
                <a:cs typeface="Arial" panose="020B0604020202020204" pitchFamily="34" charset="0"/>
              </a:rPr>
              <a:t>to: </a:t>
            </a:r>
          </a:p>
          <a:p>
            <a:pPr marL="0" indent="0">
              <a:buNone/>
            </a:pPr>
            <a:endParaRPr lang="en-US" dirty="0">
              <a:latin typeface="Arial" panose="020B0604020202020204" pitchFamily="34" charset="0"/>
              <a:cs typeface="Arial" panose="020B0604020202020204" pitchFamily="34" charset="0"/>
            </a:endParaRPr>
          </a:p>
          <a:p>
            <a:pPr lvl="0">
              <a:lnSpc>
                <a:spcPct val="200000"/>
              </a:lnSpc>
            </a:pPr>
            <a:r>
              <a:rPr lang="en-US" sz="2800" dirty="0">
                <a:latin typeface="Arial" panose="020B0604020202020204" pitchFamily="34" charset="0"/>
                <a:cs typeface="Arial" panose="020B0604020202020204" pitchFamily="34" charset="0"/>
              </a:rPr>
              <a:t>organize data using frequency distribution.</a:t>
            </a:r>
          </a:p>
          <a:p>
            <a:pPr lvl="0">
              <a:lnSpc>
                <a:spcPct val="200000"/>
              </a:lnSpc>
            </a:pPr>
            <a:r>
              <a:rPr lang="en-US" sz="2800" dirty="0">
                <a:latin typeface="Arial" panose="020B0604020202020204" pitchFamily="34" charset="0"/>
                <a:cs typeface="Arial" panose="020B0604020202020204" pitchFamily="34" charset="0"/>
              </a:rPr>
              <a:t>present data using suitable graphs or diagrams.</a:t>
            </a:r>
          </a:p>
          <a:p>
            <a:endParaRPr lang="en-US" dirty="0"/>
          </a:p>
        </p:txBody>
      </p:sp>
    </p:spTree>
    <p:extLst>
      <p:ext uri="{BB962C8B-B14F-4D97-AF65-F5344CB8AC3E}">
        <p14:creationId xmlns:p14="http://schemas.microsoft.com/office/powerpoint/2010/main" val="2333619167"/>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marL="0" lvl="0" indent="0">
              <a:buNone/>
            </a:pPr>
            <a:r>
              <a:rPr lang="en-US" dirty="0" smtClean="0"/>
              <a:t>h)  P(Z</a:t>
            </a:r>
            <a:r>
              <a:rPr lang="en-US" dirty="0"/>
              <a:t>≥-1.52) = P(-1.52≤Z&lt;0) + P(Z ≥0 )= P(0 &lt; Z≤1.52) + </a:t>
            </a:r>
            <a:r>
              <a:rPr lang="en-US" dirty="0" smtClean="0"/>
              <a:t>0.5 =</a:t>
            </a:r>
            <a:r>
              <a:rPr lang="en-US" dirty="0"/>
              <a:t>0.4357 +0.5=0.9357</a:t>
            </a:r>
          </a:p>
          <a:p>
            <a:endParaRPr lang="en-US" dirty="0"/>
          </a:p>
        </p:txBody>
      </p:sp>
    </p:spTree>
    <p:extLst>
      <p:ext uri="{BB962C8B-B14F-4D97-AF65-F5344CB8AC3E}">
        <p14:creationId xmlns:p14="http://schemas.microsoft.com/office/powerpoint/2010/main" val="81721320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smtClean="0"/>
              <a:t>Example:</a:t>
            </a:r>
            <a:r>
              <a:rPr lang="en-US" dirty="0" smtClean="0"/>
              <a:t> </a:t>
            </a:r>
            <a:r>
              <a:rPr lang="en-US" dirty="0"/>
              <a:t>Find the following values of  z*  of a standard normal random variable based on the given probability values:</a:t>
            </a:r>
          </a:p>
          <a:p>
            <a:pPr lvl="0"/>
            <a:r>
              <a:rPr lang="en-US" dirty="0"/>
              <a:t>P(Z &gt; z*) =0.1446</a:t>
            </a:r>
          </a:p>
          <a:p>
            <a:pPr lvl="0"/>
            <a:r>
              <a:rPr lang="en-US" dirty="0"/>
              <a:t>P(Z&gt;z*) = </a:t>
            </a:r>
            <a:r>
              <a:rPr lang="en-US" dirty="0" smtClean="0"/>
              <a:t>0.8554</a:t>
            </a:r>
          </a:p>
          <a:p>
            <a:r>
              <a:rPr lang="en-US" dirty="0"/>
              <a:t> </a:t>
            </a:r>
            <a:r>
              <a:rPr lang="en-US" b="1" dirty="0"/>
              <a:t>Solution:</a:t>
            </a:r>
            <a:r>
              <a:rPr lang="en-US" dirty="0"/>
              <a:t> We need to find specific values of Z given some probability values.</a:t>
            </a:r>
          </a:p>
          <a:p>
            <a:pPr lvl="0"/>
            <a:r>
              <a:rPr lang="en-US" dirty="0"/>
              <a:t>If the probability that Z&gt;z* is 0.1446 implies that z* is to the right of zero because   </a:t>
            </a:r>
          </a:p>
          <a:p>
            <a:pPr marL="0" indent="0">
              <a:buNone/>
            </a:pPr>
            <a:r>
              <a:rPr lang="en-US" dirty="0" smtClean="0"/>
              <a:t>   P(Z&gt;0</a:t>
            </a:r>
            <a:r>
              <a:rPr lang="en-US" dirty="0"/>
              <a:t>) = 0.5 is greater than P(Z&gt;z*). </a:t>
            </a:r>
          </a:p>
          <a:p>
            <a:endParaRPr lang="en-US" dirty="0"/>
          </a:p>
        </p:txBody>
      </p:sp>
    </p:spTree>
    <p:extLst>
      <p:ext uri="{BB962C8B-B14F-4D97-AF65-F5344CB8AC3E}">
        <p14:creationId xmlns:p14="http://schemas.microsoft.com/office/powerpoint/2010/main" val="3414330355"/>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6" name="Content Placeholder 5"/>
          <p:cNvSpPr>
            <a:spLocks noGrp="1"/>
          </p:cNvSpPr>
          <p:nvPr>
            <p:ph sz="quarter"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P(Z </a:t>
            </a:r>
            <a:r>
              <a:rPr lang="en-US" dirty="0"/>
              <a:t>&gt; z*) = 0.1446 implies that P(0&lt;</a:t>
            </a:r>
            <a:r>
              <a:rPr lang="en-US" dirty="0" err="1"/>
              <a:t>Z≤z</a:t>
            </a:r>
            <a:r>
              <a:rPr lang="en-US" dirty="0"/>
              <a:t>*) = 0.5 -0.1446=0.3554.</a:t>
            </a:r>
          </a:p>
          <a:p>
            <a:pPr marL="0" indent="0">
              <a:buNone/>
            </a:pPr>
            <a:r>
              <a:rPr lang="en-US" dirty="0"/>
              <a:t>Hence we can look for the value of z* satisfying the above condition form the standard normal table. Thus z* =1.06</a:t>
            </a:r>
          </a:p>
          <a:p>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4876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10268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lvl="0"/>
            <a:r>
              <a:rPr lang="en-US" dirty="0"/>
              <a:t>If the probability that Z&gt;z* is 0.8554 implies that z* is to the left of zero because   </a:t>
            </a:r>
            <a:r>
              <a:rPr lang="en-US" dirty="0" smtClean="0"/>
              <a:t>P(Z&gt;0</a:t>
            </a:r>
            <a:r>
              <a:rPr lang="en-US" dirty="0"/>
              <a:t>) = 0.5 is less than  P(Z&gt;z*).  It implies that z* is a negative number</a:t>
            </a:r>
            <a:r>
              <a:rPr lang="en-US" dirty="0" smtClean="0"/>
              <a:t>.</a:t>
            </a:r>
          </a:p>
          <a:p>
            <a:pPr lvl="0"/>
            <a:endParaRPr lang="en-US" dirty="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7" y="3429000"/>
            <a:ext cx="571976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02739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P(Z&gt;z*) = 0.8554 = P(z*≤ Z &lt;0) + P( Z ≥ 0) = P(0 ≤ Z ≤ - z*) + 0.5</a:t>
            </a:r>
          </a:p>
          <a:p>
            <a:r>
              <a:rPr lang="en-US" dirty="0"/>
              <a:t>Implies P(0 ≤ Z ≤ - z*) = 0.8554 – 0.5=0.3554. Hence the value –z* form the table satisfying the above condition is 1.06. Therefore z* = -1.06.</a:t>
            </a:r>
          </a:p>
          <a:p>
            <a:endParaRPr lang="en-US" dirty="0"/>
          </a:p>
        </p:txBody>
      </p:sp>
    </p:spTree>
    <p:extLst>
      <p:ext uri="{BB962C8B-B14F-4D97-AF65-F5344CB8AC3E}">
        <p14:creationId xmlns:p14="http://schemas.microsoft.com/office/powerpoint/2010/main" val="59092861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3200" b="1" dirty="0" smtClean="0"/>
              <a:t>Example: </a:t>
            </a:r>
            <a:r>
              <a:rPr lang="en-US" sz="3200" dirty="0"/>
              <a:t>If the total cholesterol values for a certain target population are approximately normally distributed with a mean of 200 (mg/100 ml) and a standard deviation of 20 (mg/100 ml), calculate the probability that a person picked at random from this population will have a cholesterol value </a:t>
            </a:r>
            <a:endParaRPr lang="en-US" sz="2800" dirty="0"/>
          </a:p>
          <a:p>
            <a:pPr marL="880110" lvl="1" indent="-514350">
              <a:buFont typeface="+mj-lt"/>
              <a:buAutoNum type="alphaLcPeriod"/>
            </a:pPr>
            <a:r>
              <a:rPr lang="en-US" sz="2800" dirty="0"/>
              <a:t>greater than 240 (mg/100 ml)</a:t>
            </a:r>
            <a:endParaRPr lang="en-US" sz="2400" dirty="0"/>
          </a:p>
          <a:p>
            <a:pPr marL="880110" lvl="1" indent="-514350">
              <a:buFont typeface="+mj-lt"/>
              <a:buAutoNum type="alphaLcPeriod"/>
            </a:pPr>
            <a:r>
              <a:rPr lang="en-US" sz="2800" dirty="0"/>
              <a:t>between 180 and 220(mg/100 ml)</a:t>
            </a:r>
            <a:endParaRPr lang="en-US" sz="2400" dirty="0"/>
          </a:p>
          <a:p>
            <a:pPr marL="880110" lvl="1" indent="-514350">
              <a:buFont typeface="+mj-lt"/>
              <a:buAutoNum type="alphaLcPeriod"/>
            </a:pPr>
            <a:r>
              <a:rPr lang="en-US" sz="2800" dirty="0"/>
              <a:t>less 200 (mg/100 ml)</a:t>
            </a:r>
            <a:endParaRPr lang="en-US" sz="2400" dirty="0"/>
          </a:p>
          <a:p>
            <a:endParaRPr lang="en-US" dirty="0"/>
          </a:p>
        </p:txBody>
      </p:sp>
    </p:spTree>
    <p:extLst>
      <p:ext uri="{BB962C8B-B14F-4D97-AF65-F5344CB8AC3E}">
        <p14:creationId xmlns:p14="http://schemas.microsoft.com/office/powerpoint/2010/main" val="84311689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638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8229599"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50492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Assume that the test scores for a large class are normally distributed with a mean of 74 and a standard deviation of 10.</a:t>
            </a:r>
          </a:p>
          <a:p>
            <a:pPr marL="514350" indent="-514350">
              <a:buFont typeface="+mj-lt"/>
              <a:buAutoNum type="alphaLcPeriod"/>
            </a:pPr>
            <a:r>
              <a:rPr lang="en-US" dirty="0" smtClean="0"/>
              <a:t>Suppose </a:t>
            </a:r>
            <a:r>
              <a:rPr lang="en-US" dirty="0"/>
              <a:t>that you receive a score of 88. What percent of the class received scores higher than yours?</a:t>
            </a:r>
          </a:p>
          <a:p>
            <a:pPr marL="514350" indent="-514350">
              <a:buFont typeface="+mj-lt"/>
              <a:buAutoNum type="alphaLcPeriod"/>
            </a:pPr>
            <a:r>
              <a:rPr lang="en-US" dirty="0" smtClean="0"/>
              <a:t>Suppose </a:t>
            </a:r>
            <a:r>
              <a:rPr lang="en-US" dirty="0"/>
              <a:t>that the teacher wants to limit the number of A grades in the class to no more than 20%. What would be the lowest score for an A?</a:t>
            </a:r>
          </a:p>
          <a:p>
            <a:endParaRPr lang="en-US" dirty="0"/>
          </a:p>
        </p:txBody>
      </p:sp>
    </p:spTree>
    <p:extLst>
      <p:ext uri="{BB962C8B-B14F-4D97-AF65-F5344CB8AC3E}">
        <p14:creationId xmlns:p14="http://schemas.microsoft.com/office/powerpoint/2010/main" val="227242661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741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80010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86204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endParaRPr lang="en-US" b="1" dirty="0" smtClean="0"/>
          </a:p>
          <a:p>
            <a:endParaRPr lang="en-US" b="1" dirty="0"/>
          </a:p>
          <a:p>
            <a:r>
              <a:rPr lang="en-US" b="1" dirty="0" smtClean="0"/>
              <a:t>SAMPLING </a:t>
            </a:r>
            <a:r>
              <a:rPr lang="en-US" b="1" dirty="0"/>
              <a:t>AND SAMPLING DISTRIBUTION OF SAMPLE MEAN </a:t>
            </a:r>
            <a:endParaRPr lang="en-US" dirty="0"/>
          </a:p>
        </p:txBody>
      </p:sp>
    </p:spTree>
    <p:extLst>
      <p:ext uri="{BB962C8B-B14F-4D97-AF65-F5344CB8AC3E}">
        <p14:creationId xmlns:p14="http://schemas.microsoft.com/office/powerpoint/2010/main" val="3079202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GB" sz="3600" b="1" dirty="0"/>
              <a:t>Methods of data collection</a:t>
            </a:r>
            <a:r>
              <a:rPr lang="en-GB" b="1" dirty="0"/>
              <a:t>                                 </a:t>
            </a:r>
            <a:r>
              <a:rPr lang="en-US" b="1" dirty="0"/>
              <a:t/>
            </a:r>
            <a:br>
              <a:rPr lang="en-US" b="1" dirty="0"/>
            </a:br>
            <a:endParaRPr lang="en-US" dirty="0"/>
          </a:p>
        </p:txBody>
      </p:sp>
      <p:sp>
        <p:nvSpPr>
          <p:cNvPr id="3" name="Date Placeholder 2"/>
          <p:cNvSpPr>
            <a:spLocks noGrp="1"/>
          </p:cNvSpPr>
          <p:nvPr>
            <p:ph type="dt" sz="half" idx="10"/>
          </p:nvPr>
        </p:nvSpPr>
        <p:spPr/>
        <p:txBody>
          <a:bodyPr/>
          <a:lstStyle/>
          <a:p>
            <a:fld id="{104D481C-CC7B-49A7-8EF0-B2D0E90491B4}"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304800" y="1600200"/>
            <a:ext cx="8610600" cy="4191000"/>
          </a:xfrm>
        </p:spPr>
        <p:txBody>
          <a:bodyPr>
            <a:normAutofit fontScale="92500" lnSpcReduction="10000"/>
          </a:bodyPr>
          <a:lstStyle/>
          <a:p>
            <a:pPr>
              <a:buFont typeface="Wingdings" panose="05000000000000000000" pitchFamily="2" charset="2"/>
              <a:buChar char="q"/>
            </a:pPr>
            <a:r>
              <a:rPr lang="en-US" dirty="0"/>
              <a:t>Depending on the source, data can be </a:t>
            </a:r>
            <a:r>
              <a:rPr lang="en-US" dirty="0" smtClean="0"/>
              <a:t>classified in to two:</a:t>
            </a:r>
          </a:p>
          <a:p>
            <a:pPr marL="514350" indent="-514350">
              <a:buFont typeface="+mj-lt"/>
              <a:buAutoNum type="arabicPeriod"/>
            </a:pPr>
            <a:r>
              <a:rPr lang="en-US" dirty="0" smtClean="0"/>
              <a:t>Primary data &amp;</a:t>
            </a:r>
          </a:p>
          <a:p>
            <a:pPr marL="514350" indent="-514350">
              <a:buFont typeface="+mj-lt"/>
              <a:buAutoNum type="arabicPeriod"/>
            </a:pPr>
            <a:r>
              <a:rPr lang="en-US" dirty="0" smtClean="0"/>
              <a:t>Secondary data</a:t>
            </a:r>
          </a:p>
          <a:p>
            <a:r>
              <a:rPr lang="en-US" b="1" dirty="0"/>
              <a:t>Primary data</a:t>
            </a:r>
            <a:r>
              <a:rPr lang="en-US" dirty="0"/>
              <a:t> refers to the statistical data which the investigator originates for the purpose of inquiry. </a:t>
            </a:r>
          </a:p>
          <a:p>
            <a:r>
              <a:rPr lang="en-US" b="1" dirty="0"/>
              <a:t>Secondary data</a:t>
            </a:r>
            <a:r>
              <a:rPr lang="en-US" dirty="0"/>
              <a:t> refers to data which is not originated by the investigator himself, but which </a:t>
            </a:r>
            <a:r>
              <a:rPr lang="en-US" dirty="0" smtClean="0"/>
              <a:t>he/she </a:t>
            </a:r>
            <a:r>
              <a:rPr lang="en-US" dirty="0"/>
              <a:t>obtains from someone else records. Secondary data can be obtained from </a:t>
            </a:r>
            <a:r>
              <a:rPr lang="en-US" b="1" dirty="0"/>
              <a:t>published or unpublished documents: reports, journals, magazines, articles</a:t>
            </a:r>
            <a:r>
              <a:rPr lang="en-US" dirty="0"/>
              <a:t> e t c.</a:t>
            </a:r>
          </a:p>
          <a:p>
            <a:pPr marL="0" indent="0">
              <a:buNone/>
            </a:pPr>
            <a:endParaRPr lang="en-US" sz="1900" dirty="0" smtClean="0"/>
          </a:p>
          <a:p>
            <a:pPr marL="0" indent="0">
              <a:buNone/>
            </a:pPr>
            <a:endParaRPr lang="en-US" sz="1500" dirty="0" smtClean="0"/>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242204276"/>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Objectives</a:t>
            </a:r>
            <a:r>
              <a:rPr lang="en-US" b="1" dirty="0"/>
              <a:t>: </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smtClean="0"/>
              <a:t>After </a:t>
            </a:r>
            <a:r>
              <a:rPr lang="en-US" dirty="0"/>
              <a:t>a successful completion of this unit, students will be able to:</a:t>
            </a:r>
          </a:p>
          <a:p>
            <a:pPr lvl="0"/>
            <a:r>
              <a:rPr lang="en-US" dirty="0"/>
              <a:t>Differentiate the two major sampling techniques: probabilistic and non-probabilistic</a:t>
            </a:r>
          </a:p>
          <a:p>
            <a:pPr lvl="0"/>
            <a:r>
              <a:rPr lang="en-US" dirty="0"/>
              <a:t>Apply simple random sampling technique to select sample</a:t>
            </a:r>
          </a:p>
          <a:p>
            <a:pPr lvl="0"/>
            <a:r>
              <a:rPr lang="en-US" dirty="0"/>
              <a:t>Define sampling distribution of the sample mean </a:t>
            </a:r>
          </a:p>
          <a:p>
            <a:endParaRPr lang="en-US" dirty="0"/>
          </a:p>
        </p:txBody>
      </p:sp>
    </p:spTree>
    <p:extLst>
      <p:ext uri="{BB962C8B-B14F-4D97-AF65-F5344CB8AC3E}">
        <p14:creationId xmlns:p14="http://schemas.microsoft.com/office/powerpoint/2010/main" val="125224232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2800" b="1" dirty="0" smtClean="0"/>
              <a:t/>
            </a:r>
            <a:br>
              <a:rPr lang="en-GB" sz="2800" b="1" dirty="0" smtClean="0"/>
            </a:br>
            <a:r>
              <a:rPr lang="en-GB" sz="2800" b="1" dirty="0" smtClean="0"/>
              <a:t>Methods of sampling</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a:bodyPr>
          <a:lstStyle/>
          <a:p>
            <a:r>
              <a:rPr lang="en-US" sz="3200" b="1" dirty="0" smtClean="0"/>
              <a:t>Definition </a:t>
            </a:r>
            <a:r>
              <a:rPr lang="en-US" sz="3200" b="1" dirty="0"/>
              <a:t>of some basic terms </a:t>
            </a:r>
            <a:endParaRPr lang="en-US" sz="2800" dirty="0"/>
          </a:p>
          <a:p>
            <a:r>
              <a:rPr lang="en-US" sz="3200" b="1" dirty="0"/>
              <a:t>Sampling:</a:t>
            </a:r>
            <a:r>
              <a:rPr lang="en-US" sz="3600" dirty="0"/>
              <a:t> </a:t>
            </a:r>
            <a:r>
              <a:rPr lang="en-US" sz="3200" dirty="0"/>
              <a:t>is the technique of selecting representative sample from the whole</a:t>
            </a:r>
            <a:r>
              <a:rPr lang="en-US" sz="3600" dirty="0"/>
              <a:t>. </a:t>
            </a:r>
            <a:endParaRPr lang="en-US" sz="2800" dirty="0"/>
          </a:p>
          <a:p>
            <a:r>
              <a:rPr lang="en-US" sz="3200" b="1" dirty="0"/>
              <a:t>Population: </a:t>
            </a:r>
            <a:r>
              <a:rPr lang="en-US" sz="3200" dirty="0"/>
              <a:t>is the totality of elements or units under study. </a:t>
            </a:r>
            <a:endParaRPr lang="en-US" sz="2800" dirty="0"/>
          </a:p>
          <a:p>
            <a:r>
              <a:rPr lang="en-US" sz="3200" b="1" dirty="0"/>
              <a:t>Sample: </a:t>
            </a:r>
            <a:r>
              <a:rPr lang="en-US" sz="3200" dirty="0"/>
              <a:t>is the part of the population. </a:t>
            </a:r>
            <a:endParaRPr lang="en-US" sz="2800" dirty="0"/>
          </a:p>
          <a:p>
            <a:r>
              <a:rPr lang="en-US" sz="3200" b="1" dirty="0"/>
              <a:t>Sampling Frame</a:t>
            </a:r>
            <a:r>
              <a:rPr lang="en-US" sz="3200" dirty="0"/>
              <a:t>: A complete list of all the units of the population is called the sampling frame. </a:t>
            </a:r>
            <a:endParaRPr lang="en-US" dirty="0"/>
          </a:p>
        </p:txBody>
      </p:sp>
    </p:spTree>
    <p:extLst>
      <p:ext uri="{BB962C8B-B14F-4D97-AF65-F5344CB8AC3E}">
        <p14:creationId xmlns:p14="http://schemas.microsoft.com/office/powerpoint/2010/main" val="2237448739"/>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endParaRPr lang="en-US" dirty="0" smtClean="0"/>
          </a:p>
          <a:p>
            <a:r>
              <a:rPr lang="en-US" dirty="0" smtClean="0"/>
              <a:t>A </a:t>
            </a:r>
            <a:r>
              <a:rPr lang="en-US" dirty="0"/>
              <a:t>unit of population is a relative term. If all the workers in a factory make a population, then a worker is a unit of the population. If all the factories in a country are being studied for some purpose, then a factory is a unit of the population of factories. The frame provides a base for the selection of a sample. </a:t>
            </a:r>
          </a:p>
          <a:p>
            <a:endParaRPr lang="en-US" dirty="0"/>
          </a:p>
        </p:txBody>
      </p:sp>
    </p:spTree>
    <p:extLst>
      <p:ext uri="{BB962C8B-B14F-4D97-AF65-F5344CB8AC3E}">
        <p14:creationId xmlns:p14="http://schemas.microsoft.com/office/powerpoint/2010/main" val="4127798814"/>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Major </a:t>
            </a:r>
            <a:r>
              <a:rPr lang="en-US" b="1" dirty="0"/>
              <a:t>reasons to use sampling</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378952" cy="4724400"/>
          </a:xfrm>
        </p:spPr>
        <p:txBody>
          <a:bodyPr>
            <a:normAutofit fontScale="85000" lnSpcReduction="20000"/>
          </a:bodyPr>
          <a:lstStyle/>
          <a:p>
            <a:pPr lvl="0"/>
            <a:r>
              <a:rPr lang="en-US" b="1" dirty="0" smtClean="0"/>
              <a:t>Saves </a:t>
            </a:r>
            <a:r>
              <a:rPr lang="en-US" b="1" dirty="0"/>
              <a:t>Time and Cost:</a:t>
            </a:r>
            <a:r>
              <a:rPr lang="en-US" dirty="0"/>
              <a:t> As the size of the sample is small as compared to the population, the time and cost involved on sample study are much less than the complete counts. Hence a sample study requires less time and cost.</a:t>
            </a:r>
          </a:p>
          <a:p>
            <a:pPr lvl="0"/>
            <a:r>
              <a:rPr lang="en-US" b="1" dirty="0"/>
              <a:t>To prevent destruction: </a:t>
            </a:r>
            <a:r>
              <a:rPr lang="en-US" dirty="0"/>
              <a:t>The destructive nature of some experiments (or inspection) do not allow to carryout complete enumeration, for instance, to check quality of beers, to study the efficacy of new drugs, testing the life length of a bulb, e t c. </a:t>
            </a:r>
          </a:p>
          <a:p>
            <a:pPr lvl="0"/>
            <a:r>
              <a:rPr lang="en-US" b="1" dirty="0"/>
              <a:t>Sample survey provides higher level of accuracy: </a:t>
            </a:r>
            <a:r>
              <a:rPr lang="en-US" dirty="0"/>
              <a:t>This accuracy can be achieved through more selective recruiting of interviewers and supervisors, more extensive training programs, a closer supervision of the personnel involved and a more efficient</a:t>
            </a:r>
            <a:r>
              <a:rPr lang="en-US" b="1" dirty="0"/>
              <a:t> </a:t>
            </a:r>
            <a:r>
              <a:rPr lang="en-US" dirty="0"/>
              <a:t>monitoring of the field work.</a:t>
            </a:r>
          </a:p>
          <a:p>
            <a:endParaRPr lang="en-US" dirty="0"/>
          </a:p>
        </p:txBody>
      </p:sp>
    </p:spTree>
    <p:extLst>
      <p:ext uri="{BB962C8B-B14F-4D97-AF65-F5344CB8AC3E}">
        <p14:creationId xmlns:p14="http://schemas.microsoft.com/office/powerpoint/2010/main" val="3440996483"/>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Types of sampling</a:t>
            </a:r>
            <a:endParaRPr lang="en-US" dirty="0"/>
          </a:p>
          <a:p>
            <a:endParaRPr lang="en-US" dirty="0" smtClean="0"/>
          </a:p>
          <a:p>
            <a:r>
              <a:rPr lang="en-US" dirty="0" smtClean="0"/>
              <a:t>Generally</a:t>
            </a:r>
            <a:r>
              <a:rPr lang="en-US" dirty="0"/>
              <a:t>, two types of sampling methods exist: </a:t>
            </a:r>
            <a:endParaRPr lang="en-US" dirty="0" smtClean="0"/>
          </a:p>
          <a:p>
            <a:pPr marL="891540" lvl="1" indent="-571500">
              <a:buFont typeface="+mj-lt"/>
              <a:buAutoNum type="romanUcPeriod"/>
            </a:pPr>
            <a:r>
              <a:rPr lang="en-US" dirty="0" smtClean="0"/>
              <a:t>probability </a:t>
            </a:r>
            <a:r>
              <a:rPr lang="en-US" dirty="0"/>
              <a:t>and </a:t>
            </a:r>
            <a:endParaRPr lang="en-US" dirty="0" smtClean="0"/>
          </a:p>
          <a:p>
            <a:pPr marL="891540" lvl="1" indent="-571500">
              <a:buFont typeface="+mj-lt"/>
              <a:buAutoNum type="romanUcPeriod"/>
            </a:pPr>
            <a:r>
              <a:rPr lang="en-US" dirty="0" smtClean="0"/>
              <a:t>non-probability </a:t>
            </a:r>
            <a:r>
              <a:rPr lang="en-US" dirty="0"/>
              <a:t>sampling. </a:t>
            </a:r>
          </a:p>
          <a:p>
            <a:endParaRPr lang="en-US" dirty="0"/>
          </a:p>
        </p:txBody>
      </p:sp>
    </p:spTree>
    <p:extLst>
      <p:ext uri="{BB962C8B-B14F-4D97-AF65-F5344CB8AC3E}">
        <p14:creationId xmlns:p14="http://schemas.microsoft.com/office/powerpoint/2010/main" val="3183502845"/>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Probability </a:t>
            </a:r>
            <a:r>
              <a:rPr lang="en-US" b="1" dirty="0"/>
              <a:t>Sampling </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The </a:t>
            </a:r>
            <a:r>
              <a:rPr lang="en-US" dirty="0"/>
              <a:t>term probability sampling (or random sampling) is used when the selection of the sample is purely based on chance. </a:t>
            </a:r>
            <a:endParaRPr lang="en-US" dirty="0" smtClean="0"/>
          </a:p>
          <a:p>
            <a:r>
              <a:rPr lang="en-US" dirty="0" smtClean="0"/>
              <a:t>There </a:t>
            </a:r>
            <a:r>
              <a:rPr lang="en-US" dirty="0"/>
              <a:t>is no subjective bias in the selection of units. Every unit of the population has a known nonzero probability  to be in the sample. </a:t>
            </a:r>
            <a:endParaRPr lang="en-US" dirty="0" smtClean="0"/>
          </a:p>
          <a:p>
            <a:endParaRPr lang="en-US" dirty="0" smtClean="0"/>
          </a:p>
          <a:p>
            <a:r>
              <a:rPr lang="en-US" dirty="0" smtClean="0"/>
              <a:t>The </a:t>
            </a:r>
            <a:r>
              <a:rPr lang="en-US" dirty="0"/>
              <a:t>following are some of the </a:t>
            </a:r>
            <a:r>
              <a:rPr lang="en-US" dirty="0" smtClean="0"/>
              <a:t> </a:t>
            </a:r>
            <a:r>
              <a:rPr lang="en-US" dirty="0"/>
              <a:t>random sampling methods: </a:t>
            </a:r>
            <a:r>
              <a:rPr lang="en-US" dirty="0">
                <a:solidFill>
                  <a:srgbClr val="7030A0"/>
                </a:solidFill>
              </a:rPr>
              <a:t>Simple random sampling, Stratified random sampling, Cluster sampling, Systematic random sampling. </a:t>
            </a:r>
          </a:p>
          <a:p>
            <a:endParaRPr lang="en-US" dirty="0"/>
          </a:p>
        </p:txBody>
      </p:sp>
    </p:spTree>
    <p:extLst>
      <p:ext uri="{BB962C8B-B14F-4D97-AF65-F5344CB8AC3E}">
        <p14:creationId xmlns:p14="http://schemas.microsoft.com/office/powerpoint/2010/main" val="110731532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sampling</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dirty="0"/>
              <a:t>This is the most basic scheme of random sampling.</a:t>
            </a:r>
          </a:p>
          <a:p>
            <a:r>
              <a:rPr lang="en-US" dirty="0" smtClean="0"/>
              <a:t>Each </a:t>
            </a:r>
            <a:r>
              <a:rPr lang="en-US" dirty="0"/>
              <a:t>unit in the sampling frame has an equal chance of </a:t>
            </a:r>
            <a:r>
              <a:rPr lang="en-US" dirty="0" smtClean="0"/>
              <a:t>being selected</a:t>
            </a:r>
            <a:endParaRPr lang="en-US" dirty="0"/>
          </a:p>
          <a:p>
            <a:r>
              <a:rPr lang="en-US" dirty="0" smtClean="0"/>
              <a:t>representativeness </a:t>
            </a:r>
            <a:r>
              <a:rPr lang="en-US" dirty="0"/>
              <a:t>of the sample is ensured.</a:t>
            </a:r>
          </a:p>
          <a:p>
            <a:r>
              <a:rPr lang="en-US" dirty="0"/>
              <a:t>However, it is costly to conduct SRS. </a:t>
            </a:r>
            <a:endParaRPr lang="en-US" dirty="0" smtClean="0"/>
          </a:p>
        </p:txBody>
      </p:sp>
    </p:spTree>
    <p:extLst>
      <p:ext uri="{BB962C8B-B14F-4D97-AF65-F5344CB8AC3E}">
        <p14:creationId xmlns:p14="http://schemas.microsoft.com/office/powerpoint/2010/main" val="149213440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a:r>
            <a:br>
              <a:rPr lang="en-US" sz="3600" b="1" dirty="0" smtClean="0"/>
            </a:br>
            <a:r>
              <a:rPr lang="en-US" sz="3600" b="1" dirty="0" smtClean="0"/>
              <a:t>To </a:t>
            </a:r>
            <a:r>
              <a:rPr lang="en-US" sz="3600" b="1" dirty="0"/>
              <a:t>select a simple random sample you need to:</a:t>
            </a:r>
            <a:br>
              <a:rPr lang="en-US" sz="3600" b="1"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smtClean="0"/>
              <a:t>Make </a:t>
            </a:r>
            <a:r>
              <a:rPr lang="en-US" dirty="0"/>
              <a:t>a numbered list of all the units in the population from </a:t>
            </a:r>
            <a:r>
              <a:rPr lang="en-US" dirty="0" smtClean="0"/>
              <a:t>which you </a:t>
            </a:r>
            <a:r>
              <a:rPr lang="en-US" dirty="0"/>
              <a:t>want to draw a sample.</a:t>
            </a:r>
          </a:p>
          <a:p>
            <a:r>
              <a:rPr lang="en-US" dirty="0" smtClean="0"/>
              <a:t>Each </a:t>
            </a:r>
            <a:r>
              <a:rPr lang="en-US" dirty="0"/>
              <a:t>unit on the list should be numbered in sequence from 1 </a:t>
            </a:r>
            <a:r>
              <a:rPr lang="en-US" dirty="0" smtClean="0"/>
              <a:t>to N </a:t>
            </a:r>
            <a:r>
              <a:rPr lang="en-US" dirty="0"/>
              <a:t>(where N is the size of the population)</a:t>
            </a:r>
          </a:p>
          <a:p>
            <a:r>
              <a:rPr lang="en-US" dirty="0" smtClean="0"/>
              <a:t>Decide </a:t>
            </a:r>
            <a:r>
              <a:rPr lang="en-US" dirty="0"/>
              <a:t>on the size of the </a:t>
            </a:r>
            <a:r>
              <a:rPr lang="en-US" dirty="0" smtClean="0"/>
              <a:t>sample</a:t>
            </a:r>
          </a:p>
          <a:p>
            <a:r>
              <a:rPr lang="en-US" dirty="0"/>
              <a:t>Select the required number of study units, using a </a:t>
            </a:r>
            <a:r>
              <a:rPr lang="en-US" b="1" dirty="0"/>
              <a:t>“</a:t>
            </a:r>
            <a:r>
              <a:rPr lang="en-US" b="1" dirty="0" smtClean="0"/>
              <a:t>lottery” method </a:t>
            </a:r>
            <a:r>
              <a:rPr lang="en-US" dirty="0"/>
              <a:t>or </a:t>
            </a:r>
            <a:r>
              <a:rPr lang="en-US" b="1" dirty="0"/>
              <a:t>a table of random numbers</a:t>
            </a:r>
            <a:r>
              <a:rPr lang="en-US" dirty="0"/>
              <a:t>.</a:t>
            </a:r>
          </a:p>
        </p:txBody>
      </p:sp>
    </p:spTree>
    <p:extLst>
      <p:ext uri="{BB962C8B-B14F-4D97-AF65-F5344CB8AC3E}">
        <p14:creationId xmlns:p14="http://schemas.microsoft.com/office/powerpoint/2010/main" val="14758827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pPr marL="0" indent="0">
              <a:buNone/>
            </a:pPr>
            <a:r>
              <a:rPr lang="en-US" dirty="0"/>
              <a:t>"</a:t>
            </a:r>
            <a:r>
              <a:rPr lang="en-US" b="1" dirty="0"/>
              <a:t>Lottery” method</a:t>
            </a:r>
            <a:r>
              <a:rPr lang="en-US" dirty="0"/>
              <a:t>: for a small population it may be possible to use </a:t>
            </a:r>
            <a:r>
              <a:rPr lang="en-US" dirty="0" smtClean="0"/>
              <a:t>the “lottery</a:t>
            </a:r>
            <a:r>
              <a:rPr lang="en-US" dirty="0"/>
              <a:t>” method: each unit in the population is represented by a slip </a:t>
            </a:r>
            <a:r>
              <a:rPr lang="en-US" dirty="0" smtClean="0"/>
              <a:t>of paper</a:t>
            </a:r>
            <a:r>
              <a:rPr lang="en-US" dirty="0"/>
              <a:t>, these are put in a box and mixed, and a sample of the </a:t>
            </a:r>
            <a:r>
              <a:rPr lang="en-US" dirty="0" smtClean="0"/>
              <a:t>required size </a:t>
            </a:r>
            <a:r>
              <a:rPr lang="en-US" dirty="0"/>
              <a:t>is drawn from the box</a:t>
            </a:r>
            <a:r>
              <a:rPr lang="en-US" dirty="0" smtClean="0"/>
              <a:t>.</a:t>
            </a:r>
            <a:endParaRPr lang="en-US" dirty="0"/>
          </a:p>
        </p:txBody>
      </p:sp>
    </p:spTree>
    <p:extLst>
      <p:ext uri="{BB962C8B-B14F-4D97-AF65-F5344CB8AC3E}">
        <p14:creationId xmlns:p14="http://schemas.microsoft.com/office/powerpoint/2010/main" val="276126743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pPr marL="0" indent="0">
              <a:buNone/>
            </a:pPr>
            <a:r>
              <a:rPr lang="en-US" sz="2800" b="1" dirty="0"/>
              <a:t>Table of random numbers: </a:t>
            </a:r>
            <a:r>
              <a:rPr lang="en-US" sz="2400" dirty="0"/>
              <a:t>if there are many units, however, the above technique soon becomes laborious. </a:t>
            </a:r>
            <a:endParaRPr lang="en-US" sz="2400" dirty="0" smtClean="0"/>
          </a:p>
          <a:p>
            <a:pPr marL="0" indent="0">
              <a:buNone/>
            </a:pPr>
            <a:r>
              <a:rPr lang="en-US" sz="2400" dirty="0" smtClean="0"/>
              <a:t>Selection </a:t>
            </a:r>
            <a:r>
              <a:rPr lang="en-US" sz="2400" dirty="0"/>
              <a:t>of the units is greatly facilitated and made more accurate by using a set of random numbers in which a large number of digits is set out in random order.</a:t>
            </a:r>
          </a:p>
          <a:p>
            <a:pPr marL="0" indent="0">
              <a:buNone/>
            </a:pPr>
            <a:r>
              <a:rPr lang="en-US" sz="2400" dirty="0"/>
              <a:t>The property of a table of random numbers is that, whichever way it is read, vertically in columns or horizontally in rows, the order of the digits is random. </a:t>
            </a:r>
          </a:p>
        </p:txBody>
      </p:sp>
    </p:spTree>
    <p:extLst>
      <p:ext uri="{BB962C8B-B14F-4D97-AF65-F5344CB8AC3E}">
        <p14:creationId xmlns:p14="http://schemas.microsoft.com/office/powerpoint/2010/main" val="2550141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Methods of data </a:t>
            </a:r>
            <a:r>
              <a:rPr lang="en-GB" b="1" dirty="0" smtClean="0"/>
              <a:t>collection </a:t>
            </a:r>
            <a:r>
              <a:rPr lang="en-GB" b="1" dirty="0" err="1" smtClean="0"/>
              <a:t>cont</a:t>
            </a:r>
            <a:r>
              <a:rPr lang="en-GB" b="1" dirty="0" smtClean="0"/>
              <a:t>…</a:t>
            </a:r>
            <a:endParaRPr lang="en-US" dirty="0"/>
          </a:p>
        </p:txBody>
      </p:sp>
      <p:sp>
        <p:nvSpPr>
          <p:cNvPr id="3" name="Date Placeholder 2"/>
          <p:cNvSpPr>
            <a:spLocks noGrp="1"/>
          </p:cNvSpPr>
          <p:nvPr>
            <p:ph type="dt" sz="half" idx="10"/>
          </p:nvPr>
        </p:nvSpPr>
        <p:spPr/>
        <p:txBody>
          <a:bodyPr/>
          <a:lstStyle/>
          <a:p>
            <a:fld id="{146DAAC2-642D-4408-9D7C-D6319C0151A5}"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Primary methods of data collection: </a:t>
            </a:r>
            <a:r>
              <a:rPr lang="en-US" dirty="0"/>
              <a:t>It includes data collection using </a:t>
            </a:r>
            <a:r>
              <a:rPr lang="en-US" i="1" dirty="0"/>
              <a:t>observation, personal interview, self administered questionnaire, mailed questionnaire etc.</a:t>
            </a:r>
            <a:endParaRPr lang="en-US" dirty="0"/>
          </a:p>
          <a:p>
            <a:endParaRPr lang="en-US" dirty="0"/>
          </a:p>
        </p:txBody>
      </p:sp>
    </p:spTree>
    <p:extLst>
      <p:ext uri="{BB962C8B-B14F-4D97-AF65-F5344CB8AC3E}">
        <p14:creationId xmlns:p14="http://schemas.microsoft.com/office/powerpoint/2010/main" val="1073411888"/>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Suppose that a sample of 6 study centers is to be selected at random from a serially numbered population of 60 study centers. </a:t>
            </a:r>
            <a:endParaRPr lang="en-US" dirty="0" smtClean="0"/>
          </a:p>
          <a:p>
            <a:endParaRPr lang="en-US" dirty="0"/>
          </a:p>
          <a:p>
            <a:r>
              <a:rPr lang="en-US" dirty="0" smtClean="0"/>
              <a:t>The </a:t>
            </a:r>
            <a:r>
              <a:rPr lang="en-US" dirty="0"/>
              <a:t>following table is portion of a random numbers table used to select a sample.</a:t>
            </a:r>
          </a:p>
          <a:p>
            <a:endParaRPr lang="en-US" dirty="0"/>
          </a:p>
        </p:txBody>
      </p:sp>
    </p:spTree>
    <p:extLst>
      <p:ext uri="{BB962C8B-B14F-4D97-AF65-F5344CB8AC3E}">
        <p14:creationId xmlns:p14="http://schemas.microsoft.com/office/powerpoint/2010/main" val="127425390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357120350"/>
                  </p:ext>
                </p:extLst>
              </p:nvPr>
            </p:nvGraphicFramePr>
            <p:xfrm>
              <a:off x="533401" y="457204"/>
              <a:ext cx="8153397" cy="5562593"/>
            </p:xfrm>
            <a:graphic>
              <a:graphicData uri="http://schemas.openxmlformats.org/drawingml/2006/table">
                <a:tbl>
                  <a:tblPr firstRow="1" firstCol="1" bandRow="1">
                    <a:tableStyleId>{5C22544A-7EE6-4342-B048-85BDC9FD1C3A}</a:tableStyleId>
                  </a:tblPr>
                  <a:tblGrid>
                    <a:gridCol w="1171961"/>
                    <a:gridCol w="997348"/>
                    <a:gridCol w="997348"/>
                    <a:gridCol w="997348"/>
                    <a:gridCol w="997348"/>
                    <a:gridCol w="997348"/>
                    <a:gridCol w="997348"/>
                    <a:gridCol w="997348"/>
                  </a:tblGrid>
                  <a:tr h="635121">
                    <a:tc>
                      <a:txBody>
                        <a:bodyPr/>
                        <a:lstStyle/>
                        <a:p>
                          <a:pPr marL="0" marR="0" algn="just">
                            <a:lnSpc>
                              <a:spcPct val="115000"/>
                            </a:lnSpc>
                            <a:spcBef>
                              <a:spcPts val="0"/>
                            </a:spcBef>
                            <a:spcAft>
                              <a:spcPts val="0"/>
                            </a:spcAft>
                          </a:pPr>
                          <a:r>
                            <a:rPr lang="en-US" sz="1200">
                              <a:effectLst/>
                            </a:rPr>
                            <a:t>Row</a:t>
                          </a:r>
                          <a14:m>
                            <m:oMath xmlns:m="http://schemas.openxmlformats.org/officeDocument/2006/math">
                              <m:r>
                                <a:rPr lang="en-US" sz="1200">
                                  <a:effectLst/>
                                  <a:latin typeface="Cambria Math"/>
                                </a:rPr>
                                <m:t>&gt;</m:t>
                              </m:r>
                            </m:oMath>
                          </a14:m>
                          <a:endParaRPr lang="en-US" sz="1100">
                            <a:effectLst/>
                          </a:endParaRPr>
                        </a:p>
                        <a:p>
                          <a:pPr marL="0" marR="0" algn="just">
                            <a:lnSpc>
                              <a:spcPct val="115000"/>
                            </a:lnSpc>
                            <a:spcBef>
                              <a:spcPts val="0"/>
                            </a:spcBef>
                            <a:spcAft>
                              <a:spcPts val="0"/>
                            </a:spcAft>
                          </a:pPr>
                          <a:r>
                            <a:rPr lang="en-US" sz="1200">
                              <a:effectLst/>
                            </a:rPr>
                            <a:t>Column</a:t>
                          </a:r>
                          <a14:m>
                            <m:oMath xmlns:m="http://schemas.openxmlformats.org/officeDocument/2006/math">
                              <m:r>
                                <a:rPr lang="en-US" sz="1200">
                                  <a:effectLst/>
                                  <a:latin typeface="Cambria Math"/>
                                </a:rPr>
                                <m:t>∀</m:t>
                              </m:r>
                            </m:oMath>
                          </a14:m>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2</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N</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2315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7548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5901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8372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6744</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0554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5550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4310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5374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3508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1343</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1487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1603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5032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4043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6223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0834</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3897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6749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5094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0517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5853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1695</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9731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2617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1899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7553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0870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0510</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1174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8144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3393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0862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6850</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4336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1288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5911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0164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5623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4036</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9380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6204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7833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2680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4491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2571</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4954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0131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8108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4298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4187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9527</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3676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8726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3337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9482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1569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3880</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N</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3914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5218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3587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4855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4888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8042</a:t>
                          </a:r>
                          <a:endParaRPr lang="en-US" sz="11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a14="http://schemas.microsoft.com/office/drawing/2010/main" xmlns="" xmlns:p14="http://schemas.microsoft.com/office/powerpoint/2010/main" val="345947301"/>
                  </p:ext>
                </p:extLst>
              </p:nvPr>
            </p:nvGraphicFramePr>
            <p:xfrm>
              <a:off x="533401" y="457204"/>
              <a:ext cx="8153397" cy="5562593"/>
            </p:xfrm>
            <a:graphic>
              <a:graphicData uri="http://schemas.openxmlformats.org/drawingml/2006/table">
                <a:tbl>
                  <a:tblPr firstRow="1" firstCol="1" bandRow="1">
                    <a:tableStyleId>{5C22544A-7EE6-4342-B048-85BDC9FD1C3A}</a:tableStyleId>
                  </a:tblPr>
                  <a:tblGrid>
                    <a:gridCol w="1171961"/>
                    <a:gridCol w="997348"/>
                    <a:gridCol w="997348"/>
                    <a:gridCol w="997348"/>
                    <a:gridCol w="997348"/>
                    <a:gridCol w="997348"/>
                    <a:gridCol w="997348"/>
                    <a:gridCol w="997348"/>
                  </a:tblGrid>
                  <a:tr h="635121">
                    <a:tc>
                      <a:txBody>
                        <a:bodyPr/>
                        <a:lstStyle/>
                        <a:p>
                          <a:endParaRPr lang="en-US"/>
                        </a:p>
                      </a:txBody>
                      <a:tcPr marL="68580" marR="68580" marT="0" marB="0">
                        <a:blipFill rotWithShape="1">
                          <a:blip r:embed="rId2"/>
                          <a:stretch>
                            <a:fillRect l="-521" t="-3846" r="-596354" b="-777885"/>
                          </a:stretch>
                        </a:blipFill>
                      </a:tcPr>
                    </a:tc>
                    <a:tc>
                      <a:txBody>
                        <a:bodyPr/>
                        <a:lstStyle/>
                        <a:p>
                          <a:pPr marL="0" marR="0" algn="just">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2</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N</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2315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7548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5901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8372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6744</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0554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5550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4310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5374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3508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1343</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1487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1603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5032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4043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6223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0834</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3897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6749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5094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0517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5853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1695</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9731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2617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1899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7553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0870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0510</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1174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8144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3393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0862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6850</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4336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1288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5911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0164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5623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4036</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9380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6204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7833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2680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4491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2571</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4954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0131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8108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4298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4187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9527</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3676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8726</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3337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9482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1569</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3880</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13</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15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r>
                  <a:tr h="307967">
                    <a:tc>
                      <a:txBody>
                        <a:bodyPr/>
                        <a:lstStyle/>
                        <a:p>
                          <a:pPr marL="0" marR="0" algn="just">
                            <a:lnSpc>
                              <a:spcPct val="115000"/>
                            </a:lnSpc>
                            <a:spcBef>
                              <a:spcPts val="0"/>
                            </a:spcBef>
                            <a:spcAft>
                              <a:spcPts val="0"/>
                            </a:spcAft>
                          </a:pPr>
                          <a:r>
                            <a:rPr lang="en-US" sz="1200">
                              <a:effectLst/>
                            </a:rPr>
                            <a:t>N</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3914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5218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3587</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4855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4888</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dirty="0">
                              <a:effectLst/>
                            </a:rPr>
                            <a:t>8042</a:t>
                          </a:r>
                          <a:endParaRPr lang="en-US" sz="1100" dirty="0">
                            <a:effectLst/>
                            <a:latin typeface="Calibri"/>
                            <a:ea typeface="Calibri"/>
                            <a:cs typeface="Times New Roman"/>
                          </a:endParaRPr>
                        </a:p>
                      </a:txBody>
                      <a:tcPr marL="68580" marR="68580" marT="0" marB="0"/>
                    </a:tc>
                  </a:tr>
                </a:tbl>
              </a:graphicData>
            </a:graphic>
          </p:graphicFrame>
        </mc:Fallback>
      </mc:AlternateContent>
    </p:spTree>
    <p:extLst>
      <p:ext uri="{BB962C8B-B14F-4D97-AF65-F5344CB8AC3E}">
        <p14:creationId xmlns:p14="http://schemas.microsoft.com/office/powerpoint/2010/main" val="403582512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If you start in the first row and first column, centers numbered 23, 05, 14,…, will be selected. However, centers numbered above the population size (60) will not be included in the sample. In addition, if any number is repeated in the table, it may be substituted by the next number from the same column. </a:t>
            </a:r>
          </a:p>
        </p:txBody>
      </p:sp>
    </p:spTree>
    <p:extLst>
      <p:ext uri="{BB962C8B-B14F-4D97-AF65-F5344CB8AC3E}">
        <p14:creationId xmlns:p14="http://schemas.microsoft.com/office/powerpoint/2010/main" val="411741506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dirty="0"/>
              <a:t>1, the number to start with is 83. In this way you can select first 6 numbers from this column starting with 83.</a:t>
            </a:r>
          </a:p>
          <a:p>
            <a:r>
              <a:rPr lang="en-US" dirty="0"/>
              <a:t>The sample, then, is as follows:</a:t>
            </a:r>
          </a:p>
          <a:p>
            <a:pPr marL="685800" lvl="2" indent="0">
              <a:buNone/>
            </a:pPr>
            <a:r>
              <a:rPr lang="en-US" strike="sngStrike" dirty="0" smtClean="0"/>
              <a:t>83 </a:t>
            </a:r>
            <a:r>
              <a:rPr lang="en-US" dirty="0" smtClean="0"/>
              <a:t>                  </a:t>
            </a:r>
            <a:r>
              <a:rPr lang="en-US" strike="sngStrike" dirty="0"/>
              <a:t>75</a:t>
            </a:r>
            <a:endParaRPr lang="en-US" dirty="0"/>
          </a:p>
          <a:p>
            <a:pPr marL="685800" lvl="2" indent="0">
              <a:buNone/>
            </a:pPr>
            <a:r>
              <a:rPr lang="en-US" b="1" dirty="0"/>
              <a:t>53                   33</a:t>
            </a:r>
            <a:endParaRPr lang="en-US" dirty="0"/>
          </a:p>
          <a:p>
            <a:pPr marL="685800" lvl="2" indent="0">
              <a:buNone/>
            </a:pPr>
            <a:r>
              <a:rPr lang="en-US" b="1" dirty="0"/>
              <a:t>40                   01 </a:t>
            </a:r>
            <a:endParaRPr lang="en-US" dirty="0"/>
          </a:p>
          <a:p>
            <a:pPr marL="685800" lvl="2" indent="0">
              <a:buNone/>
            </a:pPr>
            <a:r>
              <a:rPr lang="en-US" b="1" dirty="0" smtClean="0"/>
              <a:t>05                   26</a:t>
            </a:r>
          </a:p>
          <a:p>
            <a:pPr marL="548640" indent="-457200"/>
            <a:r>
              <a:rPr lang="en-US" dirty="0" smtClean="0"/>
              <a:t>Hence, the study centers numbered 53, 40, 05, 33, 01 and 26 will be in the sample.   </a:t>
            </a:r>
          </a:p>
          <a:p>
            <a:pPr marL="685800" lvl="2" indent="0">
              <a:buNone/>
            </a:pPr>
            <a:endParaRPr lang="en-US" dirty="0"/>
          </a:p>
          <a:p>
            <a:endParaRPr lang="en-US" dirty="0"/>
          </a:p>
        </p:txBody>
      </p:sp>
    </p:spTree>
    <p:extLst>
      <p:ext uri="{BB962C8B-B14F-4D97-AF65-F5344CB8AC3E}">
        <p14:creationId xmlns:p14="http://schemas.microsoft.com/office/powerpoint/2010/main" val="406286111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and Demerits of SRS</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marL="0" indent="0">
              <a:buNone/>
            </a:pPr>
            <a:r>
              <a:rPr lang="en-US" b="1" dirty="0" smtClean="0"/>
              <a:t>Merits</a:t>
            </a:r>
          </a:p>
          <a:p>
            <a:r>
              <a:rPr lang="en-US" dirty="0" smtClean="0"/>
              <a:t>Simple </a:t>
            </a:r>
            <a:r>
              <a:rPr lang="en-US" dirty="0"/>
              <a:t>random sampling ensures the best results. </a:t>
            </a:r>
            <a:endParaRPr lang="en-US" dirty="0" smtClean="0"/>
          </a:p>
          <a:p>
            <a:pPr marL="0" indent="0">
              <a:buNone/>
            </a:pPr>
            <a:r>
              <a:rPr lang="en-US" b="1" dirty="0" smtClean="0"/>
              <a:t>Demerits</a:t>
            </a:r>
          </a:p>
          <a:p>
            <a:r>
              <a:rPr lang="en-US" dirty="0" smtClean="0"/>
              <a:t>from </a:t>
            </a:r>
            <a:r>
              <a:rPr lang="en-US" dirty="0"/>
              <a:t>a practical point of view, a list of all the units of a population is not possible to obtain. </a:t>
            </a:r>
            <a:endParaRPr lang="en-US" dirty="0" smtClean="0"/>
          </a:p>
          <a:p>
            <a:r>
              <a:rPr lang="en-US" dirty="0" smtClean="0"/>
              <a:t>Even </a:t>
            </a:r>
            <a:r>
              <a:rPr lang="en-US" dirty="0"/>
              <a:t>if it is possible, it may involve a very high cost which a researcher or an organization may not be able to afford. </a:t>
            </a:r>
          </a:p>
        </p:txBody>
      </p:sp>
    </p:spTree>
    <p:extLst>
      <p:ext uri="{BB962C8B-B14F-4D97-AF65-F5344CB8AC3E}">
        <p14:creationId xmlns:p14="http://schemas.microsoft.com/office/powerpoint/2010/main" val="11901960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Systematic </a:t>
            </a:r>
            <a:r>
              <a:rPr lang="en-US" b="1" dirty="0"/>
              <a:t>sampling</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dirty="0"/>
              <a:t>Individuals are chosen at regular intervals ( for example, every </a:t>
            </a:r>
            <a:r>
              <a:rPr lang="en-US" dirty="0" err="1"/>
              <a:t>kth</a:t>
            </a:r>
            <a:r>
              <a:rPr lang="en-US" dirty="0"/>
              <a:t>) </a:t>
            </a:r>
            <a:r>
              <a:rPr lang="en-US" dirty="0" smtClean="0"/>
              <a:t>from the </a:t>
            </a:r>
            <a:r>
              <a:rPr lang="en-US" dirty="0"/>
              <a:t>sampling frame. </a:t>
            </a:r>
            <a:endParaRPr lang="en-US" dirty="0" smtClean="0"/>
          </a:p>
          <a:p>
            <a:r>
              <a:rPr lang="en-US" dirty="0" smtClean="0"/>
              <a:t>The </a:t>
            </a:r>
            <a:r>
              <a:rPr lang="en-US" dirty="0"/>
              <a:t>first unit to be selected is taken at random </a:t>
            </a:r>
            <a:r>
              <a:rPr lang="en-US" dirty="0" smtClean="0"/>
              <a:t>from among </a:t>
            </a:r>
            <a:r>
              <a:rPr lang="en-US" dirty="0"/>
              <a:t>the first k units. For example, a systematic sample is to </a:t>
            </a:r>
            <a:r>
              <a:rPr lang="en-US" dirty="0" smtClean="0"/>
              <a:t>be selected </a:t>
            </a:r>
            <a:r>
              <a:rPr lang="en-US" dirty="0"/>
              <a:t>from 1200 students of a school. </a:t>
            </a:r>
            <a:endParaRPr lang="en-US" dirty="0" smtClean="0"/>
          </a:p>
          <a:p>
            <a:r>
              <a:rPr lang="en-US" dirty="0" smtClean="0"/>
              <a:t>The </a:t>
            </a:r>
            <a:r>
              <a:rPr lang="en-US" dirty="0"/>
              <a:t>sample size is decided </a:t>
            </a:r>
            <a:r>
              <a:rPr lang="en-US" dirty="0" smtClean="0"/>
              <a:t>to be </a:t>
            </a:r>
            <a:r>
              <a:rPr lang="en-US" dirty="0"/>
              <a:t>100. The sampling fraction is: 100 /1200 = 1/12. Hence, the </a:t>
            </a:r>
            <a:r>
              <a:rPr lang="en-US" dirty="0" smtClean="0"/>
              <a:t>sample interval </a:t>
            </a:r>
            <a:r>
              <a:rPr lang="en-US" dirty="0"/>
              <a:t>is 12.</a:t>
            </a:r>
          </a:p>
        </p:txBody>
      </p:sp>
    </p:spTree>
    <p:extLst>
      <p:ext uri="{BB962C8B-B14F-4D97-AF65-F5344CB8AC3E}">
        <p14:creationId xmlns:p14="http://schemas.microsoft.com/office/powerpoint/2010/main" val="190997222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pPr algn="just"/>
            <a:r>
              <a:rPr lang="en-US" sz="2800" dirty="0"/>
              <a:t>The number of the first student to be included in the sample is </a:t>
            </a:r>
            <a:r>
              <a:rPr lang="en-US" sz="2800" dirty="0" smtClean="0"/>
              <a:t>chosen randomly</a:t>
            </a:r>
            <a:r>
              <a:rPr lang="en-US" sz="2800" dirty="0"/>
              <a:t>, for example by blindly picking one out of twelve pieces </a:t>
            </a:r>
            <a:r>
              <a:rPr lang="en-US" sz="2800" dirty="0" smtClean="0"/>
              <a:t>of paper</a:t>
            </a:r>
            <a:r>
              <a:rPr lang="en-US" sz="2800" dirty="0"/>
              <a:t>, numbered 1 to 12. </a:t>
            </a:r>
            <a:r>
              <a:rPr lang="en-US" sz="2800" dirty="0" smtClean="0"/>
              <a:t>If </a:t>
            </a:r>
            <a:r>
              <a:rPr lang="en-US" sz="2800" dirty="0"/>
              <a:t>number 6 is picked, every twelfth </a:t>
            </a:r>
            <a:r>
              <a:rPr lang="en-US" sz="2800" dirty="0" smtClean="0"/>
              <a:t>student will </a:t>
            </a:r>
            <a:r>
              <a:rPr lang="en-US" sz="2800" dirty="0"/>
              <a:t>be included in the sample, starting with student number 6, until </a:t>
            </a:r>
            <a:r>
              <a:rPr lang="en-US" sz="2800" dirty="0" smtClean="0"/>
              <a:t>100 students </a:t>
            </a:r>
            <a:r>
              <a:rPr lang="en-US" sz="2800" dirty="0"/>
              <a:t>are selected. The numbers selected would be 6,18,30,42,etc.</a:t>
            </a:r>
          </a:p>
        </p:txBody>
      </p:sp>
    </p:spTree>
    <p:extLst>
      <p:ext uri="{BB962C8B-B14F-4D97-AF65-F5344CB8AC3E}">
        <p14:creationId xmlns:p14="http://schemas.microsoft.com/office/powerpoint/2010/main" val="379325166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Merits and demerits of systematic sampling</a:t>
            </a:r>
            <a:r>
              <a:rPr lang="en-US" b="1" dirty="0"/>
              <a:t/>
            </a:r>
            <a:br>
              <a:rPr lang="en-US" b="1"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77500" lnSpcReduction="20000"/>
          </a:bodyPr>
          <a:lstStyle/>
          <a:p>
            <a:pPr marL="0" indent="0">
              <a:buNone/>
            </a:pPr>
            <a:r>
              <a:rPr lang="en-US" b="1" dirty="0"/>
              <a:t>Merits</a:t>
            </a:r>
          </a:p>
          <a:p>
            <a:pPr marL="0" indent="0">
              <a:buNone/>
            </a:pPr>
            <a:r>
              <a:rPr lang="en-US" dirty="0"/>
              <a:t>• Systematic sampling is usually less time consuming and easier</a:t>
            </a:r>
          </a:p>
          <a:p>
            <a:pPr marL="0" indent="0">
              <a:buNone/>
            </a:pPr>
            <a:r>
              <a:rPr lang="en-US" dirty="0"/>
              <a:t>to perform than simple random sampling. It provides a good</a:t>
            </a:r>
          </a:p>
          <a:p>
            <a:pPr marL="0" indent="0">
              <a:buNone/>
            </a:pPr>
            <a:r>
              <a:rPr lang="en-US" dirty="0"/>
              <a:t>approximation to SRS.</a:t>
            </a:r>
          </a:p>
          <a:p>
            <a:pPr marL="0" indent="0">
              <a:buNone/>
            </a:pPr>
            <a:r>
              <a:rPr lang="en-US" dirty="0"/>
              <a:t>• Unlike SRS, systematic sampling can be conducted without a</a:t>
            </a:r>
          </a:p>
          <a:p>
            <a:pPr marL="0" indent="0">
              <a:buNone/>
            </a:pPr>
            <a:r>
              <a:rPr lang="en-US" dirty="0"/>
              <a:t>sampling frame (useful in some situations where a sampling</a:t>
            </a:r>
          </a:p>
          <a:p>
            <a:pPr marL="0" indent="0">
              <a:buNone/>
            </a:pPr>
            <a:r>
              <a:rPr lang="en-US" dirty="0"/>
              <a:t>frame is not readily available).</a:t>
            </a:r>
          </a:p>
          <a:p>
            <a:pPr marL="0" indent="0">
              <a:buNone/>
            </a:pPr>
            <a:endParaRPr lang="en-US" b="1" dirty="0" smtClean="0"/>
          </a:p>
          <a:p>
            <a:pPr marL="0" indent="0">
              <a:buNone/>
            </a:pPr>
            <a:r>
              <a:rPr lang="en-US" b="1" dirty="0" smtClean="0"/>
              <a:t>Demerits</a:t>
            </a:r>
            <a:endParaRPr lang="en-US" b="1" dirty="0"/>
          </a:p>
          <a:p>
            <a:pPr marL="0" indent="0">
              <a:buNone/>
            </a:pPr>
            <a:r>
              <a:rPr lang="en-US" dirty="0"/>
              <a:t>• If there is any sort of cyclic pattern in the ordering of the subjects</a:t>
            </a:r>
          </a:p>
          <a:p>
            <a:pPr marL="0" indent="0">
              <a:buNone/>
            </a:pPr>
            <a:r>
              <a:rPr lang="en-US" dirty="0"/>
              <a:t>which coincides with the sampling interval, the sample will not be</a:t>
            </a:r>
          </a:p>
          <a:p>
            <a:pPr marL="0" indent="0">
              <a:buNone/>
            </a:pPr>
            <a:r>
              <a:rPr lang="en-US" dirty="0"/>
              <a:t>representative of the population.</a:t>
            </a:r>
          </a:p>
        </p:txBody>
      </p:sp>
    </p:spTree>
    <p:extLst>
      <p:ext uri="{BB962C8B-B14F-4D97-AF65-F5344CB8AC3E}">
        <p14:creationId xmlns:p14="http://schemas.microsoft.com/office/powerpoint/2010/main" val="168064707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Stratified </a:t>
            </a:r>
            <a:r>
              <a:rPr lang="en-US" b="1" dirty="0"/>
              <a:t>Sampling</a:t>
            </a:r>
            <a:br>
              <a:rPr lang="en-US" b="1"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228600" y="1600200"/>
            <a:ext cx="8839200" cy="4495800"/>
          </a:xfrm>
        </p:spPr>
        <p:txBody>
          <a:bodyPr>
            <a:normAutofit/>
          </a:bodyPr>
          <a:lstStyle/>
          <a:p>
            <a:r>
              <a:rPr lang="en-US" sz="2800" dirty="0" smtClean="0"/>
              <a:t>It </a:t>
            </a:r>
            <a:r>
              <a:rPr lang="en-US" sz="2800" dirty="0"/>
              <a:t>is appropriate when the distribution of the characteristic to </a:t>
            </a:r>
            <a:r>
              <a:rPr lang="en-US" sz="2800" dirty="0" smtClean="0"/>
              <a:t>be studied </a:t>
            </a:r>
            <a:r>
              <a:rPr lang="en-US" sz="2800" dirty="0"/>
              <a:t>is strongly affected by certain variable (</a:t>
            </a:r>
            <a:r>
              <a:rPr lang="en-US" sz="2800" dirty="0" smtClean="0"/>
              <a:t>heterogeneous population</a:t>
            </a:r>
            <a:r>
              <a:rPr lang="en-US" sz="2800" dirty="0"/>
              <a:t>). </a:t>
            </a:r>
            <a:endParaRPr lang="en-US" sz="2800" dirty="0" smtClean="0"/>
          </a:p>
          <a:p>
            <a:r>
              <a:rPr lang="en-US" sz="2800" dirty="0" smtClean="0"/>
              <a:t>The </a:t>
            </a:r>
            <a:r>
              <a:rPr lang="en-US" sz="2800" dirty="0"/>
              <a:t>population is first divided into groups (</a:t>
            </a:r>
            <a:r>
              <a:rPr lang="en-US" sz="2800" dirty="0" smtClean="0"/>
              <a:t>strata) according </a:t>
            </a:r>
            <a:r>
              <a:rPr lang="en-US" sz="2800" dirty="0"/>
              <a:t>to a characteristic of interest (</a:t>
            </a:r>
            <a:r>
              <a:rPr lang="en-US" sz="2800" dirty="0" err="1"/>
              <a:t>eg</a:t>
            </a:r>
            <a:r>
              <a:rPr lang="en-US" sz="2800" dirty="0"/>
              <a:t>., sex, geographic </a:t>
            </a:r>
            <a:r>
              <a:rPr lang="en-US" sz="2800" dirty="0" smtClean="0"/>
              <a:t>area, prevalence </a:t>
            </a:r>
            <a:r>
              <a:rPr lang="en-US" sz="2800" dirty="0"/>
              <a:t>of disease, etc.). </a:t>
            </a:r>
            <a:endParaRPr lang="en-US" sz="2800" dirty="0" smtClean="0"/>
          </a:p>
          <a:p>
            <a:r>
              <a:rPr lang="en-US" sz="2800" dirty="0" smtClean="0"/>
              <a:t>A </a:t>
            </a:r>
            <a:r>
              <a:rPr lang="en-US" sz="2800" dirty="0"/>
              <a:t>separate sample is then </a:t>
            </a:r>
            <a:r>
              <a:rPr lang="en-US" sz="2800" dirty="0" smtClean="0"/>
              <a:t>taken independently </a:t>
            </a:r>
            <a:r>
              <a:rPr lang="en-US" sz="2800" dirty="0"/>
              <a:t>from each stratum, by simple random or </a:t>
            </a:r>
            <a:r>
              <a:rPr lang="en-US" sz="2800" dirty="0" smtClean="0"/>
              <a:t>systematic sampling</a:t>
            </a:r>
            <a:r>
              <a:rPr lang="en-US" sz="2800" dirty="0"/>
              <a:t>.</a:t>
            </a:r>
          </a:p>
        </p:txBody>
      </p:sp>
    </p:spTree>
    <p:extLst>
      <p:ext uri="{BB962C8B-B14F-4D97-AF65-F5344CB8AC3E}">
        <p14:creationId xmlns:p14="http://schemas.microsoft.com/office/powerpoint/2010/main" val="35378260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proportional allocation </a:t>
            </a:r>
            <a:r>
              <a:rPr lang="en-US" dirty="0"/>
              <a:t>- if the same sampling fraction is used </a:t>
            </a:r>
            <a:r>
              <a:rPr lang="en-US" dirty="0" smtClean="0"/>
              <a:t>for each </a:t>
            </a:r>
            <a:r>
              <a:rPr lang="en-US" dirty="0"/>
              <a:t>stratum</a:t>
            </a:r>
            <a:r>
              <a:rPr lang="en-US" dirty="0" smtClean="0"/>
              <a:t>.</a:t>
            </a:r>
          </a:p>
          <a:p>
            <a:pPr marL="0" indent="0">
              <a:buNone/>
            </a:pPr>
            <a:r>
              <a:rPr lang="en-US" dirty="0"/>
              <a:t>	</a:t>
            </a:r>
            <a:r>
              <a:rPr lang="en-US" dirty="0" smtClean="0"/>
              <a:t>	</a:t>
            </a:r>
            <a:r>
              <a:rPr lang="en-US" dirty="0" err="1" smtClean="0"/>
              <a:t>ni</a:t>
            </a:r>
            <a:r>
              <a:rPr lang="en-US" dirty="0"/>
              <a:t> </a:t>
            </a:r>
            <a:r>
              <a:rPr lang="en-US" dirty="0" smtClean="0"/>
              <a:t>= Ni*n/N</a:t>
            </a:r>
            <a:endParaRPr lang="en-US" dirty="0"/>
          </a:p>
          <a:p>
            <a:r>
              <a:rPr lang="en-US" b="1" dirty="0" smtClean="0"/>
              <a:t>non- </a:t>
            </a:r>
            <a:r>
              <a:rPr lang="en-US" b="1" dirty="0"/>
              <a:t>proportional allocation </a:t>
            </a:r>
            <a:r>
              <a:rPr lang="en-US" dirty="0"/>
              <a:t>- if a different sampling fraction is </a:t>
            </a:r>
            <a:r>
              <a:rPr lang="en-US" dirty="0" smtClean="0"/>
              <a:t>used for </a:t>
            </a:r>
            <a:r>
              <a:rPr lang="en-US" dirty="0"/>
              <a:t>each stratum or if the strata are unequal in size and a </a:t>
            </a:r>
            <a:r>
              <a:rPr lang="en-US" dirty="0" smtClean="0"/>
              <a:t>fixed number </a:t>
            </a:r>
            <a:r>
              <a:rPr lang="en-US" dirty="0"/>
              <a:t>of units is selected from each stratum.</a:t>
            </a:r>
          </a:p>
        </p:txBody>
      </p:sp>
    </p:spTree>
    <p:extLst>
      <p:ext uri="{BB962C8B-B14F-4D97-AF65-F5344CB8AC3E}">
        <p14:creationId xmlns:p14="http://schemas.microsoft.com/office/powerpoint/2010/main" val="3871003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2800" b="1" dirty="0" smtClean="0"/>
              <a:t>Classification and tabulation of data</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985DBD9D-22D7-4831-B303-A6454E1BC38F}"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sz="3200" dirty="0" smtClean="0"/>
              <a:t>The </a:t>
            </a:r>
            <a:r>
              <a:rPr lang="en-US" sz="3200" dirty="0"/>
              <a:t>uses of classifying and tabulating data are:</a:t>
            </a:r>
            <a:endParaRPr lang="en-US" sz="2800" dirty="0"/>
          </a:p>
          <a:p>
            <a:pPr lvl="1"/>
            <a:r>
              <a:rPr lang="en-US" dirty="0"/>
              <a:t>to display the points of similarity and dissimilarity; </a:t>
            </a:r>
            <a:endParaRPr lang="en-US" sz="2500" dirty="0"/>
          </a:p>
          <a:p>
            <a:pPr lvl="1"/>
            <a:r>
              <a:rPr lang="en-US" dirty="0"/>
              <a:t>to save mental strain by systematic condensation and suppression of irrelevant detail; </a:t>
            </a:r>
            <a:endParaRPr lang="en-US" sz="2500" dirty="0"/>
          </a:p>
          <a:p>
            <a:pPr lvl="1"/>
            <a:r>
              <a:rPr lang="en-US" dirty="0"/>
              <a:t>to enable one to form a mental picture of objects of perception; and </a:t>
            </a:r>
            <a:endParaRPr lang="en-US" sz="2500" dirty="0"/>
          </a:p>
          <a:p>
            <a:pPr lvl="1"/>
            <a:r>
              <a:rPr lang="en-US" dirty="0"/>
              <a:t>to prepare the ground for comparison and inference.</a:t>
            </a:r>
            <a:endParaRPr lang="en-US" sz="2500" dirty="0"/>
          </a:p>
          <a:p>
            <a:endParaRPr lang="en-US" dirty="0"/>
          </a:p>
        </p:txBody>
      </p:sp>
    </p:spTree>
    <p:extLst>
      <p:ext uri="{BB962C8B-B14F-4D97-AF65-F5344CB8AC3E}">
        <p14:creationId xmlns:p14="http://schemas.microsoft.com/office/powerpoint/2010/main" val="51610329"/>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and Demerits of stratified S</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152400" y="1600200"/>
            <a:ext cx="8613648" cy="4495800"/>
          </a:xfrm>
        </p:spPr>
        <p:txBody>
          <a:bodyPr>
            <a:normAutofit/>
          </a:bodyPr>
          <a:lstStyle/>
          <a:p>
            <a:pPr marL="0" indent="0">
              <a:buNone/>
            </a:pPr>
            <a:r>
              <a:rPr lang="en-US" b="1" dirty="0"/>
              <a:t>Merit</a:t>
            </a:r>
          </a:p>
          <a:p>
            <a:r>
              <a:rPr lang="en-US" dirty="0" smtClean="0"/>
              <a:t>The </a:t>
            </a:r>
            <a:r>
              <a:rPr lang="en-US" dirty="0"/>
              <a:t>representativeness of the sample is improved. </a:t>
            </a:r>
            <a:endParaRPr lang="en-US" dirty="0" smtClean="0"/>
          </a:p>
          <a:p>
            <a:r>
              <a:rPr lang="en-US" dirty="0" smtClean="0"/>
              <a:t>That </a:t>
            </a:r>
            <a:r>
              <a:rPr lang="en-US" dirty="0"/>
              <a:t>is, </a:t>
            </a:r>
            <a:r>
              <a:rPr lang="en-US" dirty="0" smtClean="0"/>
              <a:t>adequate representation </a:t>
            </a:r>
            <a:r>
              <a:rPr lang="en-US" dirty="0"/>
              <a:t>of minority subgroups of interest can be ensured </a:t>
            </a:r>
            <a:r>
              <a:rPr lang="en-US" dirty="0" smtClean="0"/>
              <a:t>by stratification </a:t>
            </a:r>
            <a:r>
              <a:rPr lang="en-US" dirty="0"/>
              <a:t>and by varying the sampling fraction between strata </a:t>
            </a:r>
            <a:r>
              <a:rPr lang="en-US" dirty="0" smtClean="0"/>
              <a:t>as required.</a:t>
            </a:r>
          </a:p>
          <a:p>
            <a:pPr marL="0" indent="0">
              <a:buNone/>
            </a:pPr>
            <a:r>
              <a:rPr lang="en-US" b="1" dirty="0" smtClean="0"/>
              <a:t>Demerits</a:t>
            </a:r>
            <a:endParaRPr lang="en-US" b="1" dirty="0"/>
          </a:p>
          <a:p>
            <a:r>
              <a:rPr lang="en-US" dirty="0" smtClean="0"/>
              <a:t>Sampling </a:t>
            </a:r>
            <a:r>
              <a:rPr lang="en-US" dirty="0"/>
              <a:t>frame for the entire population has to be </a:t>
            </a:r>
            <a:r>
              <a:rPr lang="en-US" dirty="0" smtClean="0"/>
              <a:t>prepared separately </a:t>
            </a:r>
            <a:r>
              <a:rPr lang="en-US" dirty="0"/>
              <a:t>for each stratum.</a:t>
            </a:r>
          </a:p>
        </p:txBody>
      </p:sp>
    </p:spTree>
    <p:extLst>
      <p:ext uri="{BB962C8B-B14F-4D97-AF65-F5344CB8AC3E}">
        <p14:creationId xmlns:p14="http://schemas.microsoft.com/office/powerpoint/2010/main" val="344607984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
            </a:r>
            <a:br>
              <a:rPr lang="en-US" b="1"/>
            </a:br>
            <a:r>
              <a:rPr lang="en-US" b="1" smtClean="0"/>
              <a:t>Cluster </a:t>
            </a:r>
            <a:r>
              <a:rPr lang="en-US" b="1" dirty="0"/>
              <a:t>sampling</a:t>
            </a:r>
            <a:br>
              <a:rPr lang="en-US" b="1"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smtClean="0"/>
              <a:t>In </a:t>
            </a:r>
            <a:r>
              <a:rPr lang="en-US" dirty="0"/>
              <a:t>this sampling scheme, selection of the required sample is done on</a:t>
            </a:r>
          </a:p>
          <a:p>
            <a:pPr marL="0" indent="0">
              <a:buNone/>
            </a:pPr>
            <a:r>
              <a:rPr lang="en-US" dirty="0"/>
              <a:t>groups of study units (clusters) instead of each study unit individually.</a:t>
            </a:r>
          </a:p>
          <a:p>
            <a:pPr marL="0" indent="0">
              <a:buNone/>
            </a:pPr>
            <a:r>
              <a:rPr lang="en-US" dirty="0"/>
              <a:t>The sampling unit is a cluster, and the sampling frame is a list of</a:t>
            </a:r>
          </a:p>
          <a:p>
            <a:pPr marL="0" indent="0">
              <a:buNone/>
            </a:pPr>
            <a:r>
              <a:rPr lang="en-US" dirty="0"/>
              <a:t>these clusters.</a:t>
            </a:r>
          </a:p>
          <a:p>
            <a:pPr marL="0" indent="0">
              <a:buNone/>
            </a:pPr>
            <a:r>
              <a:rPr lang="en-US" b="1" dirty="0"/>
              <a:t>procedure</a:t>
            </a:r>
          </a:p>
          <a:p>
            <a:pPr marL="0" indent="0">
              <a:buNone/>
            </a:pPr>
            <a:r>
              <a:rPr lang="en-US" dirty="0"/>
              <a:t>- The reference population (homogeneous) is divided into clusters.</a:t>
            </a:r>
          </a:p>
          <a:p>
            <a:pPr marL="0" indent="0">
              <a:buNone/>
            </a:pPr>
            <a:r>
              <a:rPr lang="en-US" dirty="0"/>
              <a:t>These clusters are often geographic units (</a:t>
            </a:r>
            <a:r>
              <a:rPr lang="en-US" dirty="0" err="1"/>
              <a:t>eg</a:t>
            </a:r>
            <a:r>
              <a:rPr lang="en-US" dirty="0"/>
              <a:t> districts, villages,</a:t>
            </a:r>
          </a:p>
          <a:p>
            <a:pPr marL="0" indent="0">
              <a:buNone/>
            </a:pPr>
            <a:r>
              <a:rPr lang="en-US" dirty="0"/>
              <a:t>etc.)</a:t>
            </a:r>
          </a:p>
          <a:p>
            <a:pPr marL="0" indent="0">
              <a:buNone/>
            </a:pPr>
            <a:r>
              <a:rPr lang="en-US" dirty="0"/>
              <a:t>- A sample of such clusters is selected</a:t>
            </a:r>
          </a:p>
          <a:p>
            <a:pPr>
              <a:buFontTx/>
              <a:buChar char="-"/>
            </a:pPr>
            <a:r>
              <a:rPr lang="en-US" dirty="0" smtClean="0"/>
              <a:t>All </a:t>
            </a:r>
            <a:r>
              <a:rPr lang="en-US" dirty="0"/>
              <a:t>the units in the selected clusters are </a:t>
            </a:r>
            <a:r>
              <a:rPr lang="en-US" dirty="0" smtClean="0"/>
              <a:t>studied</a:t>
            </a:r>
          </a:p>
          <a:p>
            <a:pPr>
              <a:buFontTx/>
              <a:buChar char="-"/>
            </a:pPr>
            <a:endParaRPr lang="en-US" dirty="0"/>
          </a:p>
        </p:txBody>
      </p:sp>
    </p:spTree>
    <p:extLst>
      <p:ext uri="{BB962C8B-B14F-4D97-AF65-F5344CB8AC3E}">
        <p14:creationId xmlns:p14="http://schemas.microsoft.com/office/powerpoint/2010/main" val="72539759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and demerits of Cluster S</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20000"/>
          </a:bodyPr>
          <a:lstStyle/>
          <a:p>
            <a:pPr marL="0" indent="0">
              <a:buNone/>
            </a:pPr>
            <a:r>
              <a:rPr lang="en-US" b="1" dirty="0" smtClean="0"/>
              <a:t>Merit</a:t>
            </a:r>
            <a:endParaRPr lang="en-US" b="1" dirty="0"/>
          </a:p>
          <a:p>
            <a:r>
              <a:rPr lang="en-US" dirty="0"/>
              <a:t>A list of all the individual study units in the reference population is </a:t>
            </a:r>
            <a:r>
              <a:rPr lang="en-US" dirty="0" smtClean="0"/>
              <a:t>not required</a:t>
            </a:r>
            <a:r>
              <a:rPr lang="en-US" dirty="0"/>
              <a:t>. It is sufficient to have a list of clusters.</a:t>
            </a:r>
          </a:p>
          <a:p>
            <a:pPr marL="0" indent="0">
              <a:buNone/>
            </a:pPr>
            <a:r>
              <a:rPr lang="en-US" b="1" dirty="0"/>
              <a:t>Demerit</a:t>
            </a:r>
          </a:p>
          <a:p>
            <a:r>
              <a:rPr lang="en-US" dirty="0"/>
              <a:t>It is based on the assumption that the characteristic to be studied </a:t>
            </a:r>
            <a:r>
              <a:rPr lang="en-US" dirty="0" smtClean="0"/>
              <a:t>is uniformly </a:t>
            </a:r>
            <a:r>
              <a:rPr lang="en-US" dirty="0"/>
              <a:t>distributed throughout the reference population, which </a:t>
            </a:r>
            <a:r>
              <a:rPr lang="en-US" dirty="0" smtClean="0"/>
              <a:t>may not </a:t>
            </a:r>
            <a:r>
              <a:rPr lang="en-US" dirty="0"/>
              <a:t>always be the case. </a:t>
            </a:r>
            <a:endParaRPr lang="en-US" dirty="0" smtClean="0"/>
          </a:p>
          <a:p>
            <a:r>
              <a:rPr lang="en-US" dirty="0" smtClean="0"/>
              <a:t>Hence</a:t>
            </a:r>
            <a:r>
              <a:rPr lang="en-US" dirty="0"/>
              <a:t>, sampling error is usually higher </a:t>
            </a:r>
            <a:r>
              <a:rPr lang="en-US" dirty="0" smtClean="0"/>
              <a:t>than for </a:t>
            </a:r>
            <a:r>
              <a:rPr lang="en-US" dirty="0"/>
              <a:t>a simple random sample of the same size.</a:t>
            </a:r>
          </a:p>
        </p:txBody>
      </p:sp>
    </p:spTree>
    <p:extLst>
      <p:ext uri="{BB962C8B-B14F-4D97-AF65-F5344CB8AC3E}">
        <p14:creationId xmlns:p14="http://schemas.microsoft.com/office/powerpoint/2010/main" val="340209487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Non-probability </a:t>
            </a:r>
            <a:r>
              <a:rPr lang="en-US" b="1" dirty="0"/>
              <a:t>sampling techniques</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smtClean="0"/>
              <a:t>In </a:t>
            </a:r>
            <a:r>
              <a:rPr lang="en-US" dirty="0"/>
              <a:t>non-probability sampling, the sample is not based on chance. </a:t>
            </a:r>
            <a:endParaRPr lang="en-US" dirty="0" smtClean="0"/>
          </a:p>
          <a:p>
            <a:r>
              <a:rPr lang="en-US" dirty="0" smtClean="0"/>
              <a:t>It </a:t>
            </a:r>
            <a:r>
              <a:rPr lang="en-US" dirty="0"/>
              <a:t>is rather determined by personal judgment. This method is cost effective; however, we cannot make objective statistical inferences. </a:t>
            </a:r>
            <a:endParaRPr lang="en-US" dirty="0" smtClean="0"/>
          </a:p>
          <a:p>
            <a:r>
              <a:rPr lang="en-US" dirty="0" smtClean="0"/>
              <a:t>Depending </a:t>
            </a:r>
            <a:r>
              <a:rPr lang="en-US" dirty="0"/>
              <a:t>on the technique used, non-probability samples are classified into </a:t>
            </a:r>
            <a:r>
              <a:rPr lang="en-US" dirty="0">
                <a:solidFill>
                  <a:srgbClr val="7030A0"/>
                </a:solidFill>
              </a:rPr>
              <a:t>quota, judgment or purposive and convenience samples. </a:t>
            </a:r>
          </a:p>
          <a:p>
            <a:endParaRPr lang="en-US" dirty="0"/>
          </a:p>
        </p:txBody>
      </p:sp>
    </p:spTree>
    <p:extLst>
      <p:ext uri="{BB962C8B-B14F-4D97-AF65-F5344CB8AC3E}">
        <p14:creationId xmlns:p14="http://schemas.microsoft.com/office/powerpoint/2010/main" val="208478531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381000" y="1600200"/>
            <a:ext cx="8385048" cy="4724400"/>
          </a:xfrm>
        </p:spPr>
        <p:txBody>
          <a:bodyPr>
            <a:noAutofit/>
          </a:bodyPr>
          <a:lstStyle/>
          <a:p>
            <a:pPr marL="0" indent="0">
              <a:buNone/>
            </a:pPr>
            <a:r>
              <a:rPr lang="en-US" sz="2000" b="1" dirty="0"/>
              <a:t>Convenience sampling</a:t>
            </a:r>
            <a:r>
              <a:rPr lang="en-US" sz="2000" dirty="0"/>
              <a:t>: is a method in which for convenience</a:t>
            </a:r>
          </a:p>
          <a:p>
            <a:pPr marL="0" indent="0">
              <a:buNone/>
            </a:pPr>
            <a:r>
              <a:rPr lang="en-US" sz="2000" dirty="0"/>
              <a:t>sake the study units that happen to be available at the time of data</a:t>
            </a:r>
          </a:p>
          <a:p>
            <a:pPr marL="0" indent="0">
              <a:buNone/>
            </a:pPr>
            <a:r>
              <a:rPr lang="en-US" sz="2000" dirty="0"/>
              <a:t>collection are selected</a:t>
            </a:r>
            <a:r>
              <a:rPr lang="en-US" sz="2000" dirty="0" smtClean="0"/>
              <a:t>.</a:t>
            </a:r>
          </a:p>
          <a:p>
            <a:pPr marL="0" indent="0">
              <a:buNone/>
            </a:pPr>
            <a:r>
              <a:rPr lang="en-US" sz="2000" b="1" dirty="0" smtClean="0"/>
              <a:t>Quota </a:t>
            </a:r>
            <a:r>
              <a:rPr lang="en-US" sz="2000" b="1" dirty="0"/>
              <a:t>sampling</a:t>
            </a:r>
            <a:r>
              <a:rPr lang="en-US" sz="2000" dirty="0"/>
              <a:t>: is a method that ensures that a certain number of</a:t>
            </a:r>
          </a:p>
          <a:p>
            <a:pPr marL="0" indent="0">
              <a:buNone/>
            </a:pPr>
            <a:r>
              <a:rPr lang="en-US" sz="2000" dirty="0"/>
              <a:t>sample units from different categories with specific characteristics</a:t>
            </a:r>
          </a:p>
          <a:p>
            <a:pPr marL="0" indent="0">
              <a:buNone/>
            </a:pPr>
            <a:r>
              <a:rPr lang="en-US" sz="2000" dirty="0"/>
              <a:t>are represented. In this method the investigator interviews as many</a:t>
            </a:r>
          </a:p>
          <a:p>
            <a:pPr marL="0" indent="0">
              <a:buNone/>
            </a:pPr>
            <a:r>
              <a:rPr lang="en-US" sz="2000" dirty="0"/>
              <a:t>people in each category of study unit as he can find until he has</a:t>
            </a:r>
          </a:p>
          <a:p>
            <a:pPr marL="0" indent="0">
              <a:buNone/>
            </a:pPr>
            <a:r>
              <a:rPr lang="en-US" sz="2000" dirty="0"/>
              <a:t>filled his quota</a:t>
            </a:r>
            <a:r>
              <a:rPr lang="en-US" sz="2000" dirty="0" smtClean="0"/>
              <a:t>.</a:t>
            </a:r>
          </a:p>
          <a:p>
            <a:pPr marL="0" indent="0">
              <a:buNone/>
            </a:pPr>
            <a:r>
              <a:rPr lang="en-US" sz="2000" b="1" dirty="0" smtClean="0"/>
              <a:t>Purposive/Judgmental sampling: </a:t>
            </a:r>
            <a:r>
              <a:rPr lang="en-US" sz="2000" dirty="0" smtClean="0"/>
              <a:t>The study participants are purposely selected by researchers</a:t>
            </a:r>
          </a:p>
          <a:p>
            <a:pPr marL="0" indent="0">
              <a:buNone/>
            </a:pPr>
            <a:r>
              <a:rPr lang="en-US" sz="2000" b="1" dirty="0" smtClean="0"/>
              <a:t>Both </a:t>
            </a:r>
            <a:r>
              <a:rPr lang="en-US" sz="2000" b="1" dirty="0"/>
              <a:t>the above methods do not claim to be representative of the</a:t>
            </a:r>
          </a:p>
          <a:p>
            <a:pPr marL="0" indent="0">
              <a:buNone/>
            </a:pPr>
            <a:r>
              <a:rPr lang="en-US" sz="2000" b="1" dirty="0"/>
              <a:t>entire population</a:t>
            </a:r>
            <a:r>
              <a:rPr lang="en-US" sz="2000" dirty="0"/>
              <a:t>.</a:t>
            </a:r>
          </a:p>
        </p:txBody>
      </p:sp>
    </p:spTree>
    <p:extLst>
      <p:ext uri="{BB962C8B-B14F-4D97-AF65-F5344CB8AC3E}">
        <p14:creationId xmlns:p14="http://schemas.microsoft.com/office/powerpoint/2010/main" val="2756196124"/>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Sampling </a:t>
            </a:r>
            <a:r>
              <a:rPr lang="en-US" b="1" dirty="0"/>
              <a:t>and non-sampling errors</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381000" y="1600200"/>
            <a:ext cx="8458200" cy="4572000"/>
          </a:xfrm>
        </p:spPr>
        <p:txBody>
          <a:bodyPr>
            <a:normAutofit fontScale="92500"/>
          </a:bodyPr>
          <a:lstStyle/>
          <a:p>
            <a:r>
              <a:rPr lang="en-US" dirty="0" smtClean="0"/>
              <a:t>Sampling </a:t>
            </a:r>
            <a:r>
              <a:rPr lang="en-US" dirty="0"/>
              <a:t>error is the difference between the value of a sample statistic and the value of the corresponding population parameter. </a:t>
            </a:r>
            <a:endParaRPr lang="en-US" dirty="0" smtClean="0"/>
          </a:p>
          <a:p>
            <a:r>
              <a:rPr lang="en-US" dirty="0" smtClean="0"/>
              <a:t>On </a:t>
            </a:r>
            <a:r>
              <a:rPr lang="en-US" dirty="0"/>
              <a:t>the other hand, non-sampling error is an error that occurs in the collection, recording and tabulation of data. </a:t>
            </a:r>
            <a:endParaRPr lang="en-US" dirty="0" smtClean="0"/>
          </a:p>
          <a:p>
            <a:r>
              <a:rPr lang="en-US" dirty="0" smtClean="0"/>
              <a:t>Sampling </a:t>
            </a:r>
            <a:r>
              <a:rPr lang="en-US" dirty="0"/>
              <a:t>error can be minimized by using appropriate sampling methods and/or increasing the sample size. </a:t>
            </a:r>
            <a:endParaRPr lang="en-US" dirty="0" smtClean="0"/>
          </a:p>
          <a:p>
            <a:r>
              <a:rPr lang="en-US" dirty="0" smtClean="0"/>
              <a:t>The </a:t>
            </a:r>
            <a:r>
              <a:rPr lang="en-US" dirty="0"/>
              <a:t>non-sampling error is likely to increase with increase in sample size.</a:t>
            </a:r>
          </a:p>
          <a:p>
            <a:endParaRPr lang="en-US" dirty="0"/>
          </a:p>
        </p:txBody>
      </p:sp>
    </p:spTree>
    <p:extLst>
      <p:ext uri="{BB962C8B-B14F-4D97-AF65-F5344CB8AC3E}">
        <p14:creationId xmlns:p14="http://schemas.microsoft.com/office/powerpoint/2010/main" val="326400631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lvl="1" algn="l" rtl="0">
                  <a:spcBef>
                    <a:spcPct val="0"/>
                  </a:spcBef>
                </a:pPr>
                <a:r>
                  <a:rPr lang="en-GB" sz="2800" b="1" dirty="0" smtClean="0"/>
                  <a:t>Sampling distribution of the sample mean </a:t>
                </a:r>
                <a14:m>
                  <m:oMath xmlns:m="http://schemas.openxmlformats.org/officeDocument/2006/math">
                    <m:acc>
                      <m:accPr>
                        <m:chr m:val="̅"/>
                        <m:ctrlPr>
                          <a:rPr lang="en-US" sz="2800" b="1" i="1">
                            <a:latin typeface="Cambria Math"/>
                          </a:rPr>
                        </m:ctrlPr>
                      </m:accPr>
                      <m:e>
                        <m:r>
                          <a:rPr lang="en-GB" sz="2800" b="1" i="1">
                            <a:latin typeface="Cambria Math"/>
                          </a:rPr>
                          <m:t>𝒙</m:t>
                        </m:r>
                      </m:e>
                    </m:acc>
                    <m:r>
                      <a:rPr lang="en-GB" sz="2800" b="1" i="1">
                        <a:latin typeface="Cambria Math"/>
                      </a:rPr>
                      <m:t> </m:t>
                    </m:r>
                  </m:oMath>
                </a14:m>
                <a:r>
                  <a:rPr lang="en-US" sz="2800" b="1" dirty="0" smtClean="0"/>
                  <a:t/>
                </a:r>
                <a:br>
                  <a:rPr lang="en-US" sz="2800" b="1" dirty="0" smtClean="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1571"/>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sz="3200" dirty="0" smtClean="0"/>
              <a:t>The </a:t>
            </a:r>
            <a:r>
              <a:rPr lang="en-US" sz="3200" dirty="0"/>
              <a:t>value of the sample mean for any sample will depend on the elements included in that sample. </a:t>
            </a:r>
            <a:endParaRPr lang="en-US" sz="3200" dirty="0" smtClean="0"/>
          </a:p>
          <a:p>
            <a:r>
              <a:rPr lang="en-US" sz="3200" dirty="0" smtClean="0"/>
              <a:t>Consequently</a:t>
            </a:r>
            <a:r>
              <a:rPr lang="en-US" sz="3200" dirty="0"/>
              <a:t>, the sample mean is a random variable. </a:t>
            </a:r>
            <a:endParaRPr lang="en-US" sz="3200" dirty="0" smtClean="0"/>
          </a:p>
          <a:p>
            <a:r>
              <a:rPr lang="en-US" sz="3200" dirty="0" smtClean="0"/>
              <a:t>Therefore</a:t>
            </a:r>
            <a:r>
              <a:rPr lang="en-US" sz="3200" dirty="0"/>
              <a:t>, like other random variable, the sample means possess a probability distribution which is more commonly called the </a:t>
            </a:r>
            <a:r>
              <a:rPr lang="en-US" sz="3200" i="1" dirty="0">
                <a:solidFill>
                  <a:srgbClr val="7030A0"/>
                </a:solidFill>
              </a:rPr>
              <a:t>sampling distribution of sample mean</a:t>
            </a:r>
            <a:r>
              <a:rPr lang="en-US" sz="3200" dirty="0"/>
              <a:t>. </a:t>
            </a:r>
            <a:endParaRPr lang="en-US" dirty="0"/>
          </a:p>
        </p:txBody>
      </p:sp>
    </p:spTree>
    <p:extLst>
      <p:ext uri="{BB962C8B-B14F-4D97-AF65-F5344CB8AC3E}">
        <p14:creationId xmlns:p14="http://schemas.microsoft.com/office/powerpoint/2010/main" val="2503032342"/>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In general, the probability distribution of a sample statistic is called its sampling distribution. </a:t>
            </a:r>
            <a:endParaRPr lang="en-US" dirty="0" smtClean="0"/>
          </a:p>
          <a:p>
            <a:r>
              <a:rPr lang="en-US" dirty="0" smtClean="0"/>
              <a:t>Sampling </a:t>
            </a:r>
            <a:r>
              <a:rPr lang="en-US" dirty="0"/>
              <a:t>distribution is important in statistical inference. </a:t>
            </a:r>
            <a:endParaRPr lang="en-US" dirty="0" smtClean="0"/>
          </a:p>
          <a:p>
            <a:r>
              <a:rPr lang="en-US" dirty="0" smtClean="0"/>
              <a:t>The </a:t>
            </a:r>
            <a:r>
              <a:rPr lang="en-US" dirty="0"/>
              <a:t>important characteristics of the sampling distribution of the sample mean are its mean, variance and the form of the distribution. </a:t>
            </a:r>
          </a:p>
          <a:p>
            <a:endParaRPr lang="en-US" dirty="0"/>
          </a:p>
        </p:txBody>
      </p:sp>
    </p:spTree>
    <p:extLst>
      <p:ext uri="{BB962C8B-B14F-4D97-AF65-F5344CB8AC3E}">
        <p14:creationId xmlns:p14="http://schemas.microsoft.com/office/powerpoint/2010/main" val="39516869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226552" cy="4495800"/>
          </a:xfrm>
        </p:spPr>
        <p:txBody>
          <a:bodyPr>
            <a:normAutofit fontScale="85000" lnSpcReduction="10000"/>
          </a:bodyPr>
          <a:lstStyle/>
          <a:p>
            <a:r>
              <a:rPr lang="en-US" b="1" dirty="0" smtClean="0"/>
              <a:t>Example:</a:t>
            </a:r>
            <a:r>
              <a:rPr lang="en-US" dirty="0" smtClean="0"/>
              <a:t> </a:t>
            </a:r>
            <a:r>
              <a:rPr lang="en-US" dirty="0"/>
              <a:t>Suppose we have a hypothetical population of size 3, consisting of three children namely: A is 3 years old, B is 6 years old and C is 9 years old. Construct sampling distribution of the sample mean of size 2 using sampling without replacement and with replacement. </a:t>
            </a:r>
          </a:p>
          <a:p>
            <a:r>
              <a:rPr lang="en-US" sz="3200" b="1" dirty="0"/>
              <a:t>Solution: </a:t>
            </a:r>
            <a:r>
              <a:rPr lang="en-US" sz="3200" dirty="0"/>
              <a:t>The mean and variance of the population are 6 and 6, respectively.</a:t>
            </a:r>
            <a:endParaRPr lang="en-US" sz="2800" dirty="0"/>
          </a:p>
          <a:p>
            <a:pPr lvl="1"/>
            <a:r>
              <a:rPr lang="en-US" sz="2800" dirty="0"/>
              <a:t>If sampling is without replacement we will have </a:t>
            </a:r>
            <a:r>
              <a:rPr lang="en-US" sz="2800" baseline="-25000" dirty="0"/>
              <a:t>3</a:t>
            </a:r>
            <a:r>
              <a:rPr lang="en-US" sz="2800" dirty="0"/>
              <a:t>C</a:t>
            </a:r>
            <a:r>
              <a:rPr lang="en-US" sz="2800" baseline="-25000" dirty="0"/>
              <a:t>2</a:t>
            </a:r>
            <a:r>
              <a:rPr lang="en-US" sz="2800" dirty="0"/>
              <a:t> = 3 possible samples: (A, B), (A, C) and (B, C) and their corresponding sample means are (3+6)/2 = 4.5, 6 and 7.5, respectively. Hence the probability distribution (sampling distribution) of the sample mean is:</a:t>
            </a:r>
            <a:endParaRPr lang="en-US" sz="2400" dirty="0"/>
          </a:p>
          <a:p>
            <a:endParaRPr lang="en-US" dirty="0"/>
          </a:p>
        </p:txBody>
      </p:sp>
    </p:spTree>
    <p:extLst>
      <p:ext uri="{BB962C8B-B14F-4D97-AF65-F5344CB8AC3E}">
        <p14:creationId xmlns:p14="http://schemas.microsoft.com/office/powerpoint/2010/main" val="22616033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458200" cy="5257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082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D577371-21C5-4FC5-A7A2-E66F0EB9DC24}"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Types of classification </a:t>
            </a:r>
            <a:endParaRPr lang="en-US" dirty="0"/>
          </a:p>
          <a:p>
            <a:pPr lvl="1"/>
            <a:r>
              <a:rPr lang="en-US" dirty="0"/>
              <a:t>Geographical- in terms of cities, districts, countries etc.</a:t>
            </a:r>
          </a:p>
          <a:p>
            <a:pPr lvl="1"/>
            <a:r>
              <a:rPr lang="en-US" dirty="0"/>
              <a:t>Chronological - on the basis of time</a:t>
            </a:r>
          </a:p>
          <a:p>
            <a:pPr lvl="1"/>
            <a:r>
              <a:rPr lang="en-US" dirty="0"/>
              <a:t>Qualitative - according to some qualitative characteristics.</a:t>
            </a:r>
          </a:p>
          <a:p>
            <a:pPr lvl="1"/>
            <a:r>
              <a:rPr lang="en-US" dirty="0"/>
              <a:t>Quantitative – in terms of magnitude.</a:t>
            </a:r>
          </a:p>
          <a:p>
            <a:endParaRPr lang="en-US" dirty="0"/>
          </a:p>
        </p:txBody>
      </p:sp>
    </p:spTree>
    <p:extLst>
      <p:ext uri="{BB962C8B-B14F-4D97-AF65-F5344CB8AC3E}">
        <p14:creationId xmlns:p14="http://schemas.microsoft.com/office/powerpoint/2010/main" val="2602190699"/>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Note: </a:t>
            </a:r>
            <a:endParaRPr lang="en-US" dirty="0"/>
          </a:p>
          <a:p>
            <a:pPr lvl="0"/>
            <a:r>
              <a:rPr lang="en-US" dirty="0"/>
              <a:t>The mean of the sampling distribution of the sample mean is the same as the population mean irrespective of the sampling procedure.</a:t>
            </a:r>
          </a:p>
          <a:p>
            <a:pPr lvl="0"/>
            <a:r>
              <a:rPr lang="en-US" dirty="0"/>
              <a:t>The variance of the sampling distribution of the sample mean is: </a:t>
            </a:r>
            <a:endParaRPr lang="en-US" dirty="0" smtClean="0"/>
          </a:p>
          <a:p>
            <a:pPr lvl="0"/>
            <a:endParaRPr lang="en-US" dirty="0"/>
          </a:p>
          <a:p>
            <a:endParaRPr lang="en-US" dirty="0"/>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419600"/>
            <a:ext cx="57912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10446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a:bodyPr>
          <a:lstStyle/>
          <a:p>
            <a:pPr lvl="0"/>
            <a:r>
              <a:rPr lang="en-US" dirty="0"/>
              <a:t>The problem with using sample mean to make inferences about the population mean is that the sample mean will probably differ from the population mean</a:t>
            </a:r>
            <a:r>
              <a:rPr lang="en-US" dirty="0" smtClean="0"/>
              <a:t>.</a:t>
            </a:r>
          </a:p>
          <a:p>
            <a:pPr lvl="0"/>
            <a:r>
              <a:rPr lang="en-US" dirty="0" smtClean="0"/>
              <a:t> </a:t>
            </a:r>
            <a:r>
              <a:rPr lang="en-US" dirty="0"/>
              <a:t>This error is measured by the variance of the sampling distribution of the sample mean and is known as the </a:t>
            </a:r>
            <a:r>
              <a:rPr lang="en-US" i="1" dirty="0"/>
              <a:t>standard error</a:t>
            </a:r>
            <a:r>
              <a:rPr lang="en-US" dirty="0"/>
              <a:t>. </a:t>
            </a:r>
            <a:endParaRPr lang="en-US" dirty="0" smtClean="0"/>
          </a:p>
          <a:p>
            <a:pPr lvl="0"/>
            <a:r>
              <a:rPr lang="en-US" dirty="0" smtClean="0"/>
              <a:t>The </a:t>
            </a:r>
            <a:r>
              <a:rPr lang="en-US" dirty="0"/>
              <a:t>standard error is the average amount of sampling error found because of taking a sample rather than the whole population. </a:t>
            </a:r>
            <a:endParaRPr lang="en-US" dirty="0" smtClean="0"/>
          </a:p>
          <a:p>
            <a:pPr lvl="0"/>
            <a:r>
              <a:rPr lang="en-US" dirty="0" smtClean="0"/>
              <a:t>As </a:t>
            </a:r>
            <a:r>
              <a:rPr lang="en-US" dirty="0"/>
              <a:t>sample size increases, the standard error decreases. </a:t>
            </a:r>
          </a:p>
          <a:p>
            <a:endParaRPr lang="en-US" dirty="0"/>
          </a:p>
        </p:txBody>
      </p:sp>
    </p:spTree>
    <p:extLst>
      <p:ext uri="{BB962C8B-B14F-4D97-AF65-F5344CB8AC3E}">
        <p14:creationId xmlns:p14="http://schemas.microsoft.com/office/powerpoint/2010/main" val="21873570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563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1" y="1828800"/>
            <a:ext cx="7732712"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327690"/>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573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381999"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428676"/>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endParaRPr lang="en-US" b="1" dirty="0" smtClean="0"/>
          </a:p>
          <a:p>
            <a:r>
              <a:rPr lang="en-US" b="1" dirty="0" smtClean="0"/>
              <a:t>REGRESSION METHODS </a:t>
            </a:r>
            <a:r>
              <a:rPr lang="en-US" b="1" dirty="0"/>
              <a:t>AND CORRELATION</a:t>
            </a:r>
          </a:p>
          <a:p>
            <a:endParaRPr lang="en-US" dirty="0"/>
          </a:p>
        </p:txBody>
      </p:sp>
    </p:spTree>
    <p:extLst>
      <p:ext uri="{BB962C8B-B14F-4D97-AF65-F5344CB8AC3E}">
        <p14:creationId xmlns:p14="http://schemas.microsoft.com/office/powerpoint/2010/main" val="1165749167"/>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Introduction</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The statistical methods discussed so far are used to analyze the data involving only one variable. </a:t>
            </a:r>
            <a:endParaRPr lang="en-US" dirty="0" smtClean="0"/>
          </a:p>
          <a:p>
            <a:r>
              <a:rPr lang="en-US" dirty="0" smtClean="0"/>
              <a:t>Often </a:t>
            </a:r>
            <a:r>
              <a:rPr lang="en-US" dirty="0"/>
              <a:t>an analysis of data concerning two or more variables is needed to look for any statistical relationship or association between them. </a:t>
            </a:r>
            <a:endParaRPr lang="en-US" dirty="0" smtClean="0"/>
          </a:p>
          <a:p>
            <a:r>
              <a:rPr lang="en-US" dirty="0" smtClean="0"/>
              <a:t>Thus</a:t>
            </a:r>
            <a:r>
              <a:rPr lang="en-US" dirty="0"/>
              <a:t>, regression and correlation analysis are helpful in ascertaining the probable form of the relationship between variables and the strength of the relationship.    </a:t>
            </a:r>
          </a:p>
          <a:p>
            <a:endParaRPr lang="en-US" dirty="0"/>
          </a:p>
        </p:txBody>
      </p:sp>
    </p:spTree>
    <p:extLst>
      <p:ext uri="{BB962C8B-B14F-4D97-AF65-F5344CB8AC3E}">
        <p14:creationId xmlns:p14="http://schemas.microsoft.com/office/powerpoint/2010/main" val="3400122318"/>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2800" b="1" dirty="0" smtClean="0"/>
              <a:t>Simple linear regression analysis</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Regression analysis is the statistical method that helps to formulate a functional relationship between two or more variables. </a:t>
            </a:r>
            <a:endParaRPr lang="en-US" dirty="0" smtClean="0"/>
          </a:p>
          <a:p>
            <a:r>
              <a:rPr lang="en-US" dirty="0" smtClean="0"/>
              <a:t>It </a:t>
            </a:r>
            <a:r>
              <a:rPr lang="en-US" dirty="0"/>
              <a:t>can be used for assessment of association, estimation and prediction. </a:t>
            </a:r>
            <a:endParaRPr lang="en-US" dirty="0" smtClean="0"/>
          </a:p>
          <a:p>
            <a:r>
              <a:rPr lang="en-US" dirty="0" smtClean="0"/>
              <a:t>For </a:t>
            </a:r>
            <a:r>
              <a:rPr lang="en-US" dirty="0"/>
              <a:t>instance one might be interested to formulate a statistical model to relate the height of fathers and their sons, blood pressure and age, fertilizer amount and yield, etc.</a:t>
            </a:r>
          </a:p>
          <a:p>
            <a:endParaRPr lang="en-US" dirty="0"/>
          </a:p>
        </p:txBody>
      </p:sp>
    </p:spTree>
    <p:extLst>
      <p:ext uri="{BB962C8B-B14F-4D97-AF65-F5344CB8AC3E}">
        <p14:creationId xmlns:p14="http://schemas.microsoft.com/office/powerpoint/2010/main" val="1928551750"/>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dirty="0"/>
              <a:t>A simple model to relate dependent (response) variable Y and with only one predictor variable X is to consider a linear relationship. </a:t>
            </a:r>
          </a:p>
          <a:p>
            <a:r>
              <a:rPr lang="en-US" dirty="0"/>
              <a:t>The first step in regression analysis involving two variables is to construct a scatter plot (diagram) of the observed data. </a:t>
            </a:r>
            <a:endParaRPr lang="en-US" dirty="0" smtClean="0"/>
          </a:p>
          <a:p>
            <a:r>
              <a:rPr lang="en-US" dirty="0" smtClean="0"/>
              <a:t>Scatter </a:t>
            </a:r>
            <a:r>
              <a:rPr lang="en-US" dirty="0"/>
              <a:t>diagram is a plot of all ordered </a:t>
            </a:r>
            <a:r>
              <a:rPr lang="en-US" dirty="0" smtClean="0"/>
              <a:t>pairs (</a:t>
            </a:r>
            <a:r>
              <a:rPr lang="en-US" dirty="0" err="1" smtClean="0"/>
              <a:t>Xi,Yi</a:t>
            </a:r>
            <a:r>
              <a:rPr lang="en-US" dirty="0" smtClean="0"/>
              <a:t>) </a:t>
            </a:r>
            <a:r>
              <a:rPr lang="en-US" dirty="0"/>
              <a:t>on the coordinate plane which is helpful for  determining an apparent relationship between two variables. </a:t>
            </a:r>
          </a:p>
          <a:p>
            <a:endParaRPr lang="en-US" dirty="0"/>
          </a:p>
        </p:txBody>
      </p:sp>
    </p:spTree>
    <p:extLst>
      <p:ext uri="{BB962C8B-B14F-4D97-AF65-F5344CB8AC3E}">
        <p14:creationId xmlns:p14="http://schemas.microsoft.com/office/powerpoint/2010/main" val="109090765"/>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572000"/>
          </a:xfrm>
        </p:spPr>
        <p:txBody>
          <a:bodyPr>
            <a:normAutofit fontScale="92500"/>
          </a:bodyPr>
          <a:lstStyle/>
          <a:p>
            <a:r>
              <a:rPr lang="en-US" dirty="0"/>
              <a:t>The simple linear regression </a:t>
            </a:r>
            <a:r>
              <a:rPr lang="en-US" dirty="0" smtClean="0"/>
              <a:t>of Y on X  </a:t>
            </a:r>
            <a:r>
              <a:rPr lang="en-US" dirty="0"/>
              <a:t>can be expressed with respect to the population parameters </a:t>
            </a:r>
            <a:r>
              <a:rPr lang="en-US" dirty="0">
                <a:sym typeface="Symbol"/>
              </a:rPr>
              <a:t></a:t>
            </a:r>
            <a:r>
              <a:rPr lang="en-US" dirty="0"/>
              <a:t>  and </a:t>
            </a:r>
            <a:r>
              <a:rPr lang="en-US" dirty="0">
                <a:sym typeface="Symbol"/>
              </a:rPr>
              <a:t></a:t>
            </a:r>
            <a:r>
              <a:rPr lang="en-US" dirty="0"/>
              <a:t> </a:t>
            </a:r>
            <a:r>
              <a:rPr lang="en-US" dirty="0" smtClean="0"/>
              <a:t>as </a:t>
            </a:r>
            <a:endParaRPr lang="en-US" dirty="0"/>
          </a:p>
          <a:p>
            <a:r>
              <a:rPr lang="en-US" dirty="0"/>
              <a:t>		 </a:t>
            </a:r>
          </a:p>
          <a:p>
            <a:endParaRPr lang="en-US" dirty="0" smtClean="0"/>
          </a:p>
          <a:p>
            <a:r>
              <a:rPr lang="en-US" dirty="0" smtClean="0"/>
              <a:t>where      = </a:t>
            </a:r>
            <a:r>
              <a:rPr lang="en-US" dirty="0"/>
              <a:t>y-intercept that represents the mean value of the dependent variable </a:t>
            </a:r>
            <a:r>
              <a:rPr lang="en-US" dirty="0" smtClean="0"/>
              <a:t>Y when </a:t>
            </a:r>
            <a:r>
              <a:rPr lang="en-US" dirty="0"/>
              <a:t>the independent variable </a:t>
            </a:r>
            <a:r>
              <a:rPr lang="en-US" dirty="0" smtClean="0"/>
              <a:t>X is </a:t>
            </a:r>
            <a:r>
              <a:rPr lang="en-US" dirty="0"/>
              <a:t>zero;  </a:t>
            </a:r>
            <a:r>
              <a:rPr lang="en-US" dirty="0" smtClean="0"/>
              <a:t>  = </a:t>
            </a:r>
            <a:r>
              <a:rPr lang="en-US" dirty="0"/>
              <a:t>slope of the regression line that represents the change in the mean of for a unit change in the value of ;  </a:t>
            </a:r>
            <a:r>
              <a:rPr lang="en-US" dirty="0" smtClean="0"/>
              <a:t>   = </a:t>
            </a:r>
            <a:r>
              <a:rPr lang="en-US" dirty="0"/>
              <a:t>error term      </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619402744"/>
              </p:ext>
            </p:extLst>
          </p:nvPr>
        </p:nvGraphicFramePr>
        <p:xfrm>
          <a:off x="2257425" y="3200400"/>
          <a:ext cx="3789363" cy="685800"/>
        </p:xfrm>
        <a:graphic>
          <a:graphicData uri="http://schemas.openxmlformats.org/presentationml/2006/ole">
            <mc:AlternateContent xmlns:mc="http://schemas.openxmlformats.org/markup-compatibility/2006">
              <mc:Choice xmlns:v="urn:schemas-microsoft-com:vml" Requires="v">
                <p:oleObj spid="_x0000_s51566" name="Equation" r:id="rId3" imgW="1002960" imgH="203040" progId="Equation.3">
                  <p:embed/>
                </p:oleObj>
              </mc:Choice>
              <mc:Fallback>
                <p:oleObj name="Equation" r:id="rId3" imgW="1002960" imgH="2030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3200400"/>
                        <a:ext cx="378936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4509348"/>
              </p:ext>
            </p:extLst>
          </p:nvPr>
        </p:nvGraphicFramePr>
        <p:xfrm>
          <a:off x="1905000" y="3962400"/>
          <a:ext cx="457200" cy="444500"/>
        </p:xfrm>
        <a:graphic>
          <a:graphicData uri="http://schemas.openxmlformats.org/presentationml/2006/ole">
            <mc:AlternateContent xmlns:mc="http://schemas.openxmlformats.org/markup-compatibility/2006">
              <mc:Choice xmlns:v="urn:schemas-microsoft-com:vml" Requires="v">
                <p:oleObj spid="_x0000_s51567" name="Equation" r:id="rId5" imgW="152280" imgH="139680" progId="Equation.3">
                  <p:embed/>
                </p:oleObj>
              </mc:Choice>
              <mc:Fallback>
                <p:oleObj name="Equation" r:id="rId5" imgW="152280" imgH="1396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962400"/>
                        <a:ext cx="4572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86674496"/>
              </p:ext>
            </p:extLst>
          </p:nvPr>
        </p:nvGraphicFramePr>
        <p:xfrm>
          <a:off x="3505200" y="4800600"/>
          <a:ext cx="381000" cy="457200"/>
        </p:xfrm>
        <a:graphic>
          <a:graphicData uri="http://schemas.openxmlformats.org/presentationml/2006/ole">
            <mc:AlternateContent xmlns:mc="http://schemas.openxmlformats.org/markup-compatibility/2006">
              <mc:Choice xmlns:v="urn:schemas-microsoft-com:vml" Requires="v">
                <p:oleObj spid="_x0000_s51568" name="Equation" r:id="rId7" imgW="177480" imgH="203040" progId="Equation.3">
                  <p:embed/>
                </p:oleObj>
              </mc:Choice>
              <mc:Fallback>
                <p:oleObj name="Equation" r:id="rId7" imgW="177480" imgH="20304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48006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02581453"/>
              </p:ext>
            </p:extLst>
          </p:nvPr>
        </p:nvGraphicFramePr>
        <p:xfrm>
          <a:off x="3276600" y="5638800"/>
          <a:ext cx="457200" cy="368300"/>
        </p:xfrm>
        <a:graphic>
          <a:graphicData uri="http://schemas.openxmlformats.org/presentationml/2006/ole">
            <mc:AlternateContent xmlns:mc="http://schemas.openxmlformats.org/markup-compatibility/2006">
              <mc:Choice xmlns:v="urn:schemas-microsoft-com:vml" Requires="v">
                <p:oleObj spid="_x0000_s51569" name="Equation" r:id="rId9" imgW="126720" imgH="139680" progId="Equation.3">
                  <p:embed/>
                </p:oleObj>
              </mc:Choice>
              <mc:Fallback>
                <p:oleObj name="Equation" r:id="rId9" imgW="126720" imgH="13968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5638800"/>
                        <a:ext cx="457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390679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648200"/>
          </a:xfrm>
        </p:spPr>
        <p:txBody>
          <a:bodyPr>
            <a:normAutofit fontScale="92500" lnSpcReduction="10000"/>
          </a:bodyPr>
          <a:lstStyle/>
          <a:p>
            <a:pPr marL="0" marR="0" algn="just">
              <a:spcBef>
                <a:spcPts val="0"/>
              </a:spcBef>
              <a:spcAft>
                <a:spcPts val="0"/>
              </a:spcAft>
            </a:pPr>
            <a:r>
              <a:rPr lang="en-US" sz="3200" dirty="0">
                <a:solidFill>
                  <a:srgbClr val="333333"/>
                </a:solidFill>
                <a:latin typeface="Times New Roman"/>
                <a:ea typeface="Times New Roman"/>
              </a:rPr>
              <a:t>The population parameters </a:t>
            </a:r>
            <a:r>
              <a:rPr lang="en-US" sz="3200" dirty="0">
                <a:solidFill>
                  <a:srgbClr val="333333"/>
                </a:solidFill>
                <a:latin typeface="Times New Roman"/>
                <a:ea typeface="Times New Roman"/>
                <a:sym typeface="Symbol"/>
              </a:rPr>
              <a:t></a:t>
            </a:r>
            <a:r>
              <a:rPr lang="en-US" sz="3200" dirty="0">
                <a:solidFill>
                  <a:srgbClr val="333333"/>
                </a:solidFill>
                <a:latin typeface="Times New Roman"/>
                <a:ea typeface="Times New Roman"/>
              </a:rPr>
              <a:t> and </a:t>
            </a:r>
            <a:r>
              <a:rPr lang="en-US" sz="3200" dirty="0">
                <a:solidFill>
                  <a:srgbClr val="333333"/>
                </a:solidFill>
                <a:latin typeface="Times New Roman"/>
                <a:ea typeface="Times New Roman"/>
                <a:sym typeface="Symbol"/>
              </a:rPr>
              <a:t></a:t>
            </a:r>
            <a:r>
              <a:rPr lang="en-US" sz="3200" dirty="0">
                <a:solidFill>
                  <a:srgbClr val="333333"/>
                </a:solidFill>
                <a:latin typeface="Times New Roman"/>
                <a:ea typeface="Times New Roman"/>
              </a:rPr>
              <a:t> can be estimated from sample data using the least square technique. The estimators </a:t>
            </a:r>
            <a:r>
              <a:rPr lang="en-US" sz="3200" dirty="0" smtClean="0">
                <a:solidFill>
                  <a:srgbClr val="333333"/>
                </a:solidFill>
                <a:latin typeface="Times New Roman"/>
                <a:ea typeface="Times New Roman"/>
              </a:rPr>
              <a:t>of</a:t>
            </a:r>
            <a:r>
              <a:rPr lang="en-US" sz="3200" dirty="0">
                <a:solidFill>
                  <a:srgbClr val="333333"/>
                </a:solidFill>
                <a:latin typeface="Times New Roman"/>
                <a:ea typeface="Times New Roman"/>
                <a:sym typeface="Symbol"/>
              </a:rPr>
              <a:t> </a:t>
            </a:r>
            <a:r>
              <a:rPr lang="en-US" sz="3200" dirty="0" smtClean="0">
                <a:solidFill>
                  <a:srgbClr val="333333"/>
                </a:solidFill>
                <a:latin typeface="Times New Roman"/>
                <a:ea typeface="Times New Roman"/>
              </a:rPr>
              <a:t>  and </a:t>
            </a:r>
            <a:r>
              <a:rPr lang="en-US" sz="3200" dirty="0">
                <a:solidFill>
                  <a:srgbClr val="333333"/>
                </a:solidFill>
                <a:latin typeface="Times New Roman"/>
                <a:ea typeface="Times New Roman"/>
                <a:sym typeface="Symbol"/>
              </a:rPr>
              <a:t></a:t>
            </a:r>
            <a:r>
              <a:rPr lang="en-US" sz="3200" dirty="0" smtClean="0">
                <a:solidFill>
                  <a:srgbClr val="333333"/>
                </a:solidFill>
                <a:latin typeface="Times New Roman"/>
                <a:ea typeface="Times New Roman"/>
              </a:rPr>
              <a:t>  </a:t>
            </a:r>
            <a:r>
              <a:rPr lang="en-US" sz="3200" dirty="0">
                <a:solidFill>
                  <a:srgbClr val="333333"/>
                </a:solidFill>
                <a:latin typeface="Times New Roman"/>
                <a:ea typeface="Times New Roman"/>
              </a:rPr>
              <a:t>are usually denoted by a and b, respectively. </a:t>
            </a:r>
            <a:endParaRPr lang="en-US" sz="3200" dirty="0" smtClean="0">
              <a:solidFill>
                <a:srgbClr val="333333"/>
              </a:solidFill>
              <a:latin typeface="Times New Roman"/>
              <a:ea typeface="Times New Roman"/>
            </a:endParaRPr>
          </a:p>
          <a:p>
            <a:r>
              <a:rPr lang="en-US" sz="3200" dirty="0"/>
              <a:t>The resulting regression line </a:t>
            </a:r>
            <a:r>
              <a:rPr lang="en-US" sz="3200" dirty="0" smtClean="0"/>
              <a:t>is:</a:t>
            </a:r>
          </a:p>
          <a:p>
            <a:pPr marL="0" indent="0">
              <a:buNone/>
            </a:pPr>
            <a:endParaRPr lang="en-US" sz="3200" dirty="0"/>
          </a:p>
          <a:p>
            <a:pPr marL="0" indent="0">
              <a:buNone/>
            </a:pPr>
            <a:r>
              <a:rPr lang="en-US" sz="3200" dirty="0" smtClean="0"/>
              <a:t>and </a:t>
            </a:r>
            <a:r>
              <a:rPr lang="en-US" sz="3200" dirty="0"/>
              <a:t>the  equation is known as the fitted regression line. </a:t>
            </a:r>
            <a:endParaRPr lang="en-US" sz="3200" dirty="0" smtClean="0"/>
          </a:p>
          <a:p>
            <a:pPr marL="0" indent="0">
              <a:buNone/>
            </a:pPr>
            <a:r>
              <a:rPr lang="en-US" sz="3200" dirty="0" smtClean="0"/>
              <a:t>The </a:t>
            </a:r>
            <a:r>
              <a:rPr lang="en-US" sz="3200" dirty="0"/>
              <a:t>estimated values </a:t>
            </a:r>
            <a:r>
              <a:rPr lang="en-US" sz="3200" dirty="0" smtClean="0"/>
              <a:t>of y </a:t>
            </a:r>
            <a:r>
              <a:rPr lang="en-US" sz="3200" dirty="0"/>
              <a:t>are denoted </a:t>
            </a:r>
            <a:r>
              <a:rPr lang="en-US" sz="3200" dirty="0" smtClean="0"/>
              <a:t>by   . </a:t>
            </a:r>
            <a:r>
              <a:rPr lang="en-US" sz="3200" dirty="0"/>
              <a:t>The observed values </a:t>
            </a:r>
            <a:r>
              <a:rPr lang="en-US" sz="3200" dirty="0" smtClean="0"/>
              <a:t>of </a:t>
            </a:r>
            <a:r>
              <a:rPr lang="en-US" sz="3200" dirty="0"/>
              <a:t>are denoted by y</a:t>
            </a:r>
            <a:r>
              <a:rPr lang="en-US" sz="3200" dirty="0" smtClean="0"/>
              <a:t> </a:t>
            </a:r>
          </a:p>
          <a:p>
            <a:pPr marL="0" indent="0">
              <a:buNone/>
            </a:pPr>
            <a:endParaRPr lang="en-US" sz="3200" dirty="0" smtClean="0">
              <a:solidFill>
                <a:srgbClr val="333333"/>
              </a:solidFill>
              <a:latin typeface="Times New Roman"/>
              <a:ea typeface="Times New Roman"/>
            </a:endParaRPr>
          </a:p>
          <a:p>
            <a:pPr marL="0" marR="0" algn="just">
              <a:spcBef>
                <a:spcPts val="0"/>
              </a:spcBef>
              <a:spcAft>
                <a:spcPts val="0"/>
              </a:spcAft>
            </a:pPr>
            <a:endParaRPr lang="en-US" sz="3200" dirty="0" smtClean="0">
              <a:solidFill>
                <a:srgbClr val="333333"/>
              </a:solidFill>
              <a:latin typeface="Times New Roman"/>
              <a:ea typeface="Times New Roman"/>
            </a:endParaRPr>
          </a:p>
          <a:p>
            <a:pPr marL="0" marR="0" algn="just">
              <a:spcBef>
                <a:spcPts val="0"/>
              </a:spcBef>
              <a:spcAft>
                <a:spcPts val="0"/>
              </a:spcAft>
            </a:pPr>
            <a:endParaRPr lang="en-US" sz="3200" dirty="0" smtClean="0">
              <a:solidFill>
                <a:srgbClr val="333333"/>
              </a:solidFill>
              <a:latin typeface="Times New Roman"/>
              <a:ea typeface="Times New Roman"/>
            </a:endParaRPr>
          </a:p>
          <a:p>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3514867"/>
            <a:ext cx="2362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952134"/>
            <a:ext cx="304800" cy="581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471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GB" sz="3200" b="1" dirty="0"/>
              <a:t>Definition </a:t>
            </a:r>
            <a:r>
              <a:rPr lang="en-GB" sz="3200" b="1" dirty="0" smtClean="0"/>
              <a:t>of </a:t>
            </a:r>
            <a:r>
              <a:rPr lang="en-GB" sz="3200" b="1" dirty="0"/>
              <a:t>Statistics</a:t>
            </a:r>
            <a:r>
              <a:rPr lang="en-US" sz="3600" b="1" dirty="0"/>
              <a:t/>
            </a:r>
            <a:br>
              <a:rPr lang="en-US" sz="3600" b="1" dirty="0"/>
            </a:br>
            <a:endParaRPr lang="en-US" sz="3200" dirty="0"/>
          </a:p>
        </p:txBody>
      </p:sp>
      <p:sp>
        <p:nvSpPr>
          <p:cNvPr id="3" name="Date Placeholder 2"/>
          <p:cNvSpPr>
            <a:spLocks noGrp="1"/>
          </p:cNvSpPr>
          <p:nvPr>
            <p:ph type="dt" sz="half" idx="10"/>
          </p:nvPr>
        </p:nvSpPr>
        <p:spPr/>
        <p:txBody>
          <a:bodyPr/>
          <a:lstStyle/>
          <a:p>
            <a:fld id="{18C188C4-01F0-48E7-8CD7-EA018AE084A7}"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304800" y="1600200"/>
            <a:ext cx="8461248" cy="4495800"/>
          </a:xfrm>
        </p:spPr>
        <p:txBody>
          <a:bodyPr>
            <a:normAutofit/>
          </a:bodyPr>
          <a:lstStyle/>
          <a:p>
            <a:r>
              <a:rPr lang="en-US" sz="3200" dirty="0"/>
              <a:t>The word statistics has several meanings</a:t>
            </a:r>
            <a:r>
              <a:rPr lang="en-US" sz="3200" dirty="0" smtClean="0"/>
              <a:t>.</a:t>
            </a:r>
          </a:p>
          <a:p>
            <a:pPr lvl="1"/>
            <a:r>
              <a:rPr lang="en-US" sz="2800" dirty="0" smtClean="0"/>
              <a:t> </a:t>
            </a:r>
            <a:r>
              <a:rPr lang="en-US" sz="2800" dirty="0"/>
              <a:t>We can define statistics either in plural or singular </a:t>
            </a:r>
            <a:r>
              <a:rPr lang="en-US" sz="2800" dirty="0" smtClean="0"/>
              <a:t>sense. </a:t>
            </a:r>
            <a:endParaRPr lang="en-US" sz="2800" dirty="0"/>
          </a:p>
          <a:p>
            <a:r>
              <a:rPr lang="en-US" sz="2800" b="1" i="1" dirty="0" smtClean="0"/>
              <a:t>In plural sense:</a:t>
            </a:r>
            <a:r>
              <a:rPr lang="en-US" sz="2800" b="1" dirty="0" smtClean="0"/>
              <a:t> </a:t>
            </a:r>
            <a:r>
              <a:rPr lang="en-US" sz="2800" dirty="0"/>
              <a:t>statistics is defined as the collection of numerical facts or figures (or the raw </a:t>
            </a:r>
            <a:r>
              <a:rPr lang="en-US" sz="2800" dirty="0" smtClean="0"/>
              <a:t>data themselves).</a:t>
            </a:r>
          </a:p>
          <a:p>
            <a:r>
              <a:rPr lang="en-US" sz="2800" dirty="0" smtClean="0"/>
              <a:t>In </a:t>
            </a:r>
            <a:r>
              <a:rPr lang="en-US" sz="2800" dirty="0"/>
              <a:t>this sense </a:t>
            </a:r>
            <a:r>
              <a:rPr lang="en-US" sz="2800" dirty="0" smtClean="0"/>
              <a:t>the </a:t>
            </a:r>
            <a:r>
              <a:rPr lang="en-US" sz="2800" dirty="0"/>
              <a:t>word 'statistics' is usually understood by a layman.</a:t>
            </a:r>
          </a:p>
          <a:p>
            <a:endParaRPr lang="en-US" dirty="0"/>
          </a:p>
        </p:txBody>
      </p:sp>
    </p:spTree>
    <p:extLst>
      <p:ext uri="{BB962C8B-B14F-4D97-AF65-F5344CB8AC3E}">
        <p14:creationId xmlns:p14="http://schemas.microsoft.com/office/powerpoint/2010/main" val="2735775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Tabulation</a:t>
            </a:r>
            <a:endParaRPr lang="en-US" dirty="0"/>
          </a:p>
        </p:txBody>
      </p:sp>
      <p:sp>
        <p:nvSpPr>
          <p:cNvPr id="3" name="Date Placeholder 2"/>
          <p:cNvSpPr>
            <a:spLocks noGrp="1"/>
          </p:cNvSpPr>
          <p:nvPr>
            <p:ph type="dt" sz="half" idx="10"/>
          </p:nvPr>
        </p:nvSpPr>
        <p:spPr/>
        <p:txBody>
          <a:bodyPr/>
          <a:lstStyle/>
          <a:p>
            <a:fld id="{A215FC62-D507-4C40-8373-A7F6392472CF}"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648200"/>
          </a:xfrm>
        </p:spPr>
        <p:txBody>
          <a:bodyPr/>
          <a:lstStyle/>
          <a:p>
            <a:r>
              <a:rPr lang="en-US" b="1" dirty="0"/>
              <a:t>Tabulation:  </a:t>
            </a:r>
            <a:r>
              <a:rPr lang="en-US" dirty="0"/>
              <a:t>tables may be classified according to the number of characteristics used for tabulation.</a:t>
            </a:r>
          </a:p>
          <a:p>
            <a:pPr lvl="0"/>
            <a:r>
              <a:rPr lang="en-US" b="1" i="1" dirty="0"/>
              <a:t>Simple or one way table</a:t>
            </a:r>
            <a:r>
              <a:rPr lang="en-US" dirty="0"/>
              <a:t>: it uses only one characteristic or variable for classification.</a:t>
            </a:r>
          </a:p>
          <a:p>
            <a:r>
              <a:rPr lang="en-US" b="1" dirty="0"/>
              <a:t>Example 2.1:</a:t>
            </a:r>
            <a:r>
              <a:rPr lang="en-US" dirty="0"/>
              <a:t> Students who took introduction to statistics in </a:t>
            </a:r>
            <a:r>
              <a:rPr lang="en-US" dirty="0" smtClean="0"/>
              <a:t>2014 </a:t>
            </a:r>
            <a:r>
              <a:rPr lang="en-US" dirty="0"/>
              <a:t>G</a:t>
            </a:r>
            <a:r>
              <a:rPr lang="en-US" dirty="0" smtClean="0"/>
              <a:t>.C.by </a:t>
            </a:r>
            <a:r>
              <a:rPr lang="en-US" dirty="0"/>
              <a:t>gender. </a:t>
            </a:r>
            <a:endParaRPr lang="en-US" dirty="0" smtClean="0"/>
          </a:p>
          <a:p>
            <a:endParaRPr lang="en-US" dirty="0"/>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58080433"/>
              </p:ext>
            </p:extLst>
          </p:nvPr>
        </p:nvGraphicFramePr>
        <p:xfrm>
          <a:off x="1295400" y="4648200"/>
          <a:ext cx="7010400" cy="1472184"/>
        </p:xfrm>
        <a:graphic>
          <a:graphicData uri="http://schemas.openxmlformats.org/drawingml/2006/table">
            <a:tbl>
              <a:tblPr firstRow="1" firstCol="1" bandRow="1">
                <a:tableStyleId>{ED083AE6-46FA-4A59-8FB0-9F97EB10719F}</a:tableStyleId>
              </a:tblPr>
              <a:tblGrid>
                <a:gridCol w="2744578"/>
                <a:gridCol w="4265822"/>
              </a:tblGrid>
              <a:tr h="457200">
                <a:tc>
                  <a:txBody>
                    <a:bodyPr/>
                    <a:lstStyle/>
                    <a:p>
                      <a:pPr marL="0" marR="0">
                        <a:lnSpc>
                          <a:spcPct val="115000"/>
                        </a:lnSpc>
                        <a:spcBef>
                          <a:spcPts val="0"/>
                        </a:spcBef>
                        <a:spcAft>
                          <a:spcPts val="0"/>
                        </a:spcAft>
                      </a:pPr>
                      <a:r>
                        <a:rPr lang="en-US" sz="2800" dirty="0">
                          <a:effectLst/>
                        </a:rPr>
                        <a:t>Gender </a:t>
                      </a:r>
                      <a:endParaRPr lang="en-US" sz="28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800">
                          <a:effectLst/>
                        </a:rPr>
                        <a:t>Number </a:t>
                      </a:r>
                      <a:endParaRPr lang="en-US" sz="2800">
                        <a:effectLst/>
                        <a:latin typeface="Calibri"/>
                        <a:ea typeface="Calibri"/>
                        <a:cs typeface="Times New Roman"/>
                      </a:endParaRPr>
                    </a:p>
                  </a:txBody>
                  <a:tcPr marL="68580" marR="68580" marT="0" marB="0" anchor="b"/>
                </a:tc>
              </a:tr>
              <a:tr h="457200">
                <a:tc>
                  <a:txBody>
                    <a:bodyPr/>
                    <a:lstStyle/>
                    <a:p>
                      <a:pPr marL="0" marR="0">
                        <a:lnSpc>
                          <a:spcPct val="115000"/>
                        </a:lnSpc>
                        <a:spcBef>
                          <a:spcPts val="0"/>
                        </a:spcBef>
                        <a:spcAft>
                          <a:spcPts val="0"/>
                        </a:spcAft>
                      </a:pPr>
                      <a:r>
                        <a:rPr lang="en-US" sz="2800" dirty="0">
                          <a:effectLst/>
                        </a:rPr>
                        <a:t>Male</a:t>
                      </a:r>
                      <a:endParaRPr lang="en-US" sz="28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800">
                          <a:effectLst/>
                        </a:rPr>
                        <a:t>2000</a:t>
                      </a:r>
                      <a:endParaRPr lang="en-US" sz="2800">
                        <a:effectLst/>
                        <a:latin typeface="Calibri"/>
                        <a:ea typeface="Calibri"/>
                        <a:cs typeface="Times New Roman"/>
                      </a:endParaRPr>
                    </a:p>
                  </a:txBody>
                  <a:tcPr marL="68580" marR="68580" marT="0" marB="0" anchor="b"/>
                </a:tc>
              </a:tr>
              <a:tr h="457200">
                <a:tc>
                  <a:txBody>
                    <a:bodyPr/>
                    <a:lstStyle/>
                    <a:p>
                      <a:pPr marL="0" marR="0">
                        <a:lnSpc>
                          <a:spcPct val="115000"/>
                        </a:lnSpc>
                        <a:spcBef>
                          <a:spcPts val="0"/>
                        </a:spcBef>
                        <a:spcAft>
                          <a:spcPts val="0"/>
                        </a:spcAft>
                      </a:pPr>
                      <a:r>
                        <a:rPr lang="en-US" sz="2800">
                          <a:effectLst/>
                        </a:rPr>
                        <a:t> Female</a:t>
                      </a:r>
                      <a:endParaRPr lang="en-US" sz="28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2800" dirty="0">
                          <a:effectLst/>
                        </a:rPr>
                        <a:t>700</a:t>
                      </a:r>
                      <a:endParaRPr lang="en-US" sz="28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1623393431"/>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6868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878252"/>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685801"/>
            <a:ext cx="8305800" cy="3443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853932"/>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609601"/>
            <a:ext cx="8382000" cy="357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12452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3820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730797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1"/>
            <a:ext cx="8153399" cy="372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7035570"/>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609600"/>
            <a:ext cx="862012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6018032"/>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b="1" dirty="0" smtClean="0"/>
              <a:t/>
            </a:r>
            <a:br>
              <a:rPr lang="en-GB" b="1" dirty="0" smtClean="0"/>
            </a:br>
            <a:r>
              <a:rPr lang="en-GB" sz="3100" b="1" dirty="0" smtClean="0"/>
              <a:t>The covariance and the correlation coefficient </a:t>
            </a:r>
            <a:r>
              <a:rPr lang="en-US" sz="3100" b="1" dirty="0" smtClean="0"/>
              <a:t/>
            </a:r>
            <a:br>
              <a:rPr lang="en-US" sz="3100" b="1" dirty="0" smtClean="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Correlation coefficient measures the degree of linear relationship between two variables.  The population correlation coefficient is represented by </a:t>
            </a:r>
            <a:r>
              <a:rPr lang="en-US" dirty="0">
                <a:sym typeface="Symbol"/>
              </a:rPr>
              <a:t></a:t>
            </a:r>
            <a:r>
              <a:rPr lang="en-US" dirty="0"/>
              <a:t> and its estimator is r. </a:t>
            </a:r>
            <a:endParaRPr lang="en-US" dirty="0" smtClean="0"/>
          </a:p>
          <a:p>
            <a:endParaRPr lang="en-US" dirty="0"/>
          </a:p>
          <a:p>
            <a:r>
              <a:rPr lang="en-US" dirty="0" smtClean="0"/>
              <a:t>For </a:t>
            </a:r>
            <a:r>
              <a:rPr lang="en-US" dirty="0"/>
              <a:t>a set of n pairs of sample values X and Y, Pearson’s correlation coefficient is calculated as the ratio of the covariance of the variables X and Y to the product of the standard deviations of X and Y. </a:t>
            </a:r>
          </a:p>
          <a:p>
            <a:endParaRPr lang="en-US" dirty="0"/>
          </a:p>
        </p:txBody>
      </p:sp>
    </p:spTree>
    <p:extLst>
      <p:ext uri="{BB962C8B-B14F-4D97-AF65-F5344CB8AC3E}">
        <p14:creationId xmlns:p14="http://schemas.microsoft.com/office/powerpoint/2010/main" val="252751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0483"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0265437"/>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b="1" dirty="0" smtClean="0"/>
              <a:t>Properties </a:t>
            </a:r>
            <a:r>
              <a:rPr lang="en-US" sz="3600" b="1" dirty="0"/>
              <a:t>of Pearson’s correlation coefficient r,</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150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6868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479226"/>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253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6868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699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Tabulation </a:t>
            </a:r>
            <a:r>
              <a:rPr lang="en-US" b="1" dirty="0" err="1" smtClean="0"/>
              <a:t>cont</a:t>
            </a:r>
            <a:r>
              <a:rPr lang="en-US" b="1" dirty="0" smtClean="0"/>
              <a:t>…</a:t>
            </a:r>
            <a:endParaRPr lang="en-US" dirty="0"/>
          </a:p>
        </p:txBody>
      </p:sp>
      <p:sp>
        <p:nvSpPr>
          <p:cNvPr id="3" name="Date Placeholder 2"/>
          <p:cNvSpPr>
            <a:spLocks noGrp="1"/>
          </p:cNvSpPr>
          <p:nvPr>
            <p:ph type="dt" sz="half" idx="10"/>
          </p:nvPr>
        </p:nvSpPr>
        <p:spPr/>
        <p:txBody>
          <a:bodyPr/>
          <a:lstStyle/>
          <a:p>
            <a:fld id="{DD75A12A-E9B3-41EB-BF6E-E06F1D7D4076}"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lvl="0"/>
            <a:r>
              <a:rPr lang="en-US" b="1" i="1" dirty="0"/>
              <a:t>Two-way tables</a:t>
            </a:r>
            <a:r>
              <a:rPr lang="en-US" dirty="0"/>
              <a:t>: it uses two </a:t>
            </a:r>
            <a:r>
              <a:rPr lang="en-US" dirty="0" smtClean="0"/>
              <a:t>variables </a:t>
            </a:r>
            <a:r>
              <a:rPr lang="en-US" dirty="0"/>
              <a:t>for classification.</a:t>
            </a:r>
          </a:p>
          <a:p>
            <a:r>
              <a:rPr lang="en-US" b="1" dirty="0"/>
              <a:t> </a:t>
            </a:r>
            <a:r>
              <a:rPr lang="en-US" b="1" dirty="0" smtClean="0"/>
              <a:t>Example </a:t>
            </a:r>
            <a:r>
              <a:rPr lang="en-US" b="1" dirty="0"/>
              <a:t>2.2:</a:t>
            </a:r>
            <a:r>
              <a:rPr lang="en-US" dirty="0"/>
              <a:t>   Students who took introduction to statistics in </a:t>
            </a:r>
            <a:r>
              <a:rPr lang="en-US" dirty="0" smtClean="0"/>
              <a:t>2007 </a:t>
            </a:r>
            <a:r>
              <a:rPr lang="en-US" dirty="0"/>
              <a:t>E.C.by age and gender</a:t>
            </a:r>
            <a:r>
              <a:rPr lang="en-US" dirty="0" smtClean="0"/>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65271829"/>
              </p:ext>
            </p:extLst>
          </p:nvPr>
        </p:nvGraphicFramePr>
        <p:xfrm>
          <a:off x="1219200" y="3886200"/>
          <a:ext cx="6934201" cy="1981200"/>
        </p:xfrm>
        <a:graphic>
          <a:graphicData uri="http://schemas.openxmlformats.org/drawingml/2006/table">
            <a:tbl>
              <a:tblPr firstRow="1" firstCol="1" bandRow="1">
                <a:tableStyleId>{ED083AE6-46FA-4A59-8FB0-9F97EB10719F}</a:tableStyleId>
              </a:tblPr>
              <a:tblGrid>
                <a:gridCol w="2411458"/>
                <a:gridCol w="2411458"/>
                <a:gridCol w="2111285"/>
              </a:tblGrid>
              <a:tr h="396240">
                <a:tc rowSpan="2">
                  <a:txBody>
                    <a:bodyPr/>
                    <a:lstStyle/>
                    <a:p>
                      <a:pPr marL="0" marR="0" algn="ctr">
                        <a:lnSpc>
                          <a:spcPct val="115000"/>
                        </a:lnSpc>
                        <a:spcBef>
                          <a:spcPts val="0"/>
                        </a:spcBef>
                        <a:spcAft>
                          <a:spcPts val="0"/>
                        </a:spcAft>
                      </a:pPr>
                      <a:r>
                        <a:rPr lang="en-US" sz="2000">
                          <a:effectLst/>
                        </a:rPr>
                        <a:t>Age</a:t>
                      </a:r>
                      <a:endParaRPr lang="en-US" sz="200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a:effectLst/>
                        </a:rPr>
                        <a:t>Gender</a:t>
                      </a:r>
                      <a:endParaRPr lang="en-US" sz="2000">
                        <a:effectLst/>
                        <a:latin typeface="Calibri"/>
                        <a:ea typeface="Calibri"/>
                        <a:cs typeface="Times New Roman"/>
                      </a:endParaRPr>
                    </a:p>
                  </a:txBody>
                  <a:tcPr marL="68580" marR="68580" marT="0" marB="0"/>
                </a:tc>
                <a:tc hMerge="1">
                  <a:txBody>
                    <a:bodyPr/>
                    <a:lstStyle/>
                    <a:p>
                      <a:endParaRPr lang="en-US"/>
                    </a:p>
                  </a:txBody>
                  <a:tcPr/>
                </a:tc>
              </a:tr>
              <a:tr h="396240">
                <a:tc vMerge="1">
                  <a:txBody>
                    <a:bodyPr/>
                    <a:lstStyle/>
                    <a:p>
                      <a:endParaRPr lang="en-US"/>
                    </a:p>
                  </a:txBody>
                  <a:tcPr/>
                </a:tc>
                <a:tc>
                  <a:txBody>
                    <a:bodyPr/>
                    <a:lstStyle/>
                    <a:p>
                      <a:pPr marL="0" marR="0">
                        <a:lnSpc>
                          <a:spcPct val="115000"/>
                        </a:lnSpc>
                        <a:spcBef>
                          <a:spcPts val="0"/>
                        </a:spcBef>
                        <a:spcAft>
                          <a:spcPts val="0"/>
                        </a:spcAft>
                      </a:pPr>
                      <a:r>
                        <a:rPr lang="en-US" sz="2000">
                          <a:effectLst/>
                        </a:rPr>
                        <a:t>Number of male </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Number of female</a:t>
                      </a:r>
                      <a:endParaRPr lang="en-US" sz="2000">
                        <a:effectLst/>
                        <a:latin typeface="Calibri"/>
                        <a:ea typeface="Calibri"/>
                        <a:cs typeface="Times New Roman"/>
                      </a:endParaRPr>
                    </a:p>
                  </a:txBody>
                  <a:tcPr marL="68580" marR="68580" marT="0" marB="0"/>
                </a:tc>
              </a:tr>
              <a:tr h="396240">
                <a:tc>
                  <a:txBody>
                    <a:bodyPr/>
                    <a:lstStyle/>
                    <a:p>
                      <a:pPr marL="0" marR="0">
                        <a:lnSpc>
                          <a:spcPct val="115000"/>
                        </a:lnSpc>
                        <a:spcBef>
                          <a:spcPts val="0"/>
                        </a:spcBef>
                        <a:spcAft>
                          <a:spcPts val="0"/>
                        </a:spcAft>
                      </a:pPr>
                      <a:r>
                        <a:rPr lang="en-US" sz="2000">
                          <a:effectLst/>
                        </a:rPr>
                        <a:t>19 and below</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200</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180</a:t>
                      </a:r>
                      <a:endParaRPr lang="en-US" sz="2000">
                        <a:effectLst/>
                        <a:latin typeface="Calibri"/>
                        <a:ea typeface="Calibri"/>
                        <a:cs typeface="Times New Roman"/>
                      </a:endParaRPr>
                    </a:p>
                  </a:txBody>
                  <a:tcPr marL="68580" marR="68580" marT="0" marB="0"/>
                </a:tc>
              </a:tr>
              <a:tr h="396240">
                <a:tc>
                  <a:txBody>
                    <a:bodyPr/>
                    <a:lstStyle/>
                    <a:p>
                      <a:pPr marL="0" marR="0">
                        <a:lnSpc>
                          <a:spcPct val="115000"/>
                        </a:lnSpc>
                        <a:spcBef>
                          <a:spcPts val="0"/>
                        </a:spcBef>
                        <a:spcAft>
                          <a:spcPts val="0"/>
                        </a:spcAft>
                      </a:pPr>
                      <a:r>
                        <a:rPr lang="en-US" sz="2000">
                          <a:effectLst/>
                        </a:rPr>
                        <a:t>20-25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1415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385</a:t>
                      </a:r>
                      <a:endParaRPr lang="en-US" sz="2000">
                        <a:effectLst/>
                        <a:latin typeface="Calibri"/>
                        <a:ea typeface="Calibri"/>
                        <a:cs typeface="Times New Roman"/>
                      </a:endParaRPr>
                    </a:p>
                  </a:txBody>
                  <a:tcPr marL="68580" marR="68580" marT="0" marB="0"/>
                </a:tc>
              </a:tr>
              <a:tr h="396240">
                <a:tc>
                  <a:txBody>
                    <a:bodyPr/>
                    <a:lstStyle/>
                    <a:p>
                      <a:pPr marL="0" marR="0">
                        <a:lnSpc>
                          <a:spcPct val="115000"/>
                        </a:lnSpc>
                        <a:spcBef>
                          <a:spcPts val="0"/>
                        </a:spcBef>
                        <a:spcAft>
                          <a:spcPts val="0"/>
                        </a:spcAft>
                      </a:pPr>
                      <a:r>
                        <a:rPr lang="en-US" sz="2000">
                          <a:effectLst/>
                        </a:rPr>
                        <a:t>26 and above</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385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135</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110299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355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2775" y="1828800"/>
            <a:ext cx="8153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0939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457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2775" y="1752600"/>
            <a:ext cx="81534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378008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endParaRPr lang="en-US" dirty="0" smtClean="0"/>
          </a:p>
          <a:p>
            <a:endParaRPr lang="en-US" dirty="0"/>
          </a:p>
          <a:p>
            <a:endParaRPr lang="en-US" dirty="0" smtClean="0"/>
          </a:p>
          <a:p>
            <a:r>
              <a:rPr lang="en-US" dirty="0" smtClean="0"/>
              <a:t>ESTIMATION </a:t>
            </a:r>
            <a:r>
              <a:rPr lang="en-US" dirty="0"/>
              <a:t>AND HYPOTHESIS TESTING </a:t>
            </a:r>
          </a:p>
        </p:txBody>
      </p:sp>
    </p:spTree>
    <p:extLst>
      <p:ext uri="{BB962C8B-B14F-4D97-AF65-F5344CB8AC3E}">
        <p14:creationId xmlns:p14="http://schemas.microsoft.com/office/powerpoint/2010/main" val="316957837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marL="0" indent="0">
              <a:buNone/>
            </a:pPr>
            <a:r>
              <a:rPr lang="en-US" b="1" dirty="0" smtClean="0"/>
              <a:t>Objectives:</a:t>
            </a:r>
            <a:endParaRPr lang="en-US" dirty="0" smtClean="0"/>
          </a:p>
          <a:p>
            <a:pPr marL="0" indent="0">
              <a:buNone/>
            </a:pPr>
            <a:r>
              <a:rPr lang="en-US" dirty="0" smtClean="0"/>
              <a:t>Having studied this unit, you should be able to</a:t>
            </a:r>
          </a:p>
          <a:p>
            <a:pPr lvl="0"/>
            <a:r>
              <a:rPr lang="en-US" dirty="0" smtClean="0"/>
              <a:t>construct and interpret confidence interval estimates </a:t>
            </a:r>
          </a:p>
          <a:p>
            <a:pPr lvl="0"/>
            <a:r>
              <a:rPr lang="en-US" dirty="0" smtClean="0"/>
              <a:t>formulate hypothesis about a population mean </a:t>
            </a:r>
          </a:p>
          <a:p>
            <a:r>
              <a:rPr lang="en-US" dirty="0" smtClean="0"/>
              <a:t>determine an appropriate sample size for estimation</a:t>
            </a:r>
            <a:endParaRPr lang="en-US" dirty="0"/>
          </a:p>
        </p:txBody>
      </p:sp>
    </p:spTree>
    <p:extLst>
      <p:ext uri="{BB962C8B-B14F-4D97-AF65-F5344CB8AC3E}">
        <p14:creationId xmlns:p14="http://schemas.microsoft.com/office/powerpoint/2010/main" val="2042990966"/>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Introduction</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dirty="0" smtClean="0"/>
              <a:t>We </a:t>
            </a:r>
            <a:r>
              <a:rPr lang="en-US" dirty="0"/>
              <a:t>now assume that we have collected, organized and summarized a random sample of data and are trying to use that sample to estimate a population parameter. </a:t>
            </a:r>
            <a:endParaRPr lang="en-US" dirty="0" smtClean="0"/>
          </a:p>
          <a:p>
            <a:r>
              <a:rPr lang="en-US" dirty="0" smtClean="0"/>
              <a:t>Statistical </a:t>
            </a:r>
            <a:r>
              <a:rPr lang="en-US" dirty="0"/>
              <a:t>inference is a procedure whereby inferences about a population are made on the basis of the results obtained from a sample. </a:t>
            </a:r>
            <a:endParaRPr lang="en-US" dirty="0" smtClean="0"/>
          </a:p>
          <a:p>
            <a:endParaRPr lang="en-US" dirty="0"/>
          </a:p>
        </p:txBody>
      </p:sp>
    </p:spTree>
    <p:extLst>
      <p:ext uri="{BB962C8B-B14F-4D97-AF65-F5344CB8AC3E}">
        <p14:creationId xmlns:p14="http://schemas.microsoft.com/office/powerpoint/2010/main" val="1841218138"/>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Introduction</a:t>
            </a:r>
            <a:r>
              <a:rPr lang="en-US" dirty="0"/>
              <a:t/>
            </a:r>
            <a:br>
              <a:rPr lang="en-US" dirty="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Statistical inference can be divided in to two main areas: </a:t>
            </a:r>
            <a:r>
              <a:rPr lang="en-US" b="1" dirty="0"/>
              <a:t>estimation and hypothesis testing</a:t>
            </a:r>
            <a:r>
              <a:rPr lang="en-US" dirty="0"/>
              <a:t>. </a:t>
            </a:r>
            <a:endParaRPr lang="en-US" dirty="0" smtClean="0"/>
          </a:p>
          <a:p>
            <a:r>
              <a:rPr lang="en-US" dirty="0" smtClean="0">
                <a:solidFill>
                  <a:srgbClr val="7030A0"/>
                </a:solidFill>
              </a:rPr>
              <a:t>Estimation</a:t>
            </a:r>
            <a:r>
              <a:rPr lang="en-US" dirty="0" smtClean="0"/>
              <a:t> </a:t>
            </a:r>
            <a:r>
              <a:rPr lang="en-US" dirty="0"/>
              <a:t>is concerned with estimating the values of specific </a:t>
            </a:r>
            <a:r>
              <a:rPr lang="en-US" dirty="0">
                <a:solidFill>
                  <a:srgbClr val="7030A0"/>
                </a:solidFill>
              </a:rPr>
              <a:t>population parameters</a:t>
            </a:r>
            <a:r>
              <a:rPr lang="en-US" dirty="0"/>
              <a:t>; </a:t>
            </a:r>
            <a:endParaRPr lang="en-US" dirty="0" smtClean="0"/>
          </a:p>
          <a:p>
            <a:r>
              <a:rPr lang="en-US" dirty="0" smtClean="0">
                <a:solidFill>
                  <a:srgbClr val="7030A0"/>
                </a:solidFill>
              </a:rPr>
              <a:t>hypothesis </a:t>
            </a:r>
            <a:r>
              <a:rPr lang="en-US" dirty="0">
                <a:solidFill>
                  <a:srgbClr val="7030A0"/>
                </a:solidFill>
              </a:rPr>
              <a:t>testing </a:t>
            </a:r>
            <a:r>
              <a:rPr lang="en-US" dirty="0"/>
              <a:t>is concerned with testing whether the value of a population parameter is </a:t>
            </a:r>
            <a:r>
              <a:rPr lang="en-US" dirty="0">
                <a:solidFill>
                  <a:srgbClr val="7030A0"/>
                </a:solidFill>
              </a:rPr>
              <a:t>equal</a:t>
            </a:r>
            <a:r>
              <a:rPr lang="en-US" dirty="0"/>
              <a:t> to some specific value.  </a:t>
            </a:r>
          </a:p>
          <a:p>
            <a:endParaRPr lang="en-US" dirty="0"/>
          </a:p>
        </p:txBody>
      </p:sp>
    </p:spTree>
    <p:extLst>
      <p:ext uri="{BB962C8B-B14F-4D97-AF65-F5344CB8AC3E}">
        <p14:creationId xmlns:p14="http://schemas.microsoft.com/office/powerpoint/2010/main" val="150568915"/>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sz="2800" b="1" dirty="0" smtClean="0"/>
              <a:t>Point and interval estimation of the mean</a:t>
            </a:r>
            <a:r>
              <a:rPr lang="en-US" sz="2800" b="1" dirty="0" smtClean="0"/>
              <a:t/>
            </a:r>
            <a:br>
              <a:rPr lang="en-US" sz="2800" b="1" dirty="0" smtClean="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843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2286001"/>
            <a:ext cx="8610600" cy="1726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311984"/>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9459"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3058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32649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048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305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349826"/>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From the standard normal distribution, we know that</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62163"/>
            <a:ext cx="6400800" cy="372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92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GB" sz="4000" b="1" dirty="0" smtClean="0"/>
              <a:t>Frequency distributions</a:t>
            </a:r>
            <a:r>
              <a:rPr lang="en-US" sz="4000" b="1" dirty="0" smtClean="0"/>
              <a:t/>
            </a:r>
            <a:br>
              <a:rPr lang="en-US" sz="4000" b="1" dirty="0" smtClean="0"/>
            </a:br>
            <a:endParaRPr lang="en-US" sz="2800" dirty="0"/>
          </a:p>
        </p:txBody>
      </p:sp>
      <p:sp>
        <p:nvSpPr>
          <p:cNvPr id="3" name="Date Placeholder 2"/>
          <p:cNvSpPr>
            <a:spLocks noGrp="1"/>
          </p:cNvSpPr>
          <p:nvPr>
            <p:ph type="dt" sz="half" idx="10"/>
          </p:nvPr>
        </p:nvSpPr>
        <p:spPr/>
        <p:txBody>
          <a:bodyPr/>
          <a:lstStyle/>
          <a:p>
            <a:fld id="{90DAE6E2-3834-47F2-AA3F-5DB7EC246FC7}"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marL="365760" lvl="1" indent="0">
              <a:buNone/>
            </a:pPr>
            <a:endParaRPr lang="en-GB" sz="3200" b="1" dirty="0" smtClean="0"/>
          </a:p>
          <a:p>
            <a:pPr marL="365760" lvl="1" indent="0">
              <a:buNone/>
            </a:pPr>
            <a:r>
              <a:rPr lang="en-GB" sz="3200" b="1" dirty="0" smtClean="0"/>
              <a:t>Frequency distribution </a:t>
            </a:r>
            <a:r>
              <a:rPr lang="en-GB" sz="3200" dirty="0" smtClean="0"/>
              <a:t>is the </a:t>
            </a:r>
            <a:r>
              <a:rPr lang="en-US" sz="3200" dirty="0" smtClean="0"/>
              <a:t>easiest </a:t>
            </a:r>
            <a:r>
              <a:rPr lang="en-US" sz="3200" dirty="0"/>
              <a:t>method of organizing </a:t>
            </a:r>
            <a:r>
              <a:rPr lang="en-US" sz="3200" dirty="0" smtClean="0"/>
              <a:t>data, </a:t>
            </a:r>
            <a:r>
              <a:rPr lang="en-US" sz="3200" dirty="0"/>
              <a:t>which converts raw data into a meaningful pattern for statistical analysis. </a:t>
            </a:r>
            <a:endParaRPr lang="en-US" sz="2800" dirty="0"/>
          </a:p>
          <a:p>
            <a:pPr lvl="1"/>
            <a:endParaRPr lang="en-US" sz="2500" dirty="0" smtClean="0"/>
          </a:p>
          <a:p>
            <a:endParaRPr lang="en-US" dirty="0"/>
          </a:p>
        </p:txBody>
      </p:sp>
    </p:spTree>
    <p:extLst>
      <p:ext uri="{BB962C8B-B14F-4D97-AF65-F5344CB8AC3E}">
        <p14:creationId xmlns:p14="http://schemas.microsoft.com/office/powerpoint/2010/main" val="2374046019"/>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2296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48836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52400"/>
            <a:ext cx="8456613" cy="601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27973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1"/>
            <a:ext cx="86106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440866"/>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839199"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51356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5344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851901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b="1" dirty="0" smtClean="0"/>
              <a:t/>
            </a:r>
            <a:br>
              <a:rPr lang="en-GB" b="1" dirty="0" smtClean="0"/>
            </a:br>
            <a:r>
              <a:rPr lang="en-GB" sz="4000" b="1" dirty="0" smtClean="0"/>
              <a:t>Hypothesis Testing about the Mean</a:t>
            </a:r>
            <a:r>
              <a:rPr lang="en-US" sz="4000" b="1" dirty="0" smtClean="0"/>
              <a:t/>
            </a:r>
            <a:br>
              <a:rPr lang="en-US" sz="4000" b="1" dirty="0" smtClean="0"/>
            </a:b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sz="3200" dirty="0" smtClean="0"/>
              <a:t>In </a:t>
            </a:r>
            <a:r>
              <a:rPr lang="en-US" sz="3200" dirty="0"/>
              <a:t>many circumstances we merely wish to know whether a certain proposition is true or false. </a:t>
            </a:r>
            <a:endParaRPr lang="en-US" sz="3200" dirty="0" smtClean="0"/>
          </a:p>
          <a:p>
            <a:r>
              <a:rPr lang="en-US" sz="3200" dirty="0" smtClean="0"/>
              <a:t>Different </a:t>
            </a:r>
            <a:r>
              <a:rPr lang="en-US" sz="3200" dirty="0"/>
              <a:t>people can form different opinions by looking at data, but a hypothesis test provides a standardized decision-making process that will be consistent for all people.</a:t>
            </a:r>
            <a:endParaRPr lang="en-US" sz="2800" dirty="0"/>
          </a:p>
          <a:p>
            <a:endParaRPr lang="en-US" dirty="0"/>
          </a:p>
        </p:txBody>
      </p:sp>
    </p:spTree>
    <p:extLst>
      <p:ext uri="{BB962C8B-B14F-4D97-AF65-F5344CB8AC3E}">
        <p14:creationId xmlns:p14="http://schemas.microsoft.com/office/powerpoint/2010/main" val="1642374172"/>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85000" lnSpcReduction="20000"/>
          </a:bodyPr>
          <a:lstStyle/>
          <a:p>
            <a:r>
              <a:rPr lang="en-US" b="1" dirty="0"/>
              <a:t>Statistical hypothesis:</a:t>
            </a:r>
            <a:r>
              <a:rPr lang="en-US" dirty="0"/>
              <a:t> is a claim (belief or assumption) about an unknown population parameter values.</a:t>
            </a:r>
          </a:p>
          <a:p>
            <a:r>
              <a:rPr lang="en-US" dirty="0"/>
              <a:t> Examples of hypothesis:</a:t>
            </a:r>
          </a:p>
          <a:p>
            <a:pPr lvl="1"/>
            <a:r>
              <a:rPr lang="en-US" dirty="0"/>
              <a:t>There is association between lung cancer and number of cigarettes an individual smokes.</a:t>
            </a:r>
          </a:p>
          <a:p>
            <a:pPr lvl="1"/>
            <a:r>
              <a:rPr lang="en-US" dirty="0"/>
              <a:t>The proportion of female students in </a:t>
            </a:r>
            <a:r>
              <a:rPr lang="en-US" dirty="0" smtClean="0"/>
              <a:t>AASTU is </a:t>
            </a:r>
            <a:r>
              <a:rPr lang="en-US" dirty="0"/>
              <a:t>0.35.</a:t>
            </a:r>
          </a:p>
          <a:p>
            <a:pPr lvl="1"/>
            <a:r>
              <a:rPr lang="en-US" dirty="0"/>
              <a:t>In sub-Saharan Africa 40% of individuals are leaving below poverty line. </a:t>
            </a:r>
          </a:p>
          <a:p>
            <a:r>
              <a:rPr lang="en-US" b="1" dirty="0"/>
              <a:t>Hypothesis testing:</a:t>
            </a:r>
            <a:r>
              <a:rPr lang="en-US" dirty="0"/>
              <a:t> is the procedure that enables decision-makers to draw inferences about population characteristics by analyzing the difference between the value of sample statistic and the corresponding hypothesized parameter value.      </a:t>
            </a:r>
          </a:p>
          <a:p>
            <a:endParaRPr lang="en-US" dirty="0"/>
          </a:p>
        </p:txBody>
      </p:sp>
    </p:spTree>
    <p:extLst>
      <p:ext uri="{BB962C8B-B14F-4D97-AF65-F5344CB8AC3E}">
        <p14:creationId xmlns:p14="http://schemas.microsoft.com/office/powerpoint/2010/main" val="368442697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marL="0" indent="0">
              <a:buNone/>
            </a:pPr>
            <a:r>
              <a:rPr lang="en-US" b="1" dirty="0"/>
              <a:t>General procedure for hypothesis testing</a:t>
            </a:r>
            <a:endParaRPr lang="en-US" dirty="0"/>
          </a:p>
          <a:p>
            <a:r>
              <a:rPr lang="en-US" dirty="0"/>
              <a:t>To test the validity of the claim or assumption about the population parameter, sample is drawn from the population and analyzed. </a:t>
            </a:r>
            <a:endParaRPr lang="en-US" dirty="0" smtClean="0"/>
          </a:p>
          <a:p>
            <a:r>
              <a:rPr lang="en-US" dirty="0" smtClean="0"/>
              <a:t>The </a:t>
            </a:r>
            <a:r>
              <a:rPr lang="en-US" dirty="0"/>
              <a:t>result of the analysis are used to decide whether the claim is valid or not.</a:t>
            </a:r>
          </a:p>
          <a:p>
            <a:endParaRPr lang="en-US" dirty="0"/>
          </a:p>
        </p:txBody>
      </p:sp>
    </p:spTree>
    <p:extLst>
      <p:ext uri="{BB962C8B-B14F-4D97-AF65-F5344CB8AC3E}">
        <p14:creationId xmlns:p14="http://schemas.microsoft.com/office/powerpoint/2010/main" val="214847137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8FC71-81CC-4DFB-ACCF-CED3497378CE}" type="datetime1">
              <a:rPr lang="en-US" smtClean="0"/>
              <a:pPr/>
              <a:t>6/27/2022</a:t>
            </a:fld>
            <a:endParaRPr lang="en-US" dirty="0"/>
          </a:p>
        </p:txBody>
      </p:sp>
      <p:sp>
        <p:nvSpPr>
          <p:cNvPr id="3" name="Footer Placeholder 2"/>
          <p:cNvSpPr>
            <a:spLocks noGrp="1"/>
          </p:cNvSpPr>
          <p:nvPr>
            <p:ph type="ftr" sz="quarter" idx="11"/>
          </p:nvPr>
        </p:nvSpPr>
        <p:spPr/>
        <p:txBody>
          <a:bodyPr/>
          <a:lstStyle/>
          <a:p>
            <a:r>
              <a:rPr lang="en-US" smtClean="0"/>
              <a:t>mullergaro@gmail.com</a:t>
            </a:r>
            <a:endParaRPr lang="en-US" dirty="0"/>
          </a:p>
        </p:txBody>
      </p:sp>
      <p:pic>
        <p:nvPicPr>
          <p:cNvPr id="20515" name="Picture 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81000"/>
            <a:ext cx="8610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718434"/>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marL="0" indent="0">
              <a:buNone/>
            </a:pPr>
            <a:r>
              <a:rPr lang="en-US" b="1" dirty="0"/>
              <a:t>Step 2: State the level of significance  (alpha) for the test</a:t>
            </a:r>
            <a:endParaRPr lang="en-US" dirty="0"/>
          </a:p>
          <a:p>
            <a:r>
              <a:rPr lang="en-US" dirty="0"/>
              <a:t>The level of significance is the probability to wrongly reject the null hypothesis when it is actually true. It is specified by the statistician or the researcher before the sample is drawn. The most commonly used </a:t>
            </a:r>
            <a:r>
              <a:rPr lang="en-US" dirty="0" smtClean="0"/>
              <a:t>values  </a:t>
            </a:r>
            <a:r>
              <a:rPr lang="en-US" dirty="0"/>
              <a:t>are 0.10</a:t>
            </a:r>
            <a:r>
              <a:rPr lang="en-US"/>
              <a:t>, </a:t>
            </a:r>
            <a:r>
              <a:rPr lang="en-US" smtClean="0"/>
              <a:t>0.05 </a:t>
            </a:r>
            <a:r>
              <a:rPr lang="en-US" dirty="0"/>
              <a:t>or 0.01. </a:t>
            </a:r>
          </a:p>
          <a:p>
            <a:endParaRPr lang="en-US" dirty="0"/>
          </a:p>
        </p:txBody>
      </p:sp>
    </p:spTree>
    <p:extLst>
      <p:ext uri="{BB962C8B-B14F-4D97-AF65-F5344CB8AC3E}">
        <p14:creationId xmlns:p14="http://schemas.microsoft.com/office/powerpoint/2010/main" val="33878949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3100" b="1" dirty="0" smtClean="0"/>
              <a:t>The main uses of a frequency distribution are:</a:t>
            </a:r>
            <a:r>
              <a:rPr lang="en-US" dirty="0" smtClean="0"/>
              <a:t/>
            </a:r>
            <a:br>
              <a:rPr lang="en-US" dirty="0" smtClean="0"/>
            </a:br>
            <a:endParaRPr lang="en-US" dirty="0"/>
          </a:p>
        </p:txBody>
      </p:sp>
      <p:sp>
        <p:nvSpPr>
          <p:cNvPr id="3" name="Date Placeholder 2"/>
          <p:cNvSpPr>
            <a:spLocks noGrp="1"/>
          </p:cNvSpPr>
          <p:nvPr>
            <p:ph type="dt" sz="half" idx="10"/>
          </p:nvPr>
        </p:nvSpPr>
        <p:spPr/>
        <p:txBody>
          <a:bodyPr/>
          <a:lstStyle/>
          <a:p>
            <a:fld id="{C553B1CD-FEEC-4CD4-8C1E-C45FE84D8F8F}"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10000"/>
          </a:bodyPr>
          <a:lstStyle/>
          <a:p>
            <a:pPr lvl="0"/>
            <a:r>
              <a:rPr lang="en-US" dirty="0"/>
              <a:t>to organize data in a meaningful way.</a:t>
            </a:r>
          </a:p>
          <a:p>
            <a:pPr lvl="0"/>
            <a:r>
              <a:rPr lang="en-US" dirty="0"/>
              <a:t>to enable one to determine the nature or shape of the distribution; how the observations cluster around a central value; and how the values spread around the center of the data.  </a:t>
            </a:r>
          </a:p>
          <a:p>
            <a:pPr lvl="0"/>
            <a:r>
              <a:rPr lang="en-US" dirty="0"/>
              <a:t>to facilitate computational procedures for measures of average and spread.</a:t>
            </a:r>
          </a:p>
          <a:p>
            <a:pPr lvl="0"/>
            <a:r>
              <a:rPr lang="en-US" dirty="0"/>
              <a:t>to enable one to draw charts and graphs for the presentation of data.</a:t>
            </a:r>
          </a:p>
          <a:p>
            <a:pPr lvl="0"/>
            <a:r>
              <a:rPr lang="en-US" dirty="0"/>
              <a:t>to enable one to make comparisons between data sets.</a:t>
            </a:r>
          </a:p>
          <a:p>
            <a:endParaRPr lang="en-US" dirty="0"/>
          </a:p>
        </p:txBody>
      </p:sp>
    </p:spTree>
    <p:extLst>
      <p:ext uri="{BB962C8B-B14F-4D97-AF65-F5344CB8AC3E}">
        <p14:creationId xmlns:p14="http://schemas.microsoft.com/office/powerpoint/2010/main" val="1779597389"/>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150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382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04311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253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8153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6782142"/>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92500" lnSpcReduction="20000"/>
          </a:bodyPr>
          <a:lstStyle/>
          <a:p>
            <a:r>
              <a:rPr lang="en-US" b="1" dirty="0"/>
              <a:t>Step 4: Establish a decision rule (critical or rejection region)</a:t>
            </a:r>
            <a:endParaRPr lang="en-US" dirty="0"/>
          </a:p>
          <a:p>
            <a:r>
              <a:rPr lang="en-US" dirty="0"/>
              <a:t>The cut-off point to reject or not reject </a:t>
            </a:r>
            <a:r>
              <a:rPr lang="en-US" b="1" dirty="0"/>
              <a:t> </a:t>
            </a:r>
            <a:r>
              <a:rPr lang="en-US" dirty="0"/>
              <a:t>depends on the level of significance</a:t>
            </a:r>
            <a:r>
              <a:rPr lang="en-US" b="1" dirty="0"/>
              <a:t> ,</a:t>
            </a:r>
            <a:r>
              <a:rPr lang="en-US" dirty="0"/>
              <a:t> the type of test statistic chosen and the form of the alternative hypothesis. If the value of the test statistic falls in the rejection region, the null hypothesis is rejected, otherwise we do not reject</a:t>
            </a:r>
            <a:r>
              <a:rPr lang="en-US" b="1" dirty="0"/>
              <a:t>  </a:t>
            </a:r>
            <a:r>
              <a:rPr lang="en-US" dirty="0"/>
              <a:t>(see </a:t>
            </a:r>
            <a:r>
              <a:rPr lang="en-US" dirty="0" smtClean="0"/>
              <a:t>the next fig). </a:t>
            </a:r>
          </a:p>
          <a:p>
            <a:r>
              <a:rPr lang="en-US" dirty="0" smtClean="0"/>
              <a:t>The </a:t>
            </a:r>
            <a:r>
              <a:rPr lang="en-US" dirty="0"/>
              <a:t>value of the sample statistic that separates the regions of acceptance and rejection is called </a:t>
            </a:r>
            <a:r>
              <a:rPr lang="en-US" i="1" dirty="0"/>
              <a:t>critical value</a:t>
            </a:r>
            <a:r>
              <a:rPr lang="en-US" dirty="0"/>
              <a:t>. For a specified , we read the critical values from the Z or t tables, depending on the test statistic chosen.</a:t>
            </a:r>
          </a:p>
          <a:p>
            <a:endParaRPr lang="en-US" dirty="0"/>
          </a:p>
        </p:txBody>
      </p:sp>
    </p:spTree>
    <p:extLst>
      <p:ext uri="{BB962C8B-B14F-4D97-AF65-F5344CB8AC3E}">
        <p14:creationId xmlns:p14="http://schemas.microsoft.com/office/powerpoint/2010/main" val="218685694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457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693419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431136"/>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Based on the form of the alternative hypothesis and the test statistic we can make the following decisions:</a:t>
            </a:r>
          </a:p>
          <a:p>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61722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6789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66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716279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064202"/>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76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4676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45189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286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010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24199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dirty="0"/>
              <a:t> </a:t>
            </a:r>
            <a:r>
              <a:rPr lang="en-US" b="1" dirty="0"/>
              <a:t>Step 5: Interpret the result. </a:t>
            </a:r>
            <a:endParaRPr lang="en-US" dirty="0"/>
          </a:p>
          <a:p>
            <a:r>
              <a:rPr lang="en-US" b="1" dirty="0"/>
              <a:t>Errors in </a:t>
            </a:r>
            <a:r>
              <a:rPr lang="en-US" b="1" dirty="0" smtClean="0"/>
              <a:t>Hypothesis </a:t>
            </a:r>
            <a:r>
              <a:rPr lang="en-US" b="1" dirty="0"/>
              <a:t>Testing</a:t>
            </a:r>
            <a:endParaRPr lang="en-US" dirty="0"/>
          </a:p>
          <a:p>
            <a:r>
              <a:rPr lang="en-US" dirty="0"/>
              <a:t>Ideally the </a:t>
            </a:r>
            <a:r>
              <a:rPr lang="en-US" dirty="0" smtClean="0"/>
              <a:t>hypothesis </a:t>
            </a:r>
            <a:r>
              <a:rPr lang="en-US" dirty="0"/>
              <a:t>testing procedure should lead to the rejection of the null hypothesis when it is false and </a:t>
            </a:r>
            <a:r>
              <a:rPr lang="en-US" dirty="0" smtClean="0"/>
              <a:t>non rejection </a:t>
            </a:r>
            <a:r>
              <a:rPr lang="en-US" dirty="0"/>
              <a:t>of when it is true</a:t>
            </a:r>
            <a:r>
              <a:rPr lang="en-US" dirty="0" smtClean="0"/>
              <a:t>.</a:t>
            </a:r>
          </a:p>
          <a:p>
            <a:r>
              <a:rPr lang="en-US" dirty="0" smtClean="0"/>
              <a:t> </a:t>
            </a:r>
            <a:r>
              <a:rPr lang="en-US" dirty="0"/>
              <a:t>However, the correct decision is not always possible. Since the decision to reject or do not reject a hypothesis is based on sample data, there is a possibility of committing an </a:t>
            </a:r>
            <a:r>
              <a:rPr lang="en-US" dirty="0" smtClean="0"/>
              <a:t>incorrect </a:t>
            </a:r>
            <a:r>
              <a:rPr lang="en-US" dirty="0"/>
              <a:t>decision or error. </a:t>
            </a:r>
            <a:r>
              <a:rPr lang="en-US" dirty="0" smtClean="0"/>
              <a:t> </a:t>
            </a:r>
            <a:endParaRPr lang="en-US" dirty="0"/>
          </a:p>
        </p:txBody>
      </p:sp>
    </p:spTree>
    <p:extLst>
      <p:ext uri="{BB962C8B-B14F-4D97-AF65-F5344CB8AC3E}">
        <p14:creationId xmlns:p14="http://schemas.microsoft.com/office/powerpoint/2010/main" val="67633818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Hence, a decision-maker may commit one of the two types of errors while testing a null hypothesis. These errors are summarized as follows:</a:t>
            </a:r>
          </a:p>
          <a:p>
            <a:endParaRPr lang="en-US" dirty="0"/>
          </a:p>
        </p:txBody>
      </p:sp>
      <p:pic>
        <p:nvPicPr>
          <p:cNvPr id="2970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8153400" cy="2438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1425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Terminologies </a:t>
            </a:r>
            <a:endParaRPr lang="en-US" dirty="0"/>
          </a:p>
        </p:txBody>
      </p:sp>
      <p:sp>
        <p:nvSpPr>
          <p:cNvPr id="3" name="Date Placeholder 2"/>
          <p:cNvSpPr>
            <a:spLocks noGrp="1"/>
          </p:cNvSpPr>
          <p:nvPr>
            <p:ph type="dt" sz="half" idx="10"/>
          </p:nvPr>
        </p:nvSpPr>
        <p:spPr/>
        <p:txBody>
          <a:bodyPr/>
          <a:lstStyle/>
          <a:p>
            <a:fld id="{C9EEE629-F437-4290-879A-B619E35C7EB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304800" y="1600200"/>
            <a:ext cx="8686800" cy="4572000"/>
          </a:xfrm>
        </p:spPr>
        <p:txBody>
          <a:bodyPr>
            <a:normAutofit fontScale="92500" lnSpcReduction="20000"/>
          </a:bodyPr>
          <a:lstStyle/>
          <a:p>
            <a:r>
              <a:rPr lang="en-US" b="1" dirty="0"/>
              <a:t>Frequency distribution</a:t>
            </a:r>
            <a:r>
              <a:rPr lang="en-US" dirty="0"/>
              <a:t>:  a grouping of data into categories showing the number of observations in each mutually exclusive category.</a:t>
            </a:r>
          </a:p>
          <a:p>
            <a:r>
              <a:rPr lang="en-US" b="1" dirty="0"/>
              <a:t>Array:</a:t>
            </a:r>
            <a:r>
              <a:rPr lang="en-US" dirty="0"/>
              <a:t> data put in an ascending or descending order of magnitude.</a:t>
            </a:r>
          </a:p>
          <a:p>
            <a:r>
              <a:rPr lang="en-US" b="1" dirty="0"/>
              <a:t>Grouped data</a:t>
            </a:r>
            <a:r>
              <a:rPr lang="en-US" dirty="0"/>
              <a:t>: data presented in the form of a frequency distribution.</a:t>
            </a:r>
          </a:p>
          <a:p>
            <a:r>
              <a:rPr lang="en-US" b="1" dirty="0"/>
              <a:t>Frequency</a:t>
            </a:r>
            <a:r>
              <a:rPr lang="en-US" dirty="0"/>
              <a:t>: the number of observations corresponding to a fixed value or to a class of values. </a:t>
            </a:r>
          </a:p>
          <a:p>
            <a:r>
              <a:rPr lang="en-US" b="1" dirty="0"/>
              <a:t>Relative frequency</a:t>
            </a:r>
            <a:r>
              <a:rPr lang="en-US" dirty="0"/>
              <a:t>: the number obtained when the frequency of a class is divided by total number of observations.</a:t>
            </a:r>
          </a:p>
          <a:p>
            <a:endParaRPr lang="en-US" dirty="0"/>
          </a:p>
        </p:txBody>
      </p:sp>
    </p:spTree>
    <p:extLst>
      <p:ext uri="{BB962C8B-B14F-4D97-AF65-F5344CB8AC3E}">
        <p14:creationId xmlns:p14="http://schemas.microsoft.com/office/powerpoint/2010/main" val="1663709688"/>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a:t>Type I error is committed if we reject the null hypothesis when it is true. The probability of committing a type I error, denoted by </a:t>
            </a:r>
            <a:r>
              <a:rPr lang="en-US" b="1" dirty="0"/>
              <a:t> </a:t>
            </a:r>
            <a:r>
              <a:rPr lang="en-US" dirty="0"/>
              <a:t>is called the </a:t>
            </a:r>
            <a:r>
              <a:rPr lang="en-US" i="1" dirty="0"/>
              <a:t>level of significance</a:t>
            </a:r>
            <a:r>
              <a:rPr lang="en-US" dirty="0"/>
              <a:t>. </a:t>
            </a:r>
            <a:endParaRPr lang="en-US" dirty="0" smtClean="0"/>
          </a:p>
          <a:p>
            <a:r>
              <a:rPr lang="en-US" dirty="0" smtClean="0"/>
              <a:t>The </a:t>
            </a:r>
            <a:r>
              <a:rPr lang="en-US" dirty="0"/>
              <a:t>probability level of this error is decided by the decision-maker before the hypothesis test is performed.  Type II error is committed if we do not reject the null hypothesis when it is false</a:t>
            </a:r>
            <a:r>
              <a:rPr lang="en-US" dirty="0" smtClean="0"/>
              <a:t>.</a:t>
            </a:r>
          </a:p>
          <a:p>
            <a:r>
              <a:rPr lang="en-US" dirty="0" smtClean="0"/>
              <a:t> </a:t>
            </a:r>
            <a:r>
              <a:rPr lang="en-US" dirty="0"/>
              <a:t>The probability of committing a type II error is denoted by  (Greek letter beta). As type one error increases type two errors will decrease (they are inversely proportional). </a:t>
            </a:r>
            <a:endParaRPr lang="en-US" dirty="0" smtClean="0"/>
          </a:p>
          <a:p>
            <a:r>
              <a:rPr lang="en-US" dirty="0" smtClean="0"/>
              <a:t>Hence </a:t>
            </a:r>
            <a:r>
              <a:rPr lang="en-US" dirty="0"/>
              <a:t>we cannot reduce both errors simultaneously. </a:t>
            </a:r>
            <a:endParaRPr lang="en-US" dirty="0" smtClean="0"/>
          </a:p>
          <a:p>
            <a:r>
              <a:rPr lang="en-US" dirty="0" smtClean="0"/>
              <a:t>As </a:t>
            </a:r>
            <a:r>
              <a:rPr lang="en-US" dirty="0"/>
              <a:t>the sample size increases both errors will decrease.  </a:t>
            </a:r>
          </a:p>
          <a:p>
            <a:endParaRPr lang="en-US" dirty="0"/>
          </a:p>
        </p:txBody>
      </p:sp>
    </p:spTree>
    <p:extLst>
      <p:ext uri="{BB962C8B-B14F-4D97-AF65-F5344CB8AC3E}">
        <p14:creationId xmlns:p14="http://schemas.microsoft.com/office/powerpoint/2010/main" val="21225824"/>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8.3: </a:t>
            </a:r>
            <a:r>
              <a:rPr lang="en-US" dirty="0"/>
              <a:t>The life expectancy of people in the year 1999 in a country is expected to be 50 years. A survey was conducted in eleven regions of the country and the data obtained, in years, are given below:</a:t>
            </a:r>
          </a:p>
          <a:p>
            <a:r>
              <a:rPr lang="en-US" dirty="0"/>
              <a:t>Life expectancy (years): 54.2, 50.4, 44.2, 49.7, 55.4, 47.0, 58.2, 56.6, 61.9, 57.5, and 53.4.</a:t>
            </a:r>
          </a:p>
          <a:p>
            <a:r>
              <a:rPr lang="en-US" dirty="0"/>
              <a:t>Do the data confirm the expected view? (Assuming normal population) Use 5% level of significance. </a:t>
            </a:r>
          </a:p>
          <a:p>
            <a:endParaRPr lang="en-US" dirty="0"/>
          </a:p>
        </p:txBody>
      </p:sp>
    </p:spTree>
    <p:extLst>
      <p:ext uri="{BB962C8B-B14F-4D97-AF65-F5344CB8AC3E}">
        <p14:creationId xmlns:p14="http://schemas.microsoft.com/office/powerpoint/2010/main" val="191312744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07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763000" cy="4571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966135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17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815339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888473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8.4:</a:t>
            </a:r>
            <a:r>
              <a:rPr lang="en-US" dirty="0"/>
              <a:t> Suppose that we want to test the hypothesis with a significance level of .05 that the climate has changed since industrialization. Suppose that the mean temperature throughout history is 50 degrees.  </a:t>
            </a:r>
            <a:endParaRPr lang="en-US" dirty="0" smtClean="0"/>
          </a:p>
          <a:p>
            <a:r>
              <a:rPr lang="en-US" dirty="0" smtClean="0"/>
              <a:t>During </a:t>
            </a:r>
            <a:r>
              <a:rPr lang="en-US" dirty="0"/>
              <a:t>the last 40 years, the mean temperature has been 51 degrees and the population standard deviation is 2 degrees.  What can we conclude?</a:t>
            </a:r>
          </a:p>
          <a:p>
            <a:endParaRPr lang="en-US" dirty="0"/>
          </a:p>
        </p:txBody>
      </p:sp>
    </p:spTree>
    <p:extLst>
      <p:ext uri="{BB962C8B-B14F-4D97-AF65-F5344CB8AC3E}">
        <p14:creationId xmlns:p14="http://schemas.microsoft.com/office/powerpoint/2010/main" val="178386148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27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924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810846"/>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37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0010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7229008"/>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b="1" dirty="0"/>
              <a:t>Example 8.5: </a:t>
            </a:r>
            <a:r>
              <a:rPr lang="en-US" dirty="0"/>
              <a:t>A study was conducted to describe the menopausal status, menopausal symptoms, energy expenditure and aerobic fitness of healthy midwife women and to determine relationship among these factors. Among the variables measured was maximum oxygen uptake (Vo</a:t>
            </a:r>
            <a:r>
              <a:rPr lang="en-US" baseline="-25000" dirty="0"/>
              <a:t>2max). </a:t>
            </a:r>
            <a:r>
              <a:rPr lang="en-US" dirty="0"/>
              <a:t>The mean Vo</a:t>
            </a:r>
            <a:r>
              <a:rPr lang="en-US" baseline="-25000" dirty="0"/>
              <a:t>2max </a:t>
            </a:r>
            <a:r>
              <a:rPr lang="en-US" dirty="0"/>
              <a:t>score for a sample of 242 women was 33.3 with a standard deviation of 12.14. On the basis of these data, can we conclude that the mean score for a population of such women is greater than 30? Use 5% level of significance.</a:t>
            </a:r>
          </a:p>
          <a:p>
            <a:endParaRPr lang="en-US" dirty="0"/>
          </a:p>
        </p:txBody>
      </p:sp>
    </p:spTree>
    <p:extLst>
      <p:ext uri="{BB962C8B-B14F-4D97-AF65-F5344CB8AC3E}">
        <p14:creationId xmlns:p14="http://schemas.microsoft.com/office/powerpoint/2010/main" val="408679255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48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2296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486348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pic>
        <p:nvPicPr>
          <p:cNvPr id="358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8486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66714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200" b="1" dirty="0" smtClean="0"/>
              <a:t>Components of a frequency distribution</a:t>
            </a:r>
            <a:r>
              <a:rPr lang="en-US" sz="3200" dirty="0" smtClean="0"/>
              <a:t/>
            </a:r>
            <a:br>
              <a:rPr lang="en-US" sz="3200" dirty="0" smtClean="0"/>
            </a:br>
            <a:endParaRPr lang="en-US" dirty="0"/>
          </a:p>
        </p:txBody>
      </p:sp>
      <p:sp>
        <p:nvSpPr>
          <p:cNvPr id="3" name="Date Placeholder 2"/>
          <p:cNvSpPr>
            <a:spLocks noGrp="1"/>
          </p:cNvSpPr>
          <p:nvPr>
            <p:ph type="dt" sz="half" idx="10"/>
          </p:nvPr>
        </p:nvSpPr>
        <p:spPr/>
        <p:txBody>
          <a:bodyPr/>
          <a:lstStyle/>
          <a:p>
            <a:fld id="{F12D2B37-A2B5-4041-994B-56F53465C23F}"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304800" y="1600200"/>
            <a:ext cx="8458200" cy="4648200"/>
          </a:xfrm>
        </p:spPr>
        <p:txBody>
          <a:bodyPr>
            <a:normAutofit fontScale="92500"/>
          </a:bodyPr>
          <a:lstStyle/>
          <a:p>
            <a:r>
              <a:rPr lang="en-US" b="1" dirty="0" smtClean="0"/>
              <a:t>Class </a:t>
            </a:r>
            <a:r>
              <a:rPr lang="en-US" b="1" dirty="0"/>
              <a:t>limits: </a:t>
            </a:r>
            <a:r>
              <a:rPr lang="en-US" dirty="0"/>
              <a:t>the values of a variable which typically serve to identify the classes of a frequency distribution. </a:t>
            </a:r>
            <a:endParaRPr lang="en-US" dirty="0" smtClean="0"/>
          </a:p>
          <a:p>
            <a:r>
              <a:rPr lang="en-US" b="1" dirty="0" smtClean="0"/>
              <a:t>Class </a:t>
            </a:r>
            <a:r>
              <a:rPr lang="en-US" b="1" dirty="0"/>
              <a:t>boundaries</a:t>
            </a:r>
            <a:r>
              <a:rPr lang="en-US" dirty="0"/>
              <a:t>: the precise points which separate various classes rather than the values included in any one of the </a:t>
            </a:r>
            <a:r>
              <a:rPr lang="en-US" dirty="0" smtClean="0"/>
              <a:t>classes. </a:t>
            </a:r>
          </a:p>
          <a:p>
            <a:r>
              <a:rPr lang="en-US" b="1" dirty="0" smtClean="0"/>
              <a:t>Class </a:t>
            </a:r>
            <a:r>
              <a:rPr lang="en-US" b="1" dirty="0"/>
              <a:t>mark</a:t>
            </a:r>
            <a:r>
              <a:rPr lang="en-US" dirty="0"/>
              <a:t>: the point which divides the class into two equal parts.  This is also known as c</a:t>
            </a:r>
            <a:r>
              <a:rPr lang="en-US" i="1" dirty="0"/>
              <a:t>lass mid-point</a:t>
            </a:r>
            <a:r>
              <a:rPr lang="en-US" dirty="0"/>
              <a:t>.  This can be determined by dividing the sum of the two limits or the sum of the two boundaries by 2.</a:t>
            </a:r>
          </a:p>
          <a:p>
            <a:r>
              <a:rPr lang="en-US" b="1" dirty="0"/>
              <a:t>Class width</a:t>
            </a:r>
            <a:r>
              <a:rPr lang="en-US" dirty="0"/>
              <a:t>: the length of a class</a:t>
            </a:r>
          </a:p>
        </p:txBody>
      </p:sp>
    </p:spTree>
    <p:extLst>
      <p:ext uri="{BB962C8B-B14F-4D97-AF65-F5344CB8AC3E}">
        <p14:creationId xmlns:p14="http://schemas.microsoft.com/office/powerpoint/2010/main" val="2892572784"/>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pPr marL="0" indent="0">
              <a:buNone/>
            </a:pPr>
            <a:r>
              <a:rPr lang="en-US" dirty="0" smtClean="0"/>
              <a:t>      </a:t>
            </a:r>
            <a:r>
              <a:rPr lang="en-US" sz="9600" dirty="0" smtClean="0"/>
              <a:t>Thank </a:t>
            </a:r>
            <a:r>
              <a:rPr lang="en-US" sz="9600" dirty="0"/>
              <a:t>you</a:t>
            </a:r>
            <a:r>
              <a:rPr lang="en-US" sz="9600" dirty="0" smtClean="0"/>
              <a:t>!!!</a:t>
            </a:r>
          </a:p>
          <a:p>
            <a:pPr marL="0" indent="0">
              <a:buNone/>
            </a:pPr>
            <a:r>
              <a:rPr lang="en-US" sz="9600"/>
              <a:t>  </a:t>
            </a:r>
            <a:endParaRPr lang="en-US" dirty="0"/>
          </a:p>
        </p:txBody>
      </p:sp>
    </p:spTree>
    <p:extLst>
      <p:ext uri="{BB962C8B-B14F-4D97-AF65-F5344CB8AC3E}">
        <p14:creationId xmlns:p14="http://schemas.microsoft.com/office/powerpoint/2010/main" val="1232225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260A96D-5E9E-49FD-B9D9-21760E9E2FF8}"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304800" y="1600200"/>
            <a:ext cx="8686800" cy="4495800"/>
          </a:xfrm>
        </p:spPr>
        <p:txBody>
          <a:bodyPr>
            <a:normAutofit fontScale="92500"/>
          </a:bodyPr>
          <a:lstStyle/>
          <a:p>
            <a:r>
              <a:rPr lang="en-US" b="1" dirty="0"/>
              <a:t>Example 2.3:</a:t>
            </a:r>
            <a:r>
              <a:rPr lang="en-US" dirty="0"/>
              <a:t> The following data are the weights in kg of 40 individuals participated in a diet program for weight loss:</a:t>
            </a:r>
          </a:p>
          <a:p>
            <a:r>
              <a:rPr lang="en-US" sz="2800" spc="-300" dirty="0"/>
              <a:t>70  64  99  55  64  89  87  65  62  38 67  70  60  69  78  39  75  56  71  51</a:t>
            </a:r>
          </a:p>
          <a:p>
            <a:pPr marL="0" indent="0">
              <a:buNone/>
            </a:pPr>
            <a:r>
              <a:rPr lang="en-US" sz="2800" spc="-300" dirty="0" smtClean="0"/>
              <a:t>      99  </a:t>
            </a:r>
            <a:r>
              <a:rPr lang="en-US" sz="2800" spc="-300" dirty="0"/>
              <a:t>68  95  86  57  53  47  50  55  81 80  98  51  36  63  66  85  79  83  70</a:t>
            </a:r>
          </a:p>
          <a:p>
            <a:r>
              <a:rPr lang="en-US" dirty="0"/>
              <a:t>By grouping data into classes we can make the data much easier to </a:t>
            </a:r>
            <a:r>
              <a:rPr lang="en-US" b="1" dirty="0"/>
              <a:t>read and understand</a:t>
            </a:r>
            <a:r>
              <a:rPr lang="en-US" dirty="0"/>
              <a:t>. </a:t>
            </a:r>
            <a:r>
              <a:rPr lang="en-US" dirty="0" smtClean="0"/>
              <a:t>Considering 10 as a class width. </a:t>
            </a:r>
            <a:r>
              <a:rPr lang="en-US" dirty="0"/>
              <a:t>The smallest weight is 36 kg, thus the </a:t>
            </a:r>
            <a:r>
              <a:rPr lang="en-US" dirty="0" smtClean="0"/>
              <a:t>first class </a:t>
            </a:r>
            <a:r>
              <a:rPr lang="en-US" dirty="0"/>
              <a:t>of weights is 31 </a:t>
            </a:r>
            <a:r>
              <a:rPr lang="en-US" dirty="0" smtClean="0"/>
              <a:t>kg.</a:t>
            </a:r>
            <a:endParaRPr lang="en-US" dirty="0"/>
          </a:p>
        </p:txBody>
      </p:sp>
    </p:spTree>
    <p:extLst>
      <p:ext uri="{BB962C8B-B14F-4D97-AF65-F5344CB8AC3E}">
        <p14:creationId xmlns:p14="http://schemas.microsoft.com/office/powerpoint/2010/main" val="995687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D9156AB-3023-4BBC-85B2-C5205534E2B8}"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971633952"/>
              </p:ext>
            </p:extLst>
          </p:nvPr>
        </p:nvGraphicFramePr>
        <p:xfrm>
          <a:off x="762000" y="1828800"/>
          <a:ext cx="8153400" cy="4038597"/>
        </p:xfrm>
        <a:graphic>
          <a:graphicData uri="http://schemas.openxmlformats.org/drawingml/2006/table">
            <a:tbl>
              <a:tblPr firstRow="1" firstCol="1" bandRow="1">
                <a:tableStyleId>{E8B1032C-EA38-4F05-BA0D-38AFFFC7BED3}</a:tableStyleId>
              </a:tblPr>
              <a:tblGrid>
                <a:gridCol w="2717800"/>
                <a:gridCol w="2717800"/>
                <a:gridCol w="2717800"/>
              </a:tblGrid>
              <a:tr h="448733">
                <a:tc>
                  <a:txBody>
                    <a:bodyPr/>
                    <a:lstStyle/>
                    <a:p>
                      <a:pPr marL="0" marR="0" algn="ctr">
                        <a:lnSpc>
                          <a:spcPct val="115000"/>
                        </a:lnSpc>
                        <a:spcBef>
                          <a:spcPts val="0"/>
                        </a:spcBef>
                        <a:spcAft>
                          <a:spcPts val="0"/>
                        </a:spcAft>
                      </a:pPr>
                      <a:r>
                        <a:rPr lang="en-US" sz="2400">
                          <a:effectLst/>
                        </a:rPr>
                        <a:t>Class</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Class boundary</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Count (Frequency)</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31 – 40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30.5-40.5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3</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41 – 50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40.5-50.5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51 – 60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50.5-60.5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8</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61 – 70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60.5-70.5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12</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71 – 80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70.5-80.5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5</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81 – 90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80.5-90.5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6</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91 – 100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90.5-100.5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a:t>
                      </a:r>
                      <a:endParaRPr lang="en-US" sz="2400">
                        <a:effectLst/>
                        <a:latin typeface="Calibri"/>
                        <a:ea typeface="Calibri"/>
                        <a:cs typeface="Times New Roman"/>
                      </a:endParaRPr>
                    </a:p>
                  </a:txBody>
                  <a:tcPr marL="68580" marR="68580" marT="0" marB="0"/>
                </a:tc>
              </a:tr>
              <a:tr h="448733">
                <a:tc>
                  <a:txBody>
                    <a:bodyPr/>
                    <a:lstStyle/>
                    <a:p>
                      <a:pPr marL="0" marR="0" algn="ctr">
                        <a:lnSpc>
                          <a:spcPct val="115000"/>
                        </a:lnSpc>
                        <a:spcBef>
                          <a:spcPts val="0"/>
                        </a:spcBef>
                        <a:spcAft>
                          <a:spcPts val="0"/>
                        </a:spcAft>
                      </a:pPr>
                      <a:r>
                        <a:rPr lang="en-US" sz="2400">
                          <a:effectLst/>
                        </a:rPr>
                        <a:t>Total</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 </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40</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2799164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990600"/>
          </a:xfrm>
        </p:spPr>
        <p:txBody>
          <a:bodyPr>
            <a:normAutofit fontScale="90000"/>
          </a:bodyPr>
          <a:lstStyle/>
          <a:p>
            <a:r>
              <a:rPr lang="en-US" dirty="0" smtClean="0"/>
              <a:t>Steps of constructing frequency distribution</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pPr marL="514350" lvl="0" indent="-514350">
              <a:buFont typeface="+mj-lt"/>
              <a:buAutoNum type="arabicParenR"/>
            </a:pPr>
            <a:r>
              <a:rPr lang="en-US" dirty="0"/>
              <a:t>Find the highest and the smallest value, </a:t>
            </a:r>
          </a:p>
          <a:p>
            <a:pPr marL="514350" lvl="0" indent="-514350">
              <a:buFont typeface="+mj-lt"/>
              <a:buAutoNum type="arabicParenR"/>
            </a:pPr>
            <a:r>
              <a:rPr lang="en-US" dirty="0"/>
              <a:t>Compute the range; R = H – L, </a:t>
            </a:r>
          </a:p>
          <a:p>
            <a:pPr marL="514350" lvl="0" indent="-514350">
              <a:buFont typeface="+mj-lt"/>
              <a:buAutoNum type="arabicParenR"/>
            </a:pPr>
            <a:r>
              <a:rPr lang="en-US" dirty="0"/>
              <a:t>Determine the number of classes using </a:t>
            </a:r>
            <a:r>
              <a:rPr lang="en-US" dirty="0" err="1" smtClean="0"/>
              <a:t>sturgges</a:t>
            </a:r>
            <a:r>
              <a:rPr lang="en-US" dirty="0" smtClean="0"/>
              <a:t> </a:t>
            </a:r>
            <a:r>
              <a:rPr lang="en-US" dirty="0"/>
              <a:t>formula </a:t>
            </a:r>
            <a:br>
              <a:rPr lang="en-US" dirty="0"/>
            </a:br>
            <a:r>
              <a:rPr lang="en-US" dirty="0"/>
              <a:t>     K= 1 + 3.322Log n;   n= Total frequency </a:t>
            </a:r>
            <a:endParaRPr lang="en-US" dirty="0" smtClean="0"/>
          </a:p>
          <a:p>
            <a:pPr marL="0" lvl="0" indent="0">
              <a:buNone/>
            </a:pPr>
            <a:r>
              <a:rPr lang="en-US" dirty="0" smtClean="0"/>
              <a:t>Round to the nearest integer</a:t>
            </a:r>
            <a:endParaRPr lang="en-US" dirty="0"/>
          </a:p>
          <a:p>
            <a:pPr marL="514350" lvl="0" indent="-514350">
              <a:buFont typeface="+mj-lt"/>
              <a:buAutoNum type="arabicParenR"/>
            </a:pPr>
            <a:r>
              <a:rPr lang="en-US" dirty="0"/>
              <a:t>Find the class width (W) by dividing the range by the number of classes and </a:t>
            </a:r>
            <a:r>
              <a:rPr lang="en-US" dirty="0" smtClean="0"/>
              <a:t>round up.</a:t>
            </a: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85070942"/>
              </p:ext>
            </p:extLst>
          </p:nvPr>
        </p:nvGraphicFramePr>
        <p:xfrm>
          <a:off x="2667000" y="5638800"/>
          <a:ext cx="1981200" cy="560832"/>
        </p:xfrm>
        <a:graphic>
          <a:graphicData uri="http://schemas.openxmlformats.org/drawingml/2006/table">
            <a:tbl>
              <a:tblPr firstRow="1" firstCol="1" lastRow="1" lastCol="1" bandRow="1" bandCol="1">
                <a:tableStyleId>{2D5ABB26-0587-4C30-8999-92F81FD0307C}</a:tableStyleId>
              </a:tblPr>
              <a:tblGrid>
                <a:gridCol w="1981200"/>
              </a:tblGrid>
              <a:tr h="457200">
                <a:tc>
                  <a:txBody>
                    <a:bodyPr/>
                    <a:lstStyle/>
                    <a:p>
                      <a:pPr marL="0" marR="0">
                        <a:lnSpc>
                          <a:spcPct val="115000"/>
                        </a:lnSpc>
                        <a:spcBef>
                          <a:spcPts val="0"/>
                        </a:spcBef>
                        <a:spcAft>
                          <a:spcPts val="600"/>
                        </a:spcAft>
                      </a:pPr>
                      <a:r>
                        <a:rPr lang="en-US" sz="3200" dirty="0">
                          <a:effectLst/>
                        </a:rPr>
                        <a:t>W =  R/K</a:t>
                      </a:r>
                      <a:endParaRPr lang="en-US"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53267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pPr marL="514350" lvl="0" indent="-514350">
              <a:buFont typeface="+mj-lt"/>
              <a:buAutoNum type="arabicParenR" startAt="5"/>
            </a:pPr>
            <a:r>
              <a:rPr lang="en-US" dirty="0" smtClean="0"/>
              <a:t>Identify </a:t>
            </a:r>
            <a:r>
              <a:rPr lang="en-US" dirty="0"/>
              <a:t>the unit of measure usually as 1, 0.1, 0.01,…..</a:t>
            </a:r>
          </a:p>
          <a:p>
            <a:pPr marL="514350" lvl="0" indent="-514350">
              <a:buFont typeface="+mj-lt"/>
              <a:buAutoNum type="arabicParenR" startAt="5"/>
            </a:pPr>
            <a:r>
              <a:rPr lang="en-US" dirty="0"/>
              <a:t>Pick </a:t>
            </a:r>
            <a:r>
              <a:rPr lang="en-US" dirty="0" smtClean="0"/>
              <a:t>a minimum value as starting point. Your </a:t>
            </a:r>
            <a:r>
              <a:rPr lang="en-US" dirty="0"/>
              <a:t>starting point is lower limit of the first class, then continue to add the class width to get the rest lower class limits</a:t>
            </a:r>
            <a:r>
              <a:rPr lang="en-US" dirty="0" smtClean="0"/>
              <a:t>. </a:t>
            </a:r>
          </a:p>
          <a:p>
            <a:pPr marL="514350" lvl="0" indent="-514350">
              <a:buFont typeface="+mj-lt"/>
              <a:buAutoNum type="arabicParenR" startAt="5"/>
            </a:pPr>
            <a:r>
              <a:rPr lang="en-US" dirty="0" smtClean="0"/>
              <a:t>Find </a:t>
            </a:r>
            <a:r>
              <a:rPr lang="en-US" dirty="0"/>
              <a:t>the upper class limits </a:t>
            </a:r>
            <a:r>
              <a:rPr lang="en-US" dirty="0" err="1"/>
              <a:t>UCL</a:t>
            </a:r>
            <a:r>
              <a:rPr lang="en-US" baseline="-25000" dirty="0" err="1"/>
              <a:t>i</a:t>
            </a:r>
            <a:r>
              <a:rPr lang="en-US" dirty="0"/>
              <a:t> = </a:t>
            </a:r>
            <a:r>
              <a:rPr lang="en-US" dirty="0" err="1"/>
              <a:t>LCL</a:t>
            </a:r>
            <a:r>
              <a:rPr lang="en-US" baseline="-25000" dirty="0" err="1"/>
              <a:t>i</a:t>
            </a:r>
            <a:r>
              <a:rPr lang="en-US" baseline="-25000" dirty="0"/>
              <a:t> </a:t>
            </a:r>
            <a:r>
              <a:rPr lang="en-US" dirty="0"/>
              <a:t>+w-U. then continue to add width to get the rest upper </a:t>
            </a:r>
            <a:r>
              <a:rPr lang="en-US" dirty="0" smtClean="0"/>
              <a:t>class limit </a:t>
            </a:r>
            <a:endParaRPr lang="en-US" dirty="0"/>
          </a:p>
          <a:p>
            <a:pPr marL="514350" lvl="0" indent="-514350">
              <a:buFont typeface="+mj-lt"/>
              <a:buAutoNum type="arabicParenR" startAt="5"/>
            </a:pPr>
            <a:r>
              <a:rPr lang="en-US" dirty="0" smtClean="0"/>
              <a:t>Finally find the class </a:t>
            </a:r>
            <a:r>
              <a:rPr lang="en-US" dirty="0"/>
              <a:t>frequencies.</a:t>
            </a:r>
          </a:p>
          <a:p>
            <a:pPr marL="0" indent="0">
              <a:buNone/>
            </a:pPr>
            <a:endParaRPr lang="en-US" dirty="0"/>
          </a:p>
        </p:txBody>
      </p:sp>
    </p:spTree>
    <p:extLst>
      <p:ext uri="{BB962C8B-B14F-4D97-AF65-F5344CB8AC3E}">
        <p14:creationId xmlns:p14="http://schemas.microsoft.com/office/powerpoint/2010/main" val="2148691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DDE5E12-6E2B-4749-90B1-D3A1B2F6610F}"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err="1"/>
              <a:t>Eg</a:t>
            </a:r>
            <a:r>
              <a:rPr lang="en-US" dirty="0"/>
              <a:t>. 1. Vital statistics (numerical data on marriage, births, deaths, </a:t>
            </a:r>
            <a:r>
              <a:rPr lang="en-US" dirty="0" err="1"/>
              <a:t>etc</a:t>
            </a:r>
            <a:r>
              <a:rPr lang="en-US" dirty="0"/>
              <a:t>).</a:t>
            </a:r>
          </a:p>
          <a:p>
            <a:r>
              <a:rPr lang="en-US" dirty="0"/>
              <a:t>  2. The average mark of statistics course for students is 70% would be considered as a statistics whereas </a:t>
            </a:r>
            <a:r>
              <a:rPr lang="en-US" dirty="0" err="1"/>
              <a:t>Abebe</a:t>
            </a:r>
            <a:r>
              <a:rPr lang="en-US" dirty="0"/>
              <a:t> has got 90% in statistics course is not statistics.</a:t>
            </a:r>
          </a:p>
          <a:p>
            <a:r>
              <a:rPr lang="en-US" dirty="0"/>
              <a:t> </a:t>
            </a:r>
            <a:r>
              <a:rPr lang="en-US" b="1" dirty="0"/>
              <a:t>Remark:</a:t>
            </a:r>
            <a:r>
              <a:rPr lang="en-US" dirty="0"/>
              <a:t> statistics are aggregate of facts. Single and isolated figures are not statistics as they cannot be compared and are unrelated.</a:t>
            </a:r>
          </a:p>
        </p:txBody>
      </p:sp>
    </p:spTree>
    <p:extLst>
      <p:ext uri="{BB962C8B-B14F-4D97-AF65-F5344CB8AC3E}">
        <p14:creationId xmlns:p14="http://schemas.microsoft.com/office/powerpoint/2010/main" val="1170507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34A4082-61D1-4C1D-AE98-49432795F135}"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b="1" dirty="0"/>
              <a:t>Example 2.4:</a:t>
            </a:r>
            <a:r>
              <a:rPr lang="en-US" dirty="0"/>
              <a:t> The following data are on the number of minutes to travel from home to work for a group of automobile workers: </a:t>
            </a:r>
            <a:endParaRPr lang="en-US" dirty="0" smtClean="0"/>
          </a:p>
          <a:p>
            <a:r>
              <a:rPr lang="en-US" sz="2800" dirty="0" smtClean="0"/>
              <a:t>28  </a:t>
            </a:r>
            <a:r>
              <a:rPr lang="en-US" sz="2800" dirty="0"/>
              <a:t>25  48  37  41  19  32  26  16  23  23  29  36  31  26  21  32  25  31  43  35  42  38  33 28. </a:t>
            </a:r>
            <a:endParaRPr lang="en-US" sz="2800" dirty="0" smtClean="0"/>
          </a:p>
          <a:p>
            <a:r>
              <a:rPr lang="en-US" dirty="0" smtClean="0"/>
              <a:t>Construct </a:t>
            </a:r>
            <a:r>
              <a:rPr lang="en-US" dirty="0"/>
              <a:t>a frequency distribution for this data.</a:t>
            </a:r>
          </a:p>
          <a:p>
            <a:pPr marL="0" indent="0">
              <a:buNone/>
            </a:pPr>
            <a:r>
              <a:rPr lang="en-US" b="1" dirty="0"/>
              <a:t>Solution: </a:t>
            </a:r>
            <a:endParaRPr lang="en-US" dirty="0"/>
          </a:p>
          <a:p>
            <a:endParaRPr lang="en-US" dirty="0"/>
          </a:p>
        </p:txBody>
      </p:sp>
    </p:spTree>
    <p:extLst>
      <p:ext uri="{BB962C8B-B14F-4D97-AF65-F5344CB8AC3E}">
        <p14:creationId xmlns:p14="http://schemas.microsoft.com/office/powerpoint/2010/main" val="1278196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785E65B-D20E-4AE6-AA17-A254F20A46EC}"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Let the lower limit of the first class be 16 then the frequency distribution is as follows: </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58617329"/>
              </p:ext>
            </p:extLst>
          </p:nvPr>
        </p:nvGraphicFramePr>
        <p:xfrm>
          <a:off x="685800" y="2569846"/>
          <a:ext cx="6988626" cy="3623310"/>
        </p:xfrm>
        <a:graphic>
          <a:graphicData uri="http://schemas.openxmlformats.org/drawingml/2006/table">
            <a:tbl>
              <a:tblPr firstRow="1" firstCol="1" bandRow="1">
                <a:tableStyleId>{ED083AE6-46FA-4A59-8FB0-9F97EB10719F}</a:tableStyleId>
              </a:tblPr>
              <a:tblGrid>
                <a:gridCol w="1164771"/>
                <a:gridCol w="1654629"/>
                <a:gridCol w="990600"/>
                <a:gridCol w="1066800"/>
                <a:gridCol w="947055"/>
                <a:gridCol w="1164771"/>
              </a:tblGrid>
              <a:tr h="428625">
                <a:tc>
                  <a:txBody>
                    <a:bodyPr/>
                    <a:lstStyle/>
                    <a:p>
                      <a:pPr marL="0" marR="0">
                        <a:lnSpc>
                          <a:spcPct val="115000"/>
                        </a:lnSpc>
                        <a:spcBef>
                          <a:spcPts val="0"/>
                        </a:spcBef>
                        <a:spcAft>
                          <a:spcPts val="0"/>
                        </a:spcAft>
                      </a:pPr>
                      <a:r>
                        <a:rPr lang="en-US" sz="2000" dirty="0">
                          <a:effectLst/>
                        </a:rPr>
                        <a:t>Class limit</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Class boundaries</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Absolute </a:t>
                      </a:r>
                      <a:r>
                        <a:rPr lang="en-US" sz="1800" dirty="0" err="1" smtClean="0">
                          <a:effectLst/>
                          <a:latin typeface="Calibri"/>
                          <a:ea typeface="Calibri"/>
                          <a:cs typeface="Times New Roman"/>
                        </a:rPr>
                        <a:t>fd</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Relative FD</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Less than CF</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More than CF</a:t>
                      </a:r>
                      <a:endParaRPr lang="en-US" sz="1800" dirty="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16-21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15.5-21.5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3/25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3</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25</a:t>
                      </a:r>
                      <a:endParaRPr lang="en-US" sz="1800" dirty="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22-27</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21.5-27.5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6</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6/25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9</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22</a:t>
                      </a:r>
                      <a:endParaRPr lang="en-US" sz="1800" dirty="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28-33</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27.5-33.5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8</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8/25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17</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16</a:t>
                      </a:r>
                      <a:endParaRPr lang="en-US" sz="1800" dirty="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34-39</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33.5-39.5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4</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4/25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21</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8</a:t>
                      </a:r>
                      <a:endParaRPr lang="en-US" sz="1800" dirty="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40-45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39.5-45.5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3/25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24</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4</a:t>
                      </a:r>
                      <a:endParaRPr lang="en-US" sz="1800" dirty="0">
                        <a:effectLst/>
                        <a:latin typeface="Calibri"/>
                        <a:ea typeface="Calibri"/>
                        <a:cs typeface="Times New Roman"/>
                      </a:endParaRPr>
                    </a:p>
                  </a:txBody>
                  <a:tcPr marL="68580" marR="68580" marT="0" marB="0"/>
                </a:tc>
              </a:tr>
              <a:tr h="428625">
                <a:tc>
                  <a:txBody>
                    <a:bodyPr/>
                    <a:lstStyle/>
                    <a:p>
                      <a:pPr marL="0" marR="0">
                        <a:lnSpc>
                          <a:spcPct val="115000"/>
                        </a:lnSpc>
                        <a:spcBef>
                          <a:spcPts val="0"/>
                        </a:spcBef>
                        <a:spcAft>
                          <a:spcPts val="0"/>
                        </a:spcAft>
                      </a:pPr>
                      <a:r>
                        <a:rPr lang="en-US" sz="2000">
                          <a:effectLst/>
                        </a:rPr>
                        <a:t>46-51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45.5-51.5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1/25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25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alibri"/>
                          <a:ea typeface="Calibri"/>
                          <a:cs typeface="Times New Roman"/>
                        </a:rPr>
                        <a:t>1</a:t>
                      </a:r>
                      <a:endParaRPr lang="en-US" sz="1800" dirty="0">
                        <a:effectLst/>
                        <a:latin typeface="Calibri"/>
                        <a:ea typeface="Calibri"/>
                        <a:cs typeface="Times New Roman"/>
                      </a:endParaRPr>
                    </a:p>
                  </a:txBody>
                  <a:tcPr marL="68580" marR="68580" marT="0" marB="0"/>
                </a:tc>
              </a:tr>
              <a:tr h="156210">
                <a:tc>
                  <a:txBody>
                    <a:bodyPr/>
                    <a:lstStyle/>
                    <a:p>
                      <a:pPr marL="0" marR="0">
                        <a:lnSpc>
                          <a:spcPct val="115000"/>
                        </a:lnSpc>
                        <a:spcBef>
                          <a:spcPts val="0"/>
                        </a:spcBef>
                        <a:spcAft>
                          <a:spcPts val="0"/>
                        </a:spcAft>
                      </a:pPr>
                      <a:r>
                        <a:rPr lang="en-US" sz="2000">
                          <a:effectLst/>
                        </a:rPr>
                        <a:t>Total</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 </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25</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432121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frequency distributions </a:t>
            </a:r>
            <a:r>
              <a:rPr lang="en-US" dirty="0"/>
              <a:t/>
            </a:r>
            <a:br>
              <a:rPr lang="en-US" dirty="0"/>
            </a:br>
            <a:endParaRPr lang="en-US" dirty="0"/>
          </a:p>
        </p:txBody>
      </p:sp>
      <p:sp>
        <p:nvSpPr>
          <p:cNvPr id="3" name="Date Placeholder 2"/>
          <p:cNvSpPr>
            <a:spLocks noGrp="1"/>
          </p:cNvSpPr>
          <p:nvPr>
            <p:ph type="dt" sz="half" idx="10"/>
          </p:nvPr>
        </p:nvSpPr>
        <p:spPr/>
        <p:txBody>
          <a:bodyPr/>
          <a:lstStyle/>
          <a:p>
            <a:fld id="{316BC09D-E61E-4056-B012-25F0A31341F0}"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sz="2700" dirty="0" smtClean="0"/>
              <a:t>Based </a:t>
            </a:r>
            <a:r>
              <a:rPr lang="en-US" sz="2700" dirty="0"/>
              <a:t>on the type of frequency assigned to the classes we have three types of frequency distributions: </a:t>
            </a:r>
          </a:p>
          <a:p>
            <a:pPr lvl="1"/>
            <a:r>
              <a:rPr lang="en-US" sz="2400" dirty="0"/>
              <a:t>Absolute frequency distribution</a:t>
            </a:r>
          </a:p>
          <a:p>
            <a:pPr lvl="1"/>
            <a:r>
              <a:rPr lang="en-US" sz="2400" dirty="0"/>
              <a:t>Relative frequency distribution</a:t>
            </a:r>
          </a:p>
          <a:p>
            <a:pPr lvl="1"/>
            <a:r>
              <a:rPr lang="en-US" sz="2400" dirty="0"/>
              <a:t>Cumulative frequency </a:t>
            </a:r>
            <a:r>
              <a:rPr lang="en-US" sz="2400" dirty="0" smtClean="0"/>
              <a:t>distribution</a:t>
            </a:r>
          </a:p>
          <a:p>
            <a:pPr marL="365760" lvl="1" indent="0">
              <a:buNone/>
            </a:pPr>
            <a:endParaRPr lang="en-US" sz="2400" dirty="0"/>
          </a:p>
          <a:p>
            <a:pPr lvl="1">
              <a:buFont typeface="Wingdings" panose="05000000000000000000" pitchFamily="2" charset="2"/>
              <a:buChar char="v"/>
            </a:pPr>
            <a:r>
              <a:rPr lang="en-US" sz="2400" dirty="0" smtClean="0"/>
              <a:t>The </a:t>
            </a:r>
            <a:r>
              <a:rPr lang="en-US" sz="2400" dirty="0"/>
              <a:t>frequency distributions that we have seen in the previous examples </a:t>
            </a:r>
            <a:r>
              <a:rPr lang="en-US" sz="2400" dirty="0" smtClean="0"/>
              <a:t>are </a:t>
            </a:r>
            <a:r>
              <a:rPr lang="en-US" sz="2400" dirty="0"/>
              <a:t>absolute frequency distributions because the frequencies assigned are absolute frequencies.</a:t>
            </a:r>
          </a:p>
          <a:p>
            <a:pPr lvl="1"/>
            <a:endParaRPr lang="en-US" sz="2400" dirty="0"/>
          </a:p>
          <a:p>
            <a:endParaRPr lang="en-US" sz="3600" dirty="0"/>
          </a:p>
        </p:txBody>
      </p:sp>
    </p:spTree>
    <p:extLst>
      <p:ext uri="{BB962C8B-B14F-4D97-AF65-F5344CB8AC3E}">
        <p14:creationId xmlns:p14="http://schemas.microsoft.com/office/powerpoint/2010/main" val="3477182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2400" dirty="0" smtClean="0"/>
              <a:t/>
            </a:r>
            <a:br>
              <a:rPr lang="en-US" sz="2400" dirty="0" smtClean="0"/>
            </a:br>
            <a:r>
              <a:rPr lang="en-US" sz="4000" dirty="0" smtClean="0"/>
              <a:t>Relative frequency distribution</a:t>
            </a:r>
            <a:r>
              <a:rPr lang="en-US" sz="2400" dirty="0" smtClean="0"/>
              <a:t/>
            </a:r>
            <a:br>
              <a:rPr lang="en-US" sz="2400" dirty="0" smtClean="0"/>
            </a:br>
            <a:endParaRPr lang="en-US" dirty="0"/>
          </a:p>
        </p:txBody>
      </p:sp>
      <p:sp>
        <p:nvSpPr>
          <p:cNvPr id="3" name="Date Placeholder 2"/>
          <p:cNvSpPr>
            <a:spLocks noGrp="1"/>
          </p:cNvSpPr>
          <p:nvPr>
            <p:ph type="dt" sz="half" idx="10"/>
          </p:nvPr>
        </p:nvSpPr>
        <p:spPr/>
        <p:txBody>
          <a:bodyPr/>
          <a:lstStyle/>
          <a:p>
            <a:fld id="{55E6561D-9354-4930-AF31-2340EEE5F9C0}"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Definition 2.1: </a:t>
            </a:r>
            <a:r>
              <a:rPr lang="en-US" dirty="0"/>
              <a:t>A relative frequency distribution is a distribution which specifies the frequency of a class relative to the total frequency</a:t>
            </a:r>
            <a:r>
              <a:rPr lang="en-US" dirty="0" smtClean="0"/>
              <a:t>.</a:t>
            </a:r>
          </a:p>
          <a:p>
            <a:pPr lvl="1"/>
            <a:r>
              <a:rPr lang="en-US" dirty="0" smtClean="0"/>
              <a:t>By dividing the absolute frequency to total frequency in example 2.4 we can get relative </a:t>
            </a:r>
            <a:r>
              <a:rPr lang="en-US" dirty="0"/>
              <a:t>frequency distribution</a:t>
            </a:r>
            <a:r>
              <a:rPr lang="en-US" dirty="0" smtClean="0"/>
              <a:t>.</a:t>
            </a:r>
          </a:p>
          <a:p>
            <a:pPr marL="365760" lvl="1" indent="0">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21013114"/>
              </p:ext>
            </p:extLst>
          </p:nvPr>
        </p:nvGraphicFramePr>
        <p:xfrm>
          <a:off x="1143000" y="3962400"/>
          <a:ext cx="7239000" cy="2313432"/>
        </p:xfrm>
        <a:graphic>
          <a:graphicData uri="http://schemas.openxmlformats.org/drawingml/2006/table">
            <a:tbl>
              <a:tblPr firstRow="1" firstCol="1" bandRow="1">
                <a:tableStyleId>{5DA37D80-6434-44D0-A028-1B22A696006F}</a:tableStyleId>
              </a:tblPr>
              <a:tblGrid>
                <a:gridCol w="3615416"/>
                <a:gridCol w="3623584"/>
              </a:tblGrid>
              <a:tr h="273114">
                <a:tc>
                  <a:txBody>
                    <a:bodyPr/>
                    <a:lstStyle/>
                    <a:p>
                      <a:pPr marL="0" marR="0" algn="ctr">
                        <a:lnSpc>
                          <a:spcPct val="115000"/>
                        </a:lnSpc>
                        <a:spcBef>
                          <a:spcPts val="0"/>
                        </a:spcBef>
                        <a:spcAft>
                          <a:spcPts val="0"/>
                        </a:spcAft>
                      </a:pPr>
                      <a:r>
                        <a:rPr lang="en-US" sz="2000" dirty="0">
                          <a:effectLst/>
                        </a:rPr>
                        <a:t>Time (in minute)</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Relative frequency</a:t>
                      </a:r>
                      <a:endParaRPr lang="en-US" sz="1800" dirty="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dirty="0">
                          <a:effectLst/>
                        </a:rPr>
                        <a:t>16-21</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0.12</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22-27</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0.24</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28-33</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0.32</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34-39</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0.16</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40-45</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0.12</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46-51</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0.04</a:t>
                      </a:r>
                      <a:endParaRPr lang="en-US" sz="1400">
                        <a:effectLst/>
                        <a:latin typeface="Calibri"/>
                        <a:ea typeface="Calibri"/>
                        <a:cs typeface="Times New Roman"/>
                      </a:endParaRPr>
                    </a:p>
                  </a:txBody>
                  <a:tcPr marL="68580" marR="68580" marT="0" marB="0"/>
                </a:tc>
              </a:tr>
              <a:tr h="273114">
                <a:tc>
                  <a:txBody>
                    <a:bodyPr/>
                    <a:lstStyle/>
                    <a:p>
                      <a:pPr marL="0" marR="0" algn="ctr">
                        <a:lnSpc>
                          <a:spcPct val="115000"/>
                        </a:lnSpc>
                        <a:spcBef>
                          <a:spcPts val="0"/>
                        </a:spcBef>
                        <a:spcAft>
                          <a:spcPts val="0"/>
                        </a:spcAft>
                      </a:pPr>
                      <a:r>
                        <a:rPr lang="en-US" sz="1600">
                          <a:effectLst/>
                        </a:rPr>
                        <a:t>Total</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1</a:t>
                      </a:r>
                      <a:endParaRPr lang="en-US"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557852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2400" dirty="0" smtClean="0"/>
              <a:t/>
            </a:r>
            <a:br>
              <a:rPr lang="en-US" sz="2400" dirty="0" smtClean="0"/>
            </a:br>
            <a:r>
              <a:rPr lang="en-US" sz="4000" dirty="0" smtClean="0"/>
              <a:t>Cumulative frequency distribution</a:t>
            </a:r>
            <a:br>
              <a:rPr lang="en-US" sz="4000" dirty="0" smtClean="0"/>
            </a:br>
            <a:endParaRPr lang="en-US" dirty="0"/>
          </a:p>
        </p:txBody>
      </p:sp>
      <p:sp>
        <p:nvSpPr>
          <p:cNvPr id="3" name="Date Placeholder 2"/>
          <p:cNvSpPr>
            <a:spLocks noGrp="1"/>
          </p:cNvSpPr>
          <p:nvPr>
            <p:ph type="dt" sz="half" idx="10"/>
          </p:nvPr>
        </p:nvSpPr>
        <p:spPr/>
        <p:txBody>
          <a:bodyPr/>
          <a:lstStyle/>
          <a:p>
            <a:fld id="{F49472DE-8482-4E7C-BBDB-4CF33C61D61B}"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Definition 2.2</a:t>
            </a:r>
            <a:r>
              <a:rPr lang="en-US" dirty="0"/>
              <a:t>: Cumulative frequency refers to the number of observations that are </a:t>
            </a:r>
            <a:r>
              <a:rPr lang="en-US" dirty="0" smtClean="0"/>
              <a:t>below/above </a:t>
            </a:r>
            <a:r>
              <a:rPr lang="en-US" dirty="0"/>
              <a:t>a specified value</a:t>
            </a:r>
            <a:r>
              <a:rPr lang="en-US" dirty="0" smtClean="0"/>
              <a:t>.</a:t>
            </a:r>
          </a:p>
          <a:p>
            <a:r>
              <a:rPr lang="en-US" b="1" dirty="0"/>
              <a:t>Note:  </a:t>
            </a:r>
            <a:r>
              <a:rPr lang="en-US" dirty="0"/>
              <a:t>Class boundaries are mostly used to obtain cumulative frequencies. Based on whether the observations are bounded from above or from below, we can have a cumulative less than or a cumulative more than frequency distributions, respectively.</a:t>
            </a:r>
          </a:p>
          <a:p>
            <a:endParaRPr lang="en-US" dirty="0"/>
          </a:p>
        </p:txBody>
      </p:sp>
    </p:spTree>
    <p:extLst>
      <p:ext uri="{BB962C8B-B14F-4D97-AF65-F5344CB8AC3E}">
        <p14:creationId xmlns:p14="http://schemas.microsoft.com/office/powerpoint/2010/main" val="39142556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759FFEE-6371-4D55-AC12-BB5E0E73C442}"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sz="2400" b="1" dirty="0"/>
              <a:t>Example 2.6: </a:t>
            </a:r>
            <a:r>
              <a:rPr lang="en-US" sz="2400" dirty="0"/>
              <a:t>Convert the absolute frequency distribution in example 2.4 into:</a:t>
            </a:r>
          </a:p>
          <a:p>
            <a:pPr lvl="1"/>
            <a:r>
              <a:rPr lang="en-US" sz="2100" dirty="0"/>
              <a:t>a cumulative less than frequency distribution.</a:t>
            </a:r>
          </a:p>
          <a:p>
            <a:pPr lvl="1"/>
            <a:r>
              <a:rPr lang="en-US" sz="2100" dirty="0"/>
              <a:t>a cumulative more than frequency distribution</a:t>
            </a:r>
            <a:r>
              <a:rPr lang="en-US" sz="2100" dirty="0" smtClean="0"/>
              <a:t>.</a:t>
            </a:r>
          </a:p>
          <a:p>
            <a:pPr marL="0" lvl="0" indent="0">
              <a:buNone/>
            </a:pPr>
            <a:r>
              <a:rPr lang="en-US" sz="2400" dirty="0"/>
              <a:t> Table: Less than cumulative frequency distribution </a:t>
            </a:r>
            <a:r>
              <a:rPr lang="en-US" dirty="0"/>
              <a:t>of  times</a:t>
            </a:r>
            <a:r>
              <a:rPr lang="en-US" dirty="0" smtClean="0"/>
              <a:t> </a:t>
            </a:r>
            <a:endParaRPr lang="en-US" dirty="0"/>
          </a:p>
          <a:p>
            <a:pPr marL="0" indent="0">
              <a:buNone/>
            </a:pPr>
            <a:endParaRPr lang="en-US" dirty="0" smtClean="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26232261"/>
              </p:ext>
            </p:extLst>
          </p:nvPr>
        </p:nvGraphicFramePr>
        <p:xfrm>
          <a:off x="609600" y="3886200"/>
          <a:ext cx="8001000" cy="2453640"/>
        </p:xfrm>
        <a:graphic>
          <a:graphicData uri="http://schemas.openxmlformats.org/drawingml/2006/table">
            <a:tbl>
              <a:tblPr firstRow="1" firstCol="1" bandRow="1">
                <a:tableStyleId>{616DA210-FB5B-4158-B5E0-FEB733F419BA}</a:tableStyleId>
              </a:tblPr>
              <a:tblGrid>
                <a:gridCol w="4000500"/>
                <a:gridCol w="4000500"/>
              </a:tblGrid>
              <a:tr h="285750">
                <a:tc>
                  <a:txBody>
                    <a:bodyPr/>
                    <a:lstStyle/>
                    <a:p>
                      <a:pPr marL="0" marR="0" algn="ctr">
                        <a:lnSpc>
                          <a:spcPct val="115000"/>
                        </a:lnSpc>
                        <a:spcBef>
                          <a:spcPts val="0"/>
                        </a:spcBef>
                        <a:spcAft>
                          <a:spcPts val="0"/>
                        </a:spcAft>
                      </a:pPr>
                      <a:r>
                        <a:rPr lang="en-US" sz="2000" dirty="0">
                          <a:effectLst/>
                        </a:rPr>
                        <a:t>Time (in minute)</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smtClean="0">
                          <a:effectLst/>
                        </a:rPr>
                        <a:t>Less than cumulative </a:t>
                      </a:r>
                      <a:r>
                        <a:rPr lang="en-US" sz="2000" dirty="0">
                          <a:effectLst/>
                        </a:rPr>
                        <a:t>frequency</a:t>
                      </a:r>
                      <a:endParaRPr lang="en-US" sz="1800" dirty="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15.5- </a:t>
                      </a:r>
                      <a:r>
                        <a:rPr lang="en-US" sz="2000" dirty="0">
                          <a:effectLst/>
                        </a:rPr>
                        <a:t>21.5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3</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21.5-27.5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9</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27.5-33.5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17</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33.5-39.5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21</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39.5-45.5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24</a:t>
                      </a:r>
                      <a:endParaRPr lang="en-US" sz="1800">
                        <a:effectLst/>
                        <a:latin typeface="Calibri"/>
                        <a:ea typeface="Calibri"/>
                        <a:cs typeface="Times New Roman"/>
                      </a:endParaRPr>
                    </a:p>
                  </a:txBody>
                  <a:tcPr marL="68580" marR="68580" marT="0" marB="0"/>
                </a:tc>
              </a:tr>
              <a:tr h="285750">
                <a:tc>
                  <a:txBody>
                    <a:bodyPr/>
                    <a:lstStyle/>
                    <a:p>
                      <a:pPr marL="0" marR="0" algn="ctr">
                        <a:lnSpc>
                          <a:spcPct val="115000"/>
                        </a:lnSpc>
                        <a:spcBef>
                          <a:spcPts val="0"/>
                        </a:spcBef>
                        <a:spcAft>
                          <a:spcPts val="0"/>
                        </a:spcAft>
                      </a:pPr>
                      <a:r>
                        <a:rPr lang="en-US" sz="2000" dirty="0" smtClean="0">
                          <a:effectLst/>
                        </a:rPr>
                        <a:t>45.5-51.5</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25</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377617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b="1" dirty="0" smtClean="0"/>
              <a:t>More </a:t>
            </a:r>
            <a:r>
              <a:rPr lang="en-US" sz="3600" b="1" dirty="0"/>
              <a:t>than cumulative frequency distribution</a:t>
            </a:r>
            <a:r>
              <a:rPr lang="en-US" dirty="0"/>
              <a:t/>
            </a:r>
            <a:br>
              <a:rPr lang="en-US" dirty="0"/>
            </a:br>
            <a:endParaRPr lang="en-US" dirty="0"/>
          </a:p>
        </p:txBody>
      </p:sp>
      <p:sp>
        <p:nvSpPr>
          <p:cNvPr id="3" name="Date Placeholder 2"/>
          <p:cNvSpPr>
            <a:spLocks noGrp="1"/>
          </p:cNvSpPr>
          <p:nvPr>
            <p:ph type="dt" sz="half" idx="10"/>
          </p:nvPr>
        </p:nvSpPr>
        <p:spPr/>
        <p:txBody>
          <a:bodyPr/>
          <a:lstStyle/>
          <a:p>
            <a:fld id="{8345E172-4BC7-473A-94F5-F92E26571D9C}"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smtClean="0"/>
              <a:t>Table: More than cumulative frequency distribution</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68281785"/>
              </p:ext>
            </p:extLst>
          </p:nvPr>
        </p:nvGraphicFramePr>
        <p:xfrm>
          <a:off x="612775" y="2285999"/>
          <a:ext cx="8153400" cy="3527298"/>
        </p:xfrm>
        <a:graphic>
          <a:graphicData uri="http://schemas.openxmlformats.org/drawingml/2006/table">
            <a:tbl>
              <a:tblPr firstRow="1" firstCol="1" bandRow="1">
                <a:tableStyleId>{ED083AE6-46FA-4A59-8FB0-9F97EB10719F}</a:tableStyleId>
              </a:tblPr>
              <a:tblGrid>
                <a:gridCol w="4076700"/>
                <a:gridCol w="4076700"/>
              </a:tblGrid>
              <a:tr h="447675">
                <a:tc>
                  <a:txBody>
                    <a:bodyPr/>
                    <a:lstStyle/>
                    <a:p>
                      <a:pPr marL="0" marR="0" algn="ctr">
                        <a:lnSpc>
                          <a:spcPct val="115000"/>
                        </a:lnSpc>
                        <a:spcBef>
                          <a:spcPts val="0"/>
                        </a:spcBef>
                        <a:spcAft>
                          <a:spcPts val="0"/>
                        </a:spcAft>
                      </a:pPr>
                      <a:r>
                        <a:rPr lang="en-US" sz="2400" dirty="0">
                          <a:effectLst/>
                        </a:rPr>
                        <a:t>Time (in minute)</a:t>
                      </a:r>
                      <a:endParaRPr lang="en-US" sz="200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400" dirty="0" smtClean="0">
                          <a:effectLst/>
                        </a:rPr>
                        <a:t>More than  cumulative </a:t>
                      </a:r>
                      <a:r>
                        <a:rPr lang="en-US" sz="2400" dirty="0">
                          <a:effectLst/>
                        </a:rPr>
                        <a:t>frequency</a:t>
                      </a:r>
                      <a:endParaRPr lang="en-US" sz="2000" dirty="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15.5-21.5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25</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21.5-27.5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22</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27.5-33.5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16</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33.5-39.5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8</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39.5-45.5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a:t>
                      </a:r>
                      <a:endParaRPr lang="en-US" sz="2000">
                        <a:effectLst/>
                        <a:latin typeface="Calibri"/>
                        <a:ea typeface="Calibri"/>
                        <a:cs typeface="Times New Roman"/>
                      </a:endParaRPr>
                    </a:p>
                  </a:txBody>
                  <a:tcPr marL="68580" marR="68580" marT="0" marB="0"/>
                </a:tc>
              </a:tr>
              <a:tr h="447675">
                <a:tc>
                  <a:txBody>
                    <a:bodyPr/>
                    <a:lstStyle/>
                    <a:p>
                      <a:pPr marL="0" marR="0" algn="ctr">
                        <a:lnSpc>
                          <a:spcPct val="115000"/>
                        </a:lnSpc>
                        <a:spcBef>
                          <a:spcPts val="0"/>
                        </a:spcBef>
                        <a:spcAft>
                          <a:spcPts val="0"/>
                        </a:spcAft>
                      </a:pPr>
                      <a:r>
                        <a:rPr lang="en-US" sz="2400" dirty="0" smtClean="0">
                          <a:effectLst/>
                        </a:rPr>
                        <a:t>45.5-51.5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1</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3386106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Ungrouped </a:t>
            </a:r>
            <a:r>
              <a:rPr lang="en-US" sz="4000" b="1" dirty="0"/>
              <a:t>frequency distributions (Single-value grouping)</a:t>
            </a:r>
            <a:r>
              <a:rPr lang="en-US" sz="4000" dirty="0"/>
              <a:t/>
            </a:r>
            <a:br>
              <a:rPr lang="en-US" sz="4000" dirty="0"/>
            </a:br>
            <a:endParaRPr lang="en-US" dirty="0"/>
          </a:p>
        </p:txBody>
      </p:sp>
      <p:sp>
        <p:nvSpPr>
          <p:cNvPr id="3" name="Date Placeholder 2"/>
          <p:cNvSpPr>
            <a:spLocks noGrp="1"/>
          </p:cNvSpPr>
          <p:nvPr>
            <p:ph type="dt" sz="half" idx="10"/>
          </p:nvPr>
        </p:nvSpPr>
        <p:spPr/>
        <p:txBody>
          <a:bodyPr/>
          <a:lstStyle/>
          <a:p>
            <a:fld id="{6E09F9DF-05F7-475D-B294-3303DBCCE481}"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b="1" dirty="0"/>
              <a:t>Example 2.7</a:t>
            </a:r>
            <a:r>
              <a:rPr lang="en-US" dirty="0"/>
              <a:t>: A demographer is interested in the number of children a family may have. He took a random sample of 30 families. The following data is the number of children in a sample of 30 families.  </a:t>
            </a:r>
          </a:p>
          <a:p>
            <a:r>
              <a:rPr lang="en-US" sz="2600" spc="-300" dirty="0"/>
              <a:t>4       2     4       3       2       8       3       4       4       2       2       8       5       3       4</a:t>
            </a:r>
          </a:p>
          <a:p>
            <a:pPr marL="0" indent="0">
              <a:buNone/>
            </a:pPr>
            <a:r>
              <a:rPr lang="en-US" sz="2600" spc="-300" dirty="0" smtClean="0"/>
              <a:t>      4       </a:t>
            </a:r>
            <a:r>
              <a:rPr lang="en-US" sz="2600" spc="-300" dirty="0"/>
              <a:t>5     4       3       5       2       7       3       3       6       7       3       8       4       5</a:t>
            </a:r>
          </a:p>
          <a:p>
            <a:r>
              <a:rPr lang="en-US" dirty="0"/>
              <a:t>To group these data, we will use classes based on the single numerical value.</a:t>
            </a:r>
          </a:p>
          <a:p>
            <a:endParaRPr lang="en-US" dirty="0"/>
          </a:p>
        </p:txBody>
      </p:sp>
    </p:spTree>
    <p:extLst>
      <p:ext uri="{BB962C8B-B14F-4D97-AF65-F5344CB8AC3E}">
        <p14:creationId xmlns:p14="http://schemas.microsoft.com/office/powerpoint/2010/main" val="2576776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Ungrouped frequency distributions</a:t>
            </a:r>
            <a:endParaRPr lang="en-US" dirty="0"/>
          </a:p>
        </p:txBody>
      </p:sp>
      <p:sp>
        <p:nvSpPr>
          <p:cNvPr id="3" name="Date Placeholder 2"/>
          <p:cNvSpPr>
            <a:spLocks noGrp="1"/>
          </p:cNvSpPr>
          <p:nvPr>
            <p:ph type="dt" sz="half" idx="10"/>
          </p:nvPr>
        </p:nvSpPr>
        <p:spPr/>
        <p:txBody>
          <a:bodyPr/>
          <a:lstStyle/>
          <a:p>
            <a:fld id="{2310AADD-6318-43EE-B6CB-2A47482336FF}"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Table: Distribution of the number of children</a:t>
            </a:r>
            <a:r>
              <a:rPr lang="en-US" dirty="0" smtClean="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52329151"/>
              </p:ext>
            </p:extLst>
          </p:nvPr>
        </p:nvGraphicFramePr>
        <p:xfrm>
          <a:off x="609600" y="2209801"/>
          <a:ext cx="8153400" cy="3785616"/>
        </p:xfrm>
        <a:graphic>
          <a:graphicData uri="http://schemas.openxmlformats.org/drawingml/2006/table">
            <a:tbl>
              <a:tblPr firstRow="1" firstCol="1" bandRow="1">
                <a:tableStyleId>{ED083AE6-46FA-4A59-8FB0-9F97EB10719F}</a:tableStyleId>
              </a:tblPr>
              <a:tblGrid>
                <a:gridCol w="2717800"/>
                <a:gridCol w="2717800"/>
                <a:gridCol w="2717800"/>
              </a:tblGrid>
              <a:tr h="330200">
                <a:tc>
                  <a:txBody>
                    <a:bodyPr/>
                    <a:lstStyle/>
                    <a:p>
                      <a:pPr marL="0" marR="0" algn="ctr">
                        <a:lnSpc>
                          <a:spcPct val="115000"/>
                        </a:lnSpc>
                        <a:spcBef>
                          <a:spcPts val="0"/>
                        </a:spcBef>
                        <a:spcAft>
                          <a:spcPts val="0"/>
                        </a:spcAft>
                      </a:pPr>
                      <a:r>
                        <a:rPr lang="en-US" sz="2400" dirty="0">
                          <a:effectLst/>
                        </a:rPr>
                        <a:t>Number of Children</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Frequency</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Relative frequency</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2</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5</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.17</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3</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7</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.23</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4</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8</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.27</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5</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4</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.13</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6</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.03</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7</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2</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.07</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8</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3</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a:t>
                      </a:r>
                      <a:endParaRPr lang="en-US" sz="2000">
                        <a:effectLst/>
                        <a:latin typeface="Calibri"/>
                        <a:ea typeface="Calibri"/>
                        <a:cs typeface="Times New Roman"/>
                      </a:endParaRPr>
                    </a:p>
                  </a:txBody>
                  <a:tcPr marL="68580" marR="68580" marT="0" marB="0"/>
                </a:tc>
              </a:tr>
              <a:tr h="330200">
                <a:tc>
                  <a:txBody>
                    <a:bodyPr/>
                    <a:lstStyle/>
                    <a:p>
                      <a:pPr marL="0" marR="0" algn="ctr">
                        <a:lnSpc>
                          <a:spcPct val="115000"/>
                        </a:lnSpc>
                        <a:spcBef>
                          <a:spcPts val="0"/>
                        </a:spcBef>
                        <a:spcAft>
                          <a:spcPts val="0"/>
                        </a:spcAft>
                      </a:pPr>
                      <a:r>
                        <a:rPr lang="en-US" sz="2400">
                          <a:effectLst/>
                        </a:rPr>
                        <a:t>Total</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30</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1</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08162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Categorical </a:t>
            </a:r>
            <a:r>
              <a:rPr lang="en-US" b="1" dirty="0"/>
              <a:t>frequency distributions</a:t>
            </a:r>
            <a:r>
              <a:rPr lang="en-US" dirty="0"/>
              <a:t/>
            </a:r>
            <a:br>
              <a:rPr lang="en-US" dirty="0"/>
            </a:br>
            <a:endParaRPr lang="en-US" dirty="0"/>
          </a:p>
        </p:txBody>
      </p:sp>
      <p:sp>
        <p:nvSpPr>
          <p:cNvPr id="3" name="Date Placeholder 2"/>
          <p:cNvSpPr>
            <a:spLocks noGrp="1"/>
          </p:cNvSpPr>
          <p:nvPr>
            <p:ph type="dt" sz="half" idx="10"/>
          </p:nvPr>
        </p:nvSpPr>
        <p:spPr/>
        <p:txBody>
          <a:bodyPr/>
          <a:lstStyle/>
          <a:p>
            <a:fld id="{B2C95494-E4E1-4099-9E50-DB4088E53676}"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b="1" dirty="0"/>
              <a:t>Note</a:t>
            </a:r>
            <a:r>
              <a:rPr lang="en-US" dirty="0"/>
              <a:t>: Up to now we have seen frequency distributions for quantitative data; we can have also frequency distributions for qualitative (categorical) data.</a:t>
            </a:r>
          </a:p>
          <a:p>
            <a:pPr lvl="1"/>
            <a:r>
              <a:rPr lang="en-US" dirty="0" smtClean="0"/>
              <a:t>The </a:t>
            </a:r>
            <a:r>
              <a:rPr lang="en-US" dirty="0"/>
              <a:t>categorical frequency distribution is used for data which can be placed in specific categories such as nominal or ordinal level </a:t>
            </a:r>
            <a:r>
              <a:rPr lang="en-US" dirty="0" smtClean="0"/>
              <a:t>data.</a:t>
            </a:r>
          </a:p>
          <a:p>
            <a:pPr lvl="1"/>
            <a:r>
              <a:rPr lang="en-US" dirty="0"/>
              <a:t>For example, data on political affiliation, religious affiliation, blood type, marital status, or major field of study would use categorical frequency distributions</a:t>
            </a:r>
          </a:p>
        </p:txBody>
      </p:sp>
    </p:spTree>
    <p:extLst>
      <p:ext uri="{BB962C8B-B14F-4D97-AF65-F5344CB8AC3E}">
        <p14:creationId xmlns:p14="http://schemas.microsoft.com/office/powerpoint/2010/main" val="4184979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Definition </a:t>
            </a:r>
            <a:r>
              <a:rPr lang="en-GB" sz="4000" b="1" dirty="0" smtClean="0"/>
              <a:t>of </a:t>
            </a:r>
            <a:r>
              <a:rPr lang="en-GB" sz="4000" b="1" dirty="0"/>
              <a:t>Statistics</a:t>
            </a:r>
            <a:endParaRPr lang="en-US" dirty="0"/>
          </a:p>
        </p:txBody>
      </p:sp>
      <p:sp>
        <p:nvSpPr>
          <p:cNvPr id="3" name="Date Placeholder 2"/>
          <p:cNvSpPr>
            <a:spLocks noGrp="1"/>
          </p:cNvSpPr>
          <p:nvPr>
            <p:ph type="dt" sz="half" idx="10"/>
          </p:nvPr>
        </p:nvSpPr>
        <p:spPr/>
        <p:txBody>
          <a:bodyPr/>
          <a:lstStyle/>
          <a:p>
            <a:fld id="{C01C8F69-FD3D-44B7-956A-22113A56877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378952" cy="4495800"/>
          </a:xfrm>
        </p:spPr>
        <p:txBody>
          <a:bodyPr>
            <a:normAutofit/>
          </a:bodyPr>
          <a:lstStyle/>
          <a:p>
            <a:pPr marL="0" indent="0">
              <a:buNone/>
            </a:pPr>
            <a:endParaRPr lang="en-US" i="1" dirty="0" smtClean="0"/>
          </a:p>
          <a:p>
            <a:r>
              <a:rPr lang="en-US" sz="3200" b="1" dirty="0"/>
              <a:t>In its singular sense</a:t>
            </a:r>
            <a:r>
              <a:rPr lang="en-US" sz="3200" dirty="0"/>
              <a:t>:- </a:t>
            </a:r>
            <a:r>
              <a:rPr lang="en-US" sz="3200" dirty="0" smtClean="0"/>
              <a:t>Statistics </a:t>
            </a:r>
            <a:r>
              <a:rPr lang="en-US" sz="3200" dirty="0"/>
              <a:t>is </a:t>
            </a:r>
            <a:r>
              <a:rPr lang="en-US" sz="3200"/>
              <a:t>the </a:t>
            </a:r>
            <a:r>
              <a:rPr lang="en-US" sz="3200" smtClean="0"/>
              <a:t>science </a:t>
            </a:r>
            <a:r>
              <a:rPr lang="en-US" sz="3200" dirty="0"/>
              <a:t>that deals with the methods of collecting, organizing, presenting, analyzing and interpreting statistical data. </a:t>
            </a:r>
          </a:p>
        </p:txBody>
      </p:sp>
    </p:spTree>
    <p:extLst>
      <p:ext uri="{BB962C8B-B14F-4D97-AF65-F5344CB8AC3E}">
        <p14:creationId xmlns:p14="http://schemas.microsoft.com/office/powerpoint/2010/main" val="32589025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Categorical </a:t>
            </a:r>
            <a:r>
              <a:rPr lang="en-US" sz="4000" b="1" dirty="0"/>
              <a:t>frequency </a:t>
            </a:r>
            <a:r>
              <a:rPr lang="en-US" sz="4000" b="1" dirty="0" smtClean="0"/>
              <a:t>distributions cont...</a:t>
            </a:r>
            <a:r>
              <a:rPr lang="en-US" dirty="0"/>
              <a:t/>
            </a:r>
            <a:br>
              <a:rPr lang="en-US" dirty="0"/>
            </a:br>
            <a:endParaRPr lang="en-US" dirty="0"/>
          </a:p>
        </p:txBody>
      </p:sp>
      <p:sp>
        <p:nvSpPr>
          <p:cNvPr id="3" name="Date Placeholder 2"/>
          <p:cNvSpPr>
            <a:spLocks noGrp="1"/>
          </p:cNvSpPr>
          <p:nvPr>
            <p:ph type="dt" sz="half" idx="10"/>
          </p:nvPr>
        </p:nvSpPr>
        <p:spPr/>
        <p:txBody>
          <a:bodyPr/>
          <a:lstStyle/>
          <a:p>
            <a:fld id="{83DA9010-C463-450C-B6B8-9D729E922C22}"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r>
              <a:rPr lang="en-US" b="1" dirty="0"/>
              <a:t>Example 2.8:</a:t>
            </a:r>
            <a:r>
              <a:rPr lang="en-US" dirty="0"/>
              <a:t> The following data are on the political party affiliations of sample of 40 </a:t>
            </a:r>
            <a:r>
              <a:rPr lang="en-US" dirty="0" smtClean="0"/>
              <a:t>engineering  </a:t>
            </a:r>
            <a:r>
              <a:rPr lang="en-US" dirty="0"/>
              <a:t>students. D, R, and O stand for Democratic, Republican and Other, respectively.</a:t>
            </a:r>
          </a:p>
          <a:p>
            <a:r>
              <a:rPr lang="en-US" sz="3200" spc="-300" dirty="0"/>
              <a:t>D  </a:t>
            </a:r>
            <a:r>
              <a:rPr lang="en-US" sz="3200" spc="-300" dirty="0" err="1"/>
              <a:t>D</a:t>
            </a:r>
            <a:r>
              <a:rPr lang="en-US" sz="3200" spc="-300" dirty="0"/>
              <a:t>  </a:t>
            </a:r>
            <a:r>
              <a:rPr lang="en-US" sz="3200" spc="-300" dirty="0" err="1"/>
              <a:t>D</a:t>
            </a:r>
            <a:r>
              <a:rPr lang="en-US" sz="3200" spc="-300" dirty="0"/>
              <a:t>  </a:t>
            </a:r>
            <a:r>
              <a:rPr lang="en-US" sz="3200" spc="-300" dirty="0" err="1"/>
              <a:t>D</a:t>
            </a:r>
            <a:r>
              <a:rPr lang="en-US" sz="3200" spc="-300" dirty="0"/>
              <a:t>  O  R  O  R  O  R  O  R  O  D  </a:t>
            </a:r>
            <a:r>
              <a:rPr lang="en-US" sz="3200" spc="-300" dirty="0" err="1"/>
              <a:t>D</a:t>
            </a:r>
            <a:r>
              <a:rPr lang="en-US" sz="3200" spc="-300" dirty="0"/>
              <a:t>  R  D  </a:t>
            </a:r>
            <a:r>
              <a:rPr lang="en-US" sz="3200" spc="-300" dirty="0" err="1"/>
              <a:t>D</a:t>
            </a:r>
            <a:r>
              <a:rPr lang="en-US" sz="3200" spc="-300" dirty="0"/>
              <a:t>  </a:t>
            </a:r>
            <a:r>
              <a:rPr lang="en-US" sz="3200" spc="-300" dirty="0" err="1"/>
              <a:t>D</a:t>
            </a:r>
            <a:r>
              <a:rPr lang="en-US" sz="3200" spc="-300" dirty="0"/>
              <a:t>  R </a:t>
            </a:r>
          </a:p>
          <a:p>
            <a:pPr marL="0" indent="0">
              <a:buNone/>
            </a:pPr>
            <a:r>
              <a:rPr lang="en-US" sz="3200" spc="-300" dirty="0" smtClean="0"/>
              <a:t>     R  </a:t>
            </a:r>
            <a:r>
              <a:rPr lang="en-US" sz="3200" spc="-300" dirty="0"/>
              <a:t>O  R  D  R  </a:t>
            </a:r>
            <a:r>
              <a:rPr lang="en-US" sz="3200" spc="-300" dirty="0" err="1"/>
              <a:t>R</a:t>
            </a:r>
            <a:r>
              <a:rPr lang="en-US" sz="3200" spc="-300" dirty="0"/>
              <a:t>  O  R  </a:t>
            </a:r>
            <a:r>
              <a:rPr lang="en-US" sz="3200" spc="-300" dirty="0" err="1"/>
              <a:t>R</a:t>
            </a:r>
            <a:r>
              <a:rPr lang="en-US" sz="3200" spc="-300" dirty="0"/>
              <a:t>  </a:t>
            </a:r>
            <a:r>
              <a:rPr lang="en-US" sz="3200" spc="-300" dirty="0" err="1"/>
              <a:t>R</a:t>
            </a:r>
            <a:r>
              <a:rPr lang="en-US" sz="3200" spc="-300" dirty="0"/>
              <a:t>  </a:t>
            </a:r>
            <a:r>
              <a:rPr lang="en-US" sz="3200" spc="-300" dirty="0" err="1"/>
              <a:t>R</a:t>
            </a:r>
            <a:r>
              <a:rPr lang="en-US" sz="3200" spc="-300" dirty="0"/>
              <a:t>  </a:t>
            </a:r>
            <a:r>
              <a:rPr lang="en-US" sz="3200" spc="-300" dirty="0" err="1"/>
              <a:t>R</a:t>
            </a:r>
            <a:r>
              <a:rPr lang="en-US" sz="3200" spc="-300" dirty="0"/>
              <a:t>  O  </a:t>
            </a:r>
            <a:r>
              <a:rPr lang="en-US" sz="3200" spc="-300" dirty="0" err="1"/>
              <a:t>O</a:t>
            </a:r>
            <a:r>
              <a:rPr lang="en-US" sz="3200" spc="-300" dirty="0"/>
              <a:t>  R  </a:t>
            </a:r>
            <a:r>
              <a:rPr lang="en-US" sz="3200" spc="-300" dirty="0" err="1"/>
              <a:t>R</a:t>
            </a:r>
            <a:r>
              <a:rPr lang="en-US" sz="3200" spc="-300" dirty="0"/>
              <a:t>  D  R  D  </a:t>
            </a:r>
            <a:r>
              <a:rPr lang="en-US" sz="3200" spc="-300" dirty="0" err="1"/>
              <a:t>D</a:t>
            </a:r>
            <a:endParaRPr lang="en-US" sz="3200" spc="-300" dirty="0"/>
          </a:p>
          <a:p>
            <a:r>
              <a:rPr lang="en-US" dirty="0"/>
              <a:t>The classes for grouping are ‘Democratic’, ‘Republican’ and ‘Other’</a:t>
            </a:r>
          </a:p>
        </p:txBody>
      </p:sp>
    </p:spTree>
    <p:extLst>
      <p:ext uri="{BB962C8B-B14F-4D97-AF65-F5344CB8AC3E}">
        <p14:creationId xmlns:p14="http://schemas.microsoft.com/office/powerpoint/2010/main" val="39841661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Categorical </a:t>
            </a:r>
            <a:r>
              <a:rPr lang="en-US" sz="4000" b="1" dirty="0"/>
              <a:t>frequency distributions cont...</a:t>
            </a:r>
            <a:r>
              <a:rPr lang="en-US" dirty="0"/>
              <a:t/>
            </a:r>
            <a:br>
              <a:rPr lang="en-US" dirty="0"/>
            </a:br>
            <a:endParaRPr lang="en-US" dirty="0"/>
          </a:p>
        </p:txBody>
      </p:sp>
      <p:sp>
        <p:nvSpPr>
          <p:cNvPr id="3" name="Date Placeholder 2"/>
          <p:cNvSpPr>
            <a:spLocks noGrp="1"/>
          </p:cNvSpPr>
          <p:nvPr>
            <p:ph type="dt" sz="half" idx="10"/>
          </p:nvPr>
        </p:nvSpPr>
        <p:spPr/>
        <p:txBody>
          <a:bodyPr/>
          <a:lstStyle/>
          <a:p>
            <a:fld id="{DB16069B-C778-4028-9243-74F1C6541000}"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Table: Number of students by political party </a:t>
            </a:r>
            <a:r>
              <a:rPr lang="en-US" dirty="0" smtClean="0"/>
              <a:t>affiliations.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72472059"/>
              </p:ext>
            </p:extLst>
          </p:nvPr>
        </p:nvGraphicFramePr>
        <p:xfrm>
          <a:off x="612775" y="2743201"/>
          <a:ext cx="8153400" cy="3358896"/>
        </p:xfrm>
        <a:graphic>
          <a:graphicData uri="http://schemas.openxmlformats.org/drawingml/2006/table">
            <a:tbl>
              <a:tblPr firstRow="1" firstCol="1" bandRow="1">
                <a:tableStyleId>{5A111915-BE36-4E01-A7E5-04B1672EAD32}</a:tableStyleId>
              </a:tblPr>
              <a:tblGrid>
                <a:gridCol w="2717800"/>
                <a:gridCol w="2717800"/>
                <a:gridCol w="2717800"/>
              </a:tblGrid>
              <a:tr h="594360">
                <a:tc>
                  <a:txBody>
                    <a:bodyPr/>
                    <a:lstStyle/>
                    <a:p>
                      <a:pPr marL="0" marR="0" algn="ctr">
                        <a:lnSpc>
                          <a:spcPct val="115000"/>
                        </a:lnSpc>
                        <a:spcBef>
                          <a:spcPts val="0"/>
                        </a:spcBef>
                        <a:spcAft>
                          <a:spcPts val="0"/>
                        </a:spcAft>
                      </a:pPr>
                      <a:r>
                        <a:rPr lang="en-US" sz="2800" dirty="0">
                          <a:effectLst/>
                        </a:rPr>
                        <a:t>Class</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frequency</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Relative frequency</a:t>
                      </a:r>
                      <a:endParaRPr lang="en-US" sz="2400">
                        <a:effectLst/>
                        <a:latin typeface="Calibri"/>
                        <a:ea typeface="Calibri"/>
                        <a:cs typeface="Times New Roman"/>
                      </a:endParaRPr>
                    </a:p>
                  </a:txBody>
                  <a:tcPr marL="68580" marR="68580" marT="0" marB="0"/>
                </a:tc>
              </a:tr>
              <a:tr h="594360">
                <a:tc>
                  <a:txBody>
                    <a:bodyPr/>
                    <a:lstStyle/>
                    <a:p>
                      <a:pPr marL="0" marR="0" algn="ctr">
                        <a:lnSpc>
                          <a:spcPct val="115000"/>
                        </a:lnSpc>
                        <a:spcBef>
                          <a:spcPts val="0"/>
                        </a:spcBef>
                        <a:spcAft>
                          <a:spcPts val="0"/>
                        </a:spcAft>
                      </a:pPr>
                      <a:r>
                        <a:rPr lang="en-US" sz="2800">
                          <a:effectLst/>
                        </a:rPr>
                        <a:t>Democratic</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13</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0.325</a:t>
                      </a:r>
                      <a:endParaRPr lang="en-US" sz="2400">
                        <a:effectLst/>
                        <a:latin typeface="Calibri"/>
                        <a:ea typeface="Calibri"/>
                        <a:cs typeface="Times New Roman"/>
                      </a:endParaRPr>
                    </a:p>
                  </a:txBody>
                  <a:tcPr marL="68580" marR="68580" marT="0" marB="0"/>
                </a:tc>
              </a:tr>
              <a:tr h="594360">
                <a:tc>
                  <a:txBody>
                    <a:bodyPr/>
                    <a:lstStyle/>
                    <a:p>
                      <a:pPr marL="0" marR="0" algn="ctr">
                        <a:lnSpc>
                          <a:spcPct val="115000"/>
                        </a:lnSpc>
                        <a:spcBef>
                          <a:spcPts val="0"/>
                        </a:spcBef>
                        <a:spcAft>
                          <a:spcPts val="0"/>
                        </a:spcAft>
                      </a:pPr>
                      <a:r>
                        <a:rPr lang="en-US" sz="2800">
                          <a:effectLst/>
                        </a:rPr>
                        <a:t>Republican</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18</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0.45</a:t>
                      </a:r>
                      <a:endParaRPr lang="en-US" sz="2400">
                        <a:effectLst/>
                        <a:latin typeface="Calibri"/>
                        <a:ea typeface="Calibri"/>
                        <a:cs typeface="Times New Roman"/>
                      </a:endParaRPr>
                    </a:p>
                  </a:txBody>
                  <a:tcPr marL="68580" marR="68580" marT="0" marB="0"/>
                </a:tc>
              </a:tr>
              <a:tr h="594360">
                <a:tc>
                  <a:txBody>
                    <a:bodyPr/>
                    <a:lstStyle/>
                    <a:p>
                      <a:pPr marL="0" marR="0" algn="ctr">
                        <a:lnSpc>
                          <a:spcPct val="115000"/>
                        </a:lnSpc>
                        <a:spcBef>
                          <a:spcPts val="0"/>
                        </a:spcBef>
                        <a:spcAft>
                          <a:spcPts val="0"/>
                        </a:spcAft>
                      </a:pPr>
                      <a:r>
                        <a:rPr lang="en-US" sz="2800">
                          <a:effectLst/>
                        </a:rPr>
                        <a:t>Other</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9</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0.225</a:t>
                      </a:r>
                      <a:endParaRPr lang="en-US" sz="2400">
                        <a:effectLst/>
                        <a:latin typeface="Calibri"/>
                        <a:ea typeface="Calibri"/>
                        <a:cs typeface="Times New Roman"/>
                      </a:endParaRPr>
                    </a:p>
                  </a:txBody>
                  <a:tcPr marL="68580" marR="68580" marT="0" marB="0"/>
                </a:tc>
              </a:tr>
              <a:tr h="594360">
                <a:tc>
                  <a:txBody>
                    <a:bodyPr/>
                    <a:lstStyle/>
                    <a:p>
                      <a:pPr marL="0" marR="0" algn="ctr">
                        <a:lnSpc>
                          <a:spcPct val="115000"/>
                        </a:lnSpc>
                        <a:spcBef>
                          <a:spcPts val="0"/>
                        </a:spcBef>
                        <a:spcAft>
                          <a:spcPts val="0"/>
                        </a:spcAft>
                      </a:pPr>
                      <a:r>
                        <a:rPr lang="en-US" sz="2800">
                          <a:effectLst/>
                        </a:rPr>
                        <a:t>Total</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a:effectLst/>
                        </a:rPr>
                        <a:t>40</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800" dirty="0">
                          <a:effectLst/>
                        </a:rPr>
                        <a:t>1</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747976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GB" sz="2700" b="1" dirty="0"/>
              <a:t>Diagrammatic and graphical presentation of data</a:t>
            </a:r>
            <a:r>
              <a:rPr lang="en-US" sz="2700" b="1" dirty="0"/>
              <a:t/>
            </a:r>
            <a:br>
              <a:rPr lang="en-US" sz="2700" b="1" dirty="0"/>
            </a:br>
            <a:endParaRPr lang="en-US" dirty="0"/>
          </a:p>
        </p:txBody>
      </p:sp>
      <p:sp>
        <p:nvSpPr>
          <p:cNvPr id="3" name="Date Placeholder 2"/>
          <p:cNvSpPr>
            <a:spLocks noGrp="1"/>
          </p:cNvSpPr>
          <p:nvPr>
            <p:ph type="dt" sz="half" idx="10"/>
          </p:nvPr>
        </p:nvSpPr>
        <p:spPr/>
        <p:txBody>
          <a:bodyPr/>
          <a:lstStyle/>
          <a:p>
            <a:fld id="{79034855-DD5D-4D8C-A830-F4648D5D2058}"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a:bodyPr>
          <a:lstStyle/>
          <a:p>
            <a:pPr marL="320040" lvl="2" indent="-320040">
              <a:spcBef>
                <a:spcPts val="700"/>
              </a:spcBef>
              <a:buSzPct val="60000"/>
              <a:buFont typeface="Wingdings"/>
              <a:buChar char=""/>
            </a:pPr>
            <a:r>
              <a:rPr lang="en-US" sz="2800" b="1" dirty="0"/>
              <a:t>Graphs for quantitative data </a:t>
            </a:r>
          </a:p>
          <a:p>
            <a:pPr lvl="1"/>
            <a:r>
              <a:rPr lang="en-US" b="1" dirty="0"/>
              <a:t>Histogram</a:t>
            </a:r>
            <a:r>
              <a:rPr lang="en-US" dirty="0"/>
              <a:t>:</a:t>
            </a:r>
            <a:r>
              <a:rPr lang="en-US" b="1" dirty="0"/>
              <a:t> </a:t>
            </a:r>
            <a:r>
              <a:rPr lang="en-US" dirty="0"/>
              <a:t>it</a:t>
            </a:r>
            <a:r>
              <a:rPr lang="en-US" b="1" dirty="0"/>
              <a:t> </a:t>
            </a:r>
            <a:r>
              <a:rPr lang="en-US" dirty="0"/>
              <a:t>consists of a set of adjacent rectangles whose bases are marked off by class boundaries (not class limits) along the horizontal axis and whose heights are proportional to the frequencies associated with the respective </a:t>
            </a:r>
            <a:r>
              <a:rPr lang="en-US" dirty="0" smtClean="0"/>
              <a:t>classes.</a:t>
            </a:r>
          </a:p>
          <a:p>
            <a:pPr marL="320040" lvl="1" indent="0">
              <a:buNone/>
            </a:pPr>
            <a:r>
              <a:rPr lang="en-US" dirty="0" smtClean="0"/>
              <a:t>To </a:t>
            </a:r>
            <a:r>
              <a:rPr lang="en-US" dirty="0"/>
              <a:t>construct a histogram from a data set:</a:t>
            </a:r>
          </a:p>
          <a:p>
            <a:pPr lvl="2"/>
            <a:r>
              <a:rPr lang="en-US" dirty="0"/>
              <a:t>Construct a frequency table.</a:t>
            </a:r>
          </a:p>
          <a:p>
            <a:pPr lvl="2"/>
            <a:r>
              <a:rPr lang="en-US" dirty="0"/>
              <a:t>Draw adjacent bars having heights determined by the frequencies in step1.</a:t>
            </a:r>
          </a:p>
          <a:p>
            <a:endParaRPr lang="en-US" dirty="0"/>
          </a:p>
        </p:txBody>
      </p:sp>
    </p:spTree>
    <p:extLst>
      <p:ext uri="{BB962C8B-B14F-4D97-AF65-F5344CB8AC3E}">
        <p14:creationId xmlns:p14="http://schemas.microsoft.com/office/powerpoint/2010/main" val="11694859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4122B3B-A154-455F-9697-5A7633EEB7B7}"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H</a:t>
            </a:r>
            <a:r>
              <a:rPr lang="en-US" dirty="0" smtClean="0"/>
              <a:t>istogram </a:t>
            </a:r>
            <a:r>
              <a:rPr lang="en-US" dirty="0"/>
              <a:t>can often indicate how symmetric the data are; how spread out the data are; whether there are intervals having high levels of data concentration; whether there are gaps in the data; and whether some data values are far apart from others</a:t>
            </a:r>
            <a:r>
              <a:rPr lang="en-US" dirty="0" smtClean="0"/>
              <a:t>.</a:t>
            </a:r>
          </a:p>
          <a:p>
            <a:endParaRPr lang="en-US" dirty="0"/>
          </a:p>
        </p:txBody>
      </p:sp>
    </p:spTree>
    <p:extLst>
      <p:ext uri="{BB962C8B-B14F-4D97-AF65-F5344CB8AC3E}">
        <p14:creationId xmlns:p14="http://schemas.microsoft.com/office/powerpoint/2010/main" val="41943308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2414F73-2D20-44A7-A541-4AFBF6A30718}"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lnSpcReduction="10000"/>
          </a:bodyPr>
          <a:lstStyle/>
          <a:p>
            <a:r>
              <a:rPr lang="en-US" b="1" dirty="0"/>
              <a:t>Example 2.9:</a:t>
            </a:r>
            <a:r>
              <a:rPr lang="en-US" dirty="0"/>
              <a:t> The  following is  a histogram for the frequency distribution  in example 2.4</a:t>
            </a:r>
            <a:r>
              <a:rPr lang="en-US" dirty="0" smtClean="0"/>
              <a:t>.</a:t>
            </a:r>
          </a:p>
          <a:p>
            <a:endParaRPr lang="en-US" dirty="0"/>
          </a:p>
          <a:p>
            <a:endParaRPr lang="en-US" dirty="0" smtClean="0"/>
          </a:p>
          <a:p>
            <a:endParaRPr lang="en-US" dirty="0"/>
          </a:p>
          <a:p>
            <a:endParaRPr lang="en-US" dirty="0" smtClean="0"/>
          </a:p>
          <a:p>
            <a:endParaRPr lang="en-US" dirty="0"/>
          </a:p>
          <a:p>
            <a:pPr marL="0" indent="0">
              <a:buNone/>
            </a:pPr>
            <a:r>
              <a:rPr lang="en-US" dirty="0"/>
              <a:t>Figure: Distribution of number of minutes spent by the automobile workers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909" y="2895600"/>
            <a:ext cx="510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4255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022CFAC-41DF-4237-AE22-4EA077FDD9BC}"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09600" y="1600200"/>
            <a:ext cx="8305800" cy="4191000"/>
          </a:xfrm>
        </p:spPr>
        <p:txBody>
          <a:bodyPr>
            <a:normAutofit/>
          </a:bodyPr>
          <a:lstStyle/>
          <a:p>
            <a:r>
              <a:rPr lang="en-US" sz="2800" b="1" dirty="0"/>
              <a:t>Frequency polygon</a:t>
            </a:r>
            <a:r>
              <a:rPr lang="en-US" sz="2800" dirty="0"/>
              <a:t>: is a graphic form of a frequency distribution. It can be constructed by plotting the class frequencies against class marks and joining them by a set of line segments.</a:t>
            </a:r>
          </a:p>
          <a:p>
            <a:r>
              <a:rPr lang="en-US" sz="2800" b="1" dirty="0"/>
              <a:t>Note: </a:t>
            </a:r>
            <a:r>
              <a:rPr lang="en-US" sz="2800" dirty="0"/>
              <a:t>we should add two classes with zero frequencies at the two ends of the frequency distribution to complete the polygon. </a:t>
            </a:r>
          </a:p>
          <a:p>
            <a:endParaRPr lang="en-US" sz="2800" dirty="0"/>
          </a:p>
        </p:txBody>
      </p:sp>
    </p:spTree>
    <p:extLst>
      <p:ext uri="{BB962C8B-B14F-4D97-AF65-F5344CB8AC3E}">
        <p14:creationId xmlns:p14="http://schemas.microsoft.com/office/powerpoint/2010/main" val="30420841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4299CCA-7D35-4E8F-BDC0-315AADC82D76}"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228600" y="1600200"/>
            <a:ext cx="8763000" cy="4495800"/>
          </a:xfrm>
        </p:spPr>
        <p:txBody>
          <a:bodyPr>
            <a:normAutofit fontScale="77500" lnSpcReduction="20000"/>
          </a:bodyPr>
          <a:lstStyle/>
          <a:p>
            <a:endParaRPr lang="en-US" b="1" dirty="0" smtClean="0"/>
          </a:p>
          <a:p>
            <a:r>
              <a:rPr lang="en-US" b="1" dirty="0" smtClean="0"/>
              <a:t>Example </a:t>
            </a:r>
            <a:r>
              <a:rPr lang="en-US" b="1" dirty="0"/>
              <a:t>2.10:</a:t>
            </a:r>
            <a:r>
              <a:rPr lang="en-US" dirty="0"/>
              <a:t> Construct a frequency polygon for the frequency distribution of the time spent by   the automobile workers that we have seen in example </a:t>
            </a:r>
            <a:r>
              <a:rPr lang="en-US" dirty="0" smtClean="0"/>
              <a:t>2.4</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Figure</a:t>
            </a:r>
            <a:r>
              <a:rPr lang="en-US" dirty="0"/>
              <a:t>: Distribution of number of minutes spent by the automobile workers</a:t>
            </a:r>
          </a:p>
          <a:p>
            <a:endParaRPr lang="en-US" dirty="0" smtClean="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709" y="3124200"/>
            <a:ext cx="4495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9332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2800" b="1" dirty="0"/>
              <a:t>Graphs useful for presenting qualitative data</a:t>
            </a:r>
            <a:br>
              <a:rPr lang="en-US" sz="2800" b="1" dirty="0"/>
            </a:br>
            <a:endParaRPr lang="en-US" dirty="0"/>
          </a:p>
        </p:txBody>
      </p:sp>
      <p:sp>
        <p:nvSpPr>
          <p:cNvPr id="3" name="Date Placeholder 2"/>
          <p:cNvSpPr>
            <a:spLocks noGrp="1"/>
          </p:cNvSpPr>
          <p:nvPr>
            <p:ph type="dt" sz="half" idx="10"/>
          </p:nvPr>
        </p:nvSpPr>
        <p:spPr/>
        <p:txBody>
          <a:bodyPr/>
          <a:lstStyle/>
          <a:p>
            <a:fld id="{C2BCA025-2AE5-412E-A878-CC46ABAD5AC7}"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a:xfrm>
            <a:off x="612648" y="1600200"/>
            <a:ext cx="8153400" cy="4572000"/>
          </a:xfrm>
        </p:spPr>
        <p:txBody>
          <a:bodyPr/>
          <a:lstStyle/>
          <a:p>
            <a:r>
              <a:rPr lang="en-US" b="1" dirty="0"/>
              <a:t>Bar charts </a:t>
            </a:r>
            <a:r>
              <a:rPr lang="en-US" dirty="0"/>
              <a:t>are diagrammatic representation of data in which the data are represented by series of vertical or horizontal bars, the height (or length) of each bar indicating the size of the figure represented.</a:t>
            </a:r>
          </a:p>
          <a:p>
            <a:r>
              <a:rPr lang="en-US" b="1" dirty="0"/>
              <a:t>Example 2.11:</a:t>
            </a:r>
            <a:r>
              <a:rPr lang="en-US" dirty="0"/>
              <a:t> Draw a bar chart for the following coffee production data</a:t>
            </a:r>
            <a:r>
              <a:rPr lang="en-US" dirty="0" smtClean="0"/>
              <a:t>.</a:t>
            </a:r>
            <a:endParaRPr lang="en-US" dirty="0"/>
          </a:p>
        </p:txBody>
      </p:sp>
    </p:spTree>
    <p:extLst>
      <p:ext uri="{BB962C8B-B14F-4D97-AF65-F5344CB8AC3E}">
        <p14:creationId xmlns:p14="http://schemas.microsoft.com/office/powerpoint/2010/main" val="39250968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CBC6A55-94F9-4281-B6B0-7CB177CA7DE0}"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dirty="0"/>
              <a:t>Table: Coffee productions from 1990 to </a:t>
            </a:r>
            <a:r>
              <a:rPr lang="en-US" dirty="0" smtClean="0"/>
              <a:t>1995.</a:t>
            </a:r>
          </a:p>
          <a:p>
            <a:endParaRPr lang="en-US" dirty="0"/>
          </a:p>
          <a:p>
            <a:endParaRPr lang="en-US" dirty="0" smtClean="0"/>
          </a:p>
          <a:p>
            <a:endParaRPr lang="en-US" dirty="0"/>
          </a:p>
          <a:p>
            <a:endParaRPr lang="en-US" dirty="0" smtClean="0"/>
          </a:p>
          <a:p>
            <a:pPr marL="0" indent="0">
              <a:buNone/>
            </a:pPr>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48830002"/>
              </p:ext>
            </p:extLst>
          </p:nvPr>
        </p:nvGraphicFramePr>
        <p:xfrm>
          <a:off x="838200" y="2209801"/>
          <a:ext cx="7620001" cy="1388863"/>
        </p:xfrm>
        <a:graphic>
          <a:graphicData uri="http://schemas.openxmlformats.org/drawingml/2006/table">
            <a:tbl>
              <a:tblPr firstRow="1" firstCol="1" bandRow="1">
                <a:tableStyleId>{7DF18680-E054-41AD-8BC1-D1AEF772440D}</a:tableStyleId>
              </a:tblPr>
              <a:tblGrid>
                <a:gridCol w="3503959"/>
                <a:gridCol w="686007"/>
                <a:gridCol w="686007"/>
                <a:gridCol w="686007"/>
                <a:gridCol w="686007"/>
                <a:gridCol w="686007"/>
                <a:gridCol w="686007"/>
              </a:tblGrid>
              <a:tr h="687823">
                <a:tc>
                  <a:txBody>
                    <a:bodyPr/>
                    <a:lstStyle/>
                    <a:p>
                      <a:pPr marL="0" marR="0">
                        <a:lnSpc>
                          <a:spcPct val="115000"/>
                        </a:lnSpc>
                        <a:spcBef>
                          <a:spcPts val="0"/>
                        </a:spcBef>
                        <a:spcAft>
                          <a:spcPts val="0"/>
                        </a:spcAft>
                      </a:pPr>
                      <a:r>
                        <a:rPr lang="en-US" sz="2000" dirty="0">
                          <a:effectLst/>
                        </a:rPr>
                        <a:t>Production year</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1990</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1991</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1992</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1993</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1994</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1995</a:t>
                      </a:r>
                      <a:endParaRPr lang="en-US" sz="1800">
                        <a:effectLst/>
                        <a:latin typeface="Calibri"/>
                        <a:ea typeface="Calibri"/>
                        <a:cs typeface="Times New Roman"/>
                      </a:endParaRPr>
                    </a:p>
                  </a:txBody>
                  <a:tcPr marL="68580" marR="68580" marT="0" marB="0"/>
                </a:tc>
              </a:tr>
              <a:tr h="607577">
                <a:tc>
                  <a:txBody>
                    <a:bodyPr/>
                    <a:lstStyle/>
                    <a:p>
                      <a:pPr marL="0" marR="0">
                        <a:lnSpc>
                          <a:spcPct val="115000"/>
                        </a:lnSpc>
                        <a:spcBef>
                          <a:spcPts val="0"/>
                        </a:spcBef>
                        <a:spcAft>
                          <a:spcPts val="0"/>
                        </a:spcAft>
                      </a:pPr>
                      <a:r>
                        <a:rPr lang="en-US" sz="2000" dirty="0">
                          <a:effectLst/>
                        </a:rPr>
                        <a:t>Amounts of coffee (in 1000 tons)     </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50</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75</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92</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64</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100</a:t>
                      </a:r>
                      <a:endParaRPr lang="en-US" sz="18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120</a:t>
                      </a:r>
                      <a:endParaRPr lang="en-US" sz="1800" dirty="0">
                        <a:effectLst/>
                        <a:latin typeface="Calibri"/>
                        <a:ea typeface="Calibri"/>
                        <a:cs typeface="Times New Roman"/>
                      </a:endParaRPr>
                    </a:p>
                  </a:txBody>
                  <a:tcPr marL="68580" marR="68580" marT="0" marB="0"/>
                </a:tc>
              </a:tr>
            </a:tbl>
          </a:graphicData>
        </a:graphic>
      </p:graphicFrame>
      <p:pic>
        <p:nvPicPr>
          <p:cNvPr id="143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65418"/>
            <a:ext cx="4038600" cy="2382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299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AA38F68-4A51-41D7-9928-B35F2B933855}"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Pie-chart: it </a:t>
            </a:r>
            <a:r>
              <a:rPr lang="en-US" dirty="0"/>
              <a:t>is a circle divided by radial lines into sections or sectors so that the area of each sector is proportional to the size of the figure represented.</a:t>
            </a:r>
          </a:p>
          <a:p>
            <a:r>
              <a:rPr lang="en-US" dirty="0"/>
              <a:t>Pie-chart construction: </a:t>
            </a:r>
          </a:p>
          <a:p>
            <a:pPr lvl="1"/>
            <a:r>
              <a:rPr lang="en-US" dirty="0"/>
              <a:t>Calculate the percentage frequency of each component. </a:t>
            </a:r>
            <a:r>
              <a:rPr lang="en-US" dirty="0" smtClean="0"/>
              <a:t>It is given by</a:t>
            </a:r>
            <a:endParaRPr lang="en-US" dirty="0"/>
          </a:p>
          <a:p>
            <a:pPr lvl="1"/>
            <a:r>
              <a:rPr lang="en-US" dirty="0"/>
              <a:t>Calculate the degree measures of each sector. It is given by </a:t>
            </a:r>
            <a:r>
              <a:rPr lang="en-US" dirty="0" smtClean="0"/>
              <a:t>  </a:t>
            </a:r>
            <a:endParaRPr lang="en-US" dirty="0"/>
          </a:p>
          <a:p>
            <a:pPr lvl="1"/>
            <a:r>
              <a:rPr lang="en-US" dirty="0" smtClean="0"/>
              <a:t>Then draw </a:t>
            </a:r>
            <a:r>
              <a:rPr lang="en-US" dirty="0"/>
              <a:t>the </a:t>
            </a:r>
            <a:r>
              <a:rPr lang="en-US" dirty="0" smtClean="0"/>
              <a:t>circle.</a:t>
            </a:r>
            <a:endParaRPr 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3886200"/>
            <a:ext cx="1447800" cy="607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724400"/>
            <a:ext cx="114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028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Classification </a:t>
            </a:r>
            <a:r>
              <a:rPr lang="en-US" b="1" dirty="0"/>
              <a:t>of Statistics</a:t>
            </a:r>
            <a:r>
              <a:rPr lang="en-US" dirty="0"/>
              <a:t/>
            </a:r>
            <a:br>
              <a:rPr lang="en-US" dirty="0"/>
            </a:br>
            <a:endParaRPr lang="en-US" dirty="0"/>
          </a:p>
        </p:txBody>
      </p:sp>
      <p:sp>
        <p:nvSpPr>
          <p:cNvPr id="3" name="Date Placeholder 2"/>
          <p:cNvSpPr>
            <a:spLocks noGrp="1"/>
          </p:cNvSpPr>
          <p:nvPr>
            <p:ph type="dt" sz="half" idx="10"/>
          </p:nvPr>
        </p:nvSpPr>
        <p:spPr/>
        <p:txBody>
          <a:bodyPr/>
          <a:lstStyle/>
          <a:p>
            <a:fld id="{B01B4A6E-355B-4DAA-BBEF-DE17AC3FDD52}"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p:txBody>
          <a:bodyPr/>
          <a:lstStyle/>
          <a:p>
            <a:r>
              <a:rPr lang="en-US" sz="2800" dirty="0"/>
              <a:t>Statistics may be divided into two main branches</a:t>
            </a:r>
            <a:r>
              <a:rPr lang="en-US" sz="2800" dirty="0" smtClean="0"/>
              <a:t>:</a:t>
            </a:r>
          </a:p>
          <a:p>
            <a:pPr marL="0" indent="0">
              <a:buNone/>
            </a:pPr>
            <a:endParaRPr lang="en-US" sz="2800" dirty="0" smtClean="0"/>
          </a:p>
          <a:p>
            <a:pPr marL="891540" lvl="1" indent="-571500">
              <a:buFont typeface="+mj-lt"/>
              <a:buAutoNum type="romanUcPeriod"/>
            </a:pPr>
            <a:r>
              <a:rPr lang="en-US" sz="2400" dirty="0" smtClean="0"/>
              <a:t>Descriptive Statistics</a:t>
            </a:r>
            <a:r>
              <a:rPr lang="en-US" sz="2400" dirty="0"/>
              <a:t> </a:t>
            </a:r>
          </a:p>
          <a:p>
            <a:pPr marL="891540" lvl="1" indent="-571500">
              <a:buFont typeface="+mj-lt"/>
              <a:buAutoNum type="romanUcPeriod"/>
            </a:pPr>
            <a:r>
              <a:rPr lang="en-US" sz="2400" dirty="0" smtClean="0"/>
              <a:t> </a:t>
            </a:r>
            <a:r>
              <a:rPr lang="en-US" sz="2400" dirty="0"/>
              <a:t>Inferential Statistics</a:t>
            </a:r>
          </a:p>
          <a:p>
            <a:endParaRPr lang="en-US" dirty="0"/>
          </a:p>
        </p:txBody>
      </p:sp>
    </p:spTree>
    <p:extLst>
      <p:ext uri="{BB962C8B-B14F-4D97-AF65-F5344CB8AC3E}">
        <p14:creationId xmlns:p14="http://schemas.microsoft.com/office/powerpoint/2010/main" val="5541087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80B090E-62C1-46A5-BC7F-3BC499A126D3}"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lstStyle/>
          <a:p>
            <a:r>
              <a:rPr lang="en-US" b="1" dirty="0"/>
              <a:t>Example 2.13:</a:t>
            </a:r>
            <a:r>
              <a:rPr lang="en-US" dirty="0"/>
              <a:t> Draw a pie-chart to represent the following data on a certain family expenditure.</a:t>
            </a:r>
          </a:p>
          <a:p>
            <a:r>
              <a:rPr lang="en-US" dirty="0"/>
              <a:t>Table: Family expenditure.</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7866848"/>
              </p:ext>
            </p:extLst>
          </p:nvPr>
        </p:nvGraphicFramePr>
        <p:xfrm>
          <a:off x="762000" y="3200400"/>
          <a:ext cx="7696198" cy="2730274"/>
        </p:xfrm>
        <a:graphic>
          <a:graphicData uri="http://schemas.openxmlformats.org/drawingml/2006/table">
            <a:tbl>
              <a:tblPr firstRow="1" firstCol="1" bandRow="1">
                <a:tableStyleId>{93296810-A885-4BE3-A3E7-6D5BEEA58F35}</a:tableStyleId>
              </a:tblPr>
              <a:tblGrid>
                <a:gridCol w="1808595"/>
                <a:gridCol w="937362"/>
                <a:gridCol w="937362"/>
                <a:gridCol w="1138501"/>
                <a:gridCol w="1243049"/>
                <a:gridCol w="937362"/>
                <a:gridCol w="693967"/>
              </a:tblGrid>
              <a:tr h="837466">
                <a:tc>
                  <a:txBody>
                    <a:bodyPr/>
                    <a:lstStyle/>
                    <a:p>
                      <a:pPr marL="0" marR="0" algn="ctr">
                        <a:lnSpc>
                          <a:spcPct val="115000"/>
                        </a:lnSpc>
                        <a:spcBef>
                          <a:spcPts val="0"/>
                        </a:spcBef>
                        <a:spcAft>
                          <a:spcPts val="0"/>
                        </a:spcAft>
                      </a:pPr>
                      <a:r>
                        <a:rPr lang="en-US" sz="1800" dirty="0">
                          <a:effectLst/>
                        </a:rPr>
                        <a:t>Item </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Food</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Clothing</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House rent</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Fuel &amp; light</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Miscellaneous</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Total</a:t>
                      </a:r>
                      <a:endParaRPr lang="en-US" sz="1600">
                        <a:effectLst/>
                        <a:latin typeface="Calibri"/>
                        <a:ea typeface="Calibri"/>
                        <a:cs typeface="Times New Roman"/>
                      </a:endParaRPr>
                    </a:p>
                  </a:txBody>
                  <a:tcPr marL="68580" marR="68580" marT="0" marB="0"/>
                </a:tc>
              </a:tr>
              <a:tr h="508245">
                <a:tc>
                  <a:txBody>
                    <a:bodyPr/>
                    <a:lstStyle/>
                    <a:p>
                      <a:pPr marL="0" marR="0" algn="ctr">
                        <a:lnSpc>
                          <a:spcPct val="115000"/>
                        </a:lnSpc>
                        <a:spcBef>
                          <a:spcPts val="0"/>
                        </a:spcBef>
                        <a:spcAft>
                          <a:spcPts val="0"/>
                        </a:spcAft>
                      </a:pPr>
                      <a:r>
                        <a:rPr lang="en-US" sz="1800">
                          <a:effectLst/>
                        </a:rPr>
                        <a:t>Expenditure(in birr)</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50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20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150</a:t>
                      </a:r>
                      <a:endParaRPr lang="en-US" sz="1600">
                        <a:effectLst/>
                        <a:latin typeface="Calibri"/>
                        <a:ea typeface="Calibri"/>
                        <a:cs typeface="Times New Roman"/>
                      </a:endParaRPr>
                    </a:p>
                  </a:txBody>
                  <a:tcPr marL="68580" marR="68580" marT="0" marB="0"/>
                </a:tc>
              </a:tr>
              <a:tr h="508245">
                <a:tc>
                  <a:txBody>
                    <a:bodyPr/>
                    <a:lstStyle/>
                    <a:p>
                      <a:pPr marL="0" marR="0" algn="ctr">
                        <a:lnSpc>
                          <a:spcPct val="115000"/>
                        </a:lnSpc>
                        <a:spcBef>
                          <a:spcPts val="0"/>
                        </a:spcBef>
                        <a:spcAft>
                          <a:spcPts val="0"/>
                        </a:spcAft>
                      </a:pPr>
                      <a:r>
                        <a:rPr lang="en-US" sz="1800">
                          <a:effectLst/>
                        </a:rPr>
                        <a:t>Percentage frequencies </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33.33</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20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13.33</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23.33</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 </a:t>
                      </a:r>
                      <a:endParaRPr lang="en-US" sz="1600">
                        <a:effectLst/>
                        <a:latin typeface="Calibri"/>
                        <a:ea typeface="Calibri"/>
                        <a:cs typeface="Times New Roman"/>
                      </a:endParaRPr>
                    </a:p>
                  </a:txBody>
                  <a:tcPr marL="68580" marR="68580" marT="0" marB="0"/>
                </a:tc>
              </a:tr>
              <a:tr h="508245">
                <a:tc>
                  <a:txBody>
                    <a:bodyPr/>
                    <a:lstStyle/>
                    <a:p>
                      <a:pPr marL="0" marR="0" algn="ctr">
                        <a:lnSpc>
                          <a:spcPct val="115000"/>
                        </a:lnSpc>
                        <a:spcBef>
                          <a:spcPts val="0"/>
                        </a:spcBef>
                        <a:spcAft>
                          <a:spcPts val="0"/>
                        </a:spcAft>
                      </a:pPr>
                      <a:r>
                        <a:rPr lang="en-US" sz="1800">
                          <a:effectLst/>
                        </a:rPr>
                        <a:t>Angles of the sector</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120</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72</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48</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36</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a:effectLst/>
                        </a:rPr>
                        <a:t>84</a:t>
                      </a:r>
                      <a:r>
                        <a:rPr lang="en-US" sz="1800" baseline="30000">
                          <a:effectLst/>
                        </a:rPr>
                        <a:t>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3600</a:t>
                      </a:r>
                      <a:endParaRPr lang="en-US" sz="1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6432442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4C78C3F-EB2B-45EB-98DE-ED8699700262}"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
        <p:nvSpPr>
          <p:cNvPr id="5" name="Content Placeholder 4"/>
          <p:cNvSpPr>
            <a:spLocks noGrp="1"/>
          </p:cNvSpPr>
          <p:nvPr>
            <p:ph sz="quarter"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r>
              <a:rPr lang="en-US" dirty="0" smtClean="0"/>
              <a:t>Figure</a:t>
            </a:r>
            <a:r>
              <a:rPr lang="en-US" dirty="0"/>
              <a:t>: Family expenditure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5334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6458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9746006">
            <a:off x="457200" y="274638"/>
            <a:ext cx="8229600" cy="5897562"/>
          </a:xfrm>
        </p:spPr>
        <p:txBody>
          <a:bodyPr>
            <a:normAutofit/>
          </a:bodyPr>
          <a:lstStyle/>
          <a:p>
            <a:r>
              <a:rPr lang="en-US" sz="9600" dirty="0" smtClean="0">
                <a:effectLst>
                  <a:outerShdw blurRad="38100" dist="38100" dir="2700000" algn="tl">
                    <a:srgbClr val="000000">
                      <a:alpha val="43137"/>
                    </a:srgbClr>
                  </a:outerShdw>
                </a:effectLst>
                <a:latin typeface="Monotype Corsiva" panose="03010101010201010101" pitchFamily="66" charset="0"/>
              </a:rPr>
              <a:t>    </a:t>
            </a:r>
            <a:r>
              <a:rPr lang="en-US" sz="11500" dirty="0" smtClean="0">
                <a:effectLst>
                  <a:outerShdw blurRad="38100" dist="38100" dir="2700000" algn="tl">
                    <a:srgbClr val="000000">
                      <a:alpha val="43137"/>
                    </a:srgbClr>
                  </a:outerShdw>
                </a:effectLst>
                <a:latin typeface="Monotype Corsiva" panose="03010101010201010101" pitchFamily="66" charset="0"/>
              </a:rPr>
              <a:t>Thank you!</a:t>
            </a:r>
            <a:endParaRPr lang="en-US" sz="11500" dirty="0">
              <a:effectLst>
                <a:outerShdw blurRad="38100" dist="38100" dir="2700000" algn="tl">
                  <a:srgbClr val="000000">
                    <a:alpha val="43137"/>
                  </a:srgbClr>
                </a:outerShdw>
              </a:effectLst>
              <a:latin typeface="Monotype Corsiva" panose="03010101010201010101" pitchFamily="66" charset="0"/>
            </a:endParaRPr>
          </a:p>
        </p:txBody>
      </p:sp>
      <p:sp>
        <p:nvSpPr>
          <p:cNvPr id="3" name="Date Placeholder 2"/>
          <p:cNvSpPr>
            <a:spLocks noGrp="1"/>
          </p:cNvSpPr>
          <p:nvPr>
            <p:ph type="dt" sz="half" idx="10"/>
          </p:nvPr>
        </p:nvSpPr>
        <p:spPr/>
        <p:txBody>
          <a:bodyPr/>
          <a:lstStyle/>
          <a:p>
            <a:fld id="{1814301F-1249-472E-A4E3-464AC2B635CF}" type="datetime1">
              <a:rPr lang="en-US" smtClean="0">
                <a:solidFill>
                  <a:srgbClr val="4E5B6F"/>
                </a:solidFill>
              </a:rPr>
              <a:pPr/>
              <a:t>6/27/2022</a:t>
            </a:fld>
            <a:endParaRPr lang="en-US" dirty="0">
              <a:solidFill>
                <a:srgbClr val="4E5B6F"/>
              </a:solidFill>
            </a:endParaRPr>
          </a:p>
        </p:txBody>
      </p:sp>
      <p:sp>
        <p:nvSpPr>
          <p:cNvPr id="4" name="Footer Placeholder 3"/>
          <p:cNvSpPr>
            <a:spLocks noGrp="1"/>
          </p:cNvSpPr>
          <p:nvPr>
            <p:ph type="ftr" sz="quarter" idx="11"/>
          </p:nvPr>
        </p:nvSpPr>
        <p:spPr/>
        <p:txBody>
          <a:bodyPr/>
          <a:lstStyle/>
          <a:p>
            <a:pPr lvl="1"/>
            <a:r>
              <a:rPr lang="en-US" smtClean="0">
                <a:solidFill>
                  <a:prstClr val="black"/>
                </a:solidFill>
              </a:rPr>
              <a:t>mullergaro@gmail.com</a:t>
            </a:r>
            <a:endParaRPr lang="en-US" dirty="0">
              <a:solidFill>
                <a:prstClr val="black"/>
              </a:solidFill>
            </a:endParaRPr>
          </a:p>
        </p:txBody>
      </p:sp>
      <p:pic>
        <p:nvPicPr>
          <p:cNvPr id="5" name="Picture 2" descr="animated thank you photo: Quellled Pin Thank You Animated Quellwritingthankyou.gif"/>
          <p:cNvPicPr>
            <a:picLocks noChangeAspect="1" noChangeArrowheads="1" noCrop="1"/>
          </p:cNvPicPr>
          <p:nvPr/>
        </p:nvPicPr>
        <p:blipFill>
          <a:blip r:embed="rId3"/>
          <a:srcRect/>
          <a:stretch>
            <a:fillRect/>
          </a:stretch>
        </p:blipFill>
        <p:spPr bwMode="auto">
          <a:xfrm>
            <a:off x="254000" y="228600"/>
            <a:ext cx="8661400" cy="6146800"/>
          </a:xfrm>
          <a:prstGeom prst="rect">
            <a:avLst/>
          </a:prstGeom>
          <a:noFill/>
        </p:spPr>
      </p:pic>
    </p:spTree>
    <p:extLst>
      <p:ext uri="{BB962C8B-B14F-4D97-AF65-F5344CB8AC3E}">
        <p14:creationId xmlns:p14="http://schemas.microsoft.com/office/powerpoint/2010/main" val="33143889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4495800"/>
          </a:xfrm>
          <a:solidFill>
            <a:schemeClr val="bg1"/>
          </a:solidFill>
          <a:ln>
            <a:solidFill>
              <a:schemeClr val="bg1"/>
            </a:solidFill>
          </a:ln>
        </p:spPr>
        <p:txBody>
          <a:bodyPr>
            <a:normAutofit fontScale="92500" lnSpcReduction="10000"/>
          </a:bodyPr>
          <a:lstStyle/>
          <a:p>
            <a:pPr marL="0" indent="0">
              <a:buNone/>
            </a:pPr>
            <a:endParaRPr lang="en-US" b="1" dirty="0"/>
          </a:p>
          <a:p>
            <a:r>
              <a:rPr lang="en-US" b="1" dirty="0" smtClean="0"/>
              <a:t>MEASURES OF CENTRAL TENDENCY</a:t>
            </a:r>
          </a:p>
          <a:p>
            <a:pPr marL="0" indent="0">
              <a:buNone/>
            </a:pPr>
            <a:endParaRPr lang="en-US" sz="3200" dirty="0" smtClean="0">
              <a:latin typeface="Arial" panose="020B0604020202020204" pitchFamily="34" charset="0"/>
              <a:cs typeface="Arial" panose="020B0604020202020204" pitchFamily="34" charset="0"/>
            </a:endParaRPr>
          </a:p>
          <a:p>
            <a:pPr marL="0" indent="0">
              <a:buNone/>
            </a:pPr>
            <a:r>
              <a:rPr lang="en-US" sz="3200" dirty="0" smtClean="0">
                <a:latin typeface="Arial" panose="020B0604020202020204" pitchFamily="34" charset="0"/>
                <a:cs typeface="Arial" panose="020B0604020202020204" pitchFamily="34" charset="0"/>
              </a:rPr>
              <a:t>          By </a:t>
            </a:r>
            <a:r>
              <a:rPr lang="en-US" sz="3200" dirty="0">
                <a:latin typeface="Arial" panose="020B0604020202020204" pitchFamily="34" charset="0"/>
                <a:cs typeface="Arial" panose="020B0604020202020204" pitchFamily="34" charset="0"/>
              </a:rPr>
              <a:t>Mulugeta G. (BSc, MPH</a:t>
            </a:r>
            <a:r>
              <a:rPr lang="en-US" sz="3200" dirty="0" smtClean="0">
                <a:latin typeface="Arial" panose="020B0604020202020204" pitchFamily="34" charset="0"/>
                <a:cs typeface="Arial" panose="020B0604020202020204" pitchFamily="34" charset="0"/>
              </a:rPr>
              <a:t>)</a:t>
            </a:r>
          </a:p>
          <a:p>
            <a:pPr marL="0" indent="0">
              <a:buNone/>
            </a:pPr>
            <a:endParaRPr lang="en-US" sz="3200" dirty="0" smtClean="0">
              <a:latin typeface="Arial" panose="020B0604020202020204" pitchFamily="34" charset="0"/>
              <a:cs typeface="Arial" panose="020B0604020202020204" pitchFamily="34" charset="0"/>
            </a:endParaRPr>
          </a:p>
          <a:p>
            <a:pPr marL="0" indent="0">
              <a:buNone/>
            </a:pPr>
            <a:r>
              <a:rPr lang="en-US" sz="3200" dirty="0" smtClean="0">
                <a:latin typeface="Arial" panose="020B0604020202020204" pitchFamily="34" charset="0"/>
                <a:cs typeface="Arial" panose="020B0604020202020204" pitchFamily="34" charset="0"/>
              </a:rPr>
              <a:t>Email: </a:t>
            </a:r>
            <a:r>
              <a:rPr lang="en-US" sz="3200" dirty="0" smtClean="0">
                <a:latin typeface="Arial" panose="020B0604020202020204" pitchFamily="34" charset="0"/>
                <a:cs typeface="Arial" panose="020B0604020202020204" pitchFamily="34" charset="0"/>
                <a:hlinkClick r:id="rId2"/>
              </a:rPr>
              <a:t>mullergaro@gmail.com</a:t>
            </a:r>
            <a:endParaRPr lang="en-US" sz="3200" dirty="0" smtClean="0">
              <a:latin typeface="Arial" panose="020B0604020202020204" pitchFamily="34" charset="0"/>
              <a:cs typeface="Arial" panose="020B0604020202020204" pitchFamily="34" charset="0"/>
            </a:endParaRPr>
          </a:p>
          <a:p>
            <a:pPr marL="0" indent="0">
              <a:buNone/>
            </a:pPr>
            <a:endParaRPr lang="en-US" sz="3200" dirty="0">
              <a:latin typeface="Arial" panose="020B0604020202020204" pitchFamily="34" charset="0"/>
              <a:cs typeface="Arial" panose="020B0604020202020204" pitchFamily="34" charset="0"/>
            </a:endParaRPr>
          </a:p>
          <a:p>
            <a:pPr marL="0" indent="0">
              <a:buNone/>
            </a:pPr>
            <a:r>
              <a:rPr lang="en-US" sz="3200" dirty="0" smtClean="0">
                <a:latin typeface="Arial" panose="020B0604020202020204" pitchFamily="34" charset="0"/>
                <a:cs typeface="Arial" panose="020B0604020202020204" pitchFamily="34" charset="0"/>
              </a:rPr>
              <a:t>           2021/2022</a:t>
            </a:r>
          </a:p>
          <a:p>
            <a:pPr marL="0" indent="0">
              <a:buNone/>
            </a:pP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 </a:t>
            </a:r>
          </a:p>
          <a:p>
            <a:pPr marL="0" indent="0">
              <a:buNone/>
            </a:pPr>
            <a:endParaRPr lang="en-US" sz="3200" dirty="0">
              <a:latin typeface="Arial" panose="020B0604020202020204" pitchFamily="34" charset="0"/>
              <a:cs typeface="Arial" panose="020B0604020202020204" pitchFamily="34" charset="0"/>
            </a:endParaRPr>
          </a:p>
          <a:p>
            <a:endParaRPr lang="en-US" b="1" dirty="0"/>
          </a:p>
        </p:txBody>
      </p:sp>
      <p:sp>
        <p:nvSpPr>
          <p:cNvPr id="4" name="Date Placeholder 3"/>
          <p:cNvSpPr>
            <a:spLocks noGrp="1"/>
          </p:cNvSpPr>
          <p:nvPr>
            <p:ph type="dt" sz="half" idx="10"/>
          </p:nvPr>
        </p:nvSpPr>
        <p:spPr/>
        <p:txBody>
          <a:bodyPr/>
          <a:lstStyle/>
          <a:p>
            <a:fld id="{7EB8BA30-050E-4FDC-A7FF-56A0230AB42B}"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9587" y="228600"/>
            <a:ext cx="14072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0336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61248" cy="990600"/>
          </a:xfrm>
        </p:spPr>
        <p:txBody>
          <a:bodyPr>
            <a:normAutofit fontScale="90000"/>
          </a:bodyPr>
          <a:lstStyle/>
          <a:p>
            <a:pPr lvl="1" algn="l" rtl="0">
              <a:spcBef>
                <a:spcPct val="0"/>
              </a:spcBef>
            </a:pPr>
            <a:r>
              <a:rPr lang="en-GB" sz="4000" b="1" dirty="0" smtClean="0"/>
              <a:t>Introduction and objectives of measuring central tendency </a:t>
            </a:r>
            <a:r>
              <a:rPr lang="en-US" sz="2800" b="1" dirty="0" smtClean="0"/>
              <a:t/>
            </a:r>
            <a:br>
              <a:rPr lang="en-US" sz="2800" b="1" dirty="0" smtClean="0"/>
            </a:br>
            <a:endParaRPr lang="en-US" dirty="0"/>
          </a:p>
        </p:txBody>
      </p:sp>
      <p:sp>
        <p:nvSpPr>
          <p:cNvPr id="3" name="Content Placeholder 2"/>
          <p:cNvSpPr>
            <a:spLocks noGrp="1"/>
          </p:cNvSpPr>
          <p:nvPr>
            <p:ph sz="quarter" idx="1"/>
          </p:nvPr>
        </p:nvSpPr>
        <p:spPr>
          <a:xfrm>
            <a:off x="612648" y="1600200"/>
            <a:ext cx="8153400" cy="5105400"/>
          </a:xfrm>
        </p:spPr>
        <p:txBody>
          <a:bodyPr>
            <a:normAutofit fontScale="32500" lnSpcReduction="20000"/>
          </a:bodyPr>
          <a:lstStyle/>
          <a:p>
            <a:r>
              <a:rPr lang="en-US" sz="8000" dirty="0" smtClean="0"/>
              <a:t>In the pervious section, we have </a:t>
            </a:r>
            <a:r>
              <a:rPr lang="en-US" sz="8000" dirty="0"/>
              <a:t>discussed how raw data can be organized in terms of </a:t>
            </a:r>
            <a:r>
              <a:rPr lang="en-US" sz="8000" dirty="0">
                <a:solidFill>
                  <a:schemeClr val="tx2"/>
                </a:solidFill>
              </a:rPr>
              <a:t>tables, charts and frequency distributions</a:t>
            </a:r>
            <a:r>
              <a:rPr lang="en-US" sz="8000" dirty="0"/>
              <a:t> in order to be easily understood and analyzed</a:t>
            </a:r>
            <a:r>
              <a:rPr lang="en-US" sz="8000" dirty="0" smtClean="0"/>
              <a:t>.</a:t>
            </a:r>
          </a:p>
          <a:p>
            <a:r>
              <a:rPr lang="en-US" sz="8000" dirty="0" smtClean="0"/>
              <a:t>Frequency </a:t>
            </a:r>
            <a:r>
              <a:rPr lang="en-US" sz="8000" dirty="0"/>
              <a:t>distributions and their corresponding graphical displays roughly tell us some of the features of a data set. </a:t>
            </a:r>
            <a:endParaRPr lang="en-US" sz="8000" dirty="0" smtClean="0"/>
          </a:p>
          <a:p>
            <a:r>
              <a:rPr lang="en-US" sz="8000" dirty="0" smtClean="0"/>
              <a:t>However</a:t>
            </a:r>
            <a:r>
              <a:rPr lang="en-US" sz="8000" dirty="0"/>
              <a:t>, they don’t condense the mass of data in a way that we can easily understand and interpret</a:t>
            </a:r>
            <a:r>
              <a:rPr lang="en-US" sz="8000" dirty="0" smtClean="0"/>
              <a:t>. </a:t>
            </a:r>
          </a:p>
          <a:p>
            <a:r>
              <a:rPr lang="en-US" sz="8000" dirty="0" smtClean="0"/>
              <a:t>In </a:t>
            </a:r>
            <a:r>
              <a:rPr lang="en-US" sz="8000" dirty="0"/>
              <a:t>this </a:t>
            </a:r>
            <a:r>
              <a:rPr lang="en-US" sz="8000" dirty="0" smtClean="0"/>
              <a:t>section, </a:t>
            </a:r>
            <a:r>
              <a:rPr lang="en-US" sz="8000" dirty="0"/>
              <a:t>we will see how to summarize data using a descriptive measure called </a:t>
            </a:r>
            <a:r>
              <a:rPr lang="en-US" sz="8000" dirty="0">
                <a:solidFill>
                  <a:schemeClr val="tx2"/>
                </a:solidFill>
              </a:rPr>
              <a:t>average</a:t>
            </a:r>
            <a:r>
              <a:rPr lang="en-US" sz="8000" dirty="0"/>
              <a:t>. This will help us in condensing a mass of data into a single value which is in some sense representative of the whole data set. </a:t>
            </a:r>
          </a:p>
          <a:p>
            <a:endParaRPr lang="en-US" dirty="0"/>
          </a:p>
        </p:txBody>
      </p:sp>
      <p:sp>
        <p:nvSpPr>
          <p:cNvPr id="4" name="Date Placeholder 3"/>
          <p:cNvSpPr>
            <a:spLocks noGrp="1"/>
          </p:cNvSpPr>
          <p:nvPr>
            <p:ph type="dt" sz="half" idx="10"/>
          </p:nvPr>
        </p:nvSpPr>
        <p:spPr/>
        <p:txBody>
          <a:bodyPr/>
          <a:lstStyle/>
          <a:p>
            <a:fld id="{FD7BCD5A-2EAC-41BC-ACED-D2C167EABB13}"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12201179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solidFill>
                  <a:schemeClr val="accent2"/>
                </a:solidFill>
              </a:rPr>
              <a:t>An average </a:t>
            </a:r>
            <a:r>
              <a:rPr lang="en-US" dirty="0"/>
              <a:t>is a single value intended to represent a distribution as a whole</a:t>
            </a:r>
            <a:r>
              <a:rPr lang="en-US" dirty="0" smtClean="0"/>
              <a:t>.</a:t>
            </a:r>
          </a:p>
          <a:p>
            <a:r>
              <a:rPr lang="en-US" dirty="0"/>
              <a:t>Note that the individual values of the distribution must have a tendency to cluster around an average. In view of this requirement an average is also referred to as a </a:t>
            </a:r>
            <a:r>
              <a:rPr lang="en-US" i="1" dirty="0">
                <a:solidFill>
                  <a:schemeClr val="accent2"/>
                </a:solidFill>
              </a:rPr>
              <a:t>measure of central tendency.</a:t>
            </a:r>
            <a:endParaRPr lang="en-US" dirty="0">
              <a:solidFill>
                <a:schemeClr val="accent2"/>
              </a:solidFill>
            </a:endParaRPr>
          </a:p>
          <a:p>
            <a:endParaRPr lang="en-US" dirty="0"/>
          </a:p>
        </p:txBody>
      </p:sp>
      <p:sp>
        <p:nvSpPr>
          <p:cNvPr id="4" name="Date Placeholder 3"/>
          <p:cNvSpPr>
            <a:spLocks noGrp="1"/>
          </p:cNvSpPr>
          <p:nvPr>
            <p:ph type="dt" sz="half" idx="10"/>
          </p:nvPr>
        </p:nvSpPr>
        <p:spPr/>
        <p:txBody>
          <a:bodyPr/>
          <a:lstStyle/>
          <a:p>
            <a:fld id="{9DA38C13-B671-4B7F-9B47-FA579335A65F}"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40564547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8153400" cy="4876800"/>
          </a:xfrm>
        </p:spPr>
        <p:txBody>
          <a:bodyPr>
            <a:normAutofit/>
          </a:bodyPr>
          <a:lstStyle/>
          <a:p>
            <a:r>
              <a:rPr lang="en-US" dirty="0"/>
              <a:t>An average (a measure of central tendency) is considered satisfactory if it possesses all or most of the following properties. An average should </a:t>
            </a:r>
            <a:r>
              <a:rPr lang="en-US" dirty="0" smtClean="0"/>
              <a:t>be:</a:t>
            </a:r>
          </a:p>
          <a:p>
            <a:pPr lvl="1"/>
            <a:r>
              <a:rPr lang="en-US" sz="2500" dirty="0"/>
              <a:t>Rigidly defined (unique),     </a:t>
            </a:r>
          </a:p>
          <a:p>
            <a:pPr lvl="1"/>
            <a:r>
              <a:rPr lang="en-US" sz="2500" dirty="0" smtClean="0"/>
              <a:t>Based </a:t>
            </a:r>
            <a:r>
              <a:rPr lang="en-US" sz="2500" dirty="0"/>
              <a:t>on all observation under </a:t>
            </a:r>
            <a:r>
              <a:rPr lang="en-US" sz="2500" dirty="0" smtClean="0"/>
              <a:t>investigation</a:t>
            </a:r>
            <a:endParaRPr lang="en-US" sz="2500" dirty="0"/>
          </a:p>
          <a:p>
            <a:pPr lvl="1"/>
            <a:r>
              <a:rPr lang="en-US" sz="2500" dirty="0" smtClean="0"/>
              <a:t> </a:t>
            </a:r>
            <a:r>
              <a:rPr lang="en-US" sz="2500" dirty="0"/>
              <a:t>Easily understood,</a:t>
            </a:r>
            <a:endParaRPr lang="en-US" sz="2100" dirty="0"/>
          </a:p>
          <a:p>
            <a:pPr lvl="1"/>
            <a:r>
              <a:rPr lang="en-US" sz="2500" dirty="0"/>
              <a:t> </a:t>
            </a:r>
            <a:r>
              <a:rPr lang="en-US" sz="2500" dirty="0" smtClean="0"/>
              <a:t>Simple </a:t>
            </a:r>
            <a:r>
              <a:rPr lang="en-US" sz="2500" dirty="0"/>
              <a:t>to </a:t>
            </a:r>
            <a:r>
              <a:rPr lang="en-US" sz="2500" dirty="0" smtClean="0"/>
              <a:t>compute</a:t>
            </a:r>
            <a:endParaRPr lang="en-US" sz="2500" dirty="0"/>
          </a:p>
          <a:p>
            <a:pPr lvl="1"/>
            <a:r>
              <a:rPr lang="en-US" sz="2500" dirty="0" smtClean="0"/>
              <a:t> </a:t>
            </a:r>
            <a:r>
              <a:rPr lang="en-US" sz="2500" dirty="0"/>
              <a:t>Suitable for further mathematical </a:t>
            </a:r>
            <a:r>
              <a:rPr lang="en-US" sz="2500" dirty="0" smtClean="0"/>
              <a:t>treatment</a:t>
            </a:r>
          </a:p>
          <a:p>
            <a:pPr lvl="1"/>
            <a:r>
              <a:rPr lang="en-US" sz="2500" dirty="0" smtClean="0"/>
              <a:t>Little </a:t>
            </a:r>
            <a:r>
              <a:rPr lang="en-US" sz="2500" dirty="0"/>
              <a:t>affected by fluctuations of </a:t>
            </a:r>
            <a:r>
              <a:rPr lang="en-US" sz="2500" dirty="0" smtClean="0"/>
              <a:t>sampling</a:t>
            </a:r>
          </a:p>
          <a:p>
            <a:pPr lvl="1"/>
            <a:r>
              <a:rPr lang="en-US" sz="2500" dirty="0" smtClean="0"/>
              <a:t>Not </a:t>
            </a:r>
            <a:r>
              <a:rPr lang="en-US" sz="2500" dirty="0"/>
              <a:t>highly affected by extreme values.</a:t>
            </a:r>
            <a:endParaRPr lang="en-US" sz="2100" dirty="0"/>
          </a:p>
          <a:p>
            <a:endParaRPr lang="en-US" dirty="0"/>
          </a:p>
        </p:txBody>
      </p:sp>
      <p:sp>
        <p:nvSpPr>
          <p:cNvPr id="4" name="Date Placeholder 3"/>
          <p:cNvSpPr>
            <a:spLocks noGrp="1"/>
          </p:cNvSpPr>
          <p:nvPr>
            <p:ph type="dt" sz="half" idx="10"/>
          </p:nvPr>
        </p:nvSpPr>
        <p:spPr/>
        <p:txBody>
          <a:bodyPr/>
          <a:lstStyle/>
          <a:p>
            <a:fld id="{3374F374-4B04-4BE4-8BCB-7ABAF7E2A07C}"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5142733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summation notation </a:t>
            </a:r>
          </a:p>
        </p:txBody>
      </p:sp>
      <p:sp>
        <p:nvSpPr>
          <p:cNvPr id="3" name="Content Placeholder 2"/>
          <p:cNvSpPr>
            <a:spLocks noGrp="1"/>
          </p:cNvSpPr>
          <p:nvPr>
            <p:ph sz="quarter" idx="1"/>
          </p:nvPr>
        </p:nvSpPr>
        <p:spPr/>
        <p:txBody>
          <a:bodyPr/>
          <a:lstStyle/>
          <a:p>
            <a:r>
              <a:rPr lang="en-US" dirty="0"/>
              <a:t>Suppose a variable is represented by X. The successive values of this variable may be represented by using subscripts or indexes as x</a:t>
            </a:r>
            <a:r>
              <a:rPr lang="en-US" baseline="-25000" dirty="0"/>
              <a:t>1</a:t>
            </a:r>
            <a:r>
              <a:rPr lang="en-US" dirty="0"/>
              <a:t>, x</a:t>
            </a:r>
            <a:r>
              <a:rPr lang="en-US" baseline="-25000" dirty="0"/>
              <a:t>2</a:t>
            </a:r>
            <a:r>
              <a:rPr lang="en-US" dirty="0"/>
              <a:t>, x</a:t>
            </a:r>
            <a:r>
              <a:rPr lang="en-US" baseline="-25000" dirty="0"/>
              <a:t>3</a:t>
            </a:r>
            <a:r>
              <a:rPr lang="en-US" dirty="0"/>
              <a:t>,…, </a:t>
            </a:r>
            <a:r>
              <a:rPr lang="en-US" dirty="0" err="1"/>
              <a:t>x</a:t>
            </a:r>
            <a:r>
              <a:rPr lang="en-US" baseline="-25000" dirty="0" err="1"/>
              <a:t>n</a:t>
            </a:r>
            <a:r>
              <a:rPr lang="en-US" dirty="0"/>
              <a:t>. If the sum of these values or terms is required, we write x</a:t>
            </a:r>
            <a:r>
              <a:rPr lang="en-US" baseline="-25000" dirty="0"/>
              <a:t>1</a:t>
            </a:r>
            <a:r>
              <a:rPr lang="en-US" dirty="0"/>
              <a:t>+x</a:t>
            </a:r>
            <a:r>
              <a:rPr lang="en-US" baseline="-25000" dirty="0"/>
              <a:t>2</a:t>
            </a:r>
            <a:r>
              <a:rPr lang="en-US" dirty="0"/>
              <a:t>+x</a:t>
            </a:r>
            <a:r>
              <a:rPr lang="en-US" baseline="-25000" dirty="0"/>
              <a:t>3</a:t>
            </a:r>
            <a:r>
              <a:rPr lang="en-US" dirty="0"/>
              <a:t>+…+</a:t>
            </a:r>
            <a:r>
              <a:rPr lang="en-US" dirty="0" err="1"/>
              <a:t>x</a:t>
            </a:r>
            <a:r>
              <a:rPr lang="en-US" baseline="-25000" dirty="0" err="1"/>
              <a:t>n</a:t>
            </a:r>
            <a:r>
              <a:rPr lang="en-US" dirty="0"/>
              <a:t>. The Greek letter ∑ (read as sigma) can be used to write the above sum in a compact form as </a:t>
            </a:r>
            <a:r>
              <a:rPr lang="en-US" dirty="0" smtClean="0"/>
              <a:t>  </a:t>
            </a:r>
          </a:p>
          <a:p>
            <a:pPr marL="0" indent="0">
              <a:buNone/>
            </a:pPr>
            <a:r>
              <a:rPr lang="en-US" dirty="0" smtClean="0"/>
              <a:t>where </a:t>
            </a:r>
            <a:r>
              <a:rPr lang="en-US" dirty="0"/>
              <a:t>1= lower limit and n = upper limit.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191000"/>
            <a:ext cx="2895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963C196F-2FA1-45A0-BA73-6C001AE88301}"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5738672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22312" y="1676400"/>
            <a:ext cx="7934325" cy="449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186FA74-3A7D-4A8B-93F8-EBE244477B6F}"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2964194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6723062"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986A798D-F256-408A-ADA2-589FCD73720B}"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01360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a:t>
            </a:r>
            <a:r>
              <a:rPr lang="en-US" b="1" dirty="0" smtClean="0"/>
              <a:t>Statistics </a:t>
            </a:r>
            <a:r>
              <a:rPr lang="en-US" b="1" dirty="0" err="1" smtClean="0"/>
              <a:t>cont</a:t>
            </a:r>
            <a:r>
              <a:rPr lang="en-US" b="1" dirty="0" smtClean="0"/>
              <a:t>…</a:t>
            </a:r>
            <a:endParaRPr lang="en-US" dirty="0"/>
          </a:p>
        </p:txBody>
      </p:sp>
      <p:sp>
        <p:nvSpPr>
          <p:cNvPr id="3" name="Date Placeholder 2"/>
          <p:cNvSpPr>
            <a:spLocks noGrp="1"/>
          </p:cNvSpPr>
          <p:nvPr>
            <p:ph type="dt" sz="half" idx="10"/>
          </p:nvPr>
        </p:nvSpPr>
        <p:spPr/>
        <p:txBody>
          <a:bodyPr/>
          <a:lstStyle/>
          <a:p>
            <a:fld id="{A87AF51E-1C78-45FC-B2DD-E94FD23BE8D7}"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381000" y="1600200"/>
            <a:ext cx="8610600" cy="4572000"/>
          </a:xfrm>
        </p:spPr>
        <p:txBody>
          <a:bodyPr>
            <a:normAutofit fontScale="32500" lnSpcReduction="20000"/>
          </a:bodyPr>
          <a:lstStyle/>
          <a:p>
            <a:pPr marL="0" indent="0">
              <a:buNone/>
            </a:pPr>
            <a:r>
              <a:rPr lang="en-US" sz="8000" b="1" dirty="0" smtClean="0"/>
              <a:t>    </a:t>
            </a:r>
            <a:r>
              <a:rPr lang="en-US" sz="9600" b="1" dirty="0" smtClean="0"/>
              <a:t>Descriptive </a:t>
            </a:r>
            <a:r>
              <a:rPr lang="en-US" sz="9600" b="1" dirty="0"/>
              <a:t>statistics:</a:t>
            </a:r>
            <a:r>
              <a:rPr lang="en-US" sz="9600" dirty="0"/>
              <a:t> </a:t>
            </a:r>
          </a:p>
          <a:p>
            <a:pPr lvl="0"/>
            <a:r>
              <a:rPr lang="en-US" sz="9600" dirty="0"/>
              <a:t>Includes statistical methods involving the collection, presentation, and characterization of a set of data in order to describe the various features of the data.</a:t>
            </a:r>
          </a:p>
          <a:p>
            <a:pPr lvl="0"/>
            <a:r>
              <a:rPr lang="en-US" sz="9600" dirty="0"/>
              <a:t>Methods of descriptive statistics include graphic methods (bar chart, pie chart, e t c) and numeric measures (mean, median, variance e t c). </a:t>
            </a:r>
          </a:p>
          <a:p>
            <a:pPr lvl="0"/>
            <a:r>
              <a:rPr lang="en-US" sz="9600" dirty="0"/>
              <a:t>Descriptive statistics </a:t>
            </a:r>
            <a:r>
              <a:rPr lang="en-US" sz="9600" dirty="0">
                <a:solidFill>
                  <a:srgbClr val="0070C0"/>
                </a:solidFill>
              </a:rPr>
              <a:t>do not allow us to make conclusions beyond the data we have analyzed.  </a:t>
            </a:r>
          </a:p>
          <a:p>
            <a:endParaRPr lang="en-US" sz="8000" b="1"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lvl="8"/>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63865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GB" sz="3100" b="1" dirty="0"/>
              <a:t>Types of measures of central tendency</a:t>
            </a:r>
            <a:r>
              <a:rPr lang="en-US" sz="3100" b="1" dirty="0"/>
              <a:t/>
            </a:r>
            <a:br>
              <a:rPr lang="en-US" sz="3100" b="1" dirty="0"/>
            </a:br>
            <a:endParaRPr lang="en-US" dirty="0"/>
          </a:p>
        </p:txBody>
      </p:sp>
      <p:sp>
        <p:nvSpPr>
          <p:cNvPr id="3" name="Content Placeholder 2"/>
          <p:cNvSpPr>
            <a:spLocks noGrp="1"/>
          </p:cNvSpPr>
          <p:nvPr>
            <p:ph sz="quarter" idx="1"/>
          </p:nvPr>
        </p:nvSpPr>
        <p:spPr/>
        <p:txBody>
          <a:bodyPr>
            <a:normAutofit fontScale="70000" lnSpcReduction="20000"/>
          </a:bodyPr>
          <a:lstStyle/>
          <a:p>
            <a:r>
              <a:rPr lang="en-US" sz="2800" b="1" dirty="0"/>
              <a:t>Arithmetic </a:t>
            </a:r>
            <a:r>
              <a:rPr lang="en-US" sz="2800" b="1" dirty="0" smtClean="0"/>
              <a:t>mean</a:t>
            </a:r>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dirty="0" smtClean="0"/>
          </a:p>
          <a:p>
            <a:endParaRPr lang="en-US" sz="2800" dirty="0"/>
          </a:p>
          <a:p>
            <a:endParaRPr lang="en-US" sz="2800" dirty="0" smtClean="0"/>
          </a:p>
          <a:p>
            <a:endParaRPr lang="en-US" sz="2800" dirty="0"/>
          </a:p>
          <a:p>
            <a:r>
              <a:rPr lang="en-US" sz="2800" dirty="0" smtClean="0"/>
              <a:t>Note </a:t>
            </a:r>
            <a:r>
              <a:rPr lang="en-US" sz="2800" dirty="0"/>
              <a:t>that if the data refers to a population data the mean is denoted by the Greek letter µ (read as mu</a:t>
            </a:r>
            <a:r>
              <a:rPr lang="en-US" sz="2800" dirty="0" smtClean="0"/>
              <a:t>).</a:t>
            </a:r>
            <a:r>
              <a:rPr lang="en-US" sz="2800" b="1" dirty="0" smtClean="0"/>
              <a:t> </a:t>
            </a:r>
            <a:r>
              <a:rPr lang="en-US" b="1" dirty="0"/>
              <a:t/>
            </a:r>
            <a:br>
              <a:rPr lang="en-US" b="1" dirty="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80772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611D49D1-D292-426B-B6D1-AABAC26751E3}"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0793967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100" b="1" dirty="0" smtClean="0"/>
              <a:t>Arithmetic </a:t>
            </a:r>
            <a:r>
              <a:rPr lang="en-US" sz="3100" b="1" dirty="0"/>
              <a:t>mean for raw data (ungrouped data)</a:t>
            </a:r>
            <a:r>
              <a:rPr lang="en-US" sz="3100" dirty="0"/>
              <a:t/>
            </a:r>
            <a:br>
              <a:rPr lang="en-US" sz="3100" dirty="0"/>
            </a:br>
            <a:endParaRPr lang="en-US" dirty="0"/>
          </a:p>
        </p:txBody>
      </p:sp>
      <p:sp>
        <p:nvSpPr>
          <p:cNvPr id="3" name="Content Placeholder 2"/>
          <p:cNvSpPr>
            <a:spLocks noGrp="1"/>
          </p:cNvSpPr>
          <p:nvPr>
            <p:ph sz="quarter" idx="1"/>
          </p:nvPr>
        </p:nvSpPr>
        <p:spPr/>
        <p:txBody>
          <a:bodyPr/>
          <a:lstStyle/>
          <a:p>
            <a:r>
              <a:rPr lang="en-US" b="1" dirty="0"/>
              <a:t>Example 3.1:</a:t>
            </a:r>
            <a:r>
              <a:rPr lang="en-US" dirty="0"/>
              <a:t> The following data is the weight (in Kg) of eight youths: 32,37,41,39,36,43,48 and 36. Calculate the arithmetic mean of their weight</a:t>
            </a:r>
            <a:r>
              <a:rPr lang="en-US" dirty="0" smtClean="0"/>
              <a:t>.</a:t>
            </a:r>
          </a:p>
          <a:p>
            <a:endParaRPr lang="en-US" dirty="0"/>
          </a:p>
          <a:p>
            <a:endParaRPr lang="en-US" dirty="0" smtClean="0"/>
          </a:p>
          <a:p>
            <a:pPr marL="0" indent="0">
              <a:buNone/>
            </a:pPr>
            <a:endParaRPr lang="en-US" dirty="0" smtClean="0"/>
          </a:p>
          <a:p>
            <a:pPr marL="0" indent="0">
              <a:buNone/>
            </a:pPr>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18" y="3124200"/>
            <a:ext cx="7335982"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1D6E2AB7-19C3-4F2B-B7B7-AE9825AC79CB}"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5435226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Example 3.2:</a:t>
            </a:r>
            <a:r>
              <a:rPr lang="en-US" dirty="0"/>
              <a:t> The ages of a random sample of patients in a given hospital in Ethiopia is given below</a:t>
            </a:r>
            <a:r>
              <a:rPr lang="en-US" dirty="0" smtClean="0"/>
              <a:t>:</a:t>
            </a:r>
          </a:p>
          <a:p>
            <a:endParaRPr lang="en-US" dirty="0"/>
          </a:p>
          <a:p>
            <a:endParaRPr lang="en-US" dirty="0" smtClean="0"/>
          </a:p>
          <a:p>
            <a:endParaRPr lang="en-US" dirty="0"/>
          </a:p>
          <a:p>
            <a:r>
              <a:rPr lang="en-US" dirty="0"/>
              <a:t>Calculate the average age of these patients</a:t>
            </a:r>
            <a:r>
              <a:rPr lang="en-US" dirty="0" smtClean="0"/>
              <a:t>.</a:t>
            </a:r>
          </a:p>
          <a:p>
            <a:r>
              <a:rPr lang="en-US" b="1" dirty="0"/>
              <a:t>Solution: </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95462493"/>
              </p:ext>
            </p:extLst>
          </p:nvPr>
        </p:nvGraphicFramePr>
        <p:xfrm>
          <a:off x="1066800" y="3048000"/>
          <a:ext cx="6172201" cy="1295400"/>
        </p:xfrm>
        <a:graphic>
          <a:graphicData uri="http://schemas.openxmlformats.org/drawingml/2006/table">
            <a:tbl>
              <a:tblPr firstRow="1" firstCol="1" bandRow="1">
                <a:tableStyleId>{C4B1156A-380E-4F78-BDF5-A606A8083BF9}</a:tableStyleId>
              </a:tblPr>
              <a:tblGrid>
                <a:gridCol w="1981201"/>
                <a:gridCol w="838200"/>
                <a:gridCol w="685800"/>
                <a:gridCol w="609600"/>
                <a:gridCol w="533400"/>
                <a:gridCol w="457200"/>
                <a:gridCol w="605327"/>
                <a:gridCol w="461473"/>
              </a:tblGrid>
              <a:tr h="370961">
                <a:tc>
                  <a:txBody>
                    <a:bodyPr/>
                    <a:lstStyle/>
                    <a:p>
                      <a:pPr marL="0" marR="0" algn="just">
                        <a:lnSpc>
                          <a:spcPct val="115000"/>
                        </a:lnSpc>
                        <a:spcBef>
                          <a:spcPts val="0"/>
                        </a:spcBef>
                        <a:spcAft>
                          <a:spcPts val="0"/>
                        </a:spcAft>
                      </a:pPr>
                      <a:r>
                        <a:rPr lang="en-US" sz="1600" dirty="0">
                          <a:effectLst/>
                        </a:rPr>
                        <a:t>Age</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rPr>
                        <a:t>10</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12</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14</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16</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18</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20</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a:effectLst/>
                        </a:rPr>
                        <a:t>22</a:t>
                      </a:r>
                      <a:endParaRPr lang="en-US" sz="1400">
                        <a:effectLst/>
                        <a:latin typeface="Calibri"/>
                        <a:ea typeface="Calibri"/>
                        <a:cs typeface="Times New Roman"/>
                      </a:endParaRPr>
                    </a:p>
                  </a:txBody>
                  <a:tcPr marL="68580" marR="68580" marT="0" marB="0"/>
                </a:tc>
              </a:tr>
              <a:tr h="924439">
                <a:tc>
                  <a:txBody>
                    <a:bodyPr/>
                    <a:lstStyle/>
                    <a:p>
                      <a:pPr marL="0" marR="0" algn="just">
                        <a:lnSpc>
                          <a:spcPct val="115000"/>
                        </a:lnSpc>
                        <a:spcBef>
                          <a:spcPts val="0"/>
                        </a:spcBef>
                        <a:spcAft>
                          <a:spcPts val="0"/>
                        </a:spcAft>
                      </a:pPr>
                      <a:r>
                        <a:rPr lang="en-US" sz="1600" dirty="0">
                          <a:effectLst/>
                        </a:rPr>
                        <a:t>Number of patients</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rPr>
                        <a:t>  3</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rPr>
                        <a:t> 6</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rPr>
                        <a:t>10</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rPr>
                        <a:t>14</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rPr>
                        <a:t>11</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rPr>
                        <a:t> 5</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effectLst/>
                        </a:rPr>
                        <a:t> 4</a:t>
                      </a:r>
                      <a:endParaRPr lang="en-US" sz="1400" dirty="0">
                        <a:effectLst/>
                        <a:latin typeface="Calibri"/>
                        <a:ea typeface="Calibri"/>
                        <a:cs typeface="Times New Roman"/>
                      </a:endParaRPr>
                    </a:p>
                  </a:txBody>
                  <a:tcPr marL="68580" marR="68580" marT="0" marB="0"/>
                </a:tc>
              </a:tr>
            </a:tbl>
          </a:graphicData>
        </a:graphic>
      </p:graphicFrame>
      <p:sp>
        <p:nvSpPr>
          <p:cNvPr id="5" name="Date Placeholder 4"/>
          <p:cNvSpPr>
            <a:spLocks noGrp="1"/>
          </p:cNvSpPr>
          <p:nvPr>
            <p:ph type="dt" sz="half" idx="10"/>
          </p:nvPr>
        </p:nvSpPr>
        <p:spPr/>
        <p:txBody>
          <a:bodyPr/>
          <a:lstStyle/>
          <a:p>
            <a:fld id="{9EB15224-04D7-49D0-A3BE-2BCC5F270224}" type="datetime1">
              <a:rPr lang="en-US" smtClean="0"/>
              <a:pPr/>
              <a:t>6/27/2022</a:t>
            </a:fld>
            <a:endParaRPr lang="en-US" dirty="0"/>
          </a:p>
        </p:txBody>
      </p:sp>
      <p:sp>
        <p:nvSpPr>
          <p:cNvPr id="6" name="Footer Placeholder 5"/>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12298942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63627175"/>
              </p:ext>
            </p:extLst>
          </p:nvPr>
        </p:nvGraphicFramePr>
        <p:xfrm>
          <a:off x="609600" y="1981201"/>
          <a:ext cx="8153400" cy="3886200"/>
        </p:xfrm>
        <a:graphic>
          <a:graphicData uri="http://schemas.openxmlformats.org/drawingml/2006/table">
            <a:tbl>
              <a:tblPr firstRow="1" firstCol="1" bandRow="1">
                <a:tableStyleId>{ED083AE6-46FA-4A59-8FB0-9F97EB10719F}</a:tableStyleId>
              </a:tblPr>
              <a:tblGrid>
                <a:gridCol w="2717800"/>
                <a:gridCol w="2717800"/>
                <a:gridCol w="2717800"/>
              </a:tblGrid>
              <a:tr h="431800">
                <a:tc>
                  <a:txBody>
                    <a:bodyPr/>
                    <a:lstStyle/>
                    <a:p>
                      <a:pPr marL="0" marR="0" algn="ctr">
                        <a:lnSpc>
                          <a:spcPct val="115000"/>
                        </a:lnSpc>
                        <a:spcBef>
                          <a:spcPts val="0"/>
                        </a:spcBef>
                        <a:spcAft>
                          <a:spcPts val="0"/>
                        </a:spcAft>
                      </a:pPr>
                      <a:r>
                        <a:rPr lang="en-US" sz="2000" dirty="0">
                          <a:effectLst/>
                        </a:rPr>
                        <a:t>Age (x</a:t>
                      </a:r>
                      <a:r>
                        <a:rPr lang="en-US" sz="2000" baseline="-25000" dirty="0">
                          <a:effectLst/>
                        </a:rPr>
                        <a:t>i</a:t>
                      </a:r>
                      <a:r>
                        <a:rPr lang="en-US" sz="2000" dirty="0">
                          <a:effectLst/>
                        </a:rPr>
                        <a:t>)</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Number of patients (f</a:t>
                      </a:r>
                      <a:r>
                        <a:rPr lang="en-US" sz="2000" baseline="-25000" dirty="0">
                          <a:effectLst/>
                        </a:rPr>
                        <a:t>i</a:t>
                      </a:r>
                      <a:r>
                        <a:rPr lang="en-US" sz="2000" dirty="0">
                          <a:effectLst/>
                        </a:rPr>
                        <a:t>)</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err="1" smtClean="0">
                          <a:solidFill>
                            <a:srgbClr val="000000"/>
                          </a:solidFill>
                          <a:effectLst/>
                          <a:latin typeface="Times New Roman"/>
                          <a:ea typeface="Times New Roman"/>
                          <a:cs typeface="Times New Roman"/>
                        </a:rPr>
                        <a:t>fixi</a:t>
                      </a:r>
                      <a:endParaRPr lang="en-US" sz="2000" dirty="0">
                        <a:solidFill>
                          <a:srgbClr val="000000"/>
                        </a:solidFill>
                        <a:effectLst/>
                        <a:latin typeface="Times New Roman"/>
                        <a:ea typeface="Times New Roman"/>
                        <a:cs typeface="Times New Roman"/>
                      </a:endParaRPr>
                    </a:p>
                  </a:txBody>
                  <a:tcPr marL="68580" marR="68580" marT="0" marB="0" anchor="b"/>
                </a:tc>
              </a:tr>
              <a:tr h="431800">
                <a:tc>
                  <a:txBody>
                    <a:bodyPr/>
                    <a:lstStyle/>
                    <a:p>
                      <a:pPr marL="0" marR="0" algn="ctr">
                        <a:lnSpc>
                          <a:spcPct val="115000"/>
                        </a:lnSpc>
                        <a:spcBef>
                          <a:spcPts val="0"/>
                        </a:spcBef>
                        <a:spcAft>
                          <a:spcPts val="0"/>
                        </a:spcAft>
                      </a:pPr>
                      <a:r>
                        <a:rPr lang="en-US" sz="2000" dirty="0">
                          <a:effectLst/>
                        </a:rPr>
                        <a:t>10</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3</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30</a:t>
                      </a:r>
                      <a:endParaRPr lang="en-US" sz="1800">
                        <a:effectLst/>
                        <a:latin typeface="Calibri"/>
                        <a:ea typeface="Calibri"/>
                        <a:cs typeface="Times New Roman"/>
                      </a:endParaRPr>
                    </a:p>
                  </a:txBody>
                  <a:tcPr marL="68580" marR="68580" marT="0" marB="0" anchor="b"/>
                </a:tc>
              </a:tr>
              <a:tr h="431800">
                <a:tc>
                  <a:txBody>
                    <a:bodyPr/>
                    <a:lstStyle/>
                    <a:p>
                      <a:pPr marL="0" marR="0" algn="ctr">
                        <a:lnSpc>
                          <a:spcPct val="115000"/>
                        </a:lnSpc>
                        <a:spcBef>
                          <a:spcPts val="0"/>
                        </a:spcBef>
                        <a:spcAft>
                          <a:spcPts val="0"/>
                        </a:spcAft>
                      </a:pPr>
                      <a:r>
                        <a:rPr lang="en-US" sz="2000" dirty="0">
                          <a:effectLst/>
                        </a:rPr>
                        <a:t>12</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6</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72</a:t>
                      </a:r>
                      <a:endParaRPr lang="en-US" sz="1800">
                        <a:effectLst/>
                        <a:latin typeface="Calibri"/>
                        <a:ea typeface="Calibri"/>
                        <a:cs typeface="Times New Roman"/>
                      </a:endParaRPr>
                    </a:p>
                  </a:txBody>
                  <a:tcPr marL="68580" marR="68580" marT="0" marB="0" anchor="b"/>
                </a:tc>
              </a:tr>
              <a:tr h="431800">
                <a:tc>
                  <a:txBody>
                    <a:bodyPr/>
                    <a:lstStyle/>
                    <a:p>
                      <a:pPr marL="0" marR="0" algn="ctr">
                        <a:lnSpc>
                          <a:spcPct val="115000"/>
                        </a:lnSpc>
                        <a:spcBef>
                          <a:spcPts val="0"/>
                        </a:spcBef>
                        <a:spcAft>
                          <a:spcPts val="0"/>
                        </a:spcAft>
                      </a:pPr>
                      <a:r>
                        <a:rPr lang="en-US" sz="2000">
                          <a:effectLst/>
                        </a:rPr>
                        <a:t>14</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10</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140</a:t>
                      </a:r>
                      <a:endParaRPr lang="en-US" sz="1800">
                        <a:effectLst/>
                        <a:latin typeface="Calibri"/>
                        <a:ea typeface="Calibri"/>
                        <a:cs typeface="Times New Roman"/>
                      </a:endParaRPr>
                    </a:p>
                  </a:txBody>
                  <a:tcPr marL="68580" marR="68580" marT="0" marB="0" anchor="b"/>
                </a:tc>
              </a:tr>
              <a:tr h="431800">
                <a:tc>
                  <a:txBody>
                    <a:bodyPr/>
                    <a:lstStyle/>
                    <a:p>
                      <a:pPr marL="0" marR="0" algn="ctr">
                        <a:lnSpc>
                          <a:spcPct val="115000"/>
                        </a:lnSpc>
                        <a:spcBef>
                          <a:spcPts val="0"/>
                        </a:spcBef>
                        <a:spcAft>
                          <a:spcPts val="0"/>
                        </a:spcAft>
                      </a:pPr>
                      <a:r>
                        <a:rPr lang="en-US" sz="2000">
                          <a:effectLst/>
                        </a:rPr>
                        <a:t>16</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14</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224</a:t>
                      </a:r>
                      <a:endParaRPr lang="en-US" sz="1800">
                        <a:effectLst/>
                        <a:latin typeface="Calibri"/>
                        <a:ea typeface="Calibri"/>
                        <a:cs typeface="Times New Roman"/>
                      </a:endParaRPr>
                    </a:p>
                  </a:txBody>
                  <a:tcPr marL="68580" marR="68580" marT="0" marB="0" anchor="b"/>
                </a:tc>
              </a:tr>
              <a:tr h="431800">
                <a:tc>
                  <a:txBody>
                    <a:bodyPr/>
                    <a:lstStyle/>
                    <a:p>
                      <a:pPr marL="0" marR="0" algn="ctr">
                        <a:lnSpc>
                          <a:spcPct val="115000"/>
                        </a:lnSpc>
                        <a:spcBef>
                          <a:spcPts val="0"/>
                        </a:spcBef>
                        <a:spcAft>
                          <a:spcPts val="0"/>
                        </a:spcAft>
                      </a:pPr>
                      <a:r>
                        <a:rPr lang="en-US" sz="2000">
                          <a:effectLst/>
                        </a:rPr>
                        <a:t>18</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11</a:t>
                      </a:r>
                      <a:endParaRPr lang="en-US" sz="18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198</a:t>
                      </a:r>
                      <a:endParaRPr lang="en-US" sz="1800" dirty="0">
                        <a:effectLst/>
                        <a:latin typeface="Calibri"/>
                        <a:ea typeface="Calibri"/>
                        <a:cs typeface="Times New Roman"/>
                      </a:endParaRPr>
                    </a:p>
                  </a:txBody>
                  <a:tcPr marL="68580" marR="68580" marT="0" marB="0" anchor="b"/>
                </a:tc>
              </a:tr>
              <a:tr h="431800">
                <a:tc>
                  <a:txBody>
                    <a:bodyPr/>
                    <a:lstStyle/>
                    <a:p>
                      <a:pPr marL="0" marR="0" algn="ctr">
                        <a:lnSpc>
                          <a:spcPct val="115000"/>
                        </a:lnSpc>
                        <a:spcBef>
                          <a:spcPts val="0"/>
                        </a:spcBef>
                        <a:spcAft>
                          <a:spcPts val="0"/>
                        </a:spcAft>
                      </a:pPr>
                      <a:r>
                        <a:rPr lang="en-US" sz="2000">
                          <a:effectLst/>
                        </a:rPr>
                        <a:t>20</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5</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100</a:t>
                      </a:r>
                      <a:endParaRPr lang="en-US" sz="1800" dirty="0">
                        <a:effectLst/>
                        <a:latin typeface="Calibri"/>
                        <a:ea typeface="Calibri"/>
                        <a:cs typeface="Times New Roman"/>
                      </a:endParaRPr>
                    </a:p>
                  </a:txBody>
                  <a:tcPr marL="68580" marR="68580" marT="0" marB="0" anchor="b"/>
                </a:tc>
              </a:tr>
              <a:tr h="431800">
                <a:tc>
                  <a:txBody>
                    <a:bodyPr/>
                    <a:lstStyle/>
                    <a:p>
                      <a:pPr marL="0" marR="0" algn="ctr">
                        <a:lnSpc>
                          <a:spcPct val="115000"/>
                        </a:lnSpc>
                        <a:spcBef>
                          <a:spcPts val="0"/>
                        </a:spcBef>
                        <a:spcAft>
                          <a:spcPts val="0"/>
                        </a:spcAft>
                      </a:pPr>
                      <a:r>
                        <a:rPr lang="en-US" sz="2000">
                          <a:effectLst/>
                        </a:rPr>
                        <a:t>22</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a:effectLst/>
                        </a:rPr>
                        <a:t>4</a:t>
                      </a:r>
                      <a:endParaRPr lang="en-US" sz="18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000" dirty="0">
                          <a:effectLst/>
                        </a:rPr>
                        <a:t>88</a:t>
                      </a:r>
                      <a:endParaRPr lang="en-US" sz="1800" dirty="0">
                        <a:effectLst/>
                        <a:latin typeface="Calibri"/>
                        <a:ea typeface="Calibri"/>
                        <a:cs typeface="Times New Roman"/>
                      </a:endParaRPr>
                    </a:p>
                  </a:txBody>
                  <a:tcPr marL="68580" marR="68580" marT="0" marB="0" anchor="b"/>
                </a:tc>
              </a:tr>
              <a:tr h="431800">
                <a:tc>
                  <a:txBody>
                    <a:bodyPr/>
                    <a:lstStyle/>
                    <a:p>
                      <a:pPr marL="0" marR="0" algn="ctr">
                        <a:lnSpc>
                          <a:spcPct val="115000"/>
                        </a:lnSpc>
                        <a:spcBef>
                          <a:spcPts val="0"/>
                        </a:spcBef>
                        <a:spcAft>
                          <a:spcPts val="0"/>
                        </a:spcAft>
                      </a:pPr>
                      <a:r>
                        <a:rPr lang="en-US" sz="2000" dirty="0">
                          <a:effectLst/>
                        </a:rPr>
                        <a:t>Total</a:t>
                      </a:r>
                      <a:endParaRPr lang="en-US" sz="18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2000" dirty="0">
                          <a:effectLst/>
                        </a:rPr>
                        <a:t>53</a:t>
                      </a:r>
                      <a:endParaRPr lang="en-US" sz="18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2000" dirty="0">
                          <a:effectLst/>
                        </a:rPr>
                        <a:t>852</a:t>
                      </a:r>
                      <a:endParaRPr lang="en-US" sz="1800" dirty="0">
                        <a:effectLst/>
                        <a:latin typeface="Calibri"/>
                        <a:ea typeface="Calibri"/>
                        <a:cs typeface="Times New Roman"/>
                      </a:endParaRPr>
                    </a:p>
                  </a:txBody>
                  <a:tcPr marL="68580" marR="68580" marT="0" marB="0" anchor="b"/>
                </a:tc>
              </a:tr>
            </a:tbl>
          </a:graphicData>
        </a:graphic>
      </p:graphicFrame>
      <p:sp>
        <p:nvSpPr>
          <p:cNvPr id="3" name="Date Placeholder 2"/>
          <p:cNvSpPr>
            <a:spLocks noGrp="1"/>
          </p:cNvSpPr>
          <p:nvPr>
            <p:ph type="dt" sz="half" idx="10"/>
          </p:nvPr>
        </p:nvSpPr>
        <p:spPr/>
        <p:txBody>
          <a:bodyPr/>
          <a:lstStyle/>
          <a:p>
            <a:fld id="{5541FFDF-30AE-4305-8596-D4653C9251EA}"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8694886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00099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E4545713-02A9-4985-8454-6EDF3313151A}"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2442219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a:t>
            </a:r>
            <a:r>
              <a:rPr lang="en-US" b="1" dirty="0"/>
              <a:t>weighted arithmetic mean</a:t>
            </a:r>
            <a:r>
              <a:rPr lang="en-US" dirty="0"/>
              <a:t/>
            </a:r>
            <a:br>
              <a:rPr lang="en-US" dirty="0"/>
            </a:br>
            <a:endParaRPr lang="en-US" dirty="0"/>
          </a:p>
        </p:txBody>
      </p:sp>
      <p:sp>
        <p:nvSpPr>
          <p:cNvPr id="3" name="Content Placeholder 2"/>
          <p:cNvSpPr>
            <a:spLocks noGrp="1"/>
          </p:cNvSpPr>
          <p:nvPr>
            <p:ph sz="quarter" idx="1"/>
          </p:nvPr>
        </p:nvSpPr>
        <p:spPr>
          <a:xfrm>
            <a:off x="612648" y="1600200"/>
            <a:ext cx="8153400" cy="4724400"/>
          </a:xfrm>
        </p:spPr>
        <p:txBody>
          <a:bodyPr>
            <a:normAutofit fontScale="92500" lnSpcReduction="10000"/>
          </a:bodyPr>
          <a:lstStyle/>
          <a:p>
            <a:r>
              <a:rPr lang="en-US" dirty="0" smtClean="0"/>
              <a:t>In </a:t>
            </a:r>
            <a:r>
              <a:rPr lang="en-US" dirty="0"/>
              <a:t>some cases the data in the sample or population should not be weighted equally, and each value weighted according to its importance. </a:t>
            </a:r>
            <a:endParaRPr lang="en-US" dirty="0" smtClean="0"/>
          </a:p>
          <a:p>
            <a:r>
              <a:rPr lang="en-US" dirty="0" smtClean="0"/>
              <a:t>There </a:t>
            </a:r>
            <a:r>
              <a:rPr lang="en-US" dirty="0"/>
              <a:t>is a measure of average for such problems known as </a:t>
            </a:r>
            <a:r>
              <a:rPr lang="en-US" i="1" dirty="0">
                <a:solidFill>
                  <a:srgbClr val="7030A0"/>
                </a:solidFill>
              </a:rPr>
              <a:t>weighted Arithmetic mean</a:t>
            </a:r>
            <a:r>
              <a:rPr lang="en-US" dirty="0">
                <a:solidFill>
                  <a:srgbClr val="7030A0"/>
                </a:solidFill>
              </a:rPr>
              <a:t>. </a:t>
            </a:r>
            <a:endParaRPr lang="en-US" dirty="0" smtClean="0">
              <a:solidFill>
                <a:srgbClr val="7030A0"/>
              </a:solidFill>
            </a:endParaRPr>
          </a:p>
          <a:p>
            <a:r>
              <a:rPr lang="en-US" dirty="0" smtClean="0"/>
              <a:t>Weighted </a:t>
            </a:r>
            <a:r>
              <a:rPr lang="en-US" dirty="0"/>
              <a:t>arithmetic mean is used to calculate the average when the relative importance of the observations differs. </a:t>
            </a:r>
            <a:endParaRPr lang="en-US" dirty="0" smtClean="0"/>
          </a:p>
          <a:p>
            <a:r>
              <a:rPr lang="en-US" dirty="0" smtClean="0"/>
              <a:t>This </a:t>
            </a:r>
            <a:r>
              <a:rPr lang="en-US" dirty="0"/>
              <a:t>relative importance is technically known as </a:t>
            </a:r>
            <a:r>
              <a:rPr lang="en-US" dirty="0">
                <a:solidFill>
                  <a:srgbClr val="7030A0"/>
                </a:solidFill>
              </a:rPr>
              <a:t>weight. </a:t>
            </a:r>
            <a:endParaRPr lang="en-US" dirty="0" smtClean="0">
              <a:solidFill>
                <a:srgbClr val="7030A0"/>
              </a:solidFill>
            </a:endParaRPr>
          </a:p>
          <a:p>
            <a:r>
              <a:rPr lang="en-US" dirty="0" smtClean="0"/>
              <a:t>Weight </a:t>
            </a:r>
            <a:r>
              <a:rPr lang="en-US" dirty="0"/>
              <a:t>could be a frequency or numerical coefficient associated with observations.</a:t>
            </a:r>
          </a:p>
          <a:p>
            <a:endParaRPr lang="en-US" dirty="0"/>
          </a:p>
        </p:txBody>
      </p:sp>
      <p:sp>
        <p:nvSpPr>
          <p:cNvPr id="4" name="Date Placeholder 3"/>
          <p:cNvSpPr>
            <a:spLocks noGrp="1"/>
          </p:cNvSpPr>
          <p:nvPr>
            <p:ph type="dt" sz="half" idx="10"/>
          </p:nvPr>
        </p:nvSpPr>
        <p:spPr/>
        <p:txBody>
          <a:bodyPr/>
          <a:lstStyle/>
          <a:p>
            <a:fld id="{33AC9CDD-8E7D-4F93-A5EE-7329BAC54597}"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16464898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9978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CA0F30D5-F195-4A09-A9C3-FD8928FB1723}"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9090621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8153400" cy="5105400"/>
          </a:xfrm>
        </p:spPr>
        <p:txBody>
          <a:bodyPr/>
          <a:lstStyle/>
          <a:p>
            <a:r>
              <a:rPr lang="en-US" b="1" dirty="0"/>
              <a:t> </a:t>
            </a:r>
            <a:r>
              <a:rPr lang="en-US" b="1" dirty="0" smtClean="0"/>
              <a:t>Example </a:t>
            </a:r>
            <a:r>
              <a:rPr lang="en-US" b="1" dirty="0"/>
              <a:t>3.3:</a:t>
            </a:r>
            <a:r>
              <a:rPr lang="en-US" dirty="0"/>
              <a:t> The GPA or CGPA of a student is a good example of a weighted arithmetic mean. Suppose that Solomon obtained the following grades in the first semester of the freshman program at AASTU in 2006</a:t>
            </a:r>
            <a:r>
              <a:rPr lang="en-US" dirty="0" smtClean="0"/>
              <a: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6608560"/>
              </p:ext>
            </p:extLst>
          </p:nvPr>
        </p:nvGraphicFramePr>
        <p:xfrm>
          <a:off x="914400" y="4038600"/>
          <a:ext cx="6858000" cy="1828800"/>
        </p:xfrm>
        <a:graphic>
          <a:graphicData uri="http://schemas.openxmlformats.org/drawingml/2006/table">
            <a:tbl>
              <a:tblPr firstRow="1" firstCol="1" bandRow="1">
                <a:tableStyleId>{ED083AE6-46FA-4A59-8FB0-9F97EB10719F}</a:tableStyleId>
              </a:tblPr>
              <a:tblGrid>
                <a:gridCol w="2286000"/>
                <a:gridCol w="2286000"/>
                <a:gridCol w="2286000"/>
              </a:tblGrid>
              <a:tr h="304800">
                <a:tc>
                  <a:txBody>
                    <a:bodyPr/>
                    <a:lstStyle/>
                    <a:p>
                      <a:pPr marL="0" marR="0" algn="just">
                        <a:lnSpc>
                          <a:spcPct val="115000"/>
                        </a:lnSpc>
                        <a:spcBef>
                          <a:spcPts val="0"/>
                        </a:spcBef>
                        <a:spcAft>
                          <a:spcPts val="0"/>
                        </a:spcAft>
                      </a:pPr>
                      <a:r>
                        <a:rPr lang="en-US" sz="1600" b="1" dirty="0">
                          <a:effectLst/>
                        </a:rPr>
                        <a:t>Course</a:t>
                      </a:r>
                      <a:endParaRPr lang="en-US" sz="14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b="1">
                          <a:effectLst/>
                        </a:rPr>
                        <a:t>Credit hour (w</a:t>
                      </a:r>
                      <a:r>
                        <a:rPr lang="en-US" sz="1600" b="1" baseline="-25000">
                          <a:effectLst/>
                        </a:rPr>
                        <a:t>i</a:t>
                      </a:r>
                      <a:r>
                        <a:rPr lang="en-US" sz="1600" b="1">
                          <a:effectLst/>
                        </a:rPr>
                        <a:t>)</a:t>
                      </a:r>
                      <a:endParaRPr lang="en-US" sz="1400" b="1">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600" b="1">
                          <a:effectLst/>
                        </a:rPr>
                        <a:t>Grade </a:t>
                      </a:r>
                      <a:endParaRPr lang="en-US" sz="1400" b="1">
                        <a:effectLst/>
                        <a:latin typeface="Calibri"/>
                        <a:ea typeface="Calibri"/>
                        <a:cs typeface="Times New Roman"/>
                      </a:endParaRPr>
                    </a:p>
                  </a:txBody>
                  <a:tcPr marL="68580" marR="68580" marT="0" marB="0"/>
                </a:tc>
              </a:tr>
              <a:tr h="304800">
                <a:tc>
                  <a:txBody>
                    <a:bodyPr/>
                    <a:lstStyle/>
                    <a:p>
                      <a:pPr marL="0" marR="0" algn="ctr">
                        <a:lnSpc>
                          <a:spcPct val="115000"/>
                        </a:lnSpc>
                        <a:spcBef>
                          <a:spcPts val="0"/>
                        </a:spcBef>
                        <a:spcAft>
                          <a:spcPts val="0"/>
                        </a:spcAft>
                      </a:pPr>
                      <a:r>
                        <a:rPr lang="en-US" sz="1600" b="1" dirty="0">
                          <a:effectLst/>
                        </a:rPr>
                        <a:t>Math101</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a:effectLst/>
                        </a:rPr>
                        <a:t>4</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a:effectLst/>
                        </a:rPr>
                        <a:t>A=4</a:t>
                      </a:r>
                      <a:endParaRPr lang="en-US" sz="1400" b="1">
                        <a:effectLst/>
                        <a:latin typeface="Calibri"/>
                        <a:ea typeface="Calibri"/>
                        <a:cs typeface="Times New Roman"/>
                      </a:endParaRPr>
                    </a:p>
                  </a:txBody>
                  <a:tcPr marL="68580" marR="68580" marT="0" marB="0"/>
                </a:tc>
              </a:tr>
              <a:tr h="304800">
                <a:tc>
                  <a:txBody>
                    <a:bodyPr/>
                    <a:lstStyle/>
                    <a:p>
                      <a:pPr marL="0" marR="0" algn="ctr">
                        <a:lnSpc>
                          <a:spcPct val="115000"/>
                        </a:lnSpc>
                        <a:spcBef>
                          <a:spcPts val="0"/>
                        </a:spcBef>
                        <a:spcAft>
                          <a:spcPts val="0"/>
                        </a:spcAft>
                      </a:pPr>
                      <a:r>
                        <a:rPr lang="en-US" sz="1600" b="1" dirty="0">
                          <a:effectLst/>
                        </a:rPr>
                        <a:t>Stat2091</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a:effectLst/>
                        </a:rPr>
                        <a:t>3</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a:effectLst/>
                        </a:rPr>
                        <a:t>C=2</a:t>
                      </a:r>
                      <a:endParaRPr lang="en-US" sz="1400" b="1">
                        <a:effectLst/>
                        <a:latin typeface="Calibri"/>
                        <a:ea typeface="Calibri"/>
                        <a:cs typeface="Times New Roman"/>
                      </a:endParaRPr>
                    </a:p>
                  </a:txBody>
                  <a:tcPr marL="68580" marR="68580" marT="0" marB="0"/>
                </a:tc>
              </a:tr>
              <a:tr h="304800">
                <a:tc>
                  <a:txBody>
                    <a:bodyPr/>
                    <a:lstStyle/>
                    <a:p>
                      <a:pPr marL="0" marR="0" algn="ctr">
                        <a:lnSpc>
                          <a:spcPct val="115000"/>
                        </a:lnSpc>
                        <a:spcBef>
                          <a:spcPts val="0"/>
                        </a:spcBef>
                        <a:spcAft>
                          <a:spcPts val="0"/>
                        </a:spcAft>
                      </a:pPr>
                      <a:r>
                        <a:rPr lang="en-US" sz="1600" b="1">
                          <a:effectLst/>
                        </a:rPr>
                        <a:t>Chem101</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rPr>
                        <a:t>3</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a:effectLst/>
                        </a:rPr>
                        <a:t>B=3</a:t>
                      </a:r>
                      <a:endParaRPr lang="en-US" sz="1400" b="1">
                        <a:effectLst/>
                        <a:latin typeface="Calibri"/>
                        <a:ea typeface="Calibri"/>
                        <a:cs typeface="Times New Roman"/>
                      </a:endParaRPr>
                    </a:p>
                  </a:txBody>
                  <a:tcPr marL="68580" marR="68580" marT="0" marB="0"/>
                </a:tc>
              </a:tr>
              <a:tr h="304800">
                <a:tc>
                  <a:txBody>
                    <a:bodyPr/>
                    <a:lstStyle/>
                    <a:p>
                      <a:pPr marL="0" marR="0" algn="ctr">
                        <a:lnSpc>
                          <a:spcPct val="115000"/>
                        </a:lnSpc>
                        <a:spcBef>
                          <a:spcPts val="0"/>
                        </a:spcBef>
                        <a:spcAft>
                          <a:spcPts val="0"/>
                        </a:spcAft>
                      </a:pPr>
                      <a:r>
                        <a:rPr lang="en-US" sz="1600" b="1">
                          <a:effectLst/>
                        </a:rPr>
                        <a:t>Phys101</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rPr>
                        <a:t>4</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a:effectLst/>
                        </a:rPr>
                        <a:t>B=3</a:t>
                      </a:r>
                      <a:endParaRPr lang="en-US" sz="1400" b="1">
                        <a:effectLst/>
                        <a:latin typeface="Calibri"/>
                        <a:ea typeface="Calibri"/>
                        <a:cs typeface="Times New Roman"/>
                      </a:endParaRPr>
                    </a:p>
                  </a:txBody>
                  <a:tcPr marL="68580" marR="68580" marT="0" marB="0"/>
                </a:tc>
              </a:tr>
              <a:tr h="304800">
                <a:tc>
                  <a:txBody>
                    <a:bodyPr/>
                    <a:lstStyle/>
                    <a:p>
                      <a:pPr marL="0" marR="0" algn="ctr">
                        <a:lnSpc>
                          <a:spcPct val="115000"/>
                        </a:lnSpc>
                        <a:spcBef>
                          <a:spcPts val="0"/>
                        </a:spcBef>
                        <a:spcAft>
                          <a:spcPts val="0"/>
                        </a:spcAft>
                      </a:pPr>
                      <a:r>
                        <a:rPr lang="en-US" sz="1600" b="1">
                          <a:effectLst/>
                        </a:rPr>
                        <a:t>Flen101</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rPr>
                        <a:t>3</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rPr>
                        <a:t>C=2</a:t>
                      </a:r>
                      <a:endParaRPr lang="en-US" sz="1400" b="1" dirty="0">
                        <a:effectLst/>
                        <a:latin typeface="Calibri"/>
                        <a:ea typeface="Calibri"/>
                        <a:cs typeface="Times New Roman"/>
                      </a:endParaRPr>
                    </a:p>
                  </a:txBody>
                  <a:tcPr marL="68580" marR="68580" marT="0" marB="0"/>
                </a:tc>
              </a:tr>
            </a:tbl>
          </a:graphicData>
        </a:graphic>
      </p:graphicFrame>
      <p:sp>
        <p:nvSpPr>
          <p:cNvPr id="5" name="Date Placeholder 4"/>
          <p:cNvSpPr>
            <a:spLocks noGrp="1"/>
          </p:cNvSpPr>
          <p:nvPr>
            <p:ph type="dt" sz="half" idx="10"/>
          </p:nvPr>
        </p:nvSpPr>
        <p:spPr/>
        <p:txBody>
          <a:bodyPr/>
          <a:lstStyle/>
          <a:p>
            <a:fld id="{2CFA2FAF-AE00-44C0-BABA-718D7B19681F}" type="datetime1">
              <a:rPr lang="en-US" smtClean="0"/>
              <a:pPr/>
              <a:t>6/27/2022</a:t>
            </a:fld>
            <a:endParaRPr lang="en-US" dirty="0"/>
          </a:p>
        </p:txBody>
      </p:sp>
      <p:sp>
        <p:nvSpPr>
          <p:cNvPr id="6" name="Footer Placeholder 5"/>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21841951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Find the GPA of Solomon. </a:t>
            </a:r>
            <a:endParaRPr lang="en-US" dirty="0" smtClean="0"/>
          </a:p>
          <a:p>
            <a:endParaRPr lang="en-US" dirty="0"/>
          </a:p>
          <a:p>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64770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CF146336-0BDD-4D03-A256-A8111DD8E295}"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10404130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Properties of arithmetic mean</a:t>
            </a:r>
            <a:endParaRPr lang="en-US" dirty="0"/>
          </a:p>
          <a:p>
            <a:pPr lvl="1"/>
            <a:r>
              <a:rPr lang="en-US" dirty="0"/>
              <a:t>It can be computed for any set of numerical data, it always exists, and unique.</a:t>
            </a:r>
          </a:p>
          <a:p>
            <a:pPr lvl="1"/>
            <a:r>
              <a:rPr lang="en-US" dirty="0"/>
              <a:t>It depends on all observations.</a:t>
            </a:r>
          </a:p>
          <a:p>
            <a:pPr lvl="1"/>
            <a:r>
              <a:rPr lang="en-US" dirty="0"/>
              <a:t>The sum of deviations of the observations about the mean is </a:t>
            </a:r>
            <a:r>
              <a:rPr lang="en-US" dirty="0" smtClean="0"/>
              <a:t>zero i.e. </a:t>
            </a:r>
          </a:p>
          <a:p>
            <a:endParaRPr lang="en-US" dirty="0"/>
          </a:p>
          <a:p>
            <a:pPr marL="0" indent="0">
              <a:buNone/>
            </a:pP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818586"/>
            <a:ext cx="1981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26E08FA3-C346-454D-8937-9FF9B998339D}"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41003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Statistics </a:t>
            </a:r>
            <a:r>
              <a:rPr lang="en-US" b="1" dirty="0" err="1"/>
              <a:t>cont</a:t>
            </a:r>
            <a:r>
              <a:rPr lang="en-US" b="1" dirty="0"/>
              <a:t>…</a:t>
            </a:r>
            <a:endParaRPr lang="en-US" dirty="0"/>
          </a:p>
        </p:txBody>
      </p:sp>
      <p:sp>
        <p:nvSpPr>
          <p:cNvPr id="3" name="Date Placeholder 2"/>
          <p:cNvSpPr>
            <a:spLocks noGrp="1"/>
          </p:cNvSpPr>
          <p:nvPr>
            <p:ph type="dt" sz="half" idx="10"/>
          </p:nvPr>
        </p:nvSpPr>
        <p:spPr/>
        <p:txBody>
          <a:bodyPr/>
          <a:lstStyle/>
          <a:p>
            <a:fld id="{EDBFA655-FF78-4C03-A45A-C33260DE5EB7}"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p:txBody>
          <a:bodyPr/>
          <a:lstStyle/>
          <a:p>
            <a:pPr lvl="0"/>
            <a:r>
              <a:rPr lang="en-US" sz="3200" dirty="0"/>
              <a:t>Meaningful and pertinent information cannot be realized from raw data unless summarized by the tools of descriptive statistics.</a:t>
            </a:r>
          </a:p>
          <a:p>
            <a:pPr lvl="0"/>
            <a:r>
              <a:rPr lang="en-US" sz="3200" dirty="0"/>
              <a:t>Descriptive statistics, therefore, allow us to present the data in a more meaningful way which allows interpretation of the data easily. </a:t>
            </a:r>
          </a:p>
          <a:p>
            <a:endParaRPr lang="en-US" dirty="0"/>
          </a:p>
        </p:txBody>
      </p:sp>
    </p:spTree>
    <p:extLst>
      <p:ext uri="{BB962C8B-B14F-4D97-AF65-F5344CB8AC3E}">
        <p14:creationId xmlns:p14="http://schemas.microsoft.com/office/powerpoint/2010/main" val="24394373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dirty="0"/>
              <a:t>It is greatly affected by extreme values.</a:t>
            </a:r>
          </a:p>
          <a:p>
            <a:pPr lvl="0"/>
            <a:r>
              <a:rPr lang="en-US" dirty="0"/>
              <a:t>It lends itself to further statistical treatment, for instance, combinations of means.</a:t>
            </a:r>
          </a:p>
          <a:p>
            <a:pPr lvl="0"/>
            <a:r>
              <a:rPr lang="en-US" dirty="0"/>
              <a:t>It is relatively reliable, i.e. it is not greatly affected by fluctuations in sampling.</a:t>
            </a:r>
          </a:p>
          <a:p>
            <a:pPr lvl="0"/>
            <a:r>
              <a:rPr lang="en-US" dirty="0"/>
              <a:t>The sum of squares of deviations of all observations about the mean is the minimum </a:t>
            </a:r>
            <a:endParaRPr lang="en-US" dirty="0" smtClean="0"/>
          </a:p>
          <a:p>
            <a:pPr lvl="0"/>
            <a:r>
              <a:rPr lang="en-US" dirty="0" smtClean="0"/>
              <a:t> </a:t>
            </a:r>
            <a:endParaRPr lang="en-US" dirty="0"/>
          </a:p>
          <a:p>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029200"/>
            <a:ext cx="7162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DC4C97AC-201D-43C2-9BD1-8C2BFBA0B5AA}"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5074926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5344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BA96B7AA-5ED3-4674-B727-6C094085DCF4}"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41017165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dirty="0"/>
              <a:t>Example 3.6</a:t>
            </a:r>
            <a:r>
              <a:rPr lang="en-US" dirty="0"/>
              <a:t>: During the beginning of an epidemic in a region 12 cases were reported in the first day, 18 on second day and 48 on the third day.</a:t>
            </a:r>
          </a:p>
          <a:p>
            <a:pPr lvl="0"/>
            <a:r>
              <a:rPr lang="en-US" dirty="0"/>
              <a:t>Find the average growth rate of the epidemic disease.</a:t>
            </a:r>
          </a:p>
          <a:p>
            <a:pPr lvl="0"/>
            <a:r>
              <a:rPr lang="en-US" dirty="0"/>
              <a:t>Assuming that the growth pattern continues, forecast the number of cases that would be reported on the 4</a:t>
            </a:r>
            <a:r>
              <a:rPr lang="en-US" baseline="30000" dirty="0"/>
              <a:t>th</a:t>
            </a:r>
            <a:r>
              <a:rPr lang="en-US" dirty="0"/>
              <a:t> and 8</a:t>
            </a:r>
            <a:r>
              <a:rPr lang="en-US" baseline="30000" dirty="0"/>
              <a:t>th</a:t>
            </a:r>
            <a:r>
              <a:rPr lang="en-US" dirty="0"/>
              <a:t> days. </a:t>
            </a:r>
          </a:p>
          <a:p>
            <a:r>
              <a:rPr lang="en-US" b="1" dirty="0"/>
              <a:t>Solution:</a:t>
            </a:r>
            <a:endParaRPr lang="en-US" dirty="0"/>
          </a:p>
          <a:p>
            <a:pPr lvl="0"/>
            <a:r>
              <a:rPr lang="en-US" dirty="0"/>
              <a:t>Find the 2 growth rates first.</a:t>
            </a:r>
          </a:p>
          <a:p>
            <a:r>
              <a:rPr lang="en-US" dirty="0"/>
              <a:t>From first day to second day the rate is 18/12=1.5.</a:t>
            </a:r>
          </a:p>
          <a:p>
            <a:r>
              <a:rPr lang="en-US" dirty="0"/>
              <a:t>From second day to third day the rate is 48/18=2.67.</a:t>
            </a:r>
          </a:p>
          <a:p>
            <a:endParaRPr lang="en-US" dirty="0"/>
          </a:p>
        </p:txBody>
      </p:sp>
      <p:sp>
        <p:nvSpPr>
          <p:cNvPr id="4" name="Date Placeholder 3"/>
          <p:cNvSpPr>
            <a:spLocks noGrp="1"/>
          </p:cNvSpPr>
          <p:nvPr>
            <p:ph type="dt" sz="half" idx="10"/>
          </p:nvPr>
        </p:nvSpPr>
        <p:spPr/>
        <p:txBody>
          <a:bodyPr/>
          <a:lstStyle/>
          <a:p>
            <a:fld id="{72AF0E14-4FDF-422E-8DE3-584555592B88}"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12970142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case of the next day is twice (by rate) of the previous day</a:t>
            </a:r>
            <a:endParaRPr lang="en-US" dirty="0"/>
          </a:p>
        </p:txBody>
      </p:sp>
      <p:sp>
        <p:nvSpPr>
          <p:cNvPr id="3" name="Content Placeholder 2"/>
          <p:cNvSpPr>
            <a:spLocks noGrp="1"/>
          </p:cNvSpPr>
          <p:nvPr>
            <p:ph sz="quarter" idx="1"/>
          </p:nvPr>
        </p:nvSpPr>
        <p:spPr/>
        <p:txBody>
          <a:bodyPr/>
          <a:lstStyle/>
          <a:p>
            <a:pPr marL="0" indent="0">
              <a:buNone/>
            </a:pPr>
            <a:endParaRPr lang="en-US" dirty="0"/>
          </a:p>
          <a:p>
            <a:r>
              <a:rPr lang="en-US" dirty="0" smtClean="0"/>
              <a:t>Therefore</a:t>
            </a:r>
            <a:r>
              <a:rPr lang="en-US" dirty="0"/>
              <a:t>, the average rate </a:t>
            </a:r>
            <a:endParaRPr lang="en-US" dirty="0" smtClean="0"/>
          </a:p>
          <a:p>
            <a:r>
              <a:rPr lang="en-US" dirty="0" smtClean="0"/>
              <a:t>  .</a:t>
            </a:r>
            <a:endParaRPr lang="en-US" dirty="0"/>
          </a:p>
          <a:p>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05000"/>
            <a:ext cx="2286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8013" y="3232150"/>
            <a:ext cx="1047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18437"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8013" y="3232150"/>
            <a:ext cx="12001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8013" y="3232150"/>
            <a:ext cx="1457325" cy="209550"/>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8013" y="3232150"/>
            <a:ext cx="1724025" cy="209550"/>
          </a:xfrm>
          <a:prstGeom prst="rect">
            <a:avLst/>
          </a:prstGeom>
          <a:noFill/>
          <a:extLst>
            <a:ext uri="{909E8E84-426E-40DD-AFC4-6F175D3DCCD1}">
              <a14:hiddenFill xmlns:a14="http://schemas.microsoft.com/office/drawing/2010/main">
                <a:solidFill>
                  <a:srgbClr val="FFFFFF"/>
                </a:solidFill>
              </a14:hiddenFill>
            </a:ext>
          </a:extLst>
        </p:spPr>
      </p:pic>
      <p:pic>
        <p:nvPicPr>
          <p:cNvPr id="1843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743200"/>
            <a:ext cx="70866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551E48D8-9961-49F2-88E4-EE8A0C05A0CD}"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27294202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534399"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F6D27597-3B84-4D3D-8538-D99C484C30DD}"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6070350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924800"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22831C5-AB38-4A6F-8FBA-7216F795F72F}"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10687734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2775" y="1752601"/>
            <a:ext cx="81534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C23A156D-34AE-454B-8FBB-9196E1F80B3B}"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6753499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median and mean value</a:t>
            </a:r>
            <a:endParaRPr lang="en-US" dirty="0"/>
          </a:p>
        </p:txBody>
      </p:sp>
      <p:sp>
        <p:nvSpPr>
          <p:cNvPr id="3" name="Date Placeholder 2"/>
          <p:cNvSpPr>
            <a:spLocks noGrp="1"/>
          </p:cNvSpPr>
          <p:nvPr>
            <p:ph type="dt" sz="half" idx="10"/>
          </p:nvPr>
        </p:nvSpPr>
        <p:spPr/>
        <p:txBody>
          <a:bodyPr/>
          <a:lstStyle/>
          <a:p>
            <a:fld id="{7AD61EFF-F834-48AD-B43E-39D7F8E940A9}"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972036194"/>
              </p:ext>
            </p:extLst>
          </p:nvPr>
        </p:nvGraphicFramePr>
        <p:xfrm>
          <a:off x="685800" y="2438400"/>
          <a:ext cx="4076700" cy="2966720"/>
        </p:xfrm>
        <a:graphic>
          <a:graphicData uri="http://schemas.openxmlformats.org/drawingml/2006/table">
            <a:tbl>
              <a:tblPr firstRow="1" bandRow="1">
                <a:tableStyleId>{5C22544A-7EE6-4342-B048-85BDC9FD1C3A}</a:tableStyleId>
              </a:tblPr>
              <a:tblGrid>
                <a:gridCol w="1358900"/>
                <a:gridCol w="1358900"/>
                <a:gridCol w="1358900"/>
              </a:tblGrid>
              <a:tr h="370840">
                <a:tc>
                  <a:txBody>
                    <a:bodyPr/>
                    <a:lstStyle/>
                    <a:p>
                      <a:r>
                        <a:rPr lang="en-US" dirty="0" smtClean="0"/>
                        <a:t>XI</a:t>
                      </a:r>
                      <a:endParaRPr lang="en-US" dirty="0"/>
                    </a:p>
                  </a:txBody>
                  <a:tcPr/>
                </a:tc>
                <a:tc>
                  <a:txBody>
                    <a:bodyPr/>
                    <a:lstStyle/>
                    <a:p>
                      <a:r>
                        <a:rPr lang="en-US" dirty="0" smtClean="0"/>
                        <a:t>frequency</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872669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Properties of median</a:t>
            </a:r>
            <a:endParaRPr lang="en-US" dirty="0"/>
          </a:p>
          <a:p>
            <a:pPr lvl="1"/>
            <a:r>
              <a:rPr lang="en-US" dirty="0"/>
              <a:t>It is an average of position.</a:t>
            </a:r>
          </a:p>
          <a:p>
            <a:pPr lvl="1"/>
            <a:r>
              <a:rPr lang="en-US" dirty="0"/>
              <a:t>It is affected by the number of observations than by extreme values.</a:t>
            </a:r>
          </a:p>
          <a:p>
            <a:pPr lvl="1"/>
            <a:r>
              <a:rPr lang="en-US" dirty="0"/>
              <a:t>The sum of the deviations about the median, signs ignored, is less than the sum of deviations taken from any other value or specific average.</a:t>
            </a:r>
          </a:p>
          <a:p>
            <a:endParaRPr lang="en-US" dirty="0"/>
          </a:p>
        </p:txBody>
      </p:sp>
      <p:sp>
        <p:nvSpPr>
          <p:cNvPr id="4" name="Date Placeholder 3"/>
          <p:cNvSpPr>
            <a:spLocks noGrp="1"/>
          </p:cNvSpPr>
          <p:nvPr>
            <p:ph type="dt" sz="half" idx="10"/>
          </p:nvPr>
        </p:nvSpPr>
        <p:spPr/>
        <p:txBody>
          <a:bodyPr/>
          <a:lstStyle/>
          <a:p>
            <a:fld id="{84BEF827-D491-4F6A-A4F0-2A54A0649F69}"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42487501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8153400" cy="4800600"/>
          </a:xfrm>
        </p:spPr>
        <p:txBody>
          <a:bodyPr>
            <a:normAutofit fontScale="62500" lnSpcReduction="20000"/>
          </a:bodyPr>
          <a:lstStyle/>
          <a:p>
            <a:pPr marL="0" indent="0">
              <a:buNone/>
            </a:pPr>
            <a:r>
              <a:rPr lang="en-US" sz="3800" b="1" dirty="0" smtClean="0"/>
              <a:t>Definition </a:t>
            </a:r>
            <a:r>
              <a:rPr lang="en-US" sz="3800" b="1" dirty="0"/>
              <a:t>3.6</a:t>
            </a:r>
            <a:r>
              <a:rPr lang="en-US" sz="3800" dirty="0"/>
              <a:t>: The mode (modal value) of an observed set of data is the value that occurs the largest number of times. </a:t>
            </a:r>
            <a:endParaRPr lang="en-US" sz="3800" b="1" dirty="0" smtClean="0"/>
          </a:p>
          <a:p>
            <a:r>
              <a:rPr lang="en-US" sz="3800" b="1" dirty="0" smtClean="0"/>
              <a:t>The </a:t>
            </a:r>
            <a:r>
              <a:rPr lang="en-US" sz="3800" b="1" dirty="0"/>
              <a:t>mode for raw data </a:t>
            </a:r>
            <a:endParaRPr lang="en-US" sz="3800" dirty="0"/>
          </a:p>
          <a:p>
            <a:r>
              <a:rPr lang="en-US" sz="3800" b="1" dirty="0"/>
              <a:t>Example 3.10:</a:t>
            </a:r>
            <a:r>
              <a:rPr lang="en-US" sz="3800" dirty="0"/>
              <a:t> Find the modal value for the following sets of data.</a:t>
            </a:r>
          </a:p>
          <a:p>
            <a:pPr lvl="0"/>
            <a:r>
              <a:rPr lang="en-US" sz="3800" dirty="0"/>
              <a:t>5  6  5  8  7  4 . In this data set, 5 is the most frequent value. Therefore, the mode is 5. Since the modal value is only one number, we call the distribution </a:t>
            </a:r>
            <a:r>
              <a:rPr lang="en-US" sz="3800" u="sng" dirty="0" err="1"/>
              <a:t>unimodal</a:t>
            </a:r>
            <a:r>
              <a:rPr lang="en-US" sz="3800" dirty="0"/>
              <a:t>.</a:t>
            </a:r>
          </a:p>
          <a:p>
            <a:pPr lvl="0"/>
            <a:r>
              <a:rPr lang="en-US" sz="3800" dirty="0"/>
              <a:t>1  2  3  4  8  2  5  4  6. In this </a:t>
            </a:r>
            <a:r>
              <a:rPr lang="en-US" sz="3800" dirty="0" smtClean="0"/>
              <a:t>data the </a:t>
            </a:r>
            <a:r>
              <a:rPr lang="en-US" sz="3800" dirty="0"/>
              <a:t>modal values are 2 and 4 since both 2 and 4 appear most frequently and they occur equal number of times.  These kind distributions  are called </a:t>
            </a:r>
            <a:r>
              <a:rPr lang="en-US" sz="3800" u="sng" dirty="0"/>
              <a:t>bimodal</a:t>
            </a:r>
            <a:r>
              <a:rPr lang="en-US" sz="3800" dirty="0"/>
              <a:t> distribution.</a:t>
            </a:r>
          </a:p>
          <a:p>
            <a:r>
              <a:rPr lang="en-US" sz="3800" dirty="0"/>
              <a:t>1  2  4  3  5  6  8  7    In this data set, all  values appear equal number of times so there is no modal value</a:t>
            </a:r>
            <a:endParaRPr lang="en-US" dirty="0"/>
          </a:p>
        </p:txBody>
      </p:sp>
      <p:sp>
        <p:nvSpPr>
          <p:cNvPr id="4" name="Date Placeholder 3"/>
          <p:cNvSpPr>
            <a:spLocks noGrp="1"/>
          </p:cNvSpPr>
          <p:nvPr>
            <p:ph type="dt" sz="half" idx="10"/>
          </p:nvPr>
        </p:nvSpPr>
        <p:spPr/>
        <p:txBody>
          <a:bodyPr/>
          <a:lstStyle/>
          <a:p>
            <a:fld id="{ED12A925-A867-44B5-BBEB-41A629102C0A}"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566893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Statistics </a:t>
            </a:r>
            <a:r>
              <a:rPr lang="en-US" b="1" dirty="0" err="1"/>
              <a:t>cont</a:t>
            </a:r>
            <a:r>
              <a:rPr lang="en-US" b="1" dirty="0"/>
              <a:t>…</a:t>
            </a:r>
            <a:endParaRPr lang="en-US" dirty="0"/>
          </a:p>
        </p:txBody>
      </p:sp>
      <p:sp>
        <p:nvSpPr>
          <p:cNvPr id="3" name="Date Placeholder 2"/>
          <p:cNvSpPr>
            <a:spLocks noGrp="1"/>
          </p:cNvSpPr>
          <p:nvPr>
            <p:ph type="dt" sz="half" idx="10"/>
          </p:nvPr>
        </p:nvSpPr>
        <p:spPr/>
        <p:txBody>
          <a:bodyPr/>
          <a:lstStyle/>
          <a:p>
            <a:fld id="{8F067A9D-F6E7-4476-879C-F5A5374FA780}" type="datetime1">
              <a:rPr lang="en-US" smtClean="0"/>
              <a:pPr/>
              <a:t>6/27/2022</a:t>
            </a:fld>
            <a:endParaRPr lang="en-US" dirty="0"/>
          </a:p>
        </p:txBody>
      </p:sp>
      <p:sp>
        <p:nvSpPr>
          <p:cNvPr id="4" name="Footer Placeholder 3"/>
          <p:cNvSpPr>
            <a:spLocks noGrp="1"/>
          </p:cNvSpPr>
          <p:nvPr>
            <p:ph type="ftr" sz="quarter" idx="11"/>
          </p:nvPr>
        </p:nvSpPr>
        <p:spPr/>
        <p:txBody>
          <a:bodyPr/>
          <a:lstStyle/>
          <a:p>
            <a:pPr lvl="1"/>
            <a:r>
              <a:rPr lang="en-US" smtClean="0"/>
              <a:t>mullergaro@gmail.com</a:t>
            </a:r>
            <a:endParaRPr lang="en-US" dirty="0"/>
          </a:p>
        </p:txBody>
      </p:sp>
      <p:sp>
        <p:nvSpPr>
          <p:cNvPr id="5" name="Content Placeholder 4"/>
          <p:cNvSpPr>
            <a:spLocks noGrp="1"/>
          </p:cNvSpPr>
          <p:nvPr>
            <p:ph sz="quarter" idx="1"/>
          </p:nvPr>
        </p:nvSpPr>
        <p:spPr>
          <a:xfrm>
            <a:off x="612648" y="1524000"/>
            <a:ext cx="8378952" cy="5029200"/>
          </a:xfrm>
        </p:spPr>
        <p:txBody>
          <a:bodyPr>
            <a:noAutofit/>
          </a:bodyPr>
          <a:lstStyle/>
          <a:p>
            <a:pPr marL="0" indent="0">
              <a:buNone/>
            </a:pPr>
            <a:endParaRPr lang="en-US" sz="2400" b="1" dirty="0">
              <a:latin typeface="Arial" panose="020B0604020202020204" pitchFamily="34" charset="0"/>
              <a:cs typeface="Arial" panose="020B0604020202020204" pitchFamily="34" charset="0"/>
            </a:endParaRPr>
          </a:p>
          <a:p>
            <a:pPr marL="0" indent="0">
              <a:buNone/>
            </a:pPr>
            <a:r>
              <a:rPr lang="en-US" sz="2400" b="1" dirty="0" smtClean="0">
                <a:latin typeface="Arial" panose="020B0604020202020204" pitchFamily="34" charset="0"/>
                <a:cs typeface="Arial" panose="020B0604020202020204" pitchFamily="34" charset="0"/>
              </a:rPr>
              <a:t>     </a:t>
            </a:r>
            <a:r>
              <a:rPr lang="en-US" sz="2800" b="1" dirty="0" smtClean="0"/>
              <a:t>Inferential </a:t>
            </a:r>
            <a:r>
              <a:rPr lang="en-US" sz="2800" b="1" dirty="0"/>
              <a:t>statistics</a:t>
            </a:r>
            <a:r>
              <a:rPr lang="en-US" sz="2800" b="1" dirty="0" smtClean="0"/>
              <a:t>:</a:t>
            </a:r>
            <a:endParaRPr lang="en-US" sz="2800" dirty="0"/>
          </a:p>
          <a:p>
            <a:pPr lvl="0"/>
            <a:r>
              <a:rPr lang="en-US" sz="2800" dirty="0"/>
              <a:t>Includes statistical methods which facilitate estimation the characteristics of a population or making decisions concerning a population on the basis of sample results. </a:t>
            </a:r>
            <a:endParaRPr lang="en-US" sz="2800" dirty="0" smtClean="0"/>
          </a:p>
          <a:p>
            <a:pPr marL="0" lvl="0" indent="0">
              <a:buNone/>
            </a:pPr>
            <a:endParaRPr lang="en-US" sz="2800" dirty="0"/>
          </a:p>
          <a:p>
            <a:pPr lvl="0"/>
            <a:r>
              <a:rPr lang="en-US" sz="2800" dirty="0"/>
              <a:t>In this regard, methods like estimation and hypothesis testing are examples of inferential statistics.   </a:t>
            </a:r>
          </a:p>
        </p:txBody>
      </p:sp>
    </p:spTree>
    <p:extLst>
      <p:ext uri="{BB962C8B-B14F-4D97-AF65-F5344CB8AC3E}">
        <p14:creationId xmlns:p14="http://schemas.microsoft.com/office/powerpoint/2010/main" val="34958518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Note</a:t>
            </a:r>
            <a:r>
              <a:rPr lang="en-US" dirty="0"/>
              <a:t>: </a:t>
            </a:r>
          </a:p>
          <a:p>
            <a:pPr lvl="1"/>
            <a:r>
              <a:rPr lang="en-US" dirty="0"/>
              <a:t>If a distribution has more than two modal values then we call the distribution </a:t>
            </a:r>
            <a:r>
              <a:rPr lang="en-US" dirty="0">
                <a:solidFill>
                  <a:srgbClr val="7030A0"/>
                </a:solidFill>
              </a:rPr>
              <a:t>multimodal</a:t>
            </a:r>
            <a:r>
              <a:rPr lang="en-US" dirty="0"/>
              <a:t>.</a:t>
            </a:r>
          </a:p>
          <a:p>
            <a:pPr lvl="1"/>
            <a:r>
              <a:rPr lang="en-US" dirty="0"/>
              <a:t> If in a set of observed values, all values occur once or equal number of times, there is no mode. </a:t>
            </a:r>
          </a:p>
          <a:p>
            <a:endParaRPr lang="en-US" dirty="0"/>
          </a:p>
        </p:txBody>
      </p:sp>
      <p:sp>
        <p:nvSpPr>
          <p:cNvPr id="4" name="Date Placeholder 3"/>
          <p:cNvSpPr>
            <a:spLocks noGrp="1"/>
          </p:cNvSpPr>
          <p:nvPr>
            <p:ph type="dt" sz="half" idx="10"/>
          </p:nvPr>
        </p:nvSpPr>
        <p:spPr/>
        <p:txBody>
          <a:bodyPr/>
          <a:lstStyle/>
          <a:p>
            <a:fld id="{B015F38B-BB46-4D81-B4D6-A56CC3237B3B}"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22290984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a:t>Properties of modal value </a:t>
            </a:r>
            <a:endParaRPr lang="en-US" dirty="0"/>
          </a:p>
          <a:p>
            <a:pPr lvl="1"/>
            <a:r>
              <a:rPr lang="en-US" b="1" dirty="0"/>
              <a:t> </a:t>
            </a:r>
            <a:r>
              <a:rPr lang="en-US" dirty="0"/>
              <a:t>It is easy to calculate and understand.</a:t>
            </a:r>
          </a:p>
          <a:p>
            <a:pPr lvl="1"/>
            <a:r>
              <a:rPr lang="en-US" dirty="0"/>
              <a:t>It is not affected by extreme values.</a:t>
            </a:r>
          </a:p>
          <a:p>
            <a:pPr lvl="1"/>
            <a:r>
              <a:rPr lang="en-US" dirty="0"/>
              <a:t>It is not based on all observations.</a:t>
            </a:r>
          </a:p>
          <a:p>
            <a:pPr lvl="1"/>
            <a:r>
              <a:rPr lang="en-US" dirty="0"/>
              <a:t>Is not used in further analysis of data.</a:t>
            </a:r>
          </a:p>
          <a:p>
            <a:endParaRPr lang="en-US" dirty="0"/>
          </a:p>
        </p:txBody>
      </p:sp>
      <p:sp>
        <p:nvSpPr>
          <p:cNvPr id="4" name="Date Placeholder 3"/>
          <p:cNvSpPr>
            <a:spLocks noGrp="1"/>
          </p:cNvSpPr>
          <p:nvPr>
            <p:ph type="dt" sz="half" idx="10"/>
          </p:nvPr>
        </p:nvSpPr>
        <p:spPr/>
        <p:txBody>
          <a:bodyPr/>
          <a:lstStyle/>
          <a:p>
            <a:fld id="{11C07F01-20DB-4EB8-95DA-116DEB32D0DE}"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25092230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The mean, median, and mode of grouped data</a:t>
            </a:r>
            <a:endParaRPr lang="en-US" dirty="0"/>
          </a:p>
          <a:p>
            <a:pPr lvl="1"/>
            <a:r>
              <a:rPr lang="en-US" dirty="0"/>
              <a:t>The mean for grouped data can be found by considering the values in the interval are centered at the mid-point of the interval.</a:t>
            </a:r>
          </a:p>
          <a:p>
            <a:r>
              <a:rPr lang="en-US" b="1" dirty="0"/>
              <a:t>Example 3.12:</a:t>
            </a:r>
            <a:r>
              <a:rPr lang="en-US" dirty="0"/>
              <a:t> Consider the frequency distribution of the time spent by the automobile workers. Find the mean time spent by these workers from this frequency distribution.</a:t>
            </a:r>
          </a:p>
          <a:p>
            <a:endParaRPr lang="en-US" dirty="0"/>
          </a:p>
        </p:txBody>
      </p:sp>
      <p:sp>
        <p:nvSpPr>
          <p:cNvPr id="4" name="Date Placeholder 3"/>
          <p:cNvSpPr>
            <a:spLocks noGrp="1"/>
          </p:cNvSpPr>
          <p:nvPr>
            <p:ph type="dt" sz="half" idx="10"/>
          </p:nvPr>
        </p:nvSpPr>
        <p:spPr/>
        <p:txBody>
          <a:bodyPr/>
          <a:lstStyle/>
          <a:p>
            <a:fld id="{11F93377-6F35-4C73-B43F-37928806AEF8}"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4649952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5438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2BF2E29D-E072-4384-992F-AE577452992A}"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24336234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76401"/>
            <a:ext cx="830579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A3F90B9B-F423-47D5-9EAD-85ABADF2A751}"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20754924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2775" y="1676400"/>
            <a:ext cx="81534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DFAEAB42-96F6-4ED9-9083-380D6DCB194A}"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10810860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b="1" dirty="0"/>
              <a:t>Note</a:t>
            </a:r>
            <a:r>
              <a:rPr lang="en-US" dirty="0"/>
              <a:t>: </a:t>
            </a:r>
          </a:p>
          <a:p>
            <a:pPr lvl="1"/>
            <a:r>
              <a:rPr lang="en-US" dirty="0"/>
              <a:t>We approximate the median by assuming that the values in the median class are evenly distributed.</a:t>
            </a:r>
          </a:p>
          <a:p>
            <a:pPr lvl="1"/>
            <a:r>
              <a:rPr lang="en-US" dirty="0"/>
              <a:t>We can compute the median for open-ended frequency distribution as long as the middle value does not occur in the open-ended class.</a:t>
            </a:r>
          </a:p>
          <a:p>
            <a:endParaRPr lang="en-US" dirty="0"/>
          </a:p>
        </p:txBody>
      </p:sp>
      <p:sp>
        <p:nvSpPr>
          <p:cNvPr id="4" name="Date Placeholder 3"/>
          <p:cNvSpPr>
            <a:spLocks noGrp="1"/>
          </p:cNvSpPr>
          <p:nvPr>
            <p:ph type="dt" sz="half" idx="10"/>
          </p:nvPr>
        </p:nvSpPr>
        <p:spPr/>
        <p:txBody>
          <a:bodyPr/>
          <a:lstStyle/>
          <a:p>
            <a:fld id="{D633B2BD-2759-4D82-8992-9E41F96C77D8}" type="datetime1">
              <a:rPr lang="en-US" smtClean="0"/>
              <a:pPr/>
              <a:t>6/27/2022</a:t>
            </a:fld>
            <a:endParaRPr lang="en-US" dirty="0"/>
          </a:p>
        </p:txBody>
      </p:sp>
      <p:sp>
        <p:nvSpPr>
          <p:cNvPr id="5" name="Footer Placeholder 4"/>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37245015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a:t/>
            </a:r>
            <a:br>
              <a:rPr lang="en-US" sz="2700" b="1" dirty="0"/>
            </a:br>
            <a:r>
              <a:rPr lang="en-US" sz="3100" b="1" dirty="0" smtClean="0"/>
              <a:t>The </a:t>
            </a:r>
            <a:r>
              <a:rPr lang="en-US" sz="3100" b="1" dirty="0"/>
              <a:t>mode for grouped data can be estimated by the following formula.</a:t>
            </a:r>
            <a:r>
              <a:rPr lang="en-US" sz="4900" dirty="0"/>
              <a:t/>
            </a:r>
            <a:br>
              <a:rPr lang="en-US" sz="4900" dirty="0"/>
            </a:br>
            <a:endParaRPr lang="en-US" dirty="0"/>
          </a:p>
        </p:txBody>
      </p:sp>
      <p:pic>
        <p:nvPicPr>
          <p:cNvPr id="266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8153399"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6596B465-7088-43C5-9722-B0EABF3CCCB4}"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20547088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229600"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A9A55B1C-17F1-4285-A427-1D061C57388B}"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7332357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6106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F88E9384-5B14-43C6-8572-DA92A8259B95}" type="datetime1">
              <a:rPr lang="en-US" smtClean="0"/>
              <a:pPr/>
              <a:t>6/27/2022</a:t>
            </a:fld>
            <a:endParaRPr lang="en-US" dirty="0"/>
          </a:p>
        </p:txBody>
      </p:sp>
      <p:sp>
        <p:nvSpPr>
          <p:cNvPr id="4" name="Footer Placeholder 3"/>
          <p:cNvSpPr>
            <a:spLocks noGrp="1"/>
          </p:cNvSpPr>
          <p:nvPr>
            <p:ph type="ftr" sz="quarter" idx="11"/>
          </p:nvPr>
        </p:nvSpPr>
        <p:spPr/>
        <p:txBody>
          <a:bodyPr/>
          <a:lstStyle/>
          <a:p>
            <a:r>
              <a:rPr lang="en-US" smtClean="0"/>
              <a:t>mullergaro@gmail.com</a:t>
            </a:r>
            <a:endParaRPr lang="en-US" dirty="0"/>
          </a:p>
        </p:txBody>
      </p:sp>
    </p:spTree>
    <p:extLst>
      <p:ext uri="{BB962C8B-B14F-4D97-AF65-F5344CB8AC3E}">
        <p14:creationId xmlns:p14="http://schemas.microsoft.com/office/powerpoint/2010/main" val="4110598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Media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6497</TotalTime>
  <Words>17490</Words>
  <Application>Microsoft Office PowerPoint</Application>
  <PresentationFormat>On-screen Show (4:3)</PresentationFormat>
  <Paragraphs>2315</Paragraphs>
  <Slides>350</Slides>
  <Notes>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350</vt:i4>
      </vt:variant>
    </vt:vector>
  </HeadingPairs>
  <TitlesOfParts>
    <vt:vector size="353" baseType="lpstr">
      <vt:lpstr>Median</vt:lpstr>
      <vt:lpstr>1_Median</vt:lpstr>
      <vt:lpstr>Equation</vt:lpstr>
      <vt:lpstr>    Addis Ababa Science and Technology University          Collage of natural and social science                                                      Department of Statistics and Physics   </vt:lpstr>
      <vt:lpstr>    Introduction to Statistics</vt:lpstr>
      <vt:lpstr>Definition of Statistics </vt:lpstr>
      <vt:lpstr>PowerPoint Presentation</vt:lpstr>
      <vt:lpstr>Definition of Statistics</vt:lpstr>
      <vt:lpstr> Classification of Statistics </vt:lpstr>
      <vt:lpstr>Classification of Statistics cont…</vt:lpstr>
      <vt:lpstr>Classification of Statistics cont…</vt:lpstr>
      <vt:lpstr>Classification of Statistics cont…</vt:lpstr>
      <vt:lpstr>Classification of Statistics cont…</vt:lpstr>
      <vt:lpstr> Stages in statistical investigation  </vt:lpstr>
      <vt:lpstr>Stages in statistical investigation</vt:lpstr>
      <vt:lpstr>Definition of some terms </vt:lpstr>
      <vt:lpstr>Definition of some terms cont…</vt:lpstr>
      <vt:lpstr>Definition of some terms cont.….</vt:lpstr>
      <vt:lpstr> Limitation of statistics </vt:lpstr>
      <vt:lpstr>Scales of measurement </vt:lpstr>
      <vt:lpstr>Scales of measurements cont…</vt:lpstr>
      <vt:lpstr>Scales of measurements cont..</vt:lpstr>
      <vt:lpstr>Scales of measurements cont…</vt:lpstr>
      <vt:lpstr>Scales of measurements cont…</vt:lpstr>
      <vt:lpstr>Scales of measurements cont…</vt:lpstr>
      <vt:lpstr>Addis Ababa Science and Technology University          Collage of natural and social science                                                      Department of Statistics and Physics</vt:lpstr>
      <vt:lpstr>PowerPoint Presentation</vt:lpstr>
      <vt:lpstr>PowerPoint Presentation</vt:lpstr>
      <vt:lpstr>Methods of data collection                                  </vt:lpstr>
      <vt:lpstr>Methods of data collection cont…</vt:lpstr>
      <vt:lpstr>Classification and tabulation of data </vt:lpstr>
      <vt:lpstr>PowerPoint Presentation</vt:lpstr>
      <vt:lpstr>Tabulation</vt:lpstr>
      <vt:lpstr>Tabulation cont…</vt:lpstr>
      <vt:lpstr>Frequency distributions </vt:lpstr>
      <vt:lpstr>The main uses of a frequency distribution are: </vt:lpstr>
      <vt:lpstr>Terminologies </vt:lpstr>
      <vt:lpstr>Components of a frequency distribution </vt:lpstr>
      <vt:lpstr>PowerPoint Presentation</vt:lpstr>
      <vt:lpstr>PowerPoint Presentation</vt:lpstr>
      <vt:lpstr>Steps of constructing frequency distribution</vt:lpstr>
      <vt:lpstr>PowerPoint Presentation</vt:lpstr>
      <vt:lpstr>PowerPoint Presentation</vt:lpstr>
      <vt:lpstr>PowerPoint Presentation</vt:lpstr>
      <vt:lpstr> Types of frequency distributions  </vt:lpstr>
      <vt:lpstr> Relative frequency distribution </vt:lpstr>
      <vt:lpstr> Cumulative frequency distribution </vt:lpstr>
      <vt:lpstr>PowerPoint Presentation</vt:lpstr>
      <vt:lpstr> More than cumulative frequency distribution </vt:lpstr>
      <vt:lpstr> Ungrouped frequency distributions (Single-value grouping) </vt:lpstr>
      <vt:lpstr>Ungrouped frequency distributions</vt:lpstr>
      <vt:lpstr> Categorical frequency distributions </vt:lpstr>
      <vt:lpstr> Categorical frequency distributions cont... </vt:lpstr>
      <vt:lpstr> Categorical frequency distributions cont... </vt:lpstr>
      <vt:lpstr>Diagrammatic and graphical presentation of data </vt:lpstr>
      <vt:lpstr>PowerPoint Presentation</vt:lpstr>
      <vt:lpstr>PowerPoint Presentation</vt:lpstr>
      <vt:lpstr>PowerPoint Presentation</vt:lpstr>
      <vt:lpstr>PowerPoint Presentation</vt:lpstr>
      <vt:lpstr>Graphs useful for presenting qualitative data </vt:lpstr>
      <vt:lpstr>PowerPoint Presentation</vt:lpstr>
      <vt:lpstr>PowerPoint Presentation</vt:lpstr>
      <vt:lpstr>PowerPoint Presentation</vt:lpstr>
      <vt:lpstr>PowerPoint Presentation</vt:lpstr>
      <vt:lpstr>    Thank you!</vt:lpstr>
      <vt:lpstr>PowerPoint Presentation</vt:lpstr>
      <vt:lpstr>Introduction and objectives of measuring central tendency  </vt:lpstr>
      <vt:lpstr>PowerPoint Presentation</vt:lpstr>
      <vt:lpstr>PowerPoint Presentation</vt:lpstr>
      <vt:lpstr>The summation notation </vt:lpstr>
      <vt:lpstr>PowerPoint Presentation</vt:lpstr>
      <vt:lpstr>PowerPoint Presentation</vt:lpstr>
      <vt:lpstr>Types of measures of central tendency </vt:lpstr>
      <vt:lpstr> Arithmetic mean for raw data (ungrouped data) </vt:lpstr>
      <vt:lpstr>PowerPoint Presentation</vt:lpstr>
      <vt:lpstr>PowerPoint Presentation</vt:lpstr>
      <vt:lpstr>PowerPoint Presentation</vt:lpstr>
      <vt:lpstr> The weighted arithmetic mean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case of the next day is twice (by rate) of the previous day</vt:lpstr>
      <vt:lpstr>PowerPoint Presentation</vt:lpstr>
      <vt:lpstr>PowerPoint Presentation</vt:lpstr>
      <vt:lpstr>PowerPoint Presentation</vt:lpstr>
      <vt:lpstr>Find the median and mean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mode for grouped data can be estimated by the following formula. </vt:lpstr>
      <vt:lpstr>PowerPoint Presentation</vt:lpstr>
      <vt:lpstr>PowerPoint Presentation</vt:lpstr>
      <vt:lpstr>PowerPoint Presentation</vt:lpstr>
      <vt:lpstr>PowerPoint Presentation</vt:lpstr>
      <vt:lpstr>PowerPoint Presentation</vt:lpstr>
      <vt:lpstr>PowerPoint Presentation</vt:lpstr>
      <vt:lpstr> 4       2     4       3       2       8       3       4       4       2       2       8       5       3       4 </vt:lpstr>
      <vt:lpstr>    Thank you!</vt:lpstr>
      <vt:lpstr>PowerPoint Presentation</vt:lpstr>
      <vt:lpstr>PowerPoint Presentation</vt:lpstr>
      <vt:lpstr>Introduction and objectives of measuring variation </vt:lpstr>
      <vt:lpstr>PowerPoint Presentation</vt:lpstr>
      <vt:lpstr> Objectives of measuring variation </vt:lpstr>
      <vt:lpstr>PowerPoint Presentation</vt:lpstr>
      <vt:lpstr>PowerPoint Presentation</vt:lpstr>
      <vt:lpstr>Types of measures of variation</vt:lpstr>
      <vt:lpstr>PowerPoint Presentation</vt:lpstr>
      <vt:lpstr> Variance, standard deviation and coefficient of variation </vt:lpstr>
      <vt:lpstr>PowerPoint Presentation</vt:lpstr>
      <vt:lpstr>PowerPoint Presentation</vt:lpstr>
      <vt:lpstr>PowerPoint Presentation</vt:lpstr>
      <vt:lpstr>PowerPoint Presentation</vt:lpstr>
      <vt:lpstr>PowerPoint Presentation</vt:lpstr>
      <vt:lpstr>Find sample variance and standard deviation for the following data</vt:lpstr>
      <vt:lpstr> Properties of variance  </vt:lpstr>
      <vt:lpstr> Properties of standard deviation </vt:lpstr>
      <vt:lpstr> Uses of the variance and standard deviation </vt:lpstr>
      <vt:lpstr> Coefficient of variation (CV) </vt:lpstr>
      <vt:lpstr>PowerPoint Presentation</vt:lpstr>
      <vt:lpstr>PowerPoint Presentation</vt:lpstr>
      <vt:lpstr> Standard score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Measures of kurtosis </vt:lpstr>
      <vt:lpstr>PowerPoint Presentation</vt:lpstr>
      <vt:lpstr>Definition of some probability terms </vt:lpstr>
      <vt:lpstr>PowerPoint Presentation</vt:lpstr>
      <vt:lpstr>PowerPoint Presentation</vt:lpstr>
      <vt:lpstr>PowerPoint Presentation</vt:lpstr>
      <vt:lpstr>PowerPoint Presentation</vt:lpstr>
      <vt:lpstr>PowerPoint Presentation</vt:lpstr>
      <vt:lpstr> Counting rules  </vt:lpstr>
      <vt:lpstr> Addition principle  </vt:lpstr>
      <vt:lpstr> Multiplication principle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Combinations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probability rules</vt:lpstr>
      <vt:lpstr>PowerPoint Presentation</vt:lpstr>
      <vt:lpstr>PowerPoint Presentation</vt:lpstr>
      <vt:lpstr>PowerPoint Presentation</vt:lpstr>
      <vt:lpstr>PowerPoint Presentation</vt:lpstr>
      <vt:lpstr>PowerPoint Presentation</vt:lpstr>
      <vt:lpstr>PowerPoint Presentation</vt:lpstr>
      <vt:lpstr>Conditional probability and independence</vt:lpstr>
      <vt:lpstr>PowerPoint Presentation</vt:lpstr>
      <vt:lpstr>PowerPoint Presentation</vt:lpstr>
      <vt:lpstr>PowerPoint Presentation</vt:lpstr>
      <vt:lpstr>PowerPoint Presentation</vt:lpstr>
      <vt:lpstr>Exercise </vt:lpstr>
      <vt:lpstr>PowerPoint Presentation</vt:lpstr>
      <vt:lpstr>PowerPoint Presentation</vt:lpstr>
      <vt:lpstr>PowerPoint Presentation</vt:lpstr>
      <vt:lpstr>Independence</vt:lpstr>
      <vt:lpstr>PowerPoint Presentation</vt:lpstr>
      <vt:lpstr>PowerPoint Presentation</vt:lpstr>
      <vt:lpstr> Definition of random variables and probability distributions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expectation: mean and variance  </vt:lpstr>
      <vt:lpstr>PowerPoint Presentation</vt:lpstr>
      <vt:lpstr> Variance  </vt:lpstr>
      <vt:lpstr>PowerPoint Presentation</vt:lpstr>
      <vt:lpstr>PowerPoint Presentation</vt:lpstr>
      <vt:lpstr>Common discrete probability distributions – binomial and Poisson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Poisson Random Variable </vt:lpstr>
      <vt:lpstr>PowerPoint Presentation</vt:lpstr>
      <vt:lpstr>PowerPoint Presentation</vt:lpstr>
      <vt:lpstr>PowerPoint Presentation</vt:lpstr>
      <vt:lpstr>PowerPoint Presentation</vt:lpstr>
      <vt:lpstr>PowerPoint Presentation</vt:lpstr>
      <vt:lpstr>PowerPoint Presentation</vt:lpstr>
      <vt:lpstr>Common examples of continous probability distribution</vt:lpstr>
      <vt:lpstr> Normal distribution  </vt:lpstr>
      <vt:lpstr>PowerPoint Presentation</vt:lpstr>
      <vt:lpstr>PowerPoint Presentation</vt:lpstr>
      <vt:lpstr>PowerPoint Presentation</vt:lpstr>
      <vt:lpstr> Properties of normal distribution </vt:lpstr>
      <vt:lpstr> Properties of normal distribution cont…. </vt:lpstr>
      <vt:lpstr>PowerPoint Presentation</vt:lpstr>
      <vt:lpstr>PowerPoint Presentation</vt:lpstr>
      <vt:lpstr>PowerPoint Presentation</vt:lpstr>
      <vt:lpstr> Standardization of a normal random variable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Objectives:  </vt:lpstr>
      <vt:lpstr> Methods of sampling </vt:lpstr>
      <vt:lpstr>PowerPoint Presentation</vt:lpstr>
      <vt:lpstr> Major reasons to use sampling </vt:lpstr>
      <vt:lpstr>PowerPoint Presentation</vt:lpstr>
      <vt:lpstr> Probability Sampling  </vt:lpstr>
      <vt:lpstr>Simple random sampling</vt:lpstr>
      <vt:lpstr> To select a simple random sample you need to: </vt:lpstr>
      <vt:lpstr>PowerPoint Presentation</vt:lpstr>
      <vt:lpstr>PowerPoint Presentation</vt:lpstr>
      <vt:lpstr>PowerPoint Presentation</vt:lpstr>
      <vt:lpstr>PowerPoint Presentation</vt:lpstr>
      <vt:lpstr>PowerPoint Presentation</vt:lpstr>
      <vt:lpstr>PowerPoint Presentation</vt:lpstr>
      <vt:lpstr>Merits and Demerits of SRS</vt:lpstr>
      <vt:lpstr> Systematic sampling </vt:lpstr>
      <vt:lpstr>PowerPoint Presentation</vt:lpstr>
      <vt:lpstr> Merits and demerits of systematic sampling </vt:lpstr>
      <vt:lpstr> Stratified Sampling </vt:lpstr>
      <vt:lpstr>PowerPoint Presentation</vt:lpstr>
      <vt:lpstr>Merits and Demerits of stratified S</vt:lpstr>
      <vt:lpstr> Cluster sampling </vt:lpstr>
      <vt:lpstr>Merits and demerits of Cluster S</vt:lpstr>
      <vt:lpstr> Non-probability sampling techniques </vt:lpstr>
      <vt:lpstr>PowerPoint Presentation</vt:lpstr>
      <vt:lpstr> Sampling and non-sampling errors </vt:lpstr>
      <vt:lpstr>Sampling distribution of the sample mean x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Introduction </vt:lpstr>
      <vt:lpstr>Simple linear regression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covariance and the correlation coefficient  </vt:lpstr>
      <vt:lpstr>PowerPoint Presentation</vt:lpstr>
      <vt:lpstr> Properties of Pearson’s correlation coefficient r, </vt:lpstr>
      <vt:lpstr>PowerPoint Presentation</vt:lpstr>
      <vt:lpstr>PowerPoint Presentation</vt:lpstr>
      <vt:lpstr>PowerPoint Presentation</vt:lpstr>
      <vt:lpstr>PowerPoint Presentation</vt:lpstr>
      <vt:lpstr>PowerPoint Presentation</vt:lpstr>
      <vt:lpstr> Introduction </vt:lpstr>
      <vt:lpstr> Introduction </vt:lpstr>
      <vt:lpstr>Point and interval estimation of the mean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Hypothesis Testing about the Mean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Addis Ababa Science and Technology University                   School of medicine and health science            Department of Epidemiology and Biostatistics</dc:title>
  <dc:creator>Admin</dc:creator>
  <cp:lastModifiedBy>user</cp:lastModifiedBy>
  <cp:revision>298</cp:revision>
  <dcterms:created xsi:type="dcterms:W3CDTF">2014-07-24T20:30:28Z</dcterms:created>
  <dcterms:modified xsi:type="dcterms:W3CDTF">2022-06-27T17:27:34Z</dcterms:modified>
</cp:coreProperties>
</file>