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70" r:id="rId3"/>
    <p:sldId id="271" r:id="rId4"/>
    <p:sldId id="272"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Roboto Slab" panose="020B0604020202020204" pitchFamily="2" charset="0"/>
      <p:regular r:id="rId18"/>
      <p:bold r:id="rId19"/>
    </p:embeddedFont>
    <p:embeddedFont>
      <p:font typeface="Source Sans Pro" panose="020B0604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3638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981200" y="1438275"/>
            <a:ext cx="6248400" cy="2266950"/>
          </a:xfrm>
          <a:prstGeom prst="rect">
            <a:avLst/>
          </a:prstGeom>
        </p:spPr>
        <p:txBody>
          <a:bodyPr spcFirstLastPara="1" wrap="square" lIns="91425" tIns="91425" rIns="91425" bIns="91425" anchor="ctr" anchorCtr="0">
            <a:noAutofit/>
          </a:bodyPr>
          <a:lstStyle/>
          <a:p>
            <a:pPr lvl="0"/>
            <a:r>
              <a:rPr lang="en-US" sz="2400" dirty="0" err="1"/>
              <a:t>Diffie</a:t>
            </a:r>
            <a:r>
              <a:rPr lang="en-US" sz="2400" dirty="0"/>
              <a:t>-Hellman key exchange algorithm </a:t>
            </a:r>
            <a:br>
              <a:rPr lang="en-US" sz="2400" dirty="0"/>
            </a:br>
            <a:r>
              <a:rPr lang="en-US" sz="2400" dirty="0"/>
              <a:t>Computer and network security</a:t>
            </a:r>
            <a:br>
              <a:rPr lang="en-US" sz="2400" dirty="0"/>
            </a:br>
            <a:r>
              <a:rPr lang="en-US" sz="2400" dirty="0"/>
              <a:t>Group 4</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025" y="-247650"/>
            <a:ext cx="5832600" cy="838200"/>
          </a:xfrm>
        </p:spPr>
        <p:txBody>
          <a:bodyPr/>
          <a:lstStyle/>
          <a:p>
            <a:r>
              <a:rPr lang="en-US" dirty="0"/>
              <a:t> </a:t>
            </a:r>
            <a:r>
              <a:rPr lang="en-US" sz="1400" dirty="0"/>
              <a:t>WHERE IS THE DIFFIE HELMAN KEY EXCHANGE USED</a:t>
            </a:r>
          </a:p>
        </p:txBody>
      </p:sp>
      <p:sp>
        <p:nvSpPr>
          <p:cNvPr id="3" name="Subtitle 2"/>
          <p:cNvSpPr>
            <a:spLocks noGrp="1"/>
          </p:cNvSpPr>
          <p:nvPr>
            <p:ph type="subTitle" idx="1"/>
          </p:nvPr>
        </p:nvSpPr>
        <p:spPr>
          <a:xfrm>
            <a:off x="1600200" y="361950"/>
            <a:ext cx="5832600" cy="2362200"/>
          </a:xfrm>
        </p:spPr>
        <p:txBody>
          <a:bodyPr/>
          <a:lstStyle/>
          <a:p>
            <a:pPr marL="38100" indent="0"/>
            <a:r>
              <a:rPr lang="en-US" sz="1400" dirty="0" err="1"/>
              <a:t>Diffie</a:t>
            </a:r>
            <a:r>
              <a:rPr lang="en-US" sz="1400" dirty="0"/>
              <a:t>-Hellman key exchange's goal is to securely establish a channel to create and share a key for symmetric key algorithms. Generally, it's used for:</a:t>
            </a:r>
          </a:p>
          <a:p>
            <a:pPr marL="38100" indent="0"/>
            <a:r>
              <a:rPr lang="en-US" sz="1400" b="1" dirty="0"/>
              <a:t>Encryption</a:t>
            </a:r>
            <a:r>
              <a:rPr lang="en-US" sz="1400" dirty="0"/>
              <a:t>: The </a:t>
            </a:r>
            <a:r>
              <a:rPr lang="en-US" sz="1400" dirty="0" err="1"/>
              <a:t>Diffie</a:t>
            </a:r>
            <a:r>
              <a:rPr lang="en-US" sz="1400" dirty="0"/>
              <a:t> Hellman key exchange algorithm can be used to encrypt; one of the first schemes to do is </a:t>
            </a:r>
            <a:r>
              <a:rPr lang="en-US" sz="1400" dirty="0" err="1"/>
              <a:t>ElGamal</a:t>
            </a:r>
            <a:r>
              <a:rPr lang="en-US" sz="1400" dirty="0"/>
              <a:t> encryption. One modern example of it is called Integrated Encryption Scheme, which provides security against chosen plain text and chosen clipboard attacks.</a:t>
            </a:r>
          </a:p>
          <a:p>
            <a:pPr marL="38100" indent="0"/>
            <a:r>
              <a:rPr lang="en-US" sz="1400" b="1" dirty="0"/>
              <a:t>Password Authenticated Agreement</a:t>
            </a:r>
            <a:r>
              <a:rPr lang="en-US" sz="1400" dirty="0"/>
              <a:t>: When two parties share a password, a password-authenticated key agreement can be used to prevent the Man in the middle attack. This key Agreement can be in the form of </a:t>
            </a:r>
            <a:r>
              <a:rPr lang="en-US" sz="1400" dirty="0" err="1"/>
              <a:t>Diffie</a:t>
            </a:r>
            <a:r>
              <a:rPr lang="en-US" sz="1400" dirty="0"/>
              <a:t>-Hellman. Secure Remote Password Protocol is a good example that is based on this </a:t>
            </a:r>
            <a:r>
              <a:rPr lang="en-US" sz="1400" dirty="0" err="1"/>
              <a:t>technique.It</a:t>
            </a:r>
            <a:r>
              <a:rPr lang="en-US" sz="1400" dirty="0"/>
              <a:t> is used to prevent man-in-the-middle (</a:t>
            </a:r>
            <a:r>
              <a:rPr lang="en-US" sz="1400" dirty="0" err="1"/>
              <a:t>MitM</a:t>
            </a:r>
            <a:r>
              <a:rPr lang="en-US" sz="1400" dirty="0"/>
              <a:t>) attacks.</a:t>
            </a:r>
          </a:p>
          <a:p>
            <a:pPr marL="38100" indent="0"/>
            <a:r>
              <a:rPr lang="en-US" sz="1400" b="1" dirty="0"/>
              <a:t>Forward Secrecy</a:t>
            </a:r>
            <a:r>
              <a:rPr lang="en-US" sz="1400" dirty="0"/>
              <a:t>: Forward secrecy-based protocols can generate new key pairs for each new session, and they can automatically discard them when the session is finished. In these forward Secrecy protocols, more often than not, the </a:t>
            </a:r>
            <a:r>
              <a:rPr lang="en-US" sz="1400" dirty="0" err="1"/>
              <a:t>Diffie</a:t>
            </a:r>
            <a:r>
              <a:rPr lang="en-US" sz="1400" dirty="0"/>
              <a:t> Hellman key exchange is </a:t>
            </a:r>
            <a:r>
              <a:rPr lang="en-US" sz="1400" dirty="0" err="1"/>
              <a:t>used.It</a:t>
            </a:r>
            <a:r>
              <a:rPr lang="en-US" sz="1400" dirty="0"/>
              <a:t> protect against the compromising of keys by generating new key pairs for each session.</a:t>
            </a:r>
          </a:p>
          <a:p>
            <a:pPr marL="38100" indent="0"/>
            <a:r>
              <a:rPr lang="en-US" sz="1400" dirty="0" err="1"/>
              <a:t>Diffie</a:t>
            </a:r>
            <a:r>
              <a:rPr lang="en-US" sz="1400" dirty="0"/>
              <a:t>-Hellman key exchange is commonly found in </a:t>
            </a:r>
            <a:r>
              <a:rPr lang="en-US" sz="1400" b="1" dirty="0"/>
              <a:t>security protocols</a:t>
            </a:r>
            <a:r>
              <a:rPr lang="en-US" sz="1400" dirty="0"/>
              <a:t>, such as Transport Layer Security (TLS), Secure Shell (SSH) and IP Security (IPsec). For example, in IPsec, the encryption method is used for key generation and key rotation.</a:t>
            </a:r>
          </a:p>
          <a:p>
            <a:endParaRPr lang="en-US" sz="1400" dirty="0"/>
          </a:p>
        </p:txBody>
      </p:sp>
    </p:spTree>
    <p:extLst>
      <p:ext uri="{BB962C8B-B14F-4D97-AF65-F5344CB8AC3E}">
        <p14:creationId xmlns:p14="http://schemas.microsoft.com/office/powerpoint/2010/main" val="10338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5832600" cy="990600"/>
          </a:xfrm>
        </p:spPr>
        <p:txBody>
          <a:bodyPr/>
          <a:lstStyle/>
          <a:p>
            <a:r>
              <a:rPr lang="en-US" sz="1800" dirty="0"/>
              <a:t>Vulnerabilities of </a:t>
            </a:r>
            <a:r>
              <a:rPr lang="en-US" sz="1800" dirty="0" err="1"/>
              <a:t>Diffie</a:t>
            </a:r>
            <a:r>
              <a:rPr lang="en-US" sz="1800" dirty="0"/>
              <a:t>-Hellman key exchange</a:t>
            </a:r>
            <a:br>
              <a:rPr lang="en-US" sz="1800" dirty="0"/>
            </a:br>
            <a:endParaRPr lang="en-US" sz="1800" dirty="0"/>
          </a:p>
        </p:txBody>
      </p:sp>
      <p:sp>
        <p:nvSpPr>
          <p:cNvPr id="3" name="Subtitle 2"/>
          <p:cNvSpPr>
            <a:spLocks noGrp="1"/>
          </p:cNvSpPr>
          <p:nvPr>
            <p:ph type="subTitle" idx="1"/>
          </p:nvPr>
        </p:nvSpPr>
        <p:spPr>
          <a:xfrm>
            <a:off x="1447800" y="1352550"/>
            <a:ext cx="5832600" cy="3352800"/>
          </a:xfrm>
        </p:spPr>
        <p:txBody>
          <a:bodyPr/>
          <a:lstStyle/>
          <a:p>
            <a:pPr marL="38100" indent="0"/>
            <a:r>
              <a:rPr lang="en-US" sz="1400" dirty="0"/>
              <a:t>The most serious limitation of </a:t>
            </a:r>
            <a:r>
              <a:rPr lang="en-US" sz="1400" dirty="0" err="1"/>
              <a:t>Diffie</a:t>
            </a:r>
            <a:r>
              <a:rPr lang="en-US" sz="1400" dirty="0"/>
              <a:t>-Hellman in its basic form is the </a:t>
            </a:r>
            <a:r>
              <a:rPr lang="en-US" sz="1400" b="1" dirty="0"/>
              <a:t>lack of authentication. </a:t>
            </a:r>
            <a:r>
              <a:rPr lang="en-US" sz="1400" dirty="0"/>
              <a:t>Communications using </a:t>
            </a:r>
            <a:r>
              <a:rPr lang="en-US" sz="1400" dirty="0" err="1"/>
              <a:t>Diffie</a:t>
            </a:r>
            <a:r>
              <a:rPr lang="en-US" sz="1400" dirty="0"/>
              <a:t>-Hellman by itself are vulnerable to </a:t>
            </a:r>
            <a:r>
              <a:rPr lang="en-US" sz="1400" b="1" dirty="0" err="1"/>
              <a:t>MitM</a:t>
            </a:r>
            <a:r>
              <a:rPr lang="en-US" sz="1400" dirty="0"/>
              <a:t>. Ideally, </a:t>
            </a:r>
            <a:r>
              <a:rPr lang="en-US" sz="1400" dirty="0" err="1"/>
              <a:t>Diffie</a:t>
            </a:r>
            <a:r>
              <a:rPr lang="en-US" sz="1400" dirty="0"/>
              <a:t>-Hellman should be used in conjunction with a recognized authentication method, such as digital signatures, to verify the identities of the users over the public communications medium.</a:t>
            </a:r>
          </a:p>
          <a:p>
            <a:pPr marL="38100" indent="0"/>
            <a:r>
              <a:rPr lang="en-US" sz="1400" dirty="0" err="1"/>
              <a:t>Diffie</a:t>
            </a:r>
            <a:r>
              <a:rPr lang="en-US" sz="1400" dirty="0"/>
              <a:t>-Hellman key exchange is also vulnerable to </a:t>
            </a:r>
            <a:r>
              <a:rPr lang="en-US" sz="1400" b="1" dirty="0"/>
              <a:t>logjam attacks</a:t>
            </a:r>
            <a:r>
              <a:rPr lang="en-US" sz="1400" dirty="0"/>
              <a:t>, specifically against the TLS protocol. Logjam attacks downgrade TLS connections to 512-bit cryptography, enabling an attacker to read and modify data that's passed through the connection. </a:t>
            </a:r>
            <a:r>
              <a:rPr lang="en-US" sz="1400" dirty="0" err="1"/>
              <a:t>Diffie</a:t>
            </a:r>
            <a:r>
              <a:rPr lang="en-US" sz="1400" dirty="0"/>
              <a:t>-Hellman key exchange can still be secure if implemented correctly. For example, logjam attacks won't work with a 2,048-bit key.</a:t>
            </a:r>
          </a:p>
          <a:p>
            <a:pPr marL="38100" indent="0"/>
            <a:endParaRPr lang="en-US" sz="1400" dirty="0"/>
          </a:p>
          <a:p>
            <a:endParaRPr lang="en-US" sz="1400" dirty="0"/>
          </a:p>
        </p:txBody>
      </p:sp>
    </p:spTree>
    <p:extLst>
      <p:ext uri="{BB962C8B-B14F-4D97-AF65-F5344CB8AC3E}">
        <p14:creationId xmlns:p14="http://schemas.microsoft.com/office/powerpoint/2010/main" val="295742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09550"/>
            <a:ext cx="5832600" cy="1159800"/>
          </a:xfrm>
        </p:spPr>
        <p:txBody>
          <a:bodyPr/>
          <a:lstStyle/>
          <a:p>
            <a:r>
              <a:rPr lang="en-US" dirty="0"/>
              <a:t> </a:t>
            </a:r>
            <a:r>
              <a:rPr lang="en-US" sz="2000" dirty="0"/>
              <a:t>Examples of </a:t>
            </a:r>
            <a:r>
              <a:rPr lang="en-US" sz="2000" dirty="0" err="1"/>
              <a:t>Diffie</a:t>
            </a:r>
            <a:r>
              <a:rPr lang="en-US" sz="2000" dirty="0"/>
              <a:t>-Hellman key exchange</a:t>
            </a:r>
            <a:br>
              <a:rPr lang="en-US" sz="2000" dirty="0"/>
            </a:br>
            <a:endParaRPr lang="en-US" sz="2000" dirty="0"/>
          </a:p>
        </p:txBody>
      </p:sp>
      <p:sp>
        <p:nvSpPr>
          <p:cNvPr id="3" name="Subtitle 2"/>
          <p:cNvSpPr>
            <a:spLocks noGrp="1"/>
          </p:cNvSpPr>
          <p:nvPr>
            <p:ph type="subTitle" idx="1"/>
          </p:nvPr>
        </p:nvSpPr>
        <p:spPr>
          <a:xfrm>
            <a:off x="1143000" y="1352550"/>
            <a:ext cx="5832600" cy="784800"/>
          </a:xfrm>
        </p:spPr>
        <p:txBody>
          <a:bodyPr/>
          <a:lstStyle/>
          <a:p>
            <a:pPr marL="38100" indent="0"/>
            <a:r>
              <a:rPr lang="en-US" sz="1400" dirty="0"/>
              <a:t>If two people, say Alice and Bob, want to communicate sensitive data over an open public network but want to </a:t>
            </a:r>
            <a:r>
              <a:rPr lang="en-US" sz="1400" b="1" dirty="0"/>
              <a:t>avoid hackers or eavesdroppers</a:t>
            </a:r>
            <a:r>
              <a:rPr lang="en-US" sz="1400" dirty="0"/>
              <a:t>, they can use </a:t>
            </a:r>
            <a:r>
              <a:rPr lang="en-US" sz="1400" dirty="0" err="1"/>
              <a:t>Diffie</a:t>
            </a:r>
            <a:r>
              <a:rPr lang="en-US" sz="1400" dirty="0"/>
              <a:t>-Hellman key exchange method for encryption. This open public network could be at a cafe, for example Alice and Bob privately choose a secret key, and a function is run on these keys to create a public key. The results  and not the function are shared. Even if a third party is listening in, that third party won't have all the involved numbers, making it difficult to derive the function the numbers came </a:t>
            </a:r>
            <a:r>
              <a:rPr lang="en-US" sz="1400" dirty="0" err="1"/>
              <a:t>from.From</a:t>
            </a:r>
            <a:r>
              <a:rPr lang="en-US" sz="1400" dirty="0"/>
              <a:t> here, Alice and Bob each run a new function using the results they received from the opposite party, their own secret number and the original prime value. Alice and Bob then arrive at a common shared secret key that a third party can't deduce. Alice and Bob are now free to communicate without worrying about third parties.</a:t>
            </a:r>
          </a:p>
          <a:p>
            <a:pPr marL="38100" indent="0"/>
            <a:endParaRPr lang="en-US" sz="1400" dirty="0"/>
          </a:p>
          <a:p>
            <a:endParaRPr lang="en-US" sz="1400" dirty="0"/>
          </a:p>
        </p:txBody>
      </p:sp>
    </p:spTree>
    <p:extLst>
      <p:ext uri="{BB962C8B-B14F-4D97-AF65-F5344CB8AC3E}">
        <p14:creationId xmlns:p14="http://schemas.microsoft.com/office/powerpoint/2010/main" val="25438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5750"/>
            <a:ext cx="5832600" cy="1159800"/>
          </a:xfrm>
        </p:spPr>
        <p:txBody>
          <a:bodyPr/>
          <a:lstStyle/>
          <a:p>
            <a:r>
              <a:rPr lang="en-US" dirty="0"/>
              <a:t> </a:t>
            </a:r>
            <a:r>
              <a:rPr lang="en-US" sz="2000" dirty="0"/>
              <a:t>Advantages of the </a:t>
            </a:r>
            <a:r>
              <a:rPr lang="en-US" sz="2000" dirty="0" err="1"/>
              <a:t>Diffie</a:t>
            </a:r>
            <a:r>
              <a:rPr lang="en-US" sz="2000" dirty="0"/>
              <a:t> Hellman Algorithm</a:t>
            </a:r>
            <a:br>
              <a:rPr lang="en-US" sz="2000" dirty="0"/>
            </a:br>
            <a:endParaRPr lang="en-US" sz="2000" dirty="0"/>
          </a:p>
        </p:txBody>
      </p:sp>
      <p:sp>
        <p:nvSpPr>
          <p:cNvPr id="3" name="Subtitle 2"/>
          <p:cNvSpPr>
            <a:spLocks noGrp="1"/>
          </p:cNvSpPr>
          <p:nvPr>
            <p:ph type="subTitle" idx="1"/>
          </p:nvPr>
        </p:nvSpPr>
        <p:spPr>
          <a:xfrm>
            <a:off x="1219200" y="1581150"/>
            <a:ext cx="5832600" cy="784800"/>
          </a:xfrm>
        </p:spPr>
        <p:txBody>
          <a:bodyPr/>
          <a:lstStyle/>
          <a:p>
            <a:pPr>
              <a:buFont typeface="Wingdings" pitchFamily="2" charset="2"/>
              <a:buChar char="§"/>
            </a:pPr>
            <a:r>
              <a:rPr lang="en-US" sz="1400" dirty="0"/>
              <a:t>The sender and receiver don’t need any prior knowledge of each other.</a:t>
            </a:r>
          </a:p>
          <a:p>
            <a:pPr marL="38100" indent="0"/>
            <a:endParaRPr lang="en-US" sz="1400" dirty="0"/>
          </a:p>
          <a:p>
            <a:pPr>
              <a:buFont typeface="Wingdings" pitchFamily="2" charset="2"/>
              <a:buChar char="§"/>
            </a:pPr>
            <a:r>
              <a:rPr lang="en-US" sz="1400" dirty="0"/>
              <a:t>Once the keys are exchanged, the communication of data can be done through an insecure channel.</a:t>
            </a:r>
          </a:p>
          <a:p>
            <a:pPr marL="38100" indent="0"/>
            <a:endParaRPr lang="en-US" sz="1400" dirty="0"/>
          </a:p>
          <a:p>
            <a:pPr>
              <a:buFont typeface="Wingdings" pitchFamily="2" charset="2"/>
              <a:buChar char="§"/>
            </a:pPr>
            <a:r>
              <a:rPr lang="en-US" sz="1400" dirty="0"/>
              <a:t>The sharing of the secret key is safe.</a:t>
            </a:r>
          </a:p>
          <a:p>
            <a:endParaRPr lang="en-US" sz="1400" dirty="0"/>
          </a:p>
        </p:txBody>
      </p:sp>
    </p:spTree>
    <p:extLst>
      <p:ext uri="{BB962C8B-B14F-4D97-AF65-F5344CB8AC3E}">
        <p14:creationId xmlns:p14="http://schemas.microsoft.com/office/powerpoint/2010/main" val="406682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7531"/>
            <a:ext cx="6061200" cy="1159800"/>
          </a:xfrm>
        </p:spPr>
        <p:txBody>
          <a:bodyPr/>
          <a:lstStyle/>
          <a:p>
            <a:r>
              <a:rPr lang="en-US" dirty="0"/>
              <a:t> </a:t>
            </a:r>
            <a:r>
              <a:rPr lang="en-US" sz="2000" dirty="0"/>
              <a:t>Disadvantages of the </a:t>
            </a:r>
            <a:r>
              <a:rPr lang="en-US" sz="2000" dirty="0" err="1"/>
              <a:t>Diffie</a:t>
            </a:r>
            <a:r>
              <a:rPr lang="en-US" sz="2000" dirty="0"/>
              <a:t> Hellman Algorithm</a:t>
            </a:r>
          </a:p>
        </p:txBody>
      </p:sp>
      <p:sp>
        <p:nvSpPr>
          <p:cNvPr id="3" name="Subtitle 2"/>
          <p:cNvSpPr>
            <a:spLocks noGrp="1"/>
          </p:cNvSpPr>
          <p:nvPr>
            <p:ph type="subTitle" idx="1"/>
          </p:nvPr>
        </p:nvSpPr>
        <p:spPr>
          <a:xfrm>
            <a:off x="1219200" y="1733550"/>
            <a:ext cx="5832600" cy="784800"/>
          </a:xfrm>
        </p:spPr>
        <p:txBody>
          <a:bodyPr/>
          <a:lstStyle/>
          <a:p>
            <a:pPr>
              <a:buFont typeface="Wingdings" pitchFamily="2" charset="2"/>
              <a:buChar char="§"/>
            </a:pPr>
            <a:r>
              <a:rPr lang="en-US" sz="1400" dirty="0"/>
              <a:t>The algorithm can not be sued for any asymmetric key exchange.</a:t>
            </a:r>
          </a:p>
          <a:p>
            <a:pPr marL="38100" indent="0"/>
            <a:endParaRPr lang="en-US" sz="1400" dirty="0"/>
          </a:p>
          <a:p>
            <a:pPr>
              <a:buFont typeface="Wingdings" pitchFamily="2" charset="2"/>
              <a:buChar char="§"/>
            </a:pPr>
            <a:r>
              <a:rPr lang="en-US" sz="1400" dirty="0"/>
              <a:t>Similarly, it can not be used for signing digital signatures.</a:t>
            </a:r>
          </a:p>
          <a:p>
            <a:pPr marL="38100" indent="0"/>
            <a:endParaRPr lang="en-US" sz="1400" dirty="0"/>
          </a:p>
          <a:p>
            <a:pPr>
              <a:buFont typeface="Wingdings" pitchFamily="2" charset="2"/>
              <a:buChar char="§"/>
            </a:pPr>
            <a:r>
              <a:rPr lang="en-US" sz="1400" dirty="0"/>
              <a:t>Since it doesn’t authenticate any party in the transmission, the </a:t>
            </a:r>
            <a:r>
              <a:rPr lang="en-US" sz="1400" dirty="0" err="1"/>
              <a:t>Diffie</a:t>
            </a:r>
            <a:r>
              <a:rPr lang="en-US" sz="1400" dirty="0"/>
              <a:t> Hellman key exchange is susceptible to a man-in-the-middle attack.</a:t>
            </a:r>
          </a:p>
          <a:p>
            <a:pPr marL="38100" indent="0"/>
            <a:endParaRPr lang="en-US" sz="1400" dirty="0"/>
          </a:p>
          <a:p>
            <a:endParaRPr lang="en-US" sz="1400" dirty="0"/>
          </a:p>
        </p:txBody>
      </p:sp>
    </p:spTree>
    <p:extLst>
      <p:ext uri="{BB962C8B-B14F-4D97-AF65-F5344CB8AC3E}">
        <p14:creationId xmlns:p14="http://schemas.microsoft.com/office/powerpoint/2010/main" val="417823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8150"/>
            <a:ext cx="5832600" cy="1159800"/>
          </a:xfrm>
        </p:spPr>
        <p:txBody>
          <a:bodyPr/>
          <a:lstStyle/>
          <a:p>
            <a:r>
              <a:rPr lang="en-US" dirty="0"/>
              <a:t> </a:t>
            </a:r>
            <a:r>
              <a:rPr lang="en-US" sz="2000" dirty="0"/>
              <a:t>CONCLUSION</a:t>
            </a:r>
            <a:br>
              <a:rPr lang="en-US" sz="2000" dirty="0"/>
            </a:br>
            <a:endParaRPr lang="en-US" sz="2000" dirty="0"/>
          </a:p>
        </p:txBody>
      </p:sp>
      <p:sp>
        <p:nvSpPr>
          <p:cNvPr id="3" name="Subtitle 2"/>
          <p:cNvSpPr>
            <a:spLocks noGrp="1"/>
          </p:cNvSpPr>
          <p:nvPr>
            <p:ph type="subTitle" idx="1"/>
          </p:nvPr>
        </p:nvSpPr>
        <p:spPr>
          <a:xfrm>
            <a:off x="609600" y="1733550"/>
            <a:ext cx="7543800" cy="1524000"/>
          </a:xfrm>
        </p:spPr>
        <p:txBody>
          <a:bodyPr/>
          <a:lstStyle/>
          <a:p>
            <a:pPr algn="just"/>
            <a:r>
              <a:rPr lang="en-US" sz="1400" dirty="0"/>
              <a:t>               </a:t>
            </a:r>
            <a:r>
              <a:rPr lang="en-US" sz="1400" dirty="0" err="1"/>
              <a:t>Diffie</a:t>
            </a:r>
            <a:r>
              <a:rPr lang="en-US" sz="1400" dirty="0"/>
              <a:t> Hellman key Exchange has proved to be a useful key exchange system due to its advantages.  While it is really tough for someone snooping the network to decrypt the data and get the keys, it is still possible if the numbers generated are not entirely random. Also, the key exchange system makes it possible to do a man in the middle attack; to avoid it, both parties should be very careful at the beginning of the exchange.</a:t>
            </a:r>
          </a:p>
          <a:p>
            <a:pPr algn="just"/>
            <a:endParaRPr lang="en-US" sz="1400" dirty="0"/>
          </a:p>
        </p:txBody>
      </p:sp>
    </p:spTree>
    <p:extLst>
      <p:ext uri="{BB962C8B-B14F-4D97-AF65-F5344CB8AC3E}">
        <p14:creationId xmlns:p14="http://schemas.microsoft.com/office/powerpoint/2010/main" val="10233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68C3-4946-503B-2284-9F4B564D6894}"/>
              </a:ext>
            </a:extLst>
          </p:cNvPr>
          <p:cNvSpPr>
            <a:spLocks noGrp="1"/>
          </p:cNvSpPr>
          <p:nvPr>
            <p:ph type="ctrTitle"/>
          </p:nvPr>
        </p:nvSpPr>
        <p:spPr>
          <a:xfrm>
            <a:off x="2882824" y="133350"/>
            <a:ext cx="4495801" cy="784800"/>
          </a:xfrm>
        </p:spPr>
        <p:txBody>
          <a:bodyPr/>
          <a:lstStyle/>
          <a:p>
            <a:r>
              <a:rPr lang="en-US" dirty="0"/>
              <a:t>Outline</a:t>
            </a:r>
          </a:p>
        </p:txBody>
      </p:sp>
      <p:sp>
        <p:nvSpPr>
          <p:cNvPr id="3" name="Subtitle 2">
            <a:extLst>
              <a:ext uri="{FF2B5EF4-FFF2-40B4-BE49-F238E27FC236}">
                <a16:creationId xmlns:a16="http://schemas.microsoft.com/office/drawing/2014/main" id="{405C327A-D5D1-13B7-1F23-B0A1B0C7B3DD}"/>
              </a:ext>
            </a:extLst>
          </p:cNvPr>
          <p:cNvSpPr>
            <a:spLocks noGrp="1"/>
          </p:cNvSpPr>
          <p:nvPr>
            <p:ph type="subTitle" idx="1"/>
          </p:nvPr>
        </p:nvSpPr>
        <p:spPr>
          <a:xfrm>
            <a:off x="1655700" y="884922"/>
            <a:ext cx="5832600" cy="3896627"/>
          </a:xfrm>
        </p:spPr>
        <p:txBody>
          <a:bodyPr/>
          <a:lstStyle/>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Define Diffie and Helman</a:t>
            </a:r>
          </a:p>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History of  the Algorithm </a:t>
            </a:r>
          </a:p>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Application area of the algorithm</a:t>
            </a:r>
          </a:p>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Mathematical expressions and steps</a:t>
            </a:r>
          </a:p>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Drawback of the algorithm</a:t>
            </a:r>
          </a:p>
          <a:p>
            <a:pPr marL="571500" indent="-571500">
              <a:lnSpc>
                <a:spcPct val="150000"/>
              </a:lnSpc>
              <a:buFont typeface="Times New Roman" panose="02020603050405020304" pitchFamily="18" charset="0"/>
              <a:buAutoNum type="romanUcPeriod"/>
            </a:pPr>
            <a:r>
              <a:rPr lang="en-US" altLang="zh-CN" sz="2400" dirty="0">
                <a:ea typeface="SimSun" panose="02010600030101010101" pitchFamily="2" charset="-122"/>
              </a:rPr>
              <a:t>	sources for further reading</a:t>
            </a:r>
          </a:p>
          <a:p>
            <a:pPr>
              <a:lnSpc>
                <a:spcPct val="150000"/>
              </a:lnSpc>
            </a:pPr>
            <a:endParaRPr lang="en-US" sz="2400" dirty="0"/>
          </a:p>
        </p:txBody>
      </p:sp>
    </p:spTree>
    <p:extLst>
      <p:ext uri="{BB962C8B-B14F-4D97-AF65-F5344CB8AC3E}">
        <p14:creationId xmlns:p14="http://schemas.microsoft.com/office/powerpoint/2010/main" val="409183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8DAE-0691-A692-2132-D98A0E886661}"/>
              </a:ext>
            </a:extLst>
          </p:cNvPr>
          <p:cNvSpPr>
            <a:spLocks noGrp="1"/>
          </p:cNvSpPr>
          <p:nvPr>
            <p:ph type="ctrTitle"/>
          </p:nvPr>
        </p:nvSpPr>
        <p:spPr>
          <a:xfrm>
            <a:off x="1828800" y="1385532"/>
            <a:ext cx="6629400" cy="2971800"/>
          </a:xfrm>
        </p:spPr>
        <p:txBody>
          <a:bodyPr/>
          <a:lstStyle/>
          <a:p>
            <a:pPr marL="0" indent="0">
              <a:lnSpc>
                <a:spcPct val="150000"/>
              </a:lnSpc>
            </a:pPr>
            <a:r>
              <a:rPr lang="en-US" altLang="zh-CN" sz="3200" dirty="0">
                <a:ea typeface="SimSun" panose="02010600030101010101" pitchFamily="2" charset="-122"/>
              </a:rPr>
              <a:t>How can you securely  share  a  symmetric key over a communication  </a:t>
            </a:r>
            <a:br>
              <a:rPr lang="en-US" altLang="zh-CN" sz="3200" dirty="0">
                <a:ea typeface="SimSun" panose="02010600030101010101" pitchFamily="2" charset="-122"/>
              </a:rPr>
            </a:br>
            <a:r>
              <a:rPr lang="en-US" altLang="zh-CN" sz="3200" dirty="0">
                <a:ea typeface="SimSun" panose="02010600030101010101" pitchFamily="2" charset="-122"/>
              </a:rPr>
              <a:t>channel </a:t>
            </a:r>
            <a:br>
              <a:rPr lang="en-US" altLang="zh-CN" sz="3200" dirty="0">
                <a:ea typeface="SimSun" panose="02010600030101010101" pitchFamily="2" charset="-122"/>
              </a:rPr>
            </a:br>
            <a:r>
              <a:rPr lang="en-US" altLang="zh-CN" sz="3200" dirty="0">
                <a:ea typeface="SimSun" panose="02010600030101010101" pitchFamily="2" charset="-122"/>
              </a:rPr>
              <a:t>that isn't secure?</a:t>
            </a:r>
            <a:endParaRPr lang="en-US" sz="3200" dirty="0"/>
          </a:p>
        </p:txBody>
      </p:sp>
      <p:pic>
        <p:nvPicPr>
          <p:cNvPr id="4" name="Picture 3">
            <a:extLst>
              <a:ext uri="{FF2B5EF4-FFF2-40B4-BE49-F238E27FC236}">
                <a16:creationId xmlns:a16="http://schemas.microsoft.com/office/drawing/2014/main" id="{DF094582-45DC-7096-41F2-0C9216590747}"/>
              </a:ext>
            </a:extLst>
          </p:cNvPr>
          <p:cNvPicPr>
            <a:picLocks noChangeAspect="1"/>
          </p:cNvPicPr>
          <p:nvPr/>
        </p:nvPicPr>
        <p:blipFill rotWithShape="1">
          <a:blip r:embed="rId2">
            <a:extLst>
              <a:ext uri="{28A0092B-C50C-407E-A947-70E740481C1C}">
                <a14:useLocalDpi xmlns:a14="http://schemas.microsoft.com/office/drawing/2010/main" val="0"/>
              </a:ext>
            </a:extLst>
          </a:blip>
          <a:srcRect l="59167" t="19914" b="4075"/>
          <a:stretch/>
        </p:blipFill>
        <p:spPr>
          <a:xfrm>
            <a:off x="6096000" y="1352550"/>
            <a:ext cx="2918637" cy="3037765"/>
          </a:xfrm>
          <a:prstGeom prst="flowChartConnector">
            <a:avLst/>
          </a:prstGeom>
        </p:spPr>
      </p:pic>
    </p:spTree>
    <p:extLst>
      <p:ext uri="{BB962C8B-B14F-4D97-AF65-F5344CB8AC3E}">
        <p14:creationId xmlns:p14="http://schemas.microsoft.com/office/powerpoint/2010/main" val="232401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86BD-50F0-47F4-74D7-964C0BEBA1B6}"/>
              </a:ext>
            </a:extLst>
          </p:cNvPr>
          <p:cNvSpPr>
            <a:spLocks noGrp="1"/>
          </p:cNvSpPr>
          <p:nvPr>
            <p:ph type="ctrTitle"/>
          </p:nvPr>
        </p:nvSpPr>
        <p:spPr>
          <a:xfrm>
            <a:off x="2514600" y="63795"/>
            <a:ext cx="5321225" cy="784800"/>
          </a:xfrm>
        </p:spPr>
        <p:txBody>
          <a:bodyPr/>
          <a:lstStyle/>
          <a:p>
            <a:r>
              <a:rPr lang="en-US" altLang="zh-CN" sz="3600" dirty="0">
                <a:ea typeface="SimSun" panose="02010600030101010101" pitchFamily="2" charset="-122"/>
              </a:rPr>
              <a:t>Diffie and Helman</a:t>
            </a:r>
            <a:endParaRPr lang="en-US" sz="3600" dirty="0"/>
          </a:p>
        </p:txBody>
      </p:sp>
      <p:sp>
        <p:nvSpPr>
          <p:cNvPr id="3" name="Subtitle 2">
            <a:extLst>
              <a:ext uri="{FF2B5EF4-FFF2-40B4-BE49-F238E27FC236}">
                <a16:creationId xmlns:a16="http://schemas.microsoft.com/office/drawing/2014/main" id="{85DEC7BD-851C-BEBD-C733-7E6C8AD136AA}"/>
              </a:ext>
            </a:extLst>
          </p:cNvPr>
          <p:cNvSpPr>
            <a:spLocks noGrp="1"/>
          </p:cNvSpPr>
          <p:nvPr>
            <p:ph type="subTitle" idx="1"/>
          </p:nvPr>
        </p:nvSpPr>
        <p:spPr>
          <a:xfrm>
            <a:off x="1546025" y="742950"/>
            <a:ext cx="5832600" cy="3886200"/>
          </a:xfrm>
        </p:spPr>
        <p:txBody>
          <a:bodyPr/>
          <a:lstStyle/>
          <a:p>
            <a:endParaRPr lang="en-US"/>
          </a:p>
        </p:txBody>
      </p:sp>
    </p:spTree>
    <p:extLst>
      <p:ext uri="{BB962C8B-B14F-4D97-AF65-F5344CB8AC3E}">
        <p14:creationId xmlns:p14="http://schemas.microsoft.com/office/powerpoint/2010/main" val="205292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285750"/>
            <a:ext cx="5832600" cy="685800"/>
          </a:xfrm>
          <a:prstGeom prst="rect">
            <a:avLst/>
          </a:prstGeom>
        </p:spPr>
        <p:txBody>
          <a:bodyPr spcFirstLastPara="1" wrap="square" lIns="91425" tIns="91425" rIns="91425" bIns="91425" anchor="b" anchorCtr="0">
            <a:noAutofit/>
          </a:bodyPr>
          <a:lstStyle/>
          <a:p>
            <a:pPr lvl="0"/>
            <a:r>
              <a:rPr lang="en-US" dirty="0"/>
              <a:t> </a:t>
            </a:r>
            <a:r>
              <a:rPr lang="en-US" sz="2000" dirty="0"/>
              <a:t>INTRODUCTION</a:t>
            </a:r>
            <a:endParaRPr sz="2000" dirty="0"/>
          </a:p>
        </p:txBody>
      </p:sp>
      <p:sp>
        <p:nvSpPr>
          <p:cNvPr id="98" name="Google Shape;98;p15"/>
          <p:cNvSpPr txBox="1">
            <a:spLocks noGrp="1"/>
          </p:cNvSpPr>
          <p:nvPr>
            <p:ph type="subTitle" idx="1"/>
          </p:nvPr>
        </p:nvSpPr>
        <p:spPr>
          <a:xfrm>
            <a:off x="990600" y="971550"/>
            <a:ext cx="5832600" cy="1165800"/>
          </a:xfrm>
          <a:prstGeom prst="rect">
            <a:avLst/>
          </a:prstGeom>
        </p:spPr>
        <p:txBody>
          <a:bodyPr spcFirstLastPara="1" wrap="square" lIns="91425" tIns="91425" rIns="91425" bIns="91425" anchor="t" anchorCtr="0">
            <a:noAutofit/>
          </a:bodyPr>
          <a:lstStyle/>
          <a:p>
            <a:pPr marL="0" indent="0"/>
            <a:r>
              <a:rPr lang="en-US" sz="1400" dirty="0" err="1"/>
              <a:t>Diffie</a:t>
            </a:r>
            <a:r>
              <a:rPr lang="en-US" sz="1400" dirty="0"/>
              <a:t>–Hellman key exchange is a mathematical method of securely exchanging cryptographic keys over a public channel and was one of the first public-key protocols as conceived by Ralph </a:t>
            </a:r>
            <a:r>
              <a:rPr lang="en-US" sz="1400" dirty="0" err="1"/>
              <a:t>Merkle</a:t>
            </a:r>
            <a:r>
              <a:rPr lang="en-US" sz="1400" dirty="0"/>
              <a:t> and named after Whitfield </a:t>
            </a:r>
            <a:r>
              <a:rPr lang="en-US" sz="1400" dirty="0" err="1"/>
              <a:t>Diffie</a:t>
            </a:r>
            <a:r>
              <a:rPr lang="en-US" sz="1400" dirty="0"/>
              <a:t> and Martin Hellman.</a:t>
            </a:r>
          </a:p>
          <a:p>
            <a:pPr marL="0" indent="0"/>
            <a:r>
              <a:rPr lang="en-US" sz="1400" dirty="0"/>
              <a:t>The </a:t>
            </a:r>
            <a:r>
              <a:rPr lang="en-US" sz="1400" dirty="0" err="1"/>
              <a:t>Diffie</a:t>
            </a:r>
            <a:r>
              <a:rPr lang="en-US" sz="1400" dirty="0"/>
              <a:t>–Hellman key exchange method allows two parties that have no prior knowledge of each other to jointly establish a shared secret key over an insecure channel. </a:t>
            </a:r>
          </a:p>
          <a:p>
            <a:pPr marL="0" indent="0"/>
            <a:r>
              <a:rPr lang="en-US" sz="1400" dirty="0" err="1"/>
              <a:t>Diffie</a:t>
            </a:r>
            <a:r>
              <a:rPr lang="en-US" sz="1400" dirty="0"/>
              <a:t>-Hellman key exchange is a method of digital encryption that securely exchanges cryptographic keys between two parties over a public channel without their conversation being transmitted over the internet. </a:t>
            </a:r>
          </a:p>
          <a:p>
            <a:pPr marL="0" indent="0"/>
            <a:r>
              <a:rPr lang="en-US" sz="1400" dirty="0"/>
              <a:t>It was one of the first practical examples of public key cryptography.</a:t>
            </a:r>
          </a:p>
          <a:p>
            <a:pPr marL="0" indent="0"/>
            <a:r>
              <a:rPr lang="en-US" sz="1400" dirty="0"/>
              <a:t>The method doesn't share information during the key exchange. The two parties have no prior knowledge of each other, but the two parties create a key together.</a:t>
            </a:r>
          </a:p>
          <a:p>
            <a:pPr marL="0" indent="0"/>
            <a:r>
              <a:rPr lang="en-US" sz="1400" dirty="0"/>
              <a:t>This key can then be used to encrypt subsequent communications using a symmetric-key cipher.</a:t>
            </a:r>
          </a:p>
          <a:p>
            <a:pPr marL="0" indent="0"/>
            <a:r>
              <a:rPr lang="en-US" sz="1400" dirty="0"/>
              <a:t>An analogy illustrates the concept of public key exchange by using colors instead of very large numbers</a:t>
            </a:r>
          </a:p>
          <a:p>
            <a:pPr marL="0" indent="0"/>
            <a:endParaRPr lang="en-US" sz="1400" dirty="0"/>
          </a:p>
          <a:p>
            <a:pPr marL="0" indent="0"/>
            <a:endParaRPr lang="en-US" sz="1400" dirty="0"/>
          </a:p>
          <a:p>
            <a:pPr marL="0" lvl="0" indent="0">
              <a:spcBef>
                <a:spcPts val="600"/>
              </a:spcBef>
            </a:pPr>
            <a:endParaRPr lang="en-US" sz="1400" dirty="0"/>
          </a:p>
          <a:p>
            <a:endParaRPr sz="1200"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0299" y="638840"/>
            <a:ext cx="6477000" cy="457200"/>
          </a:xfrm>
        </p:spPr>
        <p:txBody>
          <a:bodyPr/>
          <a:lstStyle/>
          <a:p>
            <a:r>
              <a:rPr lang="en-US" sz="2000" dirty="0"/>
              <a:t>HOW IT WORKS</a:t>
            </a:r>
            <a:br>
              <a:rPr lang="en-US" sz="2000" dirty="0"/>
            </a:br>
            <a:endParaRPr lang="en-US" sz="2000" dirty="0"/>
          </a:p>
        </p:txBody>
      </p:sp>
      <p:sp>
        <p:nvSpPr>
          <p:cNvPr id="3" name="Subtitle 2"/>
          <p:cNvSpPr>
            <a:spLocks noGrp="1"/>
          </p:cNvSpPr>
          <p:nvPr>
            <p:ph type="subTitle"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23950"/>
            <a:ext cx="3886199" cy="3733800"/>
          </a:xfrm>
          <a:prstGeom prst="rect">
            <a:avLst/>
          </a:prstGeom>
          <a:noFill/>
          <a:ln>
            <a:noFill/>
          </a:ln>
        </p:spPr>
      </p:pic>
    </p:spTree>
    <p:extLst>
      <p:ext uri="{BB962C8B-B14F-4D97-AF65-F5344CB8AC3E}">
        <p14:creationId xmlns:p14="http://schemas.microsoft.com/office/powerpoint/2010/main" val="8792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200150"/>
            <a:ext cx="5832600" cy="54956"/>
          </a:xfrm>
        </p:spPr>
        <p:txBody>
          <a:bodyPr/>
          <a:lstStyle/>
          <a:p>
            <a:r>
              <a:rPr lang="en-US" sz="3200" dirty="0"/>
              <a:t>    </a:t>
            </a:r>
            <a:r>
              <a:rPr lang="en-US" sz="1800" dirty="0"/>
              <a:t>HOW IT WORKS</a:t>
            </a:r>
            <a:br>
              <a:rPr lang="en-US" sz="1800" dirty="0"/>
            </a:br>
            <a:endParaRPr lang="en-US" sz="1800" dirty="0"/>
          </a:p>
        </p:txBody>
      </p:sp>
      <p:sp>
        <p:nvSpPr>
          <p:cNvPr id="3" name="Subtitle 2"/>
          <p:cNvSpPr>
            <a:spLocks noGrp="1"/>
          </p:cNvSpPr>
          <p:nvPr>
            <p:ph type="subTitle" idx="1"/>
          </p:nvPr>
        </p:nvSpPr>
        <p:spPr>
          <a:xfrm>
            <a:off x="1143000" y="1047750"/>
            <a:ext cx="5832600" cy="1447801"/>
          </a:xfrm>
        </p:spPr>
        <p:txBody>
          <a:bodyPr/>
          <a:lstStyle/>
          <a:p>
            <a:pPr marL="38100" indent="0"/>
            <a:r>
              <a:rPr lang="en-US" sz="1400" dirty="0"/>
              <a:t>The process begins by having the two parties, Alice and Bob, publicly agree on an arbitrary starting color that does not need to be kept secret. In this example, the color is yellow. Each person also selects a secret color that they keep to themselves – in this case, red and cyan. The crucial part of the process is that Alice and Bob each mix their own secret color together with their mutually shared color, resulting in orange-tan and light-blue mixtures respectively, and then publicly exchange the two mixed colors. Finally, each of them mixes the color they received from the partner with their own private color. The result is a final color mixture (yellow-brown in this case) that is identical to their partner's final color mixture.</a:t>
            </a:r>
          </a:p>
          <a:p>
            <a:pPr marL="38100" indent="0"/>
            <a:r>
              <a:rPr lang="en-US" sz="1400" dirty="0"/>
              <a:t>If a third party listened to the exchange, they would only know the common color (yellow) and the first mixed colors (orange-tan and light-blue), but it would be very hard for them to find out the final secret color (yellow-brown). Bringing the analogy back to a real-life exchange using large numbers rather than colors, this determination is computationally expensive. It is impossible to compute in a practical amount of time even for modern supercomputers.</a:t>
            </a:r>
          </a:p>
          <a:p>
            <a:endParaRPr lang="en-US" sz="1200" dirty="0"/>
          </a:p>
        </p:txBody>
      </p:sp>
    </p:spTree>
    <p:extLst>
      <p:ext uri="{BB962C8B-B14F-4D97-AF65-F5344CB8AC3E}">
        <p14:creationId xmlns:p14="http://schemas.microsoft.com/office/powerpoint/2010/main" val="160602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0"/>
            <a:ext cx="5832600" cy="590550"/>
          </a:xfrm>
        </p:spPr>
        <p:txBody>
          <a:bodyPr/>
          <a:lstStyle/>
          <a:p>
            <a:r>
              <a:rPr lang="en-US" dirty="0"/>
              <a:t> </a:t>
            </a:r>
            <a:r>
              <a:rPr lang="en-US" sz="1400" dirty="0"/>
              <a:t>Cryptographic explanation</a:t>
            </a:r>
          </a:p>
        </p:txBody>
      </p:sp>
      <p:sp>
        <p:nvSpPr>
          <p:cNvPr id="3" name="Subtitle 2"/>
          <p:cNvSpPr>
            <a:spLocks noGrp="1"/>
          </p:cNvSpPr>
          <p:nvPr>
            <p:ph type="subTitle" idx="1"/>
          </p:nvPr>
        </p:nvSpPr>
        <p:spPr>
          <a:xfrm>
            <a:off x="1524000" y="590550"/>
            <a:ext cx="5832600" cy="45719"/>
          </a:xfrm>
        </p:spPr>
        <p:txBody>
          <a:bodyPr/>
          <a:lstStyle/>
          <a:p>
            <a:pPr marL="38100" indent="0"/>
            <a:r>
              <a:rPr lang="en-US" sz="1400" dirty="0"/>
              <a:t>To implement </a:t>
            </a:r>
            <a:r>
              <a:rPr lang="en-US" sz="1400" dirty="0" err="1"/>
              <a:t>Diffie</a:t>
            </a:r>
            <a:r>
              <a:rPr lang="en-US" sz="1400" dirty="0"/>
              <a:t>-Hellman, two end users, Alice and Bob, mutually agree on positive whole numbers p and q, such that p is a prime number and q is a generator of p. The generator q is a number that, when raised to positive whole-number powers less than p, never produces the same result for any two such whole numbers. The value of p may be large, but the value of q is usually small.</a:t>
            </a:r>
          </a:p>
          <a:p>
            <a:pPr marL="38100" indent="0"/>
            <a:r>
              <a:rPr lang="en-US" sz="1400" dirty="0"/>
              <a:t>Once Alice and Bob have agreed on p and q in private, they choose positive whole-number personal keys a and b. Both are less than the prime number modulus p. Neither user divulges their personal key to anyone; ideally, they memorize these numbers and don't write them down or store them anywhere. Next, Alice and Bob compute public keys a* and b* based on their personal keys according to the following formulas:</a:t>
            </a:r>
          </a:p>
          <a:p>
            <a:pPr marL="38100" indent="0"/>
            <a:r>
              <a:rPr lang="en-US" sz="1400" dirty="0"/>
              <a:t>a* = </a:t>
            </a:r>
            <a:r>
              <a:rPr lang="en-US" sz="1400" dirty="0" err="1"/>
              <a:t>qa</a:t>
            </a:r>
            <a:r>
              <a:rPr lang="en-US" sz="1400" dirty="0"/>
              <a:t> mod p</a:t>
            </a:r>
          </a:p>
          <a:p>
            <a:pPr marL="38100" indent="0"/>
            <a:r>
              <a:rPr lang="en-US" sz="1400" dirty="0"/>
              <a:t>b* = </a:t>
            </a:r>
            <a:r>
              <a:rPr lang="en-US" sz="1400" dirty="0" err="1"/>
              <a:t>qb</a:t>
            </a:r>
            <a:r>
              <a:rPr lang="en-US" sz="1400" dirty="0"/>
              <a:t> mod p</a:t>
            </a:r>
          </a:p>
          <a:p>
            <a:pPr marL="38100" indent="0"/>
            <a:r>
              <a:rPr lang="en-US" sz="1400" dirty="0"/>
              <a:t>The two users can share their public keys a* and b* over a communications medium assumed to be insecure, such as the internet or a corporate wide area network. From these public keys, a number x can be generated by either user on the basis of their own personal keys. Alice computes x using the following formula:</a:t>
            </a:r>
          </a:p>
          <a:p>
            <a:pPr marL="38100" indent="0"/>
            <a:r>
              <a:rPr lang="en-US" sz="1400" dirty="0"/>
              <a:t>x = (b*) mod p</a:t>
            </a:r>
          </a:p>
          <a:p>
            <a:pPr marL="38100" indent="0"/>
            <a:r>
              <a:rPr lang="en-US" sz="1400" dirty="0"/>
              <a:t>Bob computes x using the following formula: x = (a*) mod p</a:t>
            </a:r>
          </a:p>
          <a:p>
            <a:pPr marL="38100" indent="0"/>
            <a:endParaRPr lang="en-US" sz="1400" dirty="0"/>
          </a:p>
          <a:p>
            <a:endParaRPr lang="en-US" sz="1200" dirty="0"/>
          </a:p>
          <a:p>
            <a:pPr marL="38100" indent="0"/>
            <a:endParaRPr lang="en-US" sz="1400" dirty="0"/>
          </a:p>
        </p:txBody>
      </p:sp>
    </p:spTree>
    <p:extLst>
      <p:ext uri="{BB962C8B-B14F-4D97-AF65-F5344CB8AC3E}">
        <p14:creationId xmlns:p14="http://schemas.microsoft.com/office/powerpoint/2010/main" val="172905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025" y="285750"/>
            <a:ext cx="5832600" cy="1066800"/>
          </a:xfrm>
        </p:spPr>
        <p:txBody>
          <a:bodyPr/>
          <a:lstStyle/>
          <a:p>
            <a:r>
              <a:rPr lang="en-US" sz="4000" dirty="0"/>
              <a:t> </a:t>
            </a:r>
            <a:r>
              <a:rPr lang="en-US" sz="2000" dirty="0"/>
              <a:t>Cryptographic explanation</a:t>
            </a:r>
            <a:br>
              <a:rPr lang="en-US" sz="2000" dirty="0"/>
            </a:br>
            <a:endParaRPr lang="en-US" sz="2000" dirty="0"/>
          </a:p>
        </p:txBody>
      </p:sp>
      <p:sp>
        <p:nvSpPr>
          <p:cNvPr id="3" name="Subtitle 2"/>
          <p:cNvSpPr>
            <a:spLocks noGrp="1"/>
          </p:cNvSpPr>
          <p:nvPr>
            <p:ph type="subTitle" idx="1"/>
          </p:nvPr>
        </p:nvSpPr>
        <p:spPr>
          <a:xfrm>
            <a:off x="1524000" y="1352550"/>
            <a:ext cx="5832600" cy="3581400"/>
          </a:xfrm>
        </p:spPr>
        <p:txBody>
          <a:bodyPr/>
          <a:lstStyle/>
          <a:p>
            <a:pPr marL="38100" indent="0"/>
            <a:r>
              <a:rPr lang="en-US" sz="1400" dirty="0"/>
              <a:t>1.Alice and Bob publicly agree to use a modulus p = 23 and base g = 5 (which is a primitive root modulo 23).</a:t>
            </a:r>
          </a:p>
          <a:p>
            <a:pPr marL="38100" indent="0"/>
            <a:r>
              <a:rPr lang="en-US" sz="1400" dirty="0"/>
              <a:t>2.Alice chooses a secret integer a = 4, then sends Bob A = </a:t>
            </a:r>
            <a:r>
              <a:rPr lang="en-US" sz="1400" dirty="0" err="1"/>
              <a:t>ga</a:t>
            </a:r>
            <a:r>
              <a:rPr lang="en-US" sz="1400" dirty="0"/>
              <a:t> mod p</a:t>
            </a:r>
          </a:p>
          <a:p>
            <a:pPr marL="38100" indent="0"/>
            <a:r>
              <a:rPr lang="en-US" sz="1400" dirty="0"/>
              <a:t>3. A = 54 mod 23 = 4 (in this example both A and a have the same value 4, but this is usually not the case)</a:t>
            </a:r>
          </a:p>
          <a:p>
            <a:pPr marL="38100" indent="0"/>
            <a:r>
              <a:rPr lang="en-US" sz="1400" dirty="0"/>
              <a:t>4. Bob chooses a secret integer b = 3, then sends Alice B = </a:t>
            </a:r>
            <a:r>
              <a:rPr lang="en-US" sz="1400" dirty="0" err="1"/>
              <a:t>gb</a:t>
            </a:r>
            <a:r>
              <a:rPr lang="en-US" sz="1400" dirty="0"/>
              <a:t> mod p</a:t>
            </a:r>
          </a:p>
          <a:p>
            <a:pPr marL="38100" indent="0"/>
            <a:r>
              <a:rPr lang="en-US" sz="1400" dirty="0"/>
              <a:t>B = 53 mod 23 = 10</a:t>
            </a:r>
          </a:p>
          <a:p>
            <a:pPr marL="38100" indent="0"/>
            <a:r>
              <a:rPr lang="en-US" sz="1400" dirty="0"/>
              <a:t>5.Alice computes s = Ba mod p</a:t>
            </a:r>
          </a:p>
          <a:p>
            <a:pPr marL="38100" indent="0"/>
            <a:r>
              <a:rPr lang="en-US" sz="1400" dirty="0"/>
              <a:t> s = 104 mod 23 = 18</a:t>
            </a:r>
          </a:p>
          <a:p>
            <a:pPr marL="38100" indent="0"/>
            <a:r>
              <a:rPr lang="en-US" sz="1400" dirty="0"/>
              <a:t>6. Bob computes s = </a:t>
            </a:r>
            <a:r>
              <a:rPr lang="en-US" sz="1400" dirty="0" err="1"/>
              <a:t>Ab</a:t>
            </a:r>
            <a:r>
              <a:rPr lang="en-US" sz="1400" dirty="0"/>
              <a:t> mod p</a:t>
            </a:r>
          </a:p>
          <a:p>
            <a:pPr marL="38100" indent="0"/>
            <a:r>
              <a:rPr lang="en-US" sz="1400" dirty="0"/>
              <a:t>s = 43 mod 23 = 18</a:t>
            </a:r>
          </a:p>
          <a:p>
            <a:pPr marL="38100" indent="0"/>
            <a:r>
              <a:rPr lang="en-US" sz="1400" dirty="0"/>
              <a:t>Alice and Bob now share a secret (the number 18).</a:t>
            </a:r>
          </a:p>
          <a:p>
            <a:pPr marL="38100" indent="0"/>
            <a:endParaRPr lang="en-US" sz="1400" dirty="0"/>
          </a:p>
          <a:p>
            <a:endParaRPr lang="en-US" sz="1400" dirty="0"/>
          </a:p>
        </p:txBody>
      </p:sp>
    </p:spTree>
    <p:extLst>
      <p:ext uri="{BB962C8B-B14F-4D97-AF65-F5344CB8AC3E}">
        <p14:creationId xmlns:p14="http://schemas.microsoft.com/office/powerpoint/2010/main" val="167843647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1654</Words>
  <Application>Microsoft Office PowerPoint</Application>
  <PresentationFormat>On-screen Show (16:9)</PresentationFormat>
  <Paragraphs>70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Source Sans Pro</vt:lpstr>
      <vt:lpstr>Roboto Slab</vt:lpstr>
      <vt:lpstr>Times New Roman</vt:lpstr>
      <vt:lpstr>Wingdings</vt:lpstr>
      <vt:lpstr>Arial</vt:lpstr>
      <vt:lpstr>Cordelia template</vt:lpstr>
      <vt:lpstr>Diffie-Hellman key exchange algorithm  Computer and network security Group 4</vt:lpstr>
      <vt:lpstr>Outline</vt:lpstr>
      <vt:lpstr>How can you securely  share  a  symmetric key over a communication   channel  that isn't secure?</vt:lpstr>
      <vt:lpstr>Diffie and Helman</vt:lpstr>
      <vt:lpstr> INTRODUCTION</vt:lpstr>
      <vt:lpstr>HOW IT WORKS </vt:lpstr>
      <vt:lpstr>    HOW IT WORKS </vt:lpstr>
      <vt:lpstr> Cryptographic explanation</vt:lpstr>
      <vt:lpstr> Cryptographic explanation </vt:lpstr>
      <vt:lpstr> WHERE IS THE DIFFIE HELMAN KEY EXCHANGE USED</vt:lpstr>
      <vt:lpstr>Vulnerabilities of Diffie-Hellman key exchange </vt:lpstr>
      <vt:lpstr> Examples of Diffie-Hellman key exchange </vt:lpstr>
      <vt:lpstr> Advantages of the Diffie Hellman Algorithm </vt:lpstr>
      <vt:lpstr> Disadvantages of the Diffie Hellman Algorithm</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Diffie-Hellman key exchange algorithm  Computer and network security Group 4</dc:title>
  <dc:creator>magi</dc:creator>
  <cp:lastModifiedBy>Behailu PC</cp:lastModifiedBy>
  <cp:revision>6</cp:revision>
  <dcterms:modified xsi:type="dcterms:W3CDTF">2023-01-30T12:53:32Z</dcterms:modified>
</cp:coreProperties>
</file>