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8" r:id="rId3"/>
    <p:sldId id="259" r:id="rId4"/>
    <p:sldId id="257" r:id="rId5"/>
    <p:sldId id="260" r:id="rId6"/>
    <p:sldId id="261" r:id="rId7"/>
    <p:sldId id="262" r:id="rId8"/>
    <p:sldId id="263" r:id="rId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EA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7735" autoAdjust="0"/>
  </p:normalViewPr>
  <p:slideViewPr>
    <p:cSldViewPr snapToGrid="0">
      <p:cViewPr varScale="1">
        <p:scale>
          <a:sx n="66" d="100"/>
          <a:sy n="66" d="100"/>
        </p:scale>
        <p:origin x="1330"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6A0F42-9D46-49B3-AA39-058358F9CC3E}" type="datetimeFigureOut">
              <a:rPr lang="fr-FR" smtClean="0"/>
              <a:t>25/02/2024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F0EE1E-1C0C-422D-8DCA-C50A7E858DA0}" type="slidenum">
              <a:rPr lang="fr-FR" smtClean="0"/>
              <a:t>‹N°›</a:t>
            </a:fld>
            <a:endParaRPr lang="fr-FR"/>
          </a:p>
        </p:txBody>
      </p:sp>
    </p:spTree>
    <p:extLst>
      <p:ext uri="{BB962C8B-B14F-4D97-AF65-F5344CB8AC3E}">
        <p14:creationId xmlns:p14="http://schemas.microsoft.com/office/powerpoint/2010/main" val="314843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"Bonjour, je suis Ghandri Firas, et aujourd'hui, nous explorerons ensemble les solutions innovantes de Lime pour révolutionner la mobilité urbaine."</a:t>
            </a:r>
          </a:p>
        </p:txBody>
      </p:sp>
      <p:sp>
        <p:nvSpPr>
          <p:cNvPr id="4" name="Espace réservé du numéro de diapositive 3"/>
          <p:cNvSpPr>
            <a:spLocks noGrp="1"/>
          </p:cNvSpPr>
          <p:nvPr>
            <p:ph type="sldNum" sz="quarter" idx="5"/>
          </p:nvPr>
        </p:nvSpPr>
        <p:spPr/>
        <p:txBody>
          <a:bodyPr/>
          <a:lstStyle/>
          <a:p>
            <a:fld id="{F6F0EE1E-1C0C-422D-8DCA-C50A7E858DA0}" type="slidenum">
              <a:rPr lang="fr-FR" smtClean="0"/>
              <a:t>1</a:t>
            </a:fld>
            <a:endParaRPr lang="fr-FR"/>
          </a:p>
        </p:txBody>
      </p:sp>
    </p:spTree>
    <p:extLst>
      <p:ext uri="{BB962C8B-B14F-4D97-AF65-F5344CB8AC3E}">
        <p14:creationId xmlns:p14="http://schemas.microsoft.com/office/powerpoint/2010/main" val="3450664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Notre objectif est triple : Premièrement, récupérer les données en temps réel des stations </a:t>
            </a:r>
            <a:r>
              <a:rPr lang="fr-FR" dirty="0" err="1"/>
              <a:t>Velib</a:t>
            </a:r>
            <a:r>
              <a:rPr lang="fr-FR" dirty="0"/>
              <a:t>. Deuxièmement, créer une infrastructure robuste pour stocker ces données. Et finalement, visualiser ces informations sur une carte en temps réel pour une meilleure gestion de la mobilité."</a:t>
            </a:r>
          </a:p>
        </p:txBody>
      </p:sp>
      <p:sp>
        <p:nvSpPr>
          <p:cNvPr id="4" name="Espace réservé du numéro de diapositive 3"/>
          <p:cNvSpPr>
            <a:spLocks noGrp="1"/>
          </p:cNvSpPr>
          <p:nvPr>
            <p:ph type="sldNum" sz="quarter" idx="5"/>
          </p:nvPr>
        </p:nvSpPr>
        <p:spPr/>
        <p:txBody>
          <a:bodyPr/>
          <a:lstStyle/>
          <a:p>
            <a:fld id="{F6F0EE1E-1C0C-422D-8DCA-C50A7E858DA0}" type="slidenum">
              <a:rPr lang="fr-FR" smtClean="0"/>
              <a:t>2</a:t>
            </a:fld>
            <a:endParaRPr lang="fr-FR"/>
          </a:p>
        </p:txBody>
      </p:sp>
    </p:spTree>
    <p:extLst>
      <p:ext uri="{BB962C8B-B14F-4D97-AF65-F5344CB8AC3E}">
        <p14:creationId xmlns:p14="http://schemas.microsoft.com/office/powerpoint/2010/main" val="1013049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Nous nous appuyons sur deux sources principales pour nos données : l'API de disponibilités </a:t>
            </a:r>
            <a:r>
              <a:rPr lang="fr-FR" dirty="0" err="1"/>
              <a:t>Velib</a:t>
            </a:r>
            <a:r>
              <a:rPr lang="fr-FR" dirty="0"/>
              <a:t> en temps réel et des informations détaillées sur chaque station </a:t>
            </a:r>
            <a:r>
              <a:rPr lang="fr-FR" dirty="0" err="1"/>
              <a:t>Vélib</a:t>
            </a:r>
            <a:endParaRPr lang="fr-FR" dirty="0"/>
          </a:p>
        </p:txBody>
      </p:sp>
      <p:sp>
        <p:nvSpPr>
          <p:cNvPr id="4" name="Espace réservé du numéro de diapositive 3"/>
          <p:cNvSpPr>
            <a:spLocks noGrp="1"/>
          </p:cNvSpPr>
          <p:nvPr>
            <p:ph type="sldNum" sz="quarter" idx="5"/>
          </p:nvPr>
        </p:nvSpPr>
        <p:spPr/>
        <p:txBody>
          <a:bodyPr/>
          <a:lstStyle/>
          <a:p>
            <a:fld id="{F6F0EE1E-1C0C-422D-8DCA-C50A7E858DA0}" type="slidenum">
              <a:rPr lang="fr-FR" smtClean="0"/>
              <a:t>3</a:t>
            </a:fld>
            <a:endParaRPr lang="fr-FR"/>
          </a:p>
        </p:txBody>
      </p:sp>
    </p:spTree>
    <p:extLst>
      <p:ext uri="{BB962C8B-B14F-4D97-AF65-F5344CB8AC3E}">
        <p14:creationId xmlns:p14="http://schemas.microsoft.com/office/powerpoint/2010/main" val="3228129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"Notre architecture s'articule autour de plusieurs composants clés : les connecteurs Kafka pour la collecte de données en temps réel ,puis le stockage sur S3 AWS, la gestion des workflows avec Airflow ou gestion su stockage avec </a:t>
            </a:r>
            <a:r>
              <a:rPr lang="fr-FR" dirty="0" err="1"/>
              <a:t>airbyte</a:t>
            </a:r>
            <a:r>
              <a:rPr lang="fr-FR" dirty="0"/>
              <a:t>, et enfin, le stockage des données traitées dans RDS AWS pour une analyse efficace."</a:t>
            </a:r>
          </a:p>
        </p:txBody>
      </p:sp>
      <p:sp>
        <p:nvSpPr>
          <p:cNvPr id="4" name="Espace réservé du numéro de diapositive 3"/>
          <p:cNvSpPr>
            <a:spLocks noGrp="1"/>
          </p:cNvSpPr>
          <p:nvPr>
            <p:ph type="sldNum" sz="quarter" idx="5"/>
          </p:nvPr>
        </p:nvSpPr>
        <p:spPr/>
        <p:txBody>
          <a:bodyPr/>
          <a:lstStyle/>
          <a:p>
            <a:fld id="{F6F0EE1E-1C0C-422D-8DCA-C50A7E858DA0}" type="slidenum">
              <a:rPr lang="fr-FR" smtClean="0"/>
              <a:t>4</a:t>
            </a:fld>
            <a:endParaRPr lang="fr-FR"/>
          </a:p>
        </p:txBody>
      </p:sp>
    </p:spTree>
    <p:extLst>
      <p:ext uri="{BB962C8B-B14F-4D97-AF65-F5344CB8AC3E}">
        <p14:creationId xmlns:p14="http://schemas.microsoft.com/office/powerpoint/2010/main" val="6008339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la visualisation  des données, nous utilisons Streamlit pour créer des </a:t>
            </a:r>
            <a:r>
              <a:rPr lang="fr-FR" dirty="0" err="1"/>
              <a:t>dashboards</a:t>
            </a:r>
            <a:r>
              <a:rPr lang="fr-FR" dirty="0"/>
              <a:t> interactifs, offrant une vue d'ensemble des stations et facilitant la prise en main basées sur les données collectées."</a:t>
            </a:r>
          </a:p>
        </p:txBody>
      </p:sp>
      <p:sp>
        <p:nvSpPr>
          <p:cNvPr id="4" name="Espace réservé du numéro de diapositive 3"/>
          <p:cNvSpPr>
            <a:spLocks noGrp="1"/>
          </p:cNvSpPr>
          <p:nvPr>
            <p:ph type="sldNum" sz="quarter" idx="5"/>
          </p:nvPr>
        </p:nvSpPr>
        <p:spPr/>
        <p:txBody>
          <a:bodyPr/>
          <a:lstStyle/>
          <a:p>
            <a:fld id="{F6F0EE1E-1C0C-422D-8DCA-C50A7E858DA0}" type="slidenum">
              <a:rPr lang="fr-FR" smtClean="0"/>
              <a:t>5</a:t>
            </a:fld>
            <a:endParaRPr lang="fr-FR"/>
          </a:p>
        </p:txBody>
      </p:sp>
    </p:spTree>
    <p:extLst>
      <p:ext uri="{BB962C8B-B14F-4D97-AF65-F5344CB8AC3E}">
        <p14:creationId xmlns:p14="http://schemas.microsoft.com/office/powerpoint/2010/main" val="2460349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Voici ce que nous obtenons une fois les données sont collecté a partir de Kafka</a:t>
            </a:r>
          </a:p>
        </p:txBody>
      </p:sp>
      <p:sp>
        <p:nvSpPr>
          <p:cNvPr id="4" name="Espace réservé du numéro de diapositive 3"/>
          <p:cNvSpPr>
            <a:spLocks noGrp="1"/>
          </p:cNvSpPr>
          <p:nvPr>
            <p:ph type="sldNum" sz="quarter" idx="5"/>
          </p:nvPr>
        </p:nvSpPr>
        <p:spPr/>
        <p:txBody>
          <a:bodyPr/>
          <a:lstStyle/>
          <a:p>
            <a:fld id="{F6F0EE1E-1C0C-422D-8DCA-C50A7E858DA0}" type="slidenum">
              <a:rPr lang="fr-FR" smtClean="0"/>
              <a:t>6</a:t>
            </a:fld>
            <a:endParaRPr lang="fr-FR"/>
          </a:p>
        </p:txBody>
      </p:sp>
    </p:spTree>
    <p:extLst>
      <p:ext uri="{BB962C8B-B14F-4D97-AF65-F5344CB8AC3E}">
        <p14:creationId xmlns:p14="http://schemas.microsoft.com/office/powerpoint/2010/main" val="187253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Voici ce que nous obtenons une fois les données sont stockés sur une </a:t>
            </a:r>
            <a:r>
              <a:rPr lang="fr-FR" dirty="0" err="1"/>
              <a:t>database</a:t>
            </a:r>
            <a:r>
              <a:rPr lang="fr-FR" dirty="0"/>
              <a:t> RDS</a:t>
            </a:r>
          </a:p>
          <a:p>
            <a:endParaRPr lang="fr-FR" dirty="0"/>
          </a:p>
        </p:txBody>
      </p:sp>
      <p:sp>
        <p:nvSpPr>
          <p:cNvPr id="4" name="Espace réservé du numéro de diapositive 3"/>
          <p:cNvSpPr>
            <a:spLocks noGrp="1"/>
          </p:cNvSpPr>
          <p:nvPr>
            <p:ph type="sldNum" sz="quarter" idx="5"/>
          </p:nvPr>
        </p:nvSpPr>
        <p:spPr/>
        <p:txBody>
          <a:bodyPr/>
          <a:lstStyle/>
          <a:p>
            <a:fld id="{F6F0EE1E-1C0C-422D-8DCA-C50A7E858DA0}" type="slidenum">
              <a:rPr lang="fr-FR" smtClean="0"/>
              <a:t>7</a:t>
            </a:fld>
            <a:endParaRPr lang="fr-FR"/>
          </a:p>
        </p:txBody>
      </p:sp>
    </p:spTree>
    <p:extLst>
      <p:ext uri="{BB962C8B-B14F-4D97-AF65-F5344CB8AC3E}">
        <p14:creationId xmlns:p14="http://schemas.microsoft.com/office/powerpoint/2010/main" val="3519494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0D0D0D"/>
                </a:solidFill>
                <a:effectLst/>
                <a:latin typeface="Söhne"/>
              </a:rPr>
              <a:t>À terme, nous envisageons de réaliser une étude sur 7 jours pour identifier les stations avec une moyenne faible de vélos disponibles. Cela nous permettra de planifier stratégiquement l'implantation de nouvelles stations Lime pour mieux répondre aux besoins de mobilité urbaine.</a:t>
            </a:r>
            <a:endParaRPr lang="fr-FR" dirty="0"/>
          </a:p>
        </p:txBody>
      </p:sp>
      <p:sp>
        <p:nvSpPr>
          <p:cNvPr id="4" name="Espace réservé du numéro de diapositive 3"/>
          <p:cNvSpPr>
            <a:spLocks noGrp="1"/>
          </p:cNvSpPr>
          <p:nvPr>
            <p:ph type="sldNum" sz="quarter" idx="5"/>
          </p:nvPr>
        </p:nvSpPr>
        <p:spPr/>
        <p:txBody>
          <a:bodyPr/>
          <a:lstStyle/>
          <a:p>
            <a:fld id="{F6F0EE1E-1C0C-422D-8DCA-C50A7E858DA0}" type="slidenum">
              <a:rPr lang="fr-FR" smtClean="0"/>
              <a:t>8</a:t>
            </a:fld>
            <a:endParaRPr lang="fr-FR"/>
          </a:p>
        </p:txBody>
      </p:sp>
    </p:spTree>
    <p:extLst>
      <p:ext uri="{BB962C8B-B14F-4D97-AF65-F5344CB8AC3E}">
        <p14:creationId xmlns:p14="http://schemas.microsoft.com/office/powerpoint/2010/main" val="3224968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5792EF-6209-4064-A6AC-6219DB62B4CF}"/>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25C0A8B1-4955-4280-B283-766A3C461F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0AE013DE-70DF-4B29-A6D7-F9A7097DF345}"/>
              </a:ext>
            </a:extLst>
          </p:cNvPr>
          <p:cNvSpPr>
            <a:spLocks noGrp="1"/>
          </p:cNvSpPr>
          <p:nvPr>
            <p:ph type="dt" sz="half" idx="10"/>
          </p:nvPr>
        </p:nvSpPr>
        <p:spPr/>
        <p:txBody>
          <a:bodyPr/>
          <a:lstStyle/>
          <a:p>
            <a:fld id="{9F95BBF2-06C2-497A-8622-783C65E24E5D}" type="datetimeFigureOut">
              <a:rPr lang="fr-FR" smtClean="0"/>
              <a:t>25/02/2024</a:t>
            </a:fld>
            <a:endParaRPr lang="fr-FR"/>
          </a:p>
        </p:txBody>
      </p:sp>
      <p:sp>
        <p:nvSpPr>
          <p:cNvPr id="5" name="Espace réservé du pied de page 4">
            <a:extLst>
              <a:ext uri="{FF2B5EF4-FFF2-40B4-BE49-F238E27FC236}">
                <a16:creationId xmlns:a16="http://schemas.microsoft.com/office/drawing/2014/main" id="{20665429-1364-408F-94DC-7159BFB9C96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E692185-A7F0-4698-80E2-653E323E7DB2}"/>
              </a:ext>
            </a:extLst>
          </p:cNvPr>
          <p:cNvSpPr>
            <a:spLocks noGrp="1"/>
          </p:cNvSpPr>
          <p:nvPr>
            <p:ph type="sldNum" sz="quarter" idx="12"/>
          </p:nvPr>
        </p:nvSpPr>
        <p:spPr/>
        <p:txBody>
          <a:bodyPr/>
          <a:lstStyle/>
          <a:p>
            <a:fld id="{75F12FBB-3075-40EB-B432-FA7B1C199A7B}" type="slidenum">
              <a:rPr lang="fr-FR" smtClean="0"/>
              <a:t>‹N°›</a:t>
            </a:fld>
            <a:endParaRPr lang="fr-FR"/>
          </a:p>
        </p:txBody>
      </p:sp>
    </p:spTree>
    <p:extLst>
      <p:ext uri="{BB962C8B-B14F-4D97-AF65-F5344CB8AC3E}">
        <p14:creationId xmlns:p14="http://schemas.microsoft.com/office/powerpoint/2010/main" val="1144062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EF234D-DD40-4DB5-844D-E755A584CBE0}"/>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09210D74-43F9-491E-A566-0FB841C4F72F}"/>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856AFD5-0AE0-441B-8C14-E37870262AB3}"/>
              </a:ext>
            </a:extLst>
          </p:cNvPr>
          <p:cNvSpPr>
            <a:spLocks noGrp="1"/>
          </p:cNvSpPr>
          <p:nvPr>
            <p:ph type="dt" sz="half" idx="10"/>
          </p:nvPr>
        </p:nvSpPr>
        <p:spPr/>
        <p:txBody>
          <a:bodyPr/>
          <a:lstStyle/>
          <a:p>
            <a:fld id="{9F95BBF2-06C2-497A-8622-783C65E24E5D}" type="datetimeFigureOut">
              <a:rPr lang="fr-FR" smtClean="0"/>
              <a:t>25/02/2024</a:t>
            </a:fld>
            <a:endParaRPr lang="fr-FR"/>
          </a:p>
        </p:txBody>
      </p:sp>
      <p:sp>
        <p:nvSpPr>
          <p:cNvPr id="5" name="Espace réservé du pied de page 4">
            <a:extLst>
              <a:ext uri="{FF2B5EF4-FFF2-40B4-BE49-F238E27FC236}">
                <a16:creationId xmlns:a16="http://schemas.microsoft.com/office/drawing/2014/main" id="{1C6FE7D9-4D8E-45E1-9D5A-D4565CA952C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453BEED-9743-4347-9538-AA191107245D}"/>
              </a:ext>
            </a:extLst>
          </p:cNvPr>
          <p:cNvSpPr>
            <a:spLocks noGrp="1"/>
          </p:cNvSpPr>
          <p:nvPr>
            <p:ph type="sldNum" sz="quarter" idx="12"/>
          </p:nvPr>
        </p:nvSpPr>
        <p:spPr/>
        <p:txBody>
          <a:bodyPr/>
          <a:lstStyle/>
          <a:p>
            <a:fld id="{75F12FBB-3075-40EB-B432-FA7B1C199A7B}" type="slidenum">
              <a:rPr lang="fr-FR" smtClean="0"/>
              <a:t>‹N°›</a:t>
            </a:fld>
            <a:endParaRPr lang="fr-FR"/>
          </a:p>
        </p:txBody>
      </p:sp>
    </p:spTree>
    <p:extLst>
      <p:ext uri="{BB962C8B-B14F-4D97-AF65-F5344CB8AC3E}">
        <p14:creationId xmlns:p14="http://schemas.microsoft.com/office/powerpoint/2010/main" val="3872293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3006BC6A-D7F3-4B38-B639-E846008CC5D3}"/>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DCF1B90D-2ACA-4309-A423-053852B674F3}"/>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C3E4368-5FF2-4AF8-A7F8-539AA353F64C}"/>
              </a:ext>
            </a:extLst>
          </p:cNvPr>
          <p:cNvSpPr>
            <a:spLocks noGrp="1"/>
          </p:cNvSpPr>
          <p:nvPr>
            <p:ph type="dt" sz="half" idx="10"/>
          </p:nvPr>
        </p:nvSpPr>
        <p:spPr/>
        <p:txBody>
          <a:bodyPr/>
          <a:lstStyle/>
          <a:p>
            <a:fld id="{9F95BBF2-06C2-497A-8622-783C65E24E5D}" type="datetimeFigureOut">
              <a:rPr lang="fr-FR" smtClean="0"/>
              <a:t>25/02/2024</a:t>
            </a:fld>
            <a:endParaRPr lang="fr-FR"/>
          </a:p>
        </p:txBody>
      </p:sp>
      <p:sp>
        <p:nvSpPr>
          <p:cNvPr id="5" name="Espace réservé du pied de page 4">
            <a:extLst>
              <a:ext uri="{FF2B5EF4-FFF2-40B4-BE49-F238E27FC236}">
                <a16:creationId xmlns:a16="http://schemas.microsoft.com/office/drawing/2014/main" id="{3D5EA74B-84E2-47A2-8D18-CE4CE7FEE58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9D476AA-9CAA-4CBA-A5E4-E771E2D9AB14}"/>
              </a:ext>
            </a:extLst>
          </p:cNvPr>
          <p:cNvSpPr>
            <a:spLocks noGrp="1"/>
          </p:cNvSpPr>
          <p:nvPr>
            <p:ph type="sldNum" sz="quarter" idx="12"/>
          </p:nvPr>
        </p:nvSpPr>
        <p:spPr/>
        <p:txBody>
          <a:bodyPr/>
          <a:lstStyle/>
          <a:p>
            <a:fld id="{75F12FBB-3075-40EB-B432-FA7B1C199A7B}" type="slidenum">
              <a:rPr lang="fr-FR" smtClean="0"/>
              <a:t>‹N°›</a:t>
            </a:fld>
            <a:endParaRPr lang="fr-FR"/>
          </a:p>
        </p:txBody>
      </p:sp>
    </p:spTree>
    <p:extLst>
      <p:ext uri="{BB962C8B-B14F-4D97-AF65-F5344CB8AC3E}">
        <p14:creationId xmlns:p14="http://schemas.microsoft.com/office/powerpoint/2010/main" val="528737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05A78F-07AB-4C9E-B155-D35A61F3EBB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CBDC201-259E-46CB-A846-0337240298E3}"/>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3367F53-9207-4E7A-AE3A-A9B09A55C0C1}"/>
              </a:ext>
            </a:extLst>
          </p:cNvPr>
          <p:cNvSpPr>
            <a:spLocks noGrp="1"/>
          </p:cNvSpPr>
          <p:nvPr>
            <p:ph type="dt" sz="half" idx="10"/>
          </p:nvPr>
        </p:nvSpPr>
        <p:spPr/>
        <p:txBody>
          <a:bodyPr/>
          <a:lstStyle/>
          <a:p>
            <a:fld id="{9F95BBF2-06C2-497A-8622-783C65E24E5D}" type="datetimeFigureOut">
              <a:rPr lang="fr-FR" smtClean="0"/>
              <a:t>25/02/2024</a:t>
            </a:fld>
            <a:endParaRPr lang="fr-FR"/>
          </a:p>
        </p:txBody>
      </p:sp>
      <p:sp>
        <p:nvSpPr>
          <p:cNvPr id="5" name="Espace réservé du pied de page 4">
            <a:extLst>
              <a:ext uri="{FF2B5EF4-FFF2-40B4-BE49-F238E27FC236}">
                <a16:creationId xmlns:a16="http://schemas.microsoft.com/office/drawing/2014/main" id="{60B67774-56E8-474B-9FC7-F3EE03E7AA5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812243B-C9C5-47BB-AF12-AEC3813E7DE4}"/>
              </a:ext>
            </a:extLst>
          </p:cNvPr>
          <p:cNvSpPr>
            <a:spLocks noGrp="1"/>
          </p:cNvSpPr>
          <p:nvPr>
            <p:ph type="sldNum" sz="quarter" idx="12"/>
          </p:nvPr>
        </p:nvSpPr>
        <p:spPr/>
        <p:txBody>
          <a:bodyPr/>
          <a:lstStyle/>
          <a:p>
            <a:fld id="{75F12FBB-3075-40EB-B432-FA7B1C199A7B}" type="slidenum">
              <a:rPr lang="fr-FR" smtClean="0"/>
              <a:t>‹N°›</a:t>
            </a:fld>
            <a:endParaRPr lang="fr-FR"/>
          </a:p>
        </p:txBody>
      </p:sp>
    </p:spTree>
    <p:extLst>
      <p:ext uri="{BB962C8B-B14F-4D97-AF65-F5344CB8AC3E}">
        <p14:creationId xmlns:p14="http://schemas.microsoft.com/office/powerpoint/2010/main" val="4226421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C9BB1B-07E9-4CD9-B4DF-1AF749DDB3F5}"/>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8AC730DA-E82A-4576-B604-A656D15E25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C16AB20A-8B0C-48C2-97AE-2FE8362CCE9D}"/>
              </a:ext>
            </a:extLst>
          </p:cNvPr>
          <p:cNvSpPr>
            <a:spLocks noGrp="1"/>
          </p:cNvSpPr>
          <p:nvPr>
            <p:ph type="dt" sz="half" idx="10"/>
          </p:nvPr>
        </p:nvSpPr>
        <p:spPr/>
        <p:txBody>
          <a:bodyPr/>
          <a:lstStyle/>
          <a:p>
            <a:fld id="{9F95BBF2-06C2-497A-8622-783C65E24E5D}" type="datetimeFigureOut">
              <a:rPr lang="fr-FR" smtClean="0"/>
              <a:t>25/02/2024</a:t>
            </a:fld>
            <a:endParaRPr lang="fr-FR"/>
          </a:p>
        </p:txBody>
      </p:sp>
      <p:sp>
        <p:nvSpPr>
          <p:cNvPr id="5" name="Espace réservé du pied de page 4">
            <a:extLst>
              <a:ext uri="{FF2B5EF4-FFF2-40B4-BE49-F238E27FC236}">
                <a16:creationId xmlns:a16="http://schemas.microsoft.com/office/drawing/2014/main" id="{B5A1A46C-8C26-4DC0-94A3-51A1A94C103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AE8C69C-1AC0-4EFF-A5BA-8097BC0D771B}"/>
              </a:ext>
            </a:extLst>
          </p:cNvPr>
          <p:cNvSpPr>
            <a:spLocks noGrp="1"/>
          </p:cNvSpPr>
          <p:nvPr>
            <p:ph type="sldNum" sz="quarter" idx="12"/>
          </p:nvPr>
        </p:nvSpPr>
        <p:spPr/>
        <p:txBody>
          <a:bodyPr/>
          <a:lstStyle/>
          <a:p>
            <a:fld id="{75F12FBB-3075-40EB-B432-FA7B1C199A7B}" type="slidenum">
              <a:rPr lang="fr-FR" smtClean="0"/>
              <a:t>‹N°›</a:t>
            </a:fld>
            <a:endParaRPr lang="fr-FR"/>
          </a:p>
        </p:txBody>
      </p:sp>
    </p:spTree>
    <p:extLst>
      <p:ext uri="{BB962C8B-B14F-4D97-AF65-F5344CB8AC3E}">
        <p14:creationId xmlns:p14="http://schemas.microsoft.com/office/powerpoint/2010/main" val="1836889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3A1CB2-3A2F-46DA-9879-AC9E1AF74D1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B0F5936-6017-4B23-8253-9C63C9979BC0}"/>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7E26E66B-0260-4863-B01D-3BBCC867FD8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A25EB3E0-1669-47CD-A828-7D95A2F9075E}"/>
              </a:ext>
            </a:extLst>
          </p:cNvPr>
          <p:cNvSpPr>
            <a:spLocks noGrp="1"/>
          </p:cNvSpPr>
          <p:nvPr>
            <p:ph type="dt" sz="half" idx="10"/>
          </p:nvPr>
        </p:nvSpPr>
        <p:spPr/>
        <p:txBody>
          <a:bodyPr/>
          <a:lstStyle/>
          <a:p>
            <a:fld id="{9F95BBF2-06C2-497A-8622-783C65E24E5D}" type="datetimeFigureOut">
              <a:rPr lang="fr-FR" smtClean="0"/>
              <a:t>25/02/2024</a:t>
            </a:fld>
            <a:endParaRPr lang="fr-FR"/>
          </a:p>
        </p:txBody>
      </p:sp>
      <p:sp>
        <p:nvSpPr>
          <p:cNvPr id="6" name="Espace réservé du pied de page 5">
            <a:extLst>
              <a:ext uri="{FF2B5EF4-FFF2-40B4-BE49-F238E27FC236}">
                <a16:creationId xmlns:a16="http://schemas.microsoft.com/office/drawing/2014/main" id="{CE96E01A-C5C6-4AE6-9CAC-16274F127AF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F9FD152-CC4E-4428-93A0-8BB3EB7FBBC1}"/>
              </a:ext>
            </a:extLst>
          </p:cNvPr>
          <p:cNvSpPr>
            <a:spLocks noGrp="1"/>
          </p:cNvSpPr>
          <p:nvPr>
            <p:ph type="sldNum" sz="quarter" idx="12"/>
          </p:nvPr>
        </p:nvSpPr>
        <p:spPr/>
        <p:txBody>
          <a:bodyPr/>
          <a:lstStyle/>
          <a:p>
            <a:fld id="{75F12FBB-3075-40EB-B432-FA7B1C199A7B}" type="slidenum">
              <a:rPr lang="fr-FR" smtClean="0"/>
              <a:t>‹N°›</a:t>
            </a:fld>
            <a:endParaRPr lang="fr-FR"/>
          </a:p>
        </p:txBody>
      </p:sp>
    </p:spTree>
    <p:extLst>
      <p:ext uri="{BB962C8B-B14F-4D97-AF65-F5344CB8AC3E}">
        <p14:creationId xmlns:p14="http://schemas.microsoft.com/office/powerpoint/2010/main" val="1164993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8252B8-3EDF-4F47-ACF9-69B75610417F}"/>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3DE9BB36-BF7C-4507-AF90-96D6966B54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A8DC1FAF-EAF7-498C-8BEB-7DE6932EC62D}"/>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1B7BC469-9009-40BE-8780-ADAA4A5668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E0D2B8D5-1BBF-4B5C-A29B-EBBB15D3056F}"/>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BB3BE06E-D42E-4420-866B-51DAC816BE21}"/>
              </a:ext>
            </a:extLst>
          </p:cNvPr>
          <p:cNvSpPr>
            <a:spLocks noGrp="1"/>
          </p:cNvSpPr>
          <p:nvPr>
            <p:ph type="dt" sz="half" idx="10"/>
          </p:nvPr>
        </p:nvSpPr>
        <p:spPr/>
        <p:txBody>
          <a:bodyPr/>
          <a:lstStyle/>
          <a:p>
            <a:fld id="{9F95BBF2-06C2-497A-8622-783C65E24E5D}" type="datetimeFigureOut">
              <a:rPr lang="fr-FR" smtClean="0"/>
              <a:t>25/02/2024</a:t>
            </a:fld>
            <a:endParaRPr lang="fr-FR"/>
          </a:p>
        </p:txBody>
      </p:sp>
      <p:sp>
        <p:nvSpPr>
          <p:cNvPr id="8" name="Espace réservé du pied de page 7">
            <a:extLst>
              <a:ext uri="{FF2B5EF4-FFF2-40B4-BE49-F238E27FC236}">
                <a16:creationId xmlns:a16="http://schemas.microsoft.com/office/drawing/2014/main" id="{67660E5E-F661-452F-A515-8B9399C99449}"/>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550938E6-00B9-49C9-8C13-9D58672A4EAF}"/>
              </a:ext>
            </a:extLst>
          </p:cNvPr>
          <p:cNvSpPr>
            <a:spLocks noGrp="1"/>
          </p:cNvSpPr>
          <p:nvPr>
            <p:ph type="sldNum" sz="quarter" idx="12"/>
          </p:nvPr>
        </p:nvSpPr>
        <p:spPr/>
        <p:txBody>
          <a:bodyPr/>
          <a:lstStyle/>
          <a:p>
            <a:fld id="{75F12FBB-3075-40EB-B432-FA7B1C199A7B}" type="slidenum">
              <a:rPr lang="fr-FR" smtClean="0"/>
              <a:t>‹N°›</a:t>
            </a:fld>
            <a:endParaRPr lang="fr-FR"/>
          </a:p>
        </p:txBody>
      </p:sp>
    </p:spTree>
    <p:extLst>
      <p:ext uri="{BB962C8B-B14F-4D97-AF65-F5344CB8AC3E}">
        <p14:creationId xmlns:p14="http://schemas.microsoft.com/office/powerpoint/2010/main" val="151245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32990F-A04A-43F3-A0C8-A2EAC9FF5496}"/>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17E3A7A8-3BA6-4C73-8E68-BCB45FC9127E}"/>
              </a:ext>
            </a:extLst>
          </p:cNvPr>
          <p:cNvSpPr>
            <a:spLocks noGrp="1"/>
          </p:cNvSpPr>
          <p:nvPr>
            <p:ph type="dt" sz="half" idx="10"/>
          </p:nvPr>
        </p:nvSpPr>
        <p:spPr/>
        <p:txBody>
          <a:bodyPr/>
          <a:lstStyle/>
          <a:p>
            <a:fld id="{9F95BBF2-06C2-497A-8622-783C65E24E5D}" type="datetimeFigureOut">
              <a:rPr lang="fr-FR" smtClean="0"/>
              <a:t>25/02/2024</a:t>
            </a:fld>
            <a:endParaRPr lang="fr-FR"/>
          </a:p>
        </p:txBody>
      </p:sp>
      <p:sp>
        <p:nvSpPr>
          <p:cNvPr id="4" name="Espace réservé du pied de page 3">
            <a:extLst>
              <a:ext uri="{FF2B5EF4-FFF2-40B4-BE49-F238E27FC236}">
                <a16:creationId xmlns:a16="http://schemas.microsoft.com/office/drawing/2014/main" id="{858025FC-438D-427A-A509-8115D48FA295}"/>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31EEEEDE-2EBA-4122-9D89-5A9A9E1A653E}"/>
              </a:ext>
            </a:extLst>
          </p:cNvPr>
          <p:cNvSpPr>
            <a:spLocks noGrp="1"/>
          </p:cNvSpPr>
          <p:nvPr>
            <p:ph type="sldNum" sz="quarter" idx="12"/>
          </p:nvPr>
        </p:nvSpPr>
        <p:spPr/>
        <p:txBody>
          <a:bodyPr/>
          <a:lstStyle/>
          <a:p>
            <a:fld id="{75F12FBB-3075-40EB-B432-FA7B1C199A7B}" type="slidenum">
              <a:rPr lang="fr-FR" smtClean="0"/>
              <a:t>‹N°›</a:t>
            </a:fld>
            <a:endParaRPr lang="fr-FR"/>
          </a:p>
        </p:txBody>
      </p:sp>
    </p:spTree>
    <p:extLst>
      <p:ext uri="{BB962C8B-B14F-4D97-AF65-F5344CB8AC3E}">
        <p14:creationId xmlns:p14="http://schemas.microsoft.com/office/powerpoint/2010/main" val="700008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40C5ACC2-9990-4CDD-A6CE-3EB4365C1959}"/>
              </a:ext>
            </a:extLst>
          </p:cNvPr>
          <p:cNvSpPr>
            <a:spLocks noGrp="1"/>
          </p:cNvSpPr>
          <p:nvPr>
            <p:ph type="dt" sz="half" idx="10"/>
          </p:nvPr>
        </p:nvSpPr>
        <p:spPr/>
        <p:txBody>
          <a:bodyPr/>
          <a:lstStyle/>
          <a:p>
            <a:fld id="{9F95BBF2-06C2-497A-8622-783C65E24E5D}" type="datetimeFigureOut">
              <a:rPr lang="fr-FR" smtClean="0"/>
              <a:t>25/02/2024</a:t>
            </a:fld>
            <a:endParaRPr lang="fr-FR"/>
          </a:p>
        </p:txBody>
      </p:sp>
      <p:sp>
        <p:nvSpPr>
          <p:cNvPr id="3" name="Espace réservé du pied de page 2">
            <a:extLst>
              <a:ext uri="{FF2B5EF4-FFF2-40B4-BE49-F238E27FC236}">
                <a16:creationId xmlns:a16="http://schemas.microsoft.com/office/drawing/2014/main" id="{89FDF5DA-5CC4-4804-9945-7EC54F66D0C8}"/>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E76FB9A0-5B42-42C8-AA2E-BDD069BF7D64}"/>
              </a:ext>
            </a:extLst>
          </p:cNvPr>
          <p:cNvSpPr>
            <a:spLocks noGrp="1"/>
          </p:cNvSpPr>
          <p:nvPr>
            <p:ph type="sldNum" sz="quarter" idx="12"/>
          </p:nvPr>
        </p:nvSpPr>
        <p:spPr/>
        <p:txBody>
          <a:bodyPr/>
          <a:lstStyle/>
          <a:p>
            <a:fld id="{75F12FBB-3075-40EB-B432-FA7B1C199A7B}" type="slidenum">
              <a:rPr lang="fr-FR" smtClean="0"/>
              <a:t>‹N°›</a:t>
            </a:fld>
            <a:endParaRPr lang="fr-FR"/>
          </a:p>
        </p:txBody>
      </p:sp>
    </p:spTree>
    <p:extLst>
      <p:ext uri="{BB962C8B-B14F-4D97-AF65-F5344CB8AC3E}">
        <p14:creationId xmlns:p14="http://schemas.microsoft.com/office/powerpoint/2010/main" val="4013405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6AA48E-ED85-4569-A3E1-B4D08148A18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75D7C598-7555-462D-9522-673AC06687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42DC86FE-D1E2-458B-B2F9-60F2FD10F5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B9E86D3-E5DA-4847-B5F7-35E3A0802206}"/>
              </a:ext>
            </a:extLst>
          </p:cNvPr>
          <p:cNvSpPr>
            <a:spLocks noGrp="1"/>
          </p:cNvSpPr>
          <p:nvPr>
            <p:ph type="dt" sz="half" idx="10"/>
          </p:nvPr>
        </p:nvSpPr>
        <p:spPr/>
        <p:txBody>
          <a:bodyPr/>
          <a:lstStyle/>
          <a:p>
            <a:fld id="{9F95BBF2-06C2-497A-8622-783C65E24E5D}" type="datetimeFigureOut">
              <a:rPr lang="fr-FR" smtClean="0"/>
              <a:t>25/02/2024</a:t>
            </a:fld>
            <a:endParaRPr lang="fr-FR"/>
          </a:p>
        </p:txBody>
      </p:sp>
      <p:sp>
        <p:nvSpPr>
          <p:cNvPr id="6" name="Espace réservé du pied de page 5">
            <a:extLst>
              <a:ext uri="{FF2B5EF4-FFF2-40B4-BE49-F238E27FC236}">
                <a16:creationId xmlns:a16="http://schemas.microsoft.com/office/drawing/2014/main" id="{79BFE915-8E0E-42CC-9A07-B63134A3CC2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73FDABA-A05A-4B50-86B4-1D2277AEB76A}"/>
              </a:ext>
            </a:extLst>
          </p:cNvPr>
          <p:cNvSpPr>
            <a:spLocks noGrp="1"/>
          </p:cNvSpPr>
          <p:nvPr>
            <p:ph type="sldNum" sz="quarter" idx="12"/>
          </p:nvPr>
        </p:nvSpPr>
        <p:spPr/>
        <p:txBody>
          <a:bodyPr/>
          <a:lstStyle/>
          <a:p>
            <a:fld id="{75F12FBB-3075-40EB-B432-FA7B1C199A7B}" type="slidenum">
              <a:rPr lang="fr-FR" smtClean="0"/>
              <a:t>‹N°›</a:t>
            </a:fld>
            <a:endParaRPr lang="fr-FR"/>
          </a:p>
        </p:txBody>
      </p:sp>
    </p:spTree>
    <p:extLst>
      <p:ext uri="{BB962C8B-B14F-4D97-AF65-F5344CB8AC3E}">
        <p14:creationId xmlns:p14="http://schemas.microsoft.com/office/powerpoint/2010/main" val="4034297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CCB746-7D05-495F-8A4C-67F50A35DB1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0D7D652E-552F-40F2-8535-85BA67E70D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9788F087-08C3-4229-8C5D-852B44E3E6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EAEC96F-D141-4458-88B3-4CB0CCDD8155}"/>
              </a:ext>
            </a:extLst>
          </p:cNvPr>
          <p:cNvSpPr>
            <a:spLocks noGrp="1"/>
          </p:cNvSpPr>
          <p:nvPr>
            <p:ph type="dt" sz="half" idx="10"/>
          </p:nvPr>
        </p:nvSpPr>
        <p:spPr/>
        <p:txBody>
          <a:bodyPr/>
          <a:lstStyle/>
          <a:p>
            <a:fld id="{9F95BBF2-06C2-497A-8622-783C65E24E5D}" type="datetimeFigureOut">
              <a:rPr lang="fr-FR" smtClean="0"/>
              <a:t>25/02/2024</a:t>
            </a:fld>
            <a:endParaRPr lang="fr-FR"/>
          </a:p>
        </p:txBody>
      </p:sp>
      <p:sp>
        <p:nvSpPr>
          <p:cNvPr id="6" name="Espace réservé du pied de page 5">
            <a:extLst>
              <a:ext uri="{FF2B5EF4-FFF2-40B4-BE49-F238E27FC236}">
                <a16:creationId xmlns:a16="http://schemas.microsoft.com/office/drawing/2014/main" id="{CC81F89B-1CC1-460D-A6D3-896375F046B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B2242CA-809D-42A6-9EC2-96E429423F54}"/>
              </a:ext>
            </a:extLst>
          </p:cNvPr>
          <p:cNvSpPr>
            <a:spLocks noGrp="1"/>
          </p:cNvSpPr>
          <p:nvPr>
            <p:ph type="sldNum" sz="quarter" idx="12"/>
          </p:nvPr>
        </p:nvSpPr>
        <p:spPr/>
        <p:txBody>
          <a:bodyPr/>
          <a:lstStyle/>
          <a:p>
            <a:fld id="{75F12FBB-3075-40EB-B432-FA7B1C199A7B}" type="slidenum">
              <a:rPr lang="fr-FR" smtClean="0"/>
              <a:t>‹N°›</a:t>
            </a:fld>
            <a:endParaRPr lang="fr-FR"/>
          </a:p>
        </p:txBody>
      </p:sp>
    </p:spTree>
    <p:extLst>
      <p:ext uri="{BB962C8B-B14F-4D97-AF65-F5344CB8AC3E}">
        <p14:creationId xmlns:p14="http://schemas.microsoft.com/office/powerpoint/2010/main" val="1975908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43B0A70E-B6D2-4C37-AE29-F454101E7E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23F28171-C766-4468-8C4F-BE912DA3E6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4ED3899-8A90-423C-A46F-5E836B03CA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95BBF2-06C2-497A-8622-783C65E24E5D}" type="datetimeFigureOut">
              <a:rPr lang="fr-FR" smtClean="0"/>
              <a:t>25/02/2024</a:t>
            </a:fld>
            <a:endParaRPr lang="fr-FR"/>
          </a:p>
        </p:txBody>
      </p:sp>
      <p:sp>
        <p:nvSpPr>
          <p:cNvPr id="5" name="Espace réservé du pied de page 4">
            <a:extLst>
              <a:ext uri="{FF2B5EF4-FFF2-40B4-BE49-F238E27FC236}">
                <a16:creationId xmlns:a16="http://schemas.microsoft.com/office/drawing/2014/main" id="{30B2246C-8886-4C60-B0BE-99A6A4FD11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F69CB8F7-B3A9-4272-B26B-3390337FBD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F12FBB-3075-40EB-B432-FA7B1C199A7B}" type="slidenum">
              <a:rPr lang="fr-FR" smtClean="0"/>
              <a:t>‹N°›</a:t>
            </a:fld>
            <a:endParaRPr lang="fr-FR"/>
          </a:p>
        </p:txBody>
      </p:sp>
    </p:spTree>
    <p:extLst>
      <p:ext uri="{BB962C8B-B14F-4D97-AF65-F5344CB8AC3E}">
        <p14:creationId xmlns:p14="http://schemas.microsoft.com/office/powerpoint/2010/main" val="298398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opendata.paris.fr/explore/dataset/velib-emplacement-des-stations/information/" TargetMode="External"/><Relationship Id="rId5" Type="http://schemas.openxmlformats.org/officeDocument/2006/relationships/hyperlink" Target="https://opendata.paris.fr/explore/dataset/velib-disponibilite-en-temps-reel/information/?disjunctive.name&amp;disjunctive.is_installed&amp;disjunctive.is_renting&amp;disjunctive.is_returning&amp;disjunctive.nom_arrondissement_communes"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Google Shape;146;p18">
            <a:extLst>
              <a:ext uri="{FF2B5EF4-FFF2-40B4-BE49-F238E27FC236}">
                <a16:creationId xmlns:a16="http://schemas.microsoft.com/office/drawing/2014/main" id="{7BFB92EF-9FE2-427B-816F-C2E2FC608FB0}"/>
              </a:ext>
            </a:extLst>
          </p:cNvPr>
          <p:cNvSpPr/>
          <p:nvPr/>
        </p:nvSpPr>
        <p:spPr>
          <a:xfrm>
            <a:off x="20558" y="0"/>
            <a:ext cx="12171441" cy="6858000"/>
          </a:xfrm>
          <a:prstGeom prst="rect">
            <a:avLst/>
          </a:prstGeom>
          <a:solidFill>
            <a:srgbClr val="00EAD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 name="Rectangle 1">
            <a:extLst>
              <a:ext uri="{FF2B5EF4-FFF2-40B4-BE49-F238E27FC236}">
                <a16:creationId xmlns:a16="http://schemas.microsoft.com/office/drawing/2014/main" id="{CB61D610-72B3-43F7-988E-2426C5040D1F}"/>
              </a:ext>
            </a:extLst>
          </p:cNvPr>
          <p:cNvSpPr>
            <a:spLocks noChangeArrowheads="1"/>
          </p:cNvSpPr>
          <p:nvPr/>
        </p:nvSpPr>
        <p:spPr bwMode="auto">
          <a:xfrm>
            <a:off x="2641960" y="710366"/>
            <a:ext cx="9072282" cy="344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100" b="0" i="0" u="none" strike="noStrike" cap="none" normalizeH="0" baseline="0" dirty="0">
                <a:ln>
                  <a:noFill/>
                </a:ln>
                <a:solidFill>
                  <a:srgbClr val="0E3449"/>
                </a:solidFill>
                <a:effectLst/>
                <a:latin typeface="Inter"/>
              </a:rPr>
              <a:t>dsl-ft-25</a:t>
            </a:r>
            <a:endParaRPr kumimoji="0" lang="fr-FR" altLang="fr-FR"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1800" b="0" i="0" u="none" strike="noStrike" cap="none" normalizeH="0" baseline="0" dirty="0">
                <a:ln>
                  <a:noFill/>
                </a:ln>
                <a:solidFill>
                  <a:schemeClr val="tx1"/>
                </a:solidFill>
                <a:effectLst/>
                <a:latin typeface="Arial" panose="020B0604020202020204" pitchFamily="34" charset="0"/>
              </a:rPr>
            </a:br>
            <a:br>
              <a:rPr kumimoji="0" lang="fr-FR" altLang="fr-FR" sz="1800" b="0" i="0" u="none" strike="noStrike" cap="none" normalizeH="0" baseline="0" dirty="0">
                <a:ln>
                  <a:noFill/>
                </a:ln>
                <a:solidFill>
                  <a:schemeClr val="tx1"/>
                </a:solidFill>
                <a:effectLst/>
                <a:latin typeface="Arial" panose="020B0604020202020204" pitchFamily="34" charset="0"/>
              </a:rPr>
            </a:b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fr-FR" sz="3200" b="1" i="0" dirty="0">
                <a:solidFill>
                  <a:srgbClr val="1F2123"/>
                </a:solidFill>
                <a:effectLst/>
                <a:latin typeface="Inter"/>
              </a:rPr>
              <a:t>La mobilité urbaine avec Lime</a:t>
            </a:r>
            <a:endParaRPr kumimoji="0" lang="fr-FR" altLang="fr-FR"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1800" b="0" i="0" u="none" strike="noStrike" cap="none" normalizeH="0" baseline="0" dirty="0">
                <a:ln>
                  <a:noFill/>
                </a:ln>
                <a:solidFill>
                  <a:schemeClr val="tx1"/>
                </a:solidFill>
                <a:effectLst/>
                <a:latin typeface="Arial" panose="020B0604020202020204" pitchFamily="34" charset="0"/>
              </a:rPr>
            </a:b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3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Ghandri Firas</a:t>
            </a:r>
            <a:endParaRPr kumimoji="0" lang="fr-FR" altLang="fr-FR"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1800" b="0" i="0" u="none" strike="noStrike" cap="none" normalizeH="0" baseline="0" dirty="0">
                <a:ln>
                  <a:noFill/>
                </a:ln>
                <a:solidFill>
                  <a:schemeClr val="tx1"/>
                </a:solidFill>
                <a:effectLst/>
                <a:latin typeface="Arial" panose="020B0604020202020204" pitchFamily="34" charset="0"/>
              </a:rPr>
            </a:b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1026" name="Picture 2">
            <a:extLst>
              <a:ext uri="{FF2B5EF4-FFF2-40B4-BE49-F238E27FC236}">
                <a16:creationId xmlns:a16="http://schemas.microsoft.com/office/drawing/2014/main" id="{CF490C6E-3B56-4D9E-8FA2-A3EB70C4C4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758" y="917854"/>
            <a:ext cx="1790700" cy="1885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1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Google Shape;146;p18">
            <a:extLst>
              <a:ext uri="{FF2B5EF4-FFF2-40B4-BE49-F238E27FC236}">
                <a16:creationId xmlns:a16="http://schemas.microsoft.com/office/drawing/2014/main" id="{7BFB92EF-9FE2-427B-816F-C2E2FC608FB0}"/>
              </a:ext>
            </a:extLst>
          </p:cNvPr>
          <p:cNvSpPr/>
          <p:nvPr/>
        </p:nvSpPr>
        <p:spPr>
          <a:xfrm>
            <a:off x="20558" y="6544234"/>
            <a:ext cx="12171441" cy="313765"/>
          </a:xfrm>
          <a:prstGeom prst="rect">
            <a:avLst/>
          </a:prstGeom>
          <a:solidFill>
            <a:srgbClr val="00EAD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pic>
        <p:nvPicPr>
          <p:cNvPr id="1026" name="Picture 2">
            <a:extLst>
              <a:ext uri="{FF2B5EF4-FFF2-40B4-BE49-F238E27FC236}">
                <a16:creationId xmlns:a16="http://schemas.microsoft.com/office/drawing/2014/main" id="{CF490C6E-3B56-4D9E-8FA2-A3EB70C4C4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758" y="917854"/>
            <a:ext cx="1068348" cy="11251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15C9E04D-3ECE-4653-B5AA-1DB1B2D1F8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136" y="600355"/>
            <a:ext cx="1483410" cy="992281"/>
          </a:xfrm>
          <a:prstGeom prst="rect">
            <a:avLst/>
          </a:prstGeom>
          <a:noFill/>
          <a:extLst>
            <a:ext uri="{909E8E84-426E-40DD-AFC4-6F175D3DCCD1}">
              <a14:hiddenFill xmlns:a14="http://schemas.microsoft.com/office/drawing/2010/main">
                <a:solidFill>
                  <a:srgbClr val="FFFFFF"/>
                </a:solidFill>
              </a14:hiddenFill>
            </a:ext>
          </a:extLst>
        </p:spPr>
      </p:pic>
      <p:sp>
        <p:nvSpPr>
          <p:cNvPr id="9" name="ZoneTexte 8">
            <a:extLst>
              <a:ext uri="{FF2B5EF4-FFF2-40B4-BE49-F238E27FC236}">
                <a16:creationId xmlns:a16="http://schemas.microsoft.com/office/drawing/2014/main" id="{AFC6196B-AF43-45D7-B4BD-77D3A35C27CF}"/>
              </a:ext>
            </a:extLst>
          </p:cNvPr>
          <p:cNvSpPr txBox="1"/>
          <p:nvPr/>
        </p:nvSpPr>
        <p:spPr>
          <a:xfrm>
            <a:off x="2034989" y="842700"/>
            <a:ext cx="4545105" cy="1200329"/>
          </a:xfrm>
          <a:prstGeom prst="rect">
            <a:avLst/>
          </a:prstGeom>
          <a:noFill/>
        </p:spPr>
        <p:txBody>
          <a:bodyPr wrap="square">
            <a:spAutoFit/>
          </a:bodyPr>
          <a:lstStyle/>
          <a:p>
            <a:pPr rtl="0">
              <a:spcBef>
                <a:spcPts val="0"/>
              </a:spcBef>
              <a:spcAft>
                <a:spcPts val="0"/>
              </a:spcAft>
            </a:pPr>
            <a:r>
              <a:rPr lang="fr-FR" sz="3600" b="1" i="0" u="none" strike="noStrike" dirty="0">
                <a:solidFill>
                  <a:srgbClr val="0E3449"/>
                </a:solidFill>
                <a:effectLst/>
                <a:latin typeface="Inter"/>
              </a:rPr>
              <a:t>Objectif:</a:t>
            </a:r>
            <a:endParaRPr lang="fr-FR" sz="3600" b="0" dirty="0">
              <a:effectLst/>
            </a:endParaRPr>
          </a:p>
          <a:p>
            <a:br>
              <a:rPr lang="fr-FR" dirty="0"/>
            </a:br>
            <a:endParaRPr lang="fr-FR" dirty="0"/>
          </a:p>
        </p:txBody>
      </p:sp>
      <p:sp>
        <p:nvSpPr>
          <p:cNvPr id="5" name="ZoneTexte 4">
            <a:extLst>
              <a:ext uri="{FF2B5EF4-FFF2-40B4-BE49-F238E27FC236}">
                <a16:creationId xmlns:a16="http://schemas.microsoft.com/office/drawing/2014/main" id="{80D7481D-B812-4D2C-802C-DDF3E3CF44CD}"/>
              </a:ext>
            </a:extLst>
          </p:cNvPr>
          <p:cNvSpPr txBox="1"/>
          <p:nvPr/>
        </p:nvSpPr>
        <p:spPr>
          <a:xfrm>
            <a:off x="477758" y="2043029"/>
            <a:ext cx="10564174" cy="1200329"/>
          </a:xfrm>
          <a:prstGeom prst="rect">
            <a:avLst/>
          </a:prstGeom>
          <a:noFill/>
        </p:spPr>
        <p:txBody>
          <a:bodyPr wrap="square" rtlCol="0">
            <a:spAutoFit/>
          </a:bodyPr>
          <a:lstStyle/>
          <a:p>
            <a:pPr algn="l"/>
            <a:r>
              <a:rPr lang="fr-FR" dirty="0">
                <a:solidFill>
                  <a:srgbClr val="1F2123"/>
                </a:solidFill>
                <a:latin typeface="Inter"/>
              </a:rPr>
              <a:t>L’</a:t>
            </a:r>
            <a:r>
              <a:rPr lang="fr-FR" b="0" i="0" dirty="0">
                <a:solidFill>
                  <a:srgbClr val="1F2123"/>
                </a:solidFill>
                <a:effectLst/>
                <a:latin typeface="Inter"/>
              </a:rPr>
              <a:t>objectif est de :</a:t>
            </a:r>
          </a:p>
          <a:p>
            <a:pPr algn="l">
              <a:buFont typeface="Arial" panose="020B0604020202020204" pitchFamily="34" charset="0"/>
              <a:buChar char="•"/>
            </a:pPr>
            <a:r>
              <a:rPr lang="fr-FR" b="0" i="0" dirty="0">
                <a:solidFill>
                  <a:srgbClr val="1F2123"/>
                </a:solidFill>
                <a:effectLst/>
                <a:latin typeface="Inter"/>
              </a:rPr>
              <a:t>Récupérez les données en temps réel des stations </a:t>
            </a:r>
            <a:r>
              <a:rPr lang="fr-FR" b="0" i="0" dirty="0" err="1">
                <a:solidFill>
                  <a:srgbClr val="1F2123"/>
                </a:solidFill>
                <a:effectLst/>
                <a:latin typeface="Inter"/>
              </a:rPr>
              <a:t>Velib</a:t>
            </a:r>
            <a:endParaRPr lang="fr-FR" b="0" i="0" dirty="0">
              <a:solidFill>
                <a:srgbClr val="1F2123"/>
              </a:solidFill>
              <a:effectLst/>
              <a:latin typeface="Inter"/>
            </a:endParaRPr>
          </a:p>
          <a:p>
            <a:pPr algn="l">
              <a:buFont typeface="Arial" panose="020B0604020202020204" pitchFamily="34" charset="0"/>
              <a:buChar char="•"/>
            </a:pPr>
            <a:r>
              <a:rPr lang="fr-FR" b="0" i="0" dirty="0">
                <a:solidFill>
                  <a:srgbClr val="1F2123"/>
                </a:solidFill>
                <a:effectLst/>
                <a:latin typeface="Inter"/>
              </a:rPr>
              <a:t>Créez une infrastructure qui récupère et stocke les données </a:t>
            </a:r>
          </a:p>
          <a:p>
            <a:pPr algn="l">
              <a:buFont typeface="Arial" panose="020B0604020202020204" pitchFamily="34" charset="0"/>
              <a:buChar char="•"/>
            </a:pPr>
            <a:r>
              <a:rPr lang="fr-FR" b="0" i="0" dirty="0">
                <a:solidFill>
                  <a:srgbClr val="1F2123"/>
                </a:solidFill>
                <a:effectLst/>
                <a:latin typeface="Inter"/>
              </a:rPr>
              <a:t>Visualiser sur une carte les données en temps réel</a:t>
            </a:r>
          </a:p>
        </p:txBody>
      </p:sp>
    </p:spTree>
    <p:extLst>
      <p:ext uri="{BB962C8B-B14F-4D97-AF65-F5344CB8AC3E}">
        <p14:creationId xmlns:p14="http://schemas.microsoft.com/office/powerpoint/2010/main" val="741087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Google Shape;146;p18">
            <a:extLst>
              <a:ext uri="{FF2B5EF4-FFF2-40B4-BE49-F238E27FC236}">
                <a16:creationId xmlns:a16="http://schemas.microsoft.com/office/drawing/2014/main" id="{7BFB92EF-9FE2-427B-816F-C2E2FC608FB0}"/>
              </a:ext>
            </a:extLst>
          </p:cNvPr>
          <p:cNvSpPr/>
          <p:nvPr/>
        </p:nvSpPr>
        <p:spPr>
          <a:xfrm>
            <a:off x="20558" y="6544234"/>
            <a:ext cx="12171441" cy="313765"/>
          </a:xfrm>
          <a:prstGeom prst="rect">
            <a:avLst/>
          </a:prstGeom>
          <a:solidFill>
            <a:srgbClr val="00EAD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pic>
        <p:nvPicPr>
          <p:cNvPr id="1026" name="Picture 2">
            <a:extLst>
              <a:ext uri="{FF2B5EF4-FFF2-40B4-BE49-F238E27FC236}">
                <a16:creationId xmlns:a16="http://schemas.microsoft.com/office/drawing/2014/main" id="{CF490C6E-3B56-4D9E-8FA2-A3EB70C4C4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758" y="917854"/>
            <a:ext cx="1068348" cy="11251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15C9E04D-3ECE-4653-B5AA-1DB1B2D1F8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136" y="600355"/>
            <a:ext cx="1483410" cy="992281"/>
          </a:xfrm>
          <a:prstGeom prst="rect">
            <a:avLst/>
          </a:prstGeom>
          <a:noFill/>
          <a:extLst>
            <a:ext uri="{909E8E84-426E-40DD-AFC4-6F175D3DCCD1}">
              <a14:hiddenFill xmlns:a14="http://schemas.microsoft.com/office/drawing/2010/main">
                <a:solidFill>
                  <a:srgbClr val="FFFFFF"/>
                </a:solidFill>
              </a14:hiddenFill>
            </a:ext>
          </a:extLst>
        </p:spPr>
      </p:pic>
      <p:sp>
        <p:nvSpPr>
          <p:cNvPr id="9" name="ZoneTexte 8">
            <a:extLst>
              <a:ext uri="{FF2B5EF4-FFF2-40B4-BE49-F238E27FC236}">
                <a16:creationId xmlns:a16="http://schemas.microsoft.com/office/drawing/2014/main" id="{AFC6196B-AF43-45D7-B4BD-77D3A35C27CF}"/>
              </a:ext>
            </a:extLst>
          </p:cNvPr>
          <p:cNvSpPr txBox="1"/>
          <p:nvPr/>
        </p:nvSpPr>
        <p:spPr>
          <a:xfrm>
            <a:off x="2034989" y="842700"/>
            <a:ext cx="6804211" cy="1754326"/>
          </a:xfrm>
          <a:prstGeom prst="rect">
            <a:avLst/>
          </a:prstGeom>
          <a:noFill/>
        </p:spPr>
        <p:txBody>
          <a:bodyPr wrap="square">
            <a:spAutoFit/>
          </a:bodyPr>
          <a:lstStyle/>
          <a:p>
            <a:r>
              <a:rPr lang="fr-FR" sz="3600" b="1" i="0" dirty="0">
                <a:effectLst/>
                <a:latin typeface="Inter"/>
              </a:rPr>
              <a:t>Où obtenir des données ?</a:t>
            </a:r>
          </a:p>
          <a:p>
            <a:pPr rtl="0">
              <a:spcBef>
                <a:spcPts val="0"/>
              </a:spcBef>
              <a:spcAft>
                <a:spcPts val="0"/>
              </a:spcAft>
            </a:pPr>
            <a:endParaRPr lang="fr-FR" sz="3600" b="0" dirty="0">
              <a:effectLst/>
            </a:endParaRPr>
          </a:p>
          <a:p>
            <a:br>
              <a:rPr lang="fr-FR" dirty="0"/>
            </a:br>
            <a:endParaRPr lang="fr-FR" dirty="0"/>
          </a:p>
        </p:txBody>
      </p:sp>
      <p:sp>
        <p:nvSpPr>
          <p:cNvPr id="5" name="ZoneTexte 4">
            <a:extLst>
              <a:ext uri="{FF2B5EF4-FFF2-40B4-BE49-F238E27FC236}">
                <a16:creationId xmlns:a16="http://schemas.microsoft.com/office/drawing/2014/main" id="{80D7481D-B812-4D2C-802C-DDF3E3CF44CD}"/>
              </a:ext>
            </a:extLst>
          </p:cNvPr>
          <p:cNvSpPr txBox="1"/>
          <p:nvPr/>
        </p:nvSpPr>
        <p:spPr>
          <a:xfrm>
            <a:off x="338418" y="2043029"/>
            <a:ext cx="10564174" cy="3970318"/>
          </a:xfrm>
          <a:prstGeom prst="rect">
            <a:avLst/>
          </a:prstGeom>
          <a:noFill/>
        </p:spPr>
        <p:txBody>
          <a:bodyPr wrap="square" rtlCol="0">
            <a:spAutoFit/>
          </a:bodyPr>
          <a:lstStyle/>
          <a:p>
            <a:pPr algn="l"/>
            <a:r>
              <a:rPr lang="fr-FR" b="0" i="0" dirty="0">
                <a:solidFill>
                  <a:srgbClr val="1F2123"/>
                </a:solidFill>
                <a:effectLst/>
                <a:latin typeface="Inter"/>
              </a:rPr>
              <a:t>Nous avons accès </a:t>
            </a:r>
            <a:r>
              <a:rPr lang="fr-FR" dirty="0">
                <a:solidFill>
                  <a:srgbClr val="1F2123"/>
                </a:solidFill>
                <a:latin typeface="Inter"/>
              </a:rPr>
              <a:t>à deux API:</a:t>
            </a:r>
            <a:endParaRPr lang="fr-FR" b="0" i="0" dirty="0">
              <a:solidFill>
                <a:srgbClr val="1F2123"/>
              </a:solidFill>
              <a:effectLst/>
              <a:latin typeface="Inter"/>
            </a:endParaRPr>
          </a:p>
          <a:p>
            <a:pPr>
              <a:buFont typeface="Arial" panose="020B0604020202020204" pitchFamily="34" charset="0"/>
              <a:buChar char="•"/>
            </a:pPr>
            <a:r>
              <a:rPr lang="fr-FR" dirty="0">
                <a:solidFill>
                  <a:srgbClr val="1F2123"/>
                </a:solidFill>
                <a:latin typeface="Inter"/>
                <a:hlinkClick r:id="rId5">
                  <a:extLst>
                    <a:ext uri="{A12FA001-AC4F-418D-AE19-62706E023703}">
                      <ahyp:hlinkClr xmlns:ahyp="http://schemas.microsoft.com/office/drawing/2018/hyperlinkcolor" val="tx"/>
                    </a:ext>
                  </a:extLst>
                </a:hlinkClick>
              </a:rPr>
              <a:t>API temps réel de disponibilités </a:t>
            </a:r>
            <a:r>
              <a:rPr lang="fr-FR" dirty="0" err="1">
                <a:solidFill>
                  <a:srgbClr val="1F2123"/>
                </a:solidFill>
                <a:latin typeface="Inter"/>
                <a:hlinkClick r:id="rId5">
                  <a:extLst>
                    <a:ext uri="{A12FA001-AC4F-418D-AE19-62706E023703}">
                      <ahyp:hlinkClr xmlns:ahyp="http://schemas.microsoft.com/office/drawing/2018/hyperlinkcolor" val="tx"/>
                    </a:ext>
                  </a:extLst>
                </a:hlinkClick>
              </a:rPr>
              <a:t>Velib</a:t>
            </a:r>
            <a:endParaRPr lang="fr-FR" dirty="0">
              <a:solidFill>
                <a:srgbClr val="1F2123"/>
              </a:solidFill>
              <a:latin typeface="Inter"/>
              <a:hlinkClick r:id="rId5">
                <a:extLst>
                  <a:ext uri="{A12FA001-AC4F-418D-AE19-62706E023703}">
                    <ahyp:hlinkClr xmlns:ahyp="http://schemas.microsoft.com/office/drawing/2018/hyperlinkcolor" val="tx"/>
                  </a:ext>
                </a:extLst>
              </a:hlinkClick>
            </a:endParaRPr>
          </a:p>
          <a:p>
            <a:pPr>
              <a:buFont typeface="Arial" panose="020B0604020202020204" pitchFamily="34" charset="0"/>
              <a:buChar char="•"/>
            </a:pPr>
            <a:endParaRPr lang="fr-FR" dirty="0">
              <a:solidFill>
                <a:srgbClr val="1F2123"/>
              </a:solidFill>
              <a:latin typeface="Inter"/>
              <a:hlinkClick r:id="rId5">
                <a:extLst>
                  <a:ext uri="{A12FA001-AC4F-418D-AE19-62706E023703}">
                    <ahyp:hlinkClr xmlns:ahyp="http://schemas.microsoft.com/office/drawing/2018/hyperlinkcolor" val="tx"/>
                  </a:ext>
                </a:extLst>
              </a:hlinkClick>
            </a:endParaRPr>
          </a:p>
          <a:p>
            <a:pPr>
              <a:buFont typeface="Arial" panose="020B0604020202020204" pitchFamily="34" charset="0"/>
              <a:buChar char="•"/>
            </a:pPr>
            <a:endParaRPr lang="fr-FR" dirty="0">
              <a:solidFill>
                <a:srgbClr val="1F2123"/>
              </a:solidFill>
              <a:latin typeface="Inter"/>
              <a:hlinkClick r:id="rId5">
                <a:extLst>
                  <a:ext uri="{A12FA001-AC4F-418D-AE19-62706E023703}">
                    <ahyp:hlinkClr xmlns:ahyp="http://schemas.microsoft.com/office/drawing/2018/hyperlinkcolor" val="tx"/>
                  </a:ext>
                </a:extLst>
              </a:hlinkClick>
            </a:endParaRPr>
          </a:p>
          <a:p>
            <a:pPr>
              <a:buFont typeface="Arial" panose="020B0604020202020204" pitchFamily="34" charset="0"/>
              <a:buChar char="•"/>
            </a:pPr>
            <a:endParaRPr lang="fr-FR" dirty="0">
              <a:solidFill>
                <a:srgbClr val="1F2123"/>
              </a:solidFill>
              <a:latin typeface="Inter"/>
              <a:hlinkClick r:id="rId5">
                <a:extLst>
                  <a:ext uri="{A12FA001-AC4F-418D-AE19-62706E023703}">
                    <ahyp:hlinkClr xmlns:ahyp="http://schemas.microsoft.com/office/drawing/2018/hyperlinkcolor" val="tx"/>
                  </a:ext>
                </a:extLst>
              </a:hlinkClick>
            </a:endParaRPr>
          </a:p>
          <a:p>
            <a:pPr>
              <a:buFont typeface="Arial" panose="020B0604020202020204" pitchFamily="34" charset="0"/>
              <a:buChar char="•"/>
            </a:pPr>
            <a:endParaRPr lang="fr-FR" dirty="0">
              <a:solidFill>
                <a:srgbClr val="1F2123"/>
              </a:solidFill>
              <a:latin typeface="Inter"/>
              <a:hlinkClick r:id="rId5">
                <a:extLst>
                  <a:ext uri="{A12FA001-AC4F-418D-AE19-62706E023703}">
                    <ahyp:hlinkClr xmlns:ahyp="http://schemas.microsoft.com/office/drawing/2018/hyperlinkcolor" val="tx"/>
                  </a:ext>
                </a:extLst>
              </a:hlinkClick>
            </a:endParaRPr>
          </a:p>
          <a:p>
            <a:pPr>
              <a:buFont typeface="Arial" panose="020B0604020202020204" pitchFamily="34" charset="0"/>
              <a:buChar char="•"/>
            </a:pPr>
            <a:endParaRPr lang="fr-FR" dirty="0">
              <a:solidFill>
                <a:srgbClr val="1F2123"/>
              </a:solidFill>
              <a:latin typeface="Inter"/>
              <a:hlinkClick r:id="rId5">
                <a:extLst>
                  <a:ext uri="{A12FA001-AC4F-418D-AE19-62706E023703}">
                    <ahyp:hlinkClr xmlns:ahyp="http://schemas.microsoft.com/office/drawing/2018/hyperlinkcolor" val="tx"/>
                  </a:ext>
                </a:extLst>
              </a:hlinkClick>
            </a:endParaRPr>
          </a:p>
          <a:p>
            <a:r>
              <a:rPr lang="fr-FR" dirty="0">
                <a:solidFill>
                  <a:srgbClr val="1F2123"/>
                </a:solidFill>
                <a:latin typeface="Inter"/>
                <a:hlinkClick r:id="rId5">
                  <a:extLst>
                    <a:ext uri="{A12FA001-AC4F-418D-AE19-62706E023703}">
                      <ahyp:hlinkClr xmlns:ahyp="http://schemas.microsoft.com/office/drawing/2018/hyperlinkcolor" val="tx"/>
                    </a:ext>
                  </a:extLst>
                </a:hlinkClick>
              </a:rPr>
              <a:t> </a:t>
            </a:r>
            <a:endParaRPr lang="fr-FR" dirty="0">
              <a:solidFill>
                <a:srgbClr val="1F2123"/>
              </a:solidFill>
              <a:latin typeface="Inter"/>
            </a:endParaRPr>
          </a:p>
          <a:p>
            <a:pPr>
              <a:buFont typeface="Arial" panose="020B0604020202020204" pitchFamily="34" charset="0"/>
              <a:buChar char="•"/>
            </a:pPr>
            <a:r>
              <a:rPr lang="fr-FR" dirty="0">
                <a:solidFill>
                  <a:srgbClr val="1F2123"/>
                </a:solidFill>
                <a:latin typeface="Inter"/>
                <a:hlinkClick r:id="rId6">
                  <a:extLst>
                    <a:ext uri="{A12FA001-AC4F-418D-AE19-62706E023703}">
                      <ahyp:hlinkClr xmlns:ahyp="http://schemas.microsoft.com/office/drawing/2018/hyperlinkcolor" val="tx"/>
                    </a:ext>
                  </a:extLst>
                </a:hlinkClick>
              </a:rPr>
              <a:t>Informations sur les stations </a:t>
            </a:r>
            <a:r>
              <a:rPr lang="fr-FR" dirty="0" err="1">
                <a:solidFill>
                  <a:srgbClr val="1F2123"/>
                </a:solidFill>
                <a:latin typeface="Inter"/>
                <a:hlinkClick r:id="rId6">
                  <a:extLst>
                    <a:ext uri="{A12FA001-AC4F-418D-AE19-62706E023703}">
                      <ahyp:hlinkClr xmlns:ahyp="http://schemas.microsoft.com/office/drawing/2018/hyperlinkcolor" val="tx"/>
                    </a:ext>
                  </a:extLst>
                </a:hlinkClick>
              </a:rPr>
              <a:t>Vélib</a:t>
            </a:r>
            <a:endParaRPr lang="fr-FR" dirty="0">
              <a:solidFill>
                <a:srgbClr val="1F2123"/>
              </a:solidFill>
              <a:latin typeface="Inter"/>
            </a:endParaRPr>
          </a:p>
          <a:p>
            <a:pPr>
              <a:buFont typeface="Arial" panose="020B0604020202020204" pitchFamily="34" charset="0"/>
              <a:buChar char="•"/>
            </a:pPr>
            <a:endParaRPr lang="fr-FR" dirty="0">
              <a:solidFill>
                <a:srgbClr val="1F2123"/>
              </a:solidFill>
              <a:latin typeface="Inter"/>
            </a:endParaRPr>
          </a:p>
          <a:p>
            <a:pPr>
              <a:buFont typeface="Arial" panose="020B0604020202020204" pitchFamily="34" charset="0"/>
              <a:buChar char="•"/>
            </a:pPr>
            <a:endParaRPr lang="fr-FR" dirty="0">
              <a:solidFill>
                <a:srgbClr val="1F2123"/>
              </a:solidFill>
              <a:latin typeface="Inter"/>
            </a:endParaRPr>
          </a:p>
          <a:p>
            <a:pPr>
              <a:buFont typeface="Arial" panose="020B0604020202020204" pitchFamily="34" charset="0"/>
              <a:buChar char="•"/>
            </a:pPr>
            <a:endParaRPr lang="fr-FR" dirty="0">
              <a:solidFill>
                <a:srgbClr val="1F2123"/>
              </a:solidFill>
              <a:latin typeface="Inter"/>
            </a:endParaRPr>
          </a:p>
          <a:p>
            <a:pPr>
              <a:buFont typeface="Arial" panose="020B0604020202020204" pitchFamily="34" charset="0"/>
              <a:buChar char="•"/>
            </a:pPr>
            <a:endParaRPr lang="fr-FR" dirty="0">
              <a:solidFill>
                <a:srgbClr val="1F2123"/>
              </a:solidFill>
              <a:latin typeface="Inter"/>
            </a:endParaRPr>
          </a:p>
          <a:p>
            <a:pPr>
              <a:buFont typeface="Arial" panose="020B0604020202020204" pitchFamily="34" charset="0"/>
              <a:buChar char="•"/>
            </a:pPr>
            <a:endParaRPr lang="fr-FR" dirty="0">
              <a:solidFill>
                <a:srgbClr val="1F2123"/>
              </a:solidFill>
              <a:latin typeface="Inter"/>
            </a:endParaRPr>
          </a:p>
        </p:txBody>
      </p:sp>
      <p:pic>
        <p:nvPicPr>
          <p:cNvPr id="6" name="Image 5">
            <a:extLst>
              <a:ext uri="{FF2B5EF4-FFF2-40B4-BE49-F238E27FC236}">
                <a16:creationId xmlns:a16="http://schemas.microsoft.com/office/drawing/2014/main" id="{855F9008-1FDA-410B-BD7D-F0E47C177D19}"/>
              </a:ext>
            </a:extLst>
          </p:cNvPr>
          <p:cNvPicPr>
            <a:picLocks noChangeAspect="1"/>
          </p:cNvPicPr>
          <p:nvPr/>
        </p:nvPicPr>
        <p:blipFill>
          <a:blip r:embed="rId7"/>
          <a:stretch>
            <a:fillRect/>
          </a:stretch>
        </p:blipFill>
        <p:spPr>
          <a:xfrm>
            <a:off x="2713627" y="4691613"/>
            <a:ext cx="4900085" cy="1508891"/>
          </a:xfrm>
          <a:prstGeom prst="rect">
            <a:avLst/>
          </a:prstGeom>
        </p:spPr>
      </p:pic>
      <p:pic>
        <p:nvPicPr>
          <p:cNvPr id="8" name="Image 7">
            <a:extLst>
              <a:ext uri="{FF2B5EF4-FFF2-40B4-BE49-F238E27FC236}">
                <a16:creationId xmlns:a16="http://schemas.microsoft.com/office/drawing/2014/main" id="{56F5A82E-0B72-4D61-81F7-9FD4977A85C4}"/>
              </a:ext>
            </a:extLst>
          </p:cNvPr>
          <p:cNvPicPr>
            <a:picLocks noChangeAspect="1"/>
          </p:cNvPicPr>
          <p:nvPr/>
        </p:nvPicPr>
        <p:blipFill>
          <a:blip r:embed="rId8"/>
          <a:stretch>
            <a:fillRect/>
          </a:stretch>
        </p:blipFill>
        <p:spPr>
          <a:xfrm>
            <a:off x="2960895" y="2701227"/>
            <a:ext cx="3383573" cy="1455546"/>
          </a:xfrm>
          <a:prstGeom prst="rect">
            <a:avLst/>
          </a:prstGeom>
        </p:spPr>
      </p:pic>
    </p:spTree>
    <p:extLst>
      <p:ext uri="{BB962C8B-B14F-4D97-AF65-F5344CB8AC3E}">
        <p14:creationId xmlns:p14="http://schemas.microsoft.com/office/powerpoint/2010/main" val="1466736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 coins arrondis 3">
            <a:extLst>
              <a:ext uri="{FF2B5EF4-FFF2-40B4-BE49-F238E27FC236}">
                <a16:creationId xmlns:a16="http://schemas.microsoft.com/office/drawing/2014/main" id="{2783FCF8-D4B1-421C-AF9F-2F51D2500FED}"/>
              </a:ext>
            </a:extLst>
          </p:cNvPr>
          <p:cNvSpPr/>
          <p:nvPr/>
        </p:nvSpPr>
        <p:spPr>
          <a:xfrm>
            <a:off x="660400" y="2523067"/>
            <a:ext cx="1261533" cy="13462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a:t>API Vélib'</a:t>
            </a:r>
          </a:p>
        </p:txBody>
      </p:sp>
      <p:sp>
        <p:nvSpPr>
          <p:cNvPr id="5" name="Rectangle : coins arrondis 4">
            <a:extLst>
              <a:ext uri="{FF2B5EF4-FFF2-40B4-BE49-F238E27FC236}">
                <a16:creationId xmlns:a16="http://schemas.microsoft.com/office/drawing/2014/main" id="{D1A2234E-0149-4B5D-8F50-F34771D166EE}"/>
              </a:ext>
            </a:extLst>
          </p:cNvPr>
          <p:cNvSpPr/>
          <p:nvPr/>
        </p:nvSpPr>
        <p:spPr>
          <a:xfrm>
            <a:off x="2751666" y="2523067"/>
            <a:ext cx="1539373" cy="13462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a:solidFill>
                  <a:schemeClr val="dk1"/>
                </a:solidFill>
              </a:rPr>
              <a:t>Kafka connectors</a:t>
            </a:r>
          </a:p>
        </p:txBody>
      </p:sp>
      <p:sp>
        <p:nvSpPr>
          <p:cNvPr id="6" name="Rectangle : coins arrondis 5">
            <a:extLst>
              <a:ext uri="{FF2B5EF4-FFF2-40B4-BE49-F238E27FC236}">
                <a16:creationId xmlns:a16="http://schemas.microsoft.com/office/drawing/2014/main" id="{B35897F8-10F8-4553-B0C1-C8D2357FA232}"/>
              </a:ext>
            </a:extLst>
          </p:cNvPr>
          <p:cNvSpPr/>
          <p:nvPr/>
        </p:nvSpPr>
        <p:spPr>
          <a:xfrm>
            <a:off x="5105400" y="2523067"/>
            <a:ext cx="1539373" cy="13462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a:solidFill>
                  <a:schemeClr val="dk1"/>
                </a:solidFill>
              </a:rPr>
              <a:t>S3 AWS</a:t>
            </a:r>
          </a:p>
        </p:txBody>
      </p:sp>
      <p:sp>
        <p:nvSpPr>
          <p:cNvPr id="7" name="Rectangle : coins arrondis 6">
            <a:extLst>
              <a:ext uri="{FF2B5EF4-FFF2-40B4-BE49-F238E27FC236}">
                <a16:creationId xmlns:a16="http://schemas.microsoft.com/office/drawing/2014/main" id="{1059712A-C07D-4FE3-B5B6-8241648E180C}"/>
              </a:ext>
            </a:extLst>
          </p:cNvPr>
          <p:cNvSpPr/>
          <p:nvPr/>
        </p:nvSpPr>
        <p:spPr>
          <a:xfrm>
            <a:off x="7447149" y="1433418"/>
            <a:ext cx="1778000" cy="13462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fr-FR" dirty="0">
                <a:solidFill>
                  <a:schemeClr val="dk1"/>
                </a:solidFill>
              </a:rPr>
              <a:t>Airflow</a:t>
            </a:r>
          </a:p>
        </p:txBody>
      </p:sp>
      <p:sp>
        <p:nvSpPr>
          <p:cNvPr id="8" name="Rectangle : coins arrondis 7">
            <a:extLst>
              <a:ext uri="{FF2B5EF4-FFF2-40B4-BE49-F238E27FC236}">
                <a16:creationId xmlns:a16="http://schemas.microsoft.com/office/drawing/2014/main" id="{3E7365E4-8A30-4D70-BAA1-28F83BA290BC}"/>
              </a:ext>
            </a:extLst>
          </p:cNvPr>
          <p:cNvSpPr/>
          <p:nvPr/>
        </p:nvSpPr>
        <p:spPr>
          <a:xfrm>
            <a:off x="10219267" y="2523067"/>
            <a:ext cx="1778000" cy="13462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fr-FR" dirty="0">
                <a:solidFill>
                  <a:schemeClr val="dk1"/>
                </a:solidFill>
              </a:rPr>
              <a:t>RDS AWS</a:t>
            </a:r>
          </a:p>
        </p:txBody>
      </p:sp>
      <p:sp>
        <p:nvSpPr>
          <p:cNvPr id="9" name="ZoneTexte 8">
            <a:extLst>
              <a:ext uri="{FF2B5EF4-FFF2-40B4-BE49-F238E27FC236}">
                <a16:creationId xmlns:a16="http://schemas.microsoft.com/office/drawing/2014/main" id="{38A98FBC-21BA-4BE8-9D29-603BFF42E70A}"/>
              </a:ext>
            </a:extLst>
          </p:cNvPr>
          <p:cNvSpPr txBox="1"/>
          <p:nvPr/>
        </p:nvSpPr>
        <p:spPr>
          <a:xfrm>
            <a:off x="879130" y="2057654"/>
            <a:ext cx="824072" cy="369332"/>
          </a:xfrm>
          <a:prstGeom prst="rect">
            <a:avLst/>
          </a:prstGeom>
          <a:noFill/>
        </p:spPr>
        <p:txBody>
          <a:bodyPr wrap="none" rtlCol="0">
            <a:spAutoFit/>
          </a:bodyPr>
          <a:lstStyle/>
          <a:p>
            <a:r>
              <a:rPr lang="fr-FR" dirty="0"/>
              <a:t>Source</a:t>
            </a:r>
          </a:p>
        </p:txBody>
      </p:sp>
      <p:sp>
        <p:nvSpPr>
          <p:cNvPr id="10" name="ZoneTexte 9">
            <a:extLst>
              <a:ext uri="{FF2B5EF4-FFF2-40B4-BE49-F238E27FC236}">
                <a16:creationId xmlns:a16="http://schemas.microsoft.com/office/drawing/2014/main" id="{6FEE2B00-AD0E-4B25-BF05-04547993BE10}"/>
              </a:ext>
            </a:extLst>
          </p:cNvPr>
          <p:cNvSpPr txBox="1"/>
          <p:nvPr/>
        </p:nvSpPr>
        <p:spPr>
          <a:xfrm>
            <a:off x="3179684" y="2057654"/>
            <a:ext cx="854914" cy="369332"/>
          </a:xfrm>
          <a:prstGeom prst="rect">
            <a:avLst/>
          </a:prstGeom>
          <a:noFill/>
        </p:spPr>
        <p:txBody>
          <a:bodyPr wrap="none" rtlCol="0">
            <a:spAutoFit/>
          </a:bodyPr>
          <a:lstStyle/>
          <a:p>
            <a:r>
              <a:rPr lang="fr-FR" dirty="0"/>
              <a:t>Stream</a:t>
            </a:r>
          </a:p>
        </p:txBody>
      </p:sp>
      <p:sp>
        <p:nvSpPr>
          <p:cNvPr id="11" name="ZoneTexte 10">
            <a:extLst>
              <a:ext uri="{FF2B5EF4-FFF2-40B4-BE49-F238E27FC236}">
                <a16:creationId xmlns:a16="http://schemas.microsoft.com/office/drawing/2014/main" id="{266AD29D-7BD9-491E-B6D3-ECA05126DFCE}"/>
              </a:ext>
            </a:extLst>
          </p:cNvPr>
          <p:cNvSpPr txBox="1"/>
          <p:nvPr/>
        </p:nvSpPr>
        <p:spPr>
          <a:xfrm>
            <a:off x="5328077" y="2057654"/>
            <a:ext cx="1094017" cy="369332"/>
          </a:xfrm>
          <a:prstGeom prst="rect">
            <a:avLst/>
          </a:prstGeom>
          <a:noFill/>
        </p:spPr>
        <p:txBody>
          <a:bodyPr wrap="none" rtlCol="0">
            <a:spAutoFit/>
          </a:bodyPr>
          <a:lstStyle/>
          <a:p>
            <a:r>
              <a:rPr lang="fr-FR" dirty="0"/>
              <a:t>Data Lake</a:t>
            </a:r>
          </a:p>
        </p:txBody>
      </p:sp>
      <p:sp>
        <p:nvSpPr>
          <p:cNvPr id="12" name="ZoneTexte 11">
            <a:extLst>
              <a:ext uri="{FF2B5EF4-FFF2-40B4-BE49-F238E27FC236}">
                <a16:creationId xmlns:a16="http://schemas.microsoft.com/office/drawing/2014/main" id="{2EBF6C56-0533-4684-962A-FA183B90CD1B}"/>
              </a:ext>
            </a:extLst>
          </p:cNvPr>
          <p:cNvSpPr txBox="1"/>
          <p:nvPr/>
        </p:nvSpPr>
        <p:spPr>
          <a:xfrm>
            <a:off x="7742753" y="1012115"/>
            <a:ext cx="1095813" cy="369332"/>
          </a:xfrm>
          <a:prstGeom prst="rect">
            <a:avLst/>
          </a:prstGeom>
          <a:noFill/>
        </p:spPr>
        <p:txBody>
          <a:bodyPr wrap="none" rtlCol="0">
            <a:spAutoFit/>
          </a:bodyPr>
          <a:lstStyle/>
          <a:p>
            <a:r>
              <a:rPr lang="fr-FR" dirty="0"/>
              <a:t>Workflow</a:t>
            </a:r>
          </a:p>
        </p:txBody>
      </p:sp>
      <p:sp>
        <p:nvSpPr>
          <p:cNvPr id="13" name="ZoneTexte 12">
            <a:extLst>
              <a:ext uri="{FF2B5EF4-FFF2-40B4-BE49-F238E27FC236}">
                <a16:creationId xmlns:a16="http://schemas.microsoft.com/office/drawing/2014/main" id="{AF1F5ABE-EA8E-401D-BAD2-8CB449147533}"/>
              </a:ext>
            </a:extLst>
          </p:cNvPr>
          <p:cNvSpPr txBox="1"/>
          <p:nvPr/>
        </p:nvSpPr>
        <p:spPr>
          <a:xfrm>
            <a:off x="10579179" y="2085907"/>
            <a:ext cx="1058175" cy="369332"/>
          </a:xfrm>
          <a:prstGeom prst="rect">
            <a:avLst/>
          </a:prstGeom>
          <a:noFill/>
        </p:spPr>
        <p:txBody>
          <a:bodyPr wrap="none" rtlCol="0">
            <a:spAutoFit/>
          </a:bodyPr>
          <a:lstStyle/>
          <a:p>
            <a:r>
              <a:rPr lang="fr-FR" dirty="0"/>
              <a:t>Database</a:t>
            </a:r>
          </a:p>
        </p:txBody>
      </p:sp>
      <p:pic>
        <p:nvPicPr>
          <p:cNvPr id="15" name="Image 14">
            <a:extLst>
              <a:ext uri="{FF2B5EF4-FFF2-40B4-BE49-F238E27FC236}">
                <a16:creationId xmlns:a16="http://schemas.microsoft.com/office/drawing/2014/main" id="{BCE60C9B-9EA8-4D66-BA12-0C233B5C1A39}"/>
              </a:ext>
            </a:extLst>
          </p:cNvPr>
          <p:cNvPicPr>
            <a:picLocks noChangeAspect="1"/>
          </p:cNvPicPr>
          <p:nvPr/>
        </p:nvPicPr>
        <p:blipFill>
          <a:blip r:embed="rId3"/>
          <a:stretch>
            <a:fillRect/>
          </a:stretch>
        </p:blipFill>
        <p:spPr>
          <a:xfrm rot="16200000">
            <a:off x="-88812" y="3031274"/>
            <a:ext cx="1021168" cy="342930"/>
          </a:xfrm>
          <a:prstGeom prst="rect">
            <a:avLst/>
          </a:prstGeom>
        </p:spPr>
      </p:pic>
      <p:pic>
        <p:nvPicPr>
          <p:cNvPr id="17" name="Image 16">
            <a:extLst>
              <a:ext uri="{FF2B5EF4-FFF2-40B4-BE49-F238E27FC236}">
                <a16:creationId xmlns:a16="http://schemas.microsoft.com/office/drawing/2014/main" id="{DFD207C1-9CA7-4EC0-B528-91EE652A60D5}"/>
              </a:ext>
            </a:extLst>
          </p:cNvPr>
          <p:cNvPicPr>
            <a:picLocks noChangeAspect="1"/>
          </p:cNvPicPr>
          <p:nvPr/>
        </p:nvPicPr>
        <p:blipFill>
          <a:blip r:embed="rId4"/>
          <a:stretch>
            <a:fillRect/>
          </a:stretch>
        </p:blipFill>
        <p:spPr>
          <a:xfrm>
            <a:off x="2629413" y="3910311"/>
            <a:ext cx="1661626" cy="468875"/>
          </a:xfrm>
          <a:prstGeom prst="rect">
            <a:avLst/>
          </a:prstGeom>
        </p:spPr>
      </p:pic>
      <p:sp>
        <p:nvSpPr>
          <p:cNvPr id="27" name="Triangle isocèle 26">
            <a:extLst>
              <a:ext uri="{FF2B5EF4-FFF2-40B4-BE49-F238E27FC236}">
                <a16:creationId xmlns:a16="http://schemas.microsoft.com/office/drawing/2014/main" id="{DBC855DB-8407-45D5-93EE-E08DF4C8A137}"/>
              </a:ext>
            </a:extLst>
          </p:cNvPr>
          <p:cNvSpPr/>
          <p:nvPr/>
        </p:nvSpPr>
        <p:spPr>
          <a:xfrm rot="5400000">
            <a:off x="1930277" y="2955691"/>
            <a:ext cx="853731" cy="480951"/>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28" name="Triangle isocèle 27">
            <a:extLst>
              <a:ext uri="{FF2B5EF4-FFF2-40B4-BE49-F238E27FC236}">
                <a16:creationId xmlns:a16="http://schemas.microsoft.com/office/drawing/2014/main" id="{16FD1F81-6AD2-4DC2-A539-9BFE90EA1900}"/>
              </a:ext>
            </a:extLst>
          </p:cNvPr>
          <p:cNvSpPr/>
          <p:nvPr/>
        </p:nvSpPr>
        <p:spPr>
          <a:xfrm rot="5400000">
            <a:off x="4310234" y="2955691"/>
            <a:ext cx="853731" cy="480951"/>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solidFill>
                <a:schemeClr val="dk1"/>
              </a:solidFill>
            </a:endParaRPr>
          </a:p>
        </p:txBody>
      </p:sp>
      <p:sp>
        <p:nvSpPr>
          <p:cNvPr id="29" name="Triangle isocèle 28">
            <a:extLst>
              <a:ext uri="{FF2B5EF4-FFF2-40B4-BE49-F238E27FC236}">
                <a16:creationId xmlns:a16="http://schemas.microsoft.com/office/drawing/2014/main" id="{72CF8EBA-55A1-489B-AE86-5272173161B0}"/>
              </a:ext>
            </a:extLst>
          </p:cNvPr>
          <p:cNvSpPr/>
          <p:nvPr/>
        </p:nvSpPr>
        <p:spPr>
          <a:xfrm rot="5400000">
            <a:off x="6697011" y="2955691"/>
            <a:ext cx="853731" cy="480951"/>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solidFill>
                <a:schemeClr val="dk1"/>
              </a:solidFill>
            </a:endParaRPr>
          </a:p>
        </p:txBody>
      </p:sp>
      <p:sp>
        <p:nvSpPr>
          <p:cNvPr id="30" name="Triangle isocèle 29">
            <a:extLst>
              <a:ext uri="{FF2B5EF4-FFF2-40B4-BE49-F238E27FC236}">
                <a16:creationId xmlns:a16="http://schemas.microsoft.com/office/drawing/2014/main" id="{AF63D8C0-C251-4A0A-AB21-CB4E41BEC76F}"/>
              </a:ext>
            </a:extLst>
          </p:cNvPr>
          <p:cNvSpPr/>
          <p:nvPr/>
        </p:nvSpPr>
        <p:spPr>
          <a:xfrm rot="5400000">
            <a:off x="9342844" y="2955690"/>
            <a:ext cx="853731" cy="480951"/>
          </a:xfrm>
          <a:prstGeom prst="triangle">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fr-FR"/>
          </a:p>
        </p:txBody>
      </p:sp>
      <p:sp>
        <p:nvSpPr>
          <p:cNvPr id="31" name="Rectangle : coins arrondis 30">
            <a:extLst>
              <a:ext uri="{FF2B5EF4-FFF2-40B4-BE49-F238E27FC236}">
                <a16:creationId xmlns:a16="http://schemas.microsoft.com/office/drawing/2014/main" id="{CD22698C-752D-439A-8ACD-C2FDE2B8B7A2}"/>
              </a:ext>
            </a:extLst>
          </p:cNvPr>
          <p:cNvSpPr/>
          <p:nvPr/>
        </p:nvSpPr>
        <p:spPr>
          <a:xfrm>
            <a:off x="521479" y="4550441"/>
            <a:ext cx="1539373" cy="13462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fr-FR" dirty="0">
                <a:solidFill>
                  <a:schemeClr val="dk1"/>
                </a:solidFill>
              </a:rPr>
              <a:t>Dashboard (ensemble des stations)</a:t>
            </a:r>
          </a:p>
        </p:txBody>
      </p:sp>
      <p:sp>
        <p:nvSpPr>
          <p:cNvPr id="32" name="Triangle isocèle 31">
            <a:extLst>
              <a:ext uri="{FF2B5EF4-FFF2-40B4-BE49-F238E27FC236}">
                <a16:creationId xmlns:a16="http://schemas.microsoft.com/office/drawing/2014/main" id="{F97B2D18-D595-41EB-859E-2E3A6BFAB758}"/>
              </a:ext>
            </a:extLst>
          </p:cNvPr>
          <p:cNvSpPr/>
          <p:nvPr/>
        </p:nvSpPr>
        <p:spPr>
          <a:xfrm rot="10800000">
            <a:off x="849471" y="3971714"/>
            <a:ext cx="853731" cy="480951"/>
          </a:xfrm>
          <a:prstGeom prst="triangl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fr-FR"/>
          </a:p>
        </p:txBody>
      </p:sp>
      <p:sp>
        <p:nvSpPr>
          <p:cNvPr id="33" name="Rectangle : coins arrondis 32">
            <a:extLst>
              <a:ext uri="{FF2B5EF4-FFF2-40B4-BE49-F238E27FC236}">
                <a16:creationId xmlns:a16="http://schemas.microsoft.com/office/drawing/2014/main" id="{7C2F0D7F-CD4D-4C5D-85FD-6DD095784C51}"/>
              </a:ext>
            </a:extLst>
          </p:cNvPr>
          <p:cNvSpPr/>
          <p:nvPr/>
        </p:nvSpPr>
        <p:spPr>
          <a:xfrm>
            <a:off x="10347588" y="4545935"/>
            <a:ext cx="1539373" cy="13462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fr-FR" dirty="0">
                <a:solidFill>
                  <a:schemeClr val="dk1"/>
                </a:solidFill>
              </a:rPr>
              <a:t>Analyse des données</a:t>
            </a:r>
          </a:p>
        </p:txBody>
      </p:sp>
      <p:sp>
        <p:nvSpPr>
          <p:cNvPr id="34" name="Triangle isocèle 33">
            <a:extLst>
              <a:ext uri="{FF2B5EF4-FFF2-40B4-BE49-F238E27FC236}">
                <a16:creationId xmlns:a16="http://schemas.microsoft.com/office/drawing/2014/main" id="{3D3EDFBF-D257-4CA8-9C30-D165B1FC43CB}"/>
              </a:ext>
            </a:extLst>
          </p:cNvPr>
          <p:cNvSpPr/>
          <p:nvPr/>
        </p:nvSpPr>
        <p:spPr>
          <a:xfrm rot="10800000">
            <a:off x="10675580" y="3967208"/>
            <a:ext cx="853731" cy="480951"/>
          </a:xfrm>
          <a:prstGeom prst="triangl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fr-FR"/>
          </a:p>
        </p:txBody>
      </p:sp>
      <p:pic>
        <p:nvPicPr>
          <p:cNvPr id="35" name="Image 34">
            <a:extLst>
              <a:ext uri="{FF2B5EF4-FFF2-40B4-BE49-F238E27FC236}">
                <a16:creationId xmlns:a16="http://schemas.microsoft.com/office/drawing/2014/main" id="{3312308D-C3CF-4559-AA79-A2D0E8D0DFB7}"/>
              </a:ext>
            </a:extLst>
          </p:cNvPr>
          <p:cNvPicPr>
            <a:picLocks noChangeAspect="1"/>
          </p:cNvPicPr>
          <p:nvPr/>
        </p:nvPicPr>
        <p:blipFill>
          <a:blip r:embed="rId5"/>
          <a:stretch>
            <a:fillRect/>
          </a:stretch>
        </p:blipFill>
        <p:spPr>
          <a:xfrm>
            <a:off x="888235" y="6128577"/>
            <a:ext cx="814967" cy="443438"/>
          </a:xfrm>
          <a:prstGeom prst="rect">
            <a:avLst/>
          </a:prstGeom>
        </p:spPr>
      </p:pic>
      <p:pic>
        <p:nvPicPr>
          <p:cNvPr id="16" name="Image 15">
            <a:extLst>
              <a:ext uri="{FF2B5EF4-FFF2-40B4-BE49-F238E27FC236}">
                <a16:creationId xmlns:a16="http://schemas.microsoft.com/office/drawing/2014/main" id="{A123B692-4E7A-4E13-BEAC-5729824B95C2}"/>
              </a:ext>
            </a:extLst>
          </p:cNvPr>
          <p:cNvPicPr>
            <a:picLocks noChangeAspect="1"/>
          </p:cNvPicPr>
          <p:nvPr/>
        </p:nvPicPr>
        <p:blipFill>
          <a:blip r:embed="rId6"/>
          <a:stretch>
            <a:fillRect/>
          </a:stretch>
        </p:blipFill>
        <p:spPr>
          <a:xfrm>
            <a:off x="5600789" y="3936473"/>
            <a:ext cx="548592" cy="382055"/>
          </a:xfrm>
          <a:prstGeom prst="rect">
            <a:avLst/>
          </a:prstGeom>
        </p:spPr>
      </p:pic>
      <p:sp>
        <p:nvSpPr>
          <p:cNvPr id="36" name="Rectangle : coins arrondis 35">
            <a:extLst>
              <a:ext uri="{FF2B5EF4-FFF2-40B4-BE49-F238E27FC236}">
                <a16:creationId xmlns:a16="http://schemas.microsoft.com/office/drawing/2014/main" id="{371340DD-9873-4FCE-A51C-80439F6B6FA4}"/>
              </a:ext>
            </a:extLst>
          </p:cNvPr>
          <p:cNvSpPr/>
          <p:nvPr/>
        </p:nvSpPr>
        <p:spPr>
          <a:xfrm>
            <a:off x="7459131" y="3429000"/>
            <a:ext cx="1778000" cy="13462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fr-FR" dirty="0">
                <a:solidFill>
                  <a:schemeClr val="dk1"/>
                </a:solidFill>
              </a:rPr>
              <a:t>Airbyte</a:t>
            </a:r>
          </a:p>
        </p:txBody>
      </p:sp>
      <p:sp>
        <p:nvSpPr>
          <p:cNvPr id="38" name="ZoneTexte 37">
            <a:extLst>
              <a:ext uri="{FF2B5EF4-FFF2-40B4-BE49-F238E27FC236}">
                <a16:creationId xmlns:a16="http://schemas.microsoft.com/office/drawing/2014/main" id="{F2664ED6-6C75-48A5-B6A9-FD1CA3BD8F85}"/>
              </a:ext>
            </a:extLst>
          </p:cNvPr>
          <p:cNvSpPr txBox="1"/>
          <p:nvPr/>
        </p:nvSpPr>
        <p:spPr>
          <a:xfrm>
            <a:off x="8105156" y="2930098"/>
            <a:ext cx="461986" cy="369332"/>
          </a:xfrm>
          <a:prstGeom prst="rect">
            <a:avLst/>
          </a:prstGeom>
          <a:noFill/>
        </p:spPr>
        <p:txBody>
          <a:bodyPr wrap="none" rtlCol="0">
            <a:spAutoFit/>
          </a:bodyPr>
          <a:lstStyle/>
          <a:p>
            <a:r>
              <a:rPr lang="fr-FR" dirty="0"/>
              <a:t>OR</a:t>
            </a:r>
          </a:p>
        </p:txBody>
      </p:sp>
      <p:sp>
        <p:nvSpPr>
          <p:cNvPr id="37" name="Google Shape;146;p18">
            <a:extLst>
              <a:ext uri="{FF2B5EF4-FFF2-40B4-BE49-F238E27FC236}">
                <a16:creationId xmlns:a16="http://schemas.microsoft.com/office/drawing/2014/main" id="{7BFB92EF-9FE2-427B-816F-C2E2FC608FB0}"/>
              </a:ext>
            </a:extLst>
          </p:cNvPr>
          <p:cNvSpPr/>
          <p:nvPr/>
        </p:nvSpPr>
        <p:spPr>
          <a:xfrm>
            <a:off x="20558" y="6606600"/>
            <a:ext cx="12171441" cy="251400"/>
          </a:xfrm>
          <a:prstGeom prst="rect">
            <a:avLst/>
          </a:prstGeom>
          <a:solidFill>
            <a:srgbClr val="C3FF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9" name="Picture 4">
            <a:extLst>
              <a:ext uri="{FF2B5EF4-FFF2-40B4-BE49-F238E27FC236}">
                <a16:creationId xmlns:a16="http://schemas.microsoft.com/office/drawing/2014/main" id="{FCFC93A2-E88E-4851-AD63-A5D0F394B44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0136" y="600355"/>
            <a:ext cx="1483410" cy="992281"/>
          </a:xfrm>
          <a:prstGeom prst="rect">
            <a:avLst/>
          </a:prstGeom>
          <a:noFill/>
          <a:extLst>
            <a:ext uri="{909E8E84-426E-40DD-AFC4-6F175D3DCCD1}">
              <a14:hiddenFill xmlns:a14="http://schemas.microsoft.com/office/drawing/2010/main">
                <a:solidFill>
                  <a:srgbClr val="FFFFFF"/>
                </a:solidFill>
              </a14:hiddenFill>
            </a:ext>
          </a:extLst>
        </p:spPr>
      </p:pic>
      <p:sp>
        <p:nvSpPr>
          <p:cNvPr id="40" name="ZoneTexte 39">
            <a:extLst>
              <a:ext uri="{FF2B5EF4-FFF2-40B4-BE49-F238E27FC236}">
                <a16:creationId xmlns:a16="http://schemas.microsoft.com/office/drawing/2014/main" id="{3768726F-0502-42B3-9B41-C6D3EB2D69B4}"/>
              </a:ext>
            </a:extLst>
          </p:cNvPr>
          <p:cNvSpPr txBox="1"/>
          <p:nvPr/>
        </p:nvSpPr>
        <p:spPr>
          <a:xfrm>
            <a:off x="2011943" y="638346"/>
            <a:ext cx="6804211" cy="1754326"/>
          </a:xfrm>
          <a:prstGeom prst="rect">
            <a:avLst/>
          </a:prstGeom>
          <a:noFill/>
        </p:spPr>
        <p:txBody>
          <a:bodyPr wrap="square">
            <a:spAutoFit/>
          </a:bodyPr>
          <a:lstStyle/>
          <a:p>
            <a:r>
              <a:rPr lang="fr-FR" sz="3600" b="1" i="0" dirty="0">
                <a:effectLst/>
                <a:latin typeface="Inter"/>
              </a:rPr>
              <a:t>Infrastructure:</a:t>
            </a:r>
          </a:p>
          <a:p>
            <a:pPr rtl="0">
              <a:spcBef>
                <a:spcPts val="0"/>
              </a:spcBef>
              <a:spcAft>
                <a:spcPts val="0"/>
              </a:spcAft>
            </a:pPr>
            <a:endParaRPr lang="fr-FR" sz="3600" b="0" dirty="0">
              <a:effectLst/>
            </a:endParaRPr>
          </a:p>
          <a:p>
            <a:br>
              <a:rPr lang="fr-FR" dirty="0"/>
            </a:br>
            <a:endParaRPr lang="fr-FR" dirty="0"/>
          </a:p>
        </p:txBody>
      </p:sp>
    </p:spTree>
    <p:extLst>
      <p:ext uri="{BB962C8B-B14F-4D97-AF65-F5344CB8AC3E}">
        <p14:creationId xmlns:p14="http://schemas.microsoft.com/office/powerpoint/2010/main" val="3135219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Google Shape;146;p18">
            <a:extLst>
              <a:ext uri="{FF2B5EF4-FFF2-40B4-BE49-F238E27FC236}">
                <a16:creationId xmlns:a16="http://schemas.microsoft.com/office/drawing/2014/main" id="{7BFB92EF-9FE2-427B-816F-C2E2FC608FB0}"/>
              </a:ext>
            </a:extLst>
          </p:cNvPr>
          <p:cNvSpPr/>
          <p:nvPr/>
        </p:nvSpPr>
        <p:spPr>
          <a:xfrm>
            <a:off x="20558" y="6544234"/>
            <a:ext cx="12171441" cy="313765"/>
          </a:xfrm>
          <a:prstGeom prst="rect">
            <a:avLst/>
          </a:prstGeom>
          <a:solidFill>
            <a:srgbClr val="00EAD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pic>
        <p:nvPicPr>
          <p:cNvPr id="1026" name="Picture 2">
            <a:extLst>
              <a:ext uri="{FF2B5EF4-FFF2-40B4-BE49-F238E27FC236}">
                <a16:creationId xmlns:a16="http://schemas.microsoft.com/office/drawing/2014/main" id="{CF490C6E-3B56-4D9E-8FA2-A3EB70C4C4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758" y="917854"/>
            <a:ext cx="1068348" cy="11251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15C9E04D-3ECE-4653-B5AA-1DB1B2D1F8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136" y="600355"/>
            <a:ext cx="1483410" cy="992281"/>
          </a:xfrm>
          <a:prstGeom prst="rect">
            <a:avLst/>
          </a:prstGeom>
          <a:noFill/>
          <a:extLst>
            <a:ext uri="{909E8E84-426E-40DD-AFC4-6F175D3DCCD1}">
              <a14:hiddenFill xmlns:a14="http://schemas.microsoft.com/office/drawing/2010/main">
                <a:solidFill>
                  <a:srgbClr val="FFFFFF"/>
                </a:solidFill>
              </a14:hiddenFill>
            </a:ext>
          </a:extLst>
        </p:spPr>
      </p:pic>
      <p:sp>
        <p:nvSpPr>
          <p:cNvPr id="9" name="ZoneTexte 8">
            <a:extLst>
              <a:ext uri="{FF2B5EF4-FFF2-40B4-BE49-F238E27FC236}">
                <a16:creationId xmlns:a16="http://schemas.microsoft.com/office/drawing/2014/main" id="{AFC6196B-AF43-45D7-B4BD-77D3A35C27CF}"/>
              </a:ext>
            </a:extLst>
          </p:cNvPr>
          <p:cNvSpPr txBox="1"/>
          <p:nvPr/>
        </p:nvSpPr>
        <p:spPr>
          <a:xfrm>
            <a:off x="1893546" y="634979"/>
            <a:ext cx="9888318" cy="1754326"/>
          </a:xfrm>
          <a:prstGeom prst="rect">
            <a:avLst/>
          </a:prstGeom>
          <a:noFill/>
        </p:spPr>
        <p:txBody>
          <a:bodyPr wrap="square">
            <a:spAutoFit/>
          </a:bodyPr>
          <a:lstStyle/>
          <a:p>
            <a:r>
              <a:rPr lang="fr-FR" sz="3600" b="1" i="0" dirty="0">
                <a:solidFill>
                  <a:srgbClr val="0D0D0D"/>
                </a:solidFill>
                <a:effectLst/>
                <a:latin typeface="Söhne"/>
              </a:rPr>
              <a:t>Dashboard et visualisation des données</a:t>
            </a:r>
            <a:r>
              <a:rPr lang="fr-FR" sz="3600" b="1" i="0" dirty="0">
                <a:effectLst/>
                <a:latin typeface="Inter"/>
              </a:rPr>
              <a:t>:</a:t>
            </a:r>
          </a:p>
          <a:p>
            <a:pPr rtl="0">
              <a:spcBef>
                <a:spcPts val="0"/>
              </a:spcBef>
              <a:spcAft>
                <a:spcPts val="0"/>
              </a:spcAft>
            </a:pPr>
            <a:endParaRPr lang="fr-FR" sz="3600" b="0" dirty="0">
              <a:effectLst/>
            </a:endParaRPr>
          </a:p>
          <a:p>
            <a:br>
              <a:rPr lang="fr-FR" dirty="0"/>
            </a:br>
            <a:endParaRPr lang="fr-FR" dirty="0"/>
          </a:p>
        </p:txBody>
      </p:sp>
    </p:spTree>
    <p:extLst>
      <p:ext uri="{BB962C8B-B14F-4D97-AF65-F5344CB8AC3E}">
        <p14:creationId xmlns:p14="http://schemas.microsoft.com/office/powerpoint/2010/main" val="3911572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Google Shape;146;p18">
            <a:extLst>
              <a:ext uri="{FF2B5EF4-FFF2-40B4-BE49-F238E27FC236}">
                <a16:creationId xmlns:a16="http://schemas.microsoft.com/office/drawing/2014/main" id="{7BFB92EF-9FE2-427B-816F-C2E2FC608FB0}"/>
              </a:ext>
            </a:extLst>
          </p:cNvPr>
          <p:cNvSpPr/>
          <p:nvPr/>
        </p:nvSpPr>
        <p:spPr>
          <a:xfrm>
            <a:off x="20558" y="6544234"/>
            <a:ext cx="12171441" cy="313765"/>
          </a:xfrm>
          <a:prstGeom prst="rect">
            <a:avLst/>
          </a:prstGeom>
          <a:solidFill>
            <a:srgbClr val="00EAD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pic>
        <p:nvPicPr>
          <p:cNvPr id="1026" name="Picture 2">
            <a:extLst>
              <a:ext uri="{FF2B5EF4-FFF2-40B4-BE49-F238E27FC236}">
                <a16:creationId xmlns:a16="http://schemas.microsoft.com/office/drawing/2014/main" id="{CF490C6E-3B56-4D9E-8FA2-A3EB70C4C4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758" y="917854"/>
            <a:ext cx="1068348" cy="11251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15C9E04D-3ECE-4653-B5AA-1DB1B2D1F8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136" y="600355"/>
            <a:ext cx="1483410" cy="992281"/>
          </a:xfrm>
          <a:prstGeom prst="rect">
            <a:avLst/>
          </a:prstGeom>
          <a:noFill/>
          <a:extLst>
            <a:ext uri="{909E8E84-426E-40DD-AFC4-6F175D3DCCD1}">
              <a14:hiddenFill xmlns:a14="http://schemas.microsoft.com/office/drawing/2010/main">
                <a:solidFill>
                  <a:srgbClr val="FFFFFF"/>
                </a:solidFill>
              </a14:hiddenFill>
            </a:ext>
          </a:extLst>
        </p:spPr>
      </p:pic>
      <p:sp>
        <p:nvSpPr>
          <p:cNvPr id="9" name="ZoneTexte 8">
            <a:extLst>
              <a:ext uri="{FF2B5EF4-FFF2-40B4-BE49-F238E27FC236}">
                <a16:creationId xmlns:a16="http://schemas.microsoft.com/office/drawing/2014/main" id="{AFC6196B-AF43-45D7-B4BD-77D3A35C27CF}"/>
              </a:ext>
            </a:extLst>
          </p:cNvPr>
          <p:cNvSpPr txBox="1"/>
          <p:nvPr/>
        </p:nvSpPr>
        <p:spPr>
          <a:xfrm>
            <a:off x="1893546" y="634979"/>
            <a:ext cx="6804211" cy="1754326"/>
          </a:xfrm>
          <a:prstGeom prst="rect">
            <a:avLst/>
          </a:prstGeom>
          <a:noFill/>
        </p:spPr>
        <p:txBody>
          <a:bodyPr wrap="square">
            <a:spAutoFit/>
          </a:bodyPr>
          <a:lstStyle/>
          <a:p>
            <a:r>
              <a:rPr lang="fr-FR" sz="3600" b="1" i="0" dirty="0">
                <a:effectLst/>
                <a:latin typeface="Inter"/>
              </a:rPr>
              <a:t>KAFKA:</a:t>
            </a:r>
          </a:p>
          <a:p>
            <a:pPr rtl="0">
              <a:spcBef>
                <a:spcPts val="0"/>
              </a:spcBef>
              <a:spcAft>
                <a:spcPts val="0"/>
              </a:spcAft>
            </a:pPr>
            <a:endParaRPr lang="fr-FR" sz="3600" b="0" dirty="0">
              <a:effectLst/>
            </a:endParaRPr>
          </a:p>
          <a:p>
            <a:br>
              <a:rPr lang="fr-FR" dirty="0"/>
            </a:br>
            <a:endParaRPr lang="fr-FR" dirty="0"/>
          </a:p>
        </p:txBody>
      </p:sp>
      <p:pic>
        <p:nvPicPr>
          <p:cNvPr id="3" name="Image 2">
            <a:extLst>
              <a:ext uri="{FF2B5EF4-FFF2-40B4-BE49-F238E27FC236}">
                <a16:creationId xmlns:a16="http://schemas.microsoft.com/office/drawing/2014/main" id="{D147E91F-85CB-47AE-A244-5011B9EF017A}"/>
              </a:ext>
            </a:extLst>
          </p:cNvPr>
          <p:cNvPicPr>
            <a:picLocks noChangeAspect="1"/>
          </p:cNvPicPr>
          <p:nvPr/>
        </p:nvPicPr>
        <p:blipFill>
          <a:blip r:embed="rId5"/>
          <a:stretch>
            <a:fillRect/>
          </a:stretch>
        </p:blipFill>
        <p:spPr>
          <a:xfrm>
            <a:off x="971244" y="1943070"/>
            <a:ext cx="7726513" cy="4254888"/>
          </a:xfrm>
          <a:prstGeom prst="rect">
            <a:avLst/>
          </a:prstGeom>
        </p:spPr>
      </p:pic>
    </p:spTree>
    <p:extLst>
      <p:ext uri="{BB962C8B-B14F-4D97-AF65-F5344CB8AC3E}">
        <p14:creationId xmlns:p14="http://schemas.microsoft.com/office/powerpoint/2010/main" val="2064324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Google Shape;146;p18">
            <a:extLst>
              <a:ext uri="{FF2B5EF4-FFF2-40B4-BE49-F238E27FC236}">
                <a16:creationId xmlns:a16="http://schemas.microsoft.com/office/drawing/2014/main" id="{7BFB92EF-9FE2-427B-816F-C2E2FC608FB0}"/>
              </a:ext>
            </a:extLst>
          </p:cNvPr>
          <p:cNvSpPr/>
          <p:nvPr/>
        </p:nvSpPr>
        <p:spPr>
          <a:xfrm>
            <a:off x="20558" y="6544234"/>
            <a:ext cx="12171441" cy="313765"/>
          </a:xfrm>
          <a:prstGeom prst="rect">
            <a:avLst/>
          </a:prstGeom>
          <a:solidFill>
            <a:srgbClr val="00EAD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pic>
        <p:nvPicPr>
          <p:cNvPr id="1026" name="Picture 2">
            <a:extLst>
              <a:ext uri="{FF2B5EF4-FFF2-40B4-BE49-F238E27FC236}">
                <a16:creationId xmlns:a16="http://schemas.microsoft.com/office/drawing/2014/main" id="{CF490C6E-3B56-4D9E-8FA2-A3EB70C4C4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758" y="917854"/>
            <a:ext cx="1068348" cy="11251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15C9E04D-3ECE-4653-B5AA-1DB1B2D1F8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136" y="600355"/>
            <a:ext cx="1483410" cy="992281"/>
          </a:xfrm>
          <a:prstGeom prst="rect">
            <a:avLst/>
          </a:prstGeom>
          <a:noFill/>
          <a:extLst>
            <a:ext uri="{909E8E84-426E-40DD-AFC4-6F175D3DCCD1}">
              <a14:hiddenFill xmlns:a14="http://schemas.microsoft.com/office/drawing/2010/main">
                <a:solidFill>
                  <a:srgbClr val="FFFFFF"/>
                </a:solidFill>
              </a14:hiddenFill>
            </a:ext>
          </a:extLst>
        </p:spPr>
      </p:pic>
      <p:sp>
        <p:nvSpPr>
          <p:cNvPr id="9" name="ZoneTexte 8">
            <a:extLst>
              <a:ext uri="{FF2B5EF4-FFF2-40B4-BE49-F238E27FC236}">
                <a16:creationId xmlns:a16="http://schemas.microsoft.com/office/drawing/2014/main" id="{AFC6196B-AF43-45D7-B4BD-77D3A35C27CF}"/>
              </a:ext>
            </a:extLst>
          </p:cNvPr>
          <p:cNvSpPr txBox="1"/>
          <p:nvPr/>
        </p:nvSpPr>
        <p:spPr>
          <a:xfrm>
            <a:off x="1893546" y="634979"/>
            <a:ext cx="6804211" cy="1754326"/>
          </a:xfrm>
          <a:prstGeom prst="rect">
            <a:avLst/>
          </a:prstGeom>
          <a:noFill/>
        </p:spPr>
        <p:txBody>
          <a:bodyPr wrap="square">
            <a:spAutoFit/>
          </a:bodyPr>
          <a:lstStyle/>
          <a:p>
            <a:r>
              <a:rPr lang="fr-FR" sz="3600" b="1" i="0" dirty="0">
                <a:effectLst/>
                <a:latin typeface="Inter"/>
              </a:rPr>
              <a:t>Airbyte or Airflow:</a:t>
            </a:r>
          </a:p>
          <a:p>
            <a:pPr rtl="0">
              <a:spcBef>
                <a:spcPts val="0"/>
              </a:spcBef>
              <a:spcAft>
                <a:spcPts val="0"/>
              </a:spcAft>
            </a:pPr>
            <a:endParaRPr lang="fr-FR" sz="3600" b="0" dirty="0">
              <a:effectLst/>
            </a:endParaRPr>
          </a:p>
          <a:p>
            <a:br>
              <a:rPr lang="fr-FR" dirty="0"/>
            </a:br>
            <a:endParaRPr lang="fr-FR" dirty="0"/>
          </a:p>
        </p:txBody>
      </p:sp>
      <p:pic>
        <p:nvPicPr>
          <p:cNvPr id="3" name="Image 2">
            <a:extLst>
              <a:ext uri="{FF2B5EF4-FFF2-40B4-BE49-F238E27FC236}">
                <a16:creationId xmlns:a16="http://schemas.microsoft.com/office/drawing/2014/main" id="{AD5733DE-E0DF-4120-B84D-955A98E9FAC8}"/>
              </a:ext>
            </a:extLst>
          </p:cNvPr>
          <p:cNvPicPr>
            <a:picLocks noChangeAspect="1"/>
          </p:cNvPicPr>
          <p:nvPr/>
        </p:nvPicPr>
        <p:blipFill>
          <a:blip r:embed="rId5"/>
          <a:stretch>
            <a:fillRect/>
          </a:stretch>
        </p:blipFill>
        <p:spPr>
          <a:xfrm>
            <a:off x="1961168" y="1480441"/>
            <a:ext cx="8946776" cy="4823236"/>
          </a:xfrm>
          <a:prstGeom prst="rect">
            <a:avLst/>
          </a:prstGeom>
        </p:spPr>
      </p:pic>
    </p:spTree>
    <p:extLst>
      <p:ext uri="{BB962C8B-B14F-4D97-AF65-F5344CB8AC3E}">
        <p14:creationId xmlns:p14="http://schemas.microsoft.com/office/powerpoint/2010/main" val="2023882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Google Shape;146;p18">
            <a:extLst>
              <a:ext uri="{FF2B5EF4-FFF2-40B4-BE49-F238E27FC236}">
                <a16:creationId xmlns:a16="http://schemas.microsoft.com/office/drawing/2014/main" id="{7BFB92EF-9FE2-427B-816F-C2E2FC608FB0}"/>
              </a:ext>
            </a:extLst>
          </p:cNvPr>
          <p:cNvSpPr/>
          <p:nvPr/>
        </p:nvSpPr>
        <p:spPr>
          <a:xfrm>
            <a:off x="20558" y="6544234"/>
            <a:ext cx="12171441" cy="313765"/>
          </a:xfrm>
          <a:prstGeom prst="rect">
            <a:avLst/>
          </a:prstGeom>
          <a:solidFill>
            <a:srgbClr val="00EAD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pic>
        <p:nvPicPr>
          <p:cNvPr id="1026" name="Picture 2">
            <a:extLst>
              <a:ext uri="{FF2B5EF4-FFF2-40B4-BE49-F238E27FC236}">
                <a16:creationId xmlns:a16="http://schemas.microsoft.com/office/drawing/2014/main" id="{CF490C6E-3B56-4D9E-8FA2-A3EB70C4C4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758" y="917854"/>
            <a:ext cx="1068348" cy="11251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15C9E04D-3ECE-4653-B5AA-1DB1B2D1F8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136" y="600355"/>
            <a:ext cx="1483410" cy="992281"/>
          </a:xfrm>
          <a:prstGeom prst="rect">
            <a:avLst/>
          </a:prstGeom>
          <a:noFill/>
          <a:extLst>
            <a:ext uri="{909E8E84-426E-40DD-AFC4-6F175D3DCCD1}">
              <a14:hiddenFill xmlns:a14="http://schemas.microsoft.com/office/drawing/2010/main">
                <a:solidFill>
                  <a:srgbClr val="FFFFFF"/>
                </a:solidFill>
              </a14:hiddenFill>
            </a:ext>
          </a:extLst>
        </p:spPr>
      </p:pic>
      <p:sp>
        <p:nvSpPr>
          <p:cNvPr id="9" name="ZoneTexte 8">
            <a:extLst>
              <a:ext uri="{FF2B5EF4-FFF2-40B4-BE49-F238E27FC236}">
                <a16:creationId xmlns:a16="http://schemas.microsoft.com/office/drawing/2014/main" id="{AFC6196B-AF43-45D7-B4BD-77D3A35C27CF}"/>
              </a:ext>
            </a:extLst>
          </p:cNvPr>
          <p:cNvSpPr txBox="1"/>
          <p:nvPr/>
        </p:nvSpPr>
        <p:spPr>
          <a:xfrm>
            <a:off x="1893546" y="634979"/>
            <a:ext cx="6804211" cy="1754326"/>
          </a:xfrm>
          <a:prstGeom prst="rect">
            <a:avLst/>
          </a:prstGeom>
          <a:noFill/>
        </p:spPr>
        <p:txBody>
          <a:bodyPr wrap="square">
            <a:spAutoFit/>
          </a:bodyPr>
          <a:lstStyle/>
          <a:p>
            <a:r>
              <a:rPr lang="fr-FR" sz="3600" b="1" i="0" dirty="0">
                <a:effectLst/>
                <a:latin typeface="Inter"/>
              </a:rPr>
              <a:t>Et Après:</a:t>
            </a:r>
          </a:p>
          <a:p>
            <a:pPr rtl="0">
              <a:spcBef>
                <a:spcPts val="0"/>
              </a:spcBef>
              <a:spcAft>
                <a:spcPts val="0"/>
              </a:spcAft>
            </a:pPr>
            <a:endParaRPr lang="fr-FR" sz="3600" b="0" dirty="0">
              <a:effectLst/>
            </a:endParaRPr>
          </a:p>
          <a:p>
            <a:br>
              <a:rPr lang="fr-FR" dirty="0"/>
            </a:br>
            <a:endParaRPr lang="fr-FR" dirty="0"/>
          </a:p>
        </p:txBody>
      </p:sp>
      <p:sp>
        <p:nvSpPr>
          <p:cNvPr id="2" name="ZoneTexte 1">
            <a:extLst>
              <a:ext uri="{FF2B5EF4-FFF2-40B4-BE49-F238E27FC236}">
                <a16:creationId xmlns:a16="http://schemas.microsoft.com/office/drawing/2014/main" id="{96D814BA-CDA8-42EE-BD92-182D11008747}"/>
              </a:ext>
            </a:extLst>
          </p:cNvPr>
          <p:cNvSpPr txBox="1"/>
          <p:nvPr/>
        </p:nvSpPr>
        <p:spPr>
          <a:xfrm>
            <a:off x="1011932" y="1699070"/>
            <a:ext cx="9584531" cy="923330"/>
          </a:xfrm>
          <a:prstGeom prst="rect">
            <a:avLst/>
          </a:prstGeom>
          <a:noFill/>
        </p:spPr>
        <p:txBody>
          <a:bodyPr wrap="square" rtlCol="0">
            <a:spAutoFit/>
          </a:bodyPr>
          <a:lstStyle/>
          <a:p>
            <a:r>
              <a:rPr lang="fr-FR" b="0" i="0" dirty="0">
                <a:solidFill>
                  <a:srgbClr val="0D0D0D"/>
                </a:solidFill>
                <a:effectLst/>
                <a:latin typeface="Söhne"/>
              </a:rPr>
              <a:t>À terme, nous envisageons de réaliser une étude sur 7 jours pour identifier les stations avec une faible moyenne de vélos disponibles. Cela nous permettra de planifier stratégiquement l'implantation de nouvelles stations Lime pour mieux répondre aux besoins de mobilité urbaine.</a:t>
            </a:r>
            <a:endParaRPr lang="fr-FR" dirty="0"/>
          </a:p>
        </p:txBody>
      </p:sp>
      <p:pic>
        <p:nvPicPr>
          <p:cNvPr id="4" name="Image 3">
            <a:extLst>
              <a:ext uri="{FF2B5EF4-FFF2-40B4-BE49-F238E27FC236}">
                <a16:creationId xmlns:a16="http://schemas.microsoft.com/office/drawing/2014/main" id="{4B57AFED-8562-4420-96D4-DBEA840545B7}"/>
              </a:ext>
            </a:extLst>
          </p:cNvPr>
          <p:cNvPicPr>
            <a:picLocks noChangeAspect="1"/>
          </p:cNvPicPr>
          <p:nvPr/>
        </p:nvPicPr>
        <p:blipFill>
          <a:blip r:embed="rId5"/>
          <a:stretch>
            <a:fillRect/>
          </a:stretch>
        </p:blipFill>
        <p:spPr>
          <a:xfrm>
            <a:off x="3036732" y="2855495"/>
            <a:ext cx="6118535" cy="3367526"/>
          </a:xfrm>
          <a:prstGeom prst="rect">
            <a:avLst/>
          </a:prstGeom>
        </p:spPr>
      </p:pic>
      <p:pic>
        <p:nvPicPr>
          <p:cNvPr id="6" name="Image 5">
            <a:extLst>
              <a:ext uri="{FF2B5EF4-FFF2-40B4-BE49-F238E27FC236}">
                <a16:creationId xmlns:a16="http://schemas.microsoft.com/office/drawing/2014/main" id="{B9B611DD-8084-4695-A922-5D5CF975A25F}"/>
              </a:ext>
            </a:extLst>
          </p:cNvPr>
          <p:cNvPicPr>
            <a:picLocks noChangeAspect="1"/>
          </p:cNvPicPr>
          <p:nvPr/>
        </p:nvPicPr>
        <p:blipFill>
          <a:blip r:embed="rId6"/>
          <a:stretch>
            <a:fillRect/>
          </a:stretch>
        </p:blipFill>
        <p:spPr>
          <a:xfrm>
            <a:off x="7044129" y="2873965"/>
            <a:ext cx="2043231" cy="866773"/>
          </a:xfrm>
          <a:prstGeom prst="rect">
            <a:avLst/>
          </a:prstGeom>
        </p:spPr>
      </p:pic>
    </p:spTree>
    <p:extLst>
      <p:ext uri="{BB962C8B-B14F-4D97-AF65-F5344CB8AC3E}">
        <p14:creationId xmlns:p14="http://schemas.microsoft.com/office/powerpoint/2010/main" val="78161192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1373</TotalTime>
  <Words>438</Words>
  <Application>Microsoft Office PowerPoint</Application>
  <PresentationFormat>Grand écran</PresentationFormat>
  <Paragraphs>75</Paragraphs>
  <Slides>8</Slides>
  <Notes>8</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8</vt:i4>
      </vt:variant>
    </vt:vector>
  </HeadingPairs>
  <TitlesOfParts>
    <vt:vector size="14" baseType="lpstr">
      <vt:lpstr>Arial</vt:lpstr>
      <vt:lpstr>Calibri</vt:lpstr>
      <vt:lpstr>Calibri Light</vt:lpstr>
      <vt:lpstr>Inter</vt:lpstr>
      <vt:lpstr>Söhne</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firas ghandri</dc:creator>
  <cp:lastModifiedBy>firas ghandri</cp:lastModifiedBy>
  <cp:revision>14</cp:revision>
  <dcterms:created xsi:type="dcterms:W3CDTF">2024-02-20T16:26:03Z</dcterms:created>
  <dcterms:modified xsi:type="dcterms:W3CDTF">2024-02-25T13:49:42Z</dcterms:modified>
</cp:coreProperties>
</file>