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8D7-8050-4FC8-9F1C-1FB1204B80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BA4C-213E-428E-9CAF-77CCB4DD1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8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473C3D-A2E0-440B-9C38-3554506BF19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7E42A-4160-4082-8774-49CDF624C6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720079"/>
          </a:xfrm>
        </p:spPr>
        <p:txBody>
          <a:bodyPr>
            <a:noAutofit/>
          </a:bodyPr>
          <a:lstStyle/>
          <a:p>
            <a:r>
              <a:rPr lang="fr-FR" sz="6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6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124744"/>
            <a:ext cx="6400800" cy="622920"/>
          </a:xfrm>
        </p:spPr>
        <p:txBody>
          <a:bodyPr>
            <a:no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MongoDB vs SQL - Une comparaison des bases de données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91680" y="197055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Les systèmes de gestion de bases de données (SGBD) sont cruciaux dans le traitement des données modernes.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83768" y="4237949"/>
            <a:ext cx="628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Objectif de la présentation </a:t>
            </a:r>
            <a:r>
              <a:rPr lang="fr-FR" u="sng" dirty="0" smtClean="0"/>
              <a:t>: </a:t>
            </a:r>
            <a:r>
              <a:rPr lang="fr-FR" dirty="0" smtClean="0"/>
              <a:t>Comparer </a:t>
            </a:r>
            <a:r>
              <a:rPr lang="fr-FR" dirty="0"/>
              <a:t>les deux types principaux de bases de données, </a:t>
            </a:r>
            <a:r>
              <a:rPr lang="fr-FR" b="1" dirty="0"/>
              <a:t>NoSQL (MongoDB)</a:t>
            </a:r>
            <a:r>
              <a:rPr lang="fr-FR" dirty="0"/>
              <a:t> et </a:t>
            </a:r>
            <a:r>
              <a:rPr lang="fr-FR" b="1" dirty="0"/>
              <a:t>SQL</a:t>
            </a:r>
            <a:r>
              <a:rPr lang="fr-FR" dirty="0"/>
              <a:t>, en fonction de leurs fonctionnalités et cas d'utilisation.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596073"/>
            <a:ext cx="3479806" cy="63811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18" y="5517232"/>
            <a:ext cx="3312368" cy="688876"/>
          </a:xfrm>
          <a:prstGeom prst="rect">
            <a:avLst/>
          </a:prstGeom>
        </p:spPr>
      </p:pic>
      <p:pic>
        <p:nvPicPr>
          <p:cNvPr id="16" name="Picture 2" descr="C:\Users\user\Desktop\bbb\462551743_922738776334481_6665322509348794232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6792989" cy="14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77937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Un SGBD NoSQL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980728"/>
            <a:ext cx="6400800" cy="576064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Caractéristiques </a:t>
            </a:r>
            <a:r>
              <a:rPr lang="fr-FR" sz="2400" dirty="0">
                <a:solidFill>
                  <a:srgbClr val="FF0000"/>
                </a:solidFill>
              </a:rPr>
              <a:t>et Fonctionnalités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1763687" y="1484784"/>
            <a:ext cx="64807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Type :</a:t>
            </a:r>
            <a:r>
              <a:rPr lang="fr-FR" altLang="fr-FR" dirty="0"/>
              <a:t> Base de données NoSQL orientée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Modèle de données : </a:t>
            </a:r>
            <a:r>
              <a:rPr lang="fr-FR" altLang="fr-FR" dirty="0"/>
              <a:t>Utilise des documents BSON (</a:t>
            </a:r>
            <a:r>
              <a:rPr lang="fr-FR" altLang="fr-FR" dirty="0" err="1"/>
              <a:t>Binary</a:t>
            </a:r>
            <a:r>
              <a:rPr lang="fr-FR" altLang="fr-FR" dirty="0"/>
              <a:t> JSON), flexibilité dans la structure des données.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2378796" y="4869160"/>
            <a:ext cx="65527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 err="1"/>
              <a:t>Scalabilité</a:t>
            </a:r>
            <a:r>
              <a:rPr lang="fr-FR" altLang="fr-FR" u="sng" dirty="0"/>
              <a:t> :</a:t>
            </a:r>
            <a:r>
              <a:rPr lang="fr-FR" altLang="fr-FR" dirty="0"/>
              <a:t> </a:t>
            </a:r>
            <a:r>
              <a:rPr lang="fr-FR" altLang="fr-FR" dirty="0" err="1"/>
              <a:t>Scalabilité</a:t>
            </a:r>
            <a:r>
              <a:rPr lang="fr-FR" altLang="fr-FR" dirty="0"/>
              <a:t> horizontale, idéale pour les grandes quantités de données non structurées.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Cas d’utilisation : </a:t>
            </a:r>
            <a:r>
              <a:rPr lang="fr-FR" altLang="fr-FR" dirty="0"/>
              <a:t>Applications nécessitant un schéma flexible (</a:t>
            </a:r>
            <a:r>
              <a:rPr lang="fr-FR" altLang="fr-FR" dirty="0" err="1"/>
              <a:t>IoT</a:t>
            </a:r>
            <a:r>
              <a:rPr lang="fr-FR" altLang="fr-FR" dirty="0"/>
              <a:t>, réseaux sociaux, e-commerce).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Avantages clés :</a:t>
            </a:r>
            <a:r>
              <a:rPr lang="fr-FR" altLang="fr-FR" dirty="0"/>
              <a:t> Rapidité, flexibilité dans la gestion de données non structurées, ajustement facile du modèle.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37579"/>
            <a:ext cx="6667504" cy="24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44624"/>
            <a:ext cx="6172200" cy="79747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- Un SGBD Relationnel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980728"/>
            <a:ext cx="6172200" cy="36989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Caractéristiques et Fonctionnalités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1680" y="1340768"/>
            <a:ext cx="7452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Type :</a:t>
            </a:r>
            <a:r>
              <a:rPr lang="fr-FR" altLang="fr-FR" dirty="0"/>
              <a:t> Système de gestion de bases de données relationnelles (SGBDR).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Modèle de données : </a:t>
            </a:r>
            <a:r>
              <a:rPr lang="fr-FR" altLang="fr-FR" dirty="0"/>
              <a:t>Utilisation de tables avec relations définies entre elles (lignes, colonnes).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59325" y="4653136"/>
            <a:ext cx="68412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 err="1" smtClean="0"/>
              <a:t>Scalabilité</a:t>
            </a:r>
            <a:r>
              <a:rPr lang="fr-FR" altLang="fr-FR" u="sng" dirty="0" smtClean="0"/>
              <a:t> </a:t>
            </a:r>
            <a:r>
              <a:rPr lang="fr-FR" altLang="fr-FR" u="sng" dirty="0"/>
              <a:t>:</a:t>
            </a:r>
            <a:r>
              <a:rPr lang="fr-FR" altLang="fr-FR" dirty="0"/>
              <a:t> </a:t>
            </a:r>
            <a:r>
              <a:rPr lang="fr-FR" altLang="fr-FR" dirty="0" err="1"/>
              <a:t>Scalabilité</a:t>
            </a:r>
            <a:r>
              <a:rPr lang="fr-FR" altLang="fr-FR" dirty="0"/>
              <a:t> verticale, adaptée aux transactions </a:t>
            </a:r>
            <a:r>
              <a:rPr lang="fr-FR" altLang="fr-FR" dirty="0" smtClean="0"/>
              <a:t>complexes</a:t>
            </a:r>
            <a:r>
              <a:rPr lang="fr-FR" altLang="fr-F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Cas d’utilisation : </a:t>
            </a:r>
            <a:r>
              <a:rPr lang="fr-FR" altLang="fr-FR" dirty="0"/>
              <a:t>Gestion de transactions financières, systèmes ERP, applications nécessitant une forte cohérence des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u="sng" dirty="0"/>
              <a:t>Avantages clés : </a:t>
            </a:r>
            <a:r>
              <a:rPr lang="fr-FR" altLang="fr-FR" dirty="0"/>
              <a:t>Intégrité des données, support des transactions ACID, structuration rigide des données.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2541097"/>
            <a:ext cx="6462675" cy="21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6172200" cy="720080"/>
          </a:xfrm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MongoDB vs SQL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97239"/>
              </p:ext>
            </p:extLst>
          </p:nvPr>
        </p:nvGraphicFramePr>
        <p:xfrm>
          <a:off x="2339752" y="1340768"/>
          <a:ext cx="6096000" cy="47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39282">
                <a:tc>
                  <a:txBody>
                    <a:bodyPr/>
                    <a:lstStyle/>
                    <a:p>
                      <a:r>
                        <a:rPr lang="fr-FR" sz="1600" dirty="0"/>
                        <a:t>Caractéristiques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SQL</a:t>
                      </a:r>
                    </a:p>
                  </a:txBody>
                  <a:tcPr anchor="ctr"/>
                </a:tc>
              </a:tr>
              <a:tr h="739282">
                <a:tc>
                  <a:txBody>
                    <a:bodyPr/>
                    <a:lstStyle/>
                    <a:p>
                      <a:r>
                        <a:rPr lang="fr-FR" b="1"/>
                        <a:t>Modèle de données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Documents (JSON/BSON)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Relationnel (tables, colonnes)</a:t>
                      </a:r>
                    </a:p>
                  </a:txBody>
                  <a:tcPr anchor="ctr"/>
                </a:tc>
              </a:tr>
              <a:tr h="739282">
                <a:tc>
                  <a:txBody>
                    <a:bodyPr/>
                    <a:lstStyle/>
                    <a:p>
                      <a:r>
                        <a:rPr lang="fr-FR" b="1" dirty="0"/>
                        <a:t>Schéma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Flexible, dynamique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Rigide, structure définie</a:t>
                      </a:r>
                    </a:p>
                  </a:txBody>
                  <a:tcPr anchor="ctr"/>
                </a:tc>
              </a:tr>
              <a:tr h="1056117">
                <a:tc>
                  <a:txBody>
                    <a:bodyPr/>
                    <a:lstStyle/>
                    <a:p>
                      <a:r>
                        <a:rPr lang="fr-FR" b="1"/>
                        <a:t>Scalabilité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Horizontale (ajout de serveurs)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Verticale (puissance machine)</a:t>
                      </a:r>
                    </a:p>
                  </a:txBody>
                  <a:tcPr anchor="ctr"/>
                </a:tc>
              </a:tr>
              <a:tr h="739282">
                <a:tc>
                  <a:txBody>
                    <a:bodyPr/>
                    <a:lstStyle/>
                    <a:p>
                      <a:r>
                        <a:rPr lang="fr-FR" b="1"/>
                        <a:t>Transactions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Partiellement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ACID complet</a:t>
                      </a:r>
                    </a:p>
                  </a:txBody>
                  <a:tcPr anchor="ctr"/>
                </a:tc>
              </a:tr>
              <a:tr h="739282">
                <a:tc>
                  <a:txBody>
                    <a:bodyPr/>
                    <a:lstStyle/>
                    <a:p>
                      <a:r>
                        <a:rPr lang="fr-FR" b="1"/>
                        <a:t>Cas d’utilisation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Applications évolutives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Applications transactionnelles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79712" y="476672"/>
            <a:ext cx="6172200" cy="581450"/>
          </a:xfrm>
        </p:spPr>
        <p:txBody>
          <a:bodyPr>
            <a:normAutofit/>
          </a:bodyPr>
          <a:lstStyle/>
          <a:p>
            <a:r>
              <a:rPr lang="fr-FR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et Recommandations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1700808"/>
            <a:ext cx="6768752" cy="1440160"/>
          </a:xfrm>
        </p:spPr>
        <p:txBody>
          <a:bodyPr>
            <a:normAutofit fontScale="85000" lnSpcReduction="10000"/>
          </a:bodyPr>
          <a:lstStyle/>
          <a:p>
            <a:r>
              <a:rPr lang="fr-FR" i="1" u="sng" dirty="0" smtClean="0"/>
              <a:t>CONCLUSION: </a:t>
            </a:r>
          </a:p>
          <a:p>
            <a:endParaRPr lang="fr-FR" sz="1900" b="0" dirty="0" smtClean="0">
              <a:solidFill>
                <a:schemeClr val="tx1"/>
              </a:solidFill>
            </a:endParaRPr>
          </a:p>
          <a:p>
            <a:r>
              <a:rPr lang="fr-FR" sz="1900" b="0" dirty="0" smtClean="0">
                <a:solidFill>
                  <a:schemeClr val="tx1"/>
                </a:solidFill>
              </a:rPr>
              <a:t>MongoDB </a:t>
            </a:r>
            <a:r>
              <a:rPr lang="fr-FR" sz="1900" b="0" dirty="0">
                <a:solidFill>
                  <a:schemeClr val="tx1"/>
                </a:solidFill>
              </a:rPr>
              <a:t>est optimal pour les données non structurées et les applications évolutives, tandis que SQL est idéal pour les systèmes nécessitant des transactions complexes et une structure rigide.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90075" y="3645024"/>
            <a:ext cx="66744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i="1" u="sng" dirty="0">
                <a:solidFill>
                  <a:schemeClr val="tx2"/>
                </a:solidFill>
              </a:rPr>
              <a:t>Recommandations :</a:t>
            </a:r>
          </a:p>
          <a:p>
            <a:endParaRPr lang="fr-FR" dirty="0" smtClean="0"/>
          </a:p>
          <a:p>
            <a:r>
              <a:rPr lang="fr-FR" b="1" dirty="0" smtClean="0"/>
              <a:t>MongoDB </a:t>
            </a:r>
            <a:r>
              <a:rPr lang="fr-FR" b="1" dirty="0"/>
              <a:t>:</a:t>
            </a:r>
            <a:r>
              <a:rPr lang="fr-FR" dirty="0"/>
              <a:t> Choisir MongoDB pour des projets nécessitant une grande flexibilité et une croissance rapide des données (</a:t>
            </a:r>
            <a:r>
              <a:rPr lang="fr-FR" dirty="0" err="1"/>
              <a:t>IoT</a:t>
            </a:r>
            <a:r>
              <a:rPr lang="fr-FR" dirty="0"/>
              <a:t>, </a:t>
            </a:r>
            <a:r>
              <a:rPr lang="fr-FR" dirty="0" err="1"/>
              <a:t>Big</a:t>
            </a:r>
            <a:r>
              <a:rPr lang="fr-FR" dirty="0"/>
              <a:t> Data, réseaux sociaux).</a:t>
            </a:r>
          </a:p>
          <a:p>
            <a:endParaRPr lang="fr-FR" dirty="0" smtClean="0"/>
          </a:p>
          <a:p>
            <a:r>
              <a:rPr lang="fr-FR" b="1" dirty="0" smtClean="0"/>
              <a:t>SQL </a:t>
            </a:r>
            <a:r>
              <a:rPr lang="fr-FR" b="1" dirty="0"/>
              <a:t>:</a:t>
            </a:r>
            <a:r>
              <a:rPr lang="fr-FR" dirty="0"/>
              <a:t> Privilégier SQL pour des systèmes transactionnels où la cohérence des données et les </a:t>
            </a:r>
            <a:r>
              <a:rPr lang="fr-FR" dirty="0"/>
              <a:t>requêtes</a:t>
            </a:r>
            <a:r>
              <a:rPr lang="fr-FR" dirty="0"/>
              <a:t> complexes sont prioritaires (systèmes financiers, ERP).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</TotalTime>
  <Words>372</Words>
  <Application>Microsoft Office PowerPoint</Application>
  <PresentationFormat>Affichage à l'écran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Introduction</vt:lpstr>
      <vt:lpstr>MongoDB - Un SGBD NoSQL</vt:lpstr>
      <vt:lpstr>SQL - Un SGBD Relationnel</vt:lpstr>
      <vt:lpstr>Comparaison MongoDB vs SQL</vt:lpstr>
      <vt:lpstr>Conclusion et Recommandations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9</cp:revision>
  <dcterms:created xsi:type="dcterms:W3CDTF">2024-10-16T21:59:30Z</dcterms:created>
  <dcterms:modified xsi:type="dcterms:W3CDTF">2024-10-16T23:25:54Z</dcterms:modified>
</cp:coreProperties>
</file>