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60" r:id="rId4"/>
    <p:sldId id="297" r:id="rId5"/>
    <p:sldId id="296" r:id="rId6"/>
    <p:sldId id="265" r:id="rId7"/>
    <p:sldId id="312" r:id="rId8"/>
    <p:sldId id="257" r:id="rId9"/>
    <p:sldId id="299" r:id="rId10"/>
    <p:sldId id="263" r:id="rId11"/>
    <p:sldId id="302" r:id="rId12"/>
    <p:sldId id="303" r:id="rId13"/>
    <p:sldId id="304" r:id="rId14"/>
    <p:sldId id="298" r:id="rId15"/>
    <p:sldId id="305" r:id="rId16"/>
    <p:sldId id="261" r:id="rId17"/>
    <p:sldId id="313" r:id="rId18"/>
    <p:sldId id="308" r:id="rId19"/>
    <p:sldId id="307" r:id="rId20"/>
    <p:sldId id="306" r:id="rId21"/>
    <p:sldId id="300" r:id="rId22"/>
    <p:sldId id="262" r:id="rId23"/>
    <p:sldId id="310" r:id="rId24"/>
    <p:sldId id="309" r:id="rId25"/>
    <p:sldId id="264" r:id="rId26"/>
  </p:sldIdLst>
  <p:sldSz cx="9144000" cy="5143500" type="screen16x9"/>
  <p:notesSz cx="6858000" cy="9144000"/>
  <p:embeddedFontLst>
    <p:embeddedFont>
      <p:font typeface="Blinker" panose="020B0604020202020204" charset="0"/>
      <p:regular r:id="rId28"/>
      <p:bold r:id="rId29"/>
    </p:embeddedFont>
    <p:embeddedFont>
      <p:font typeface="Nunito Light" pitchFamily="2" charset="0"/>
      <p:regular r:id="rId30"/>
      <p: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ighteous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CA7686-E63A-49F1-B027-C6BE2E7C0975}">
  <a:tblStyle styleId="{72CA7686-E63A-49F1-B027-C6BE2E7C0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AD0F22-52C4-4B65-8863-36AC04410C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64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1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545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020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236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39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72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99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d36665f9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d36665f9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691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334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602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58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1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665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16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93475" y="1550900"/>
            <a:ext cx="14250950" cy="4166950"/>
            <a:chOff x="-2593475" y="1550900"/>
            <a:chExt cx="14250950" cy="416695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-2593475" y="15509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350775" y="24111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499875" y="-1978375"/>
            <a:ext cx="5286725" cy="9011575"/>
            <a:chOff x="499875" y="-1978375"/>
            <a:chExt cx="5286725" cy="901157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7400" y="46040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9875" y="-19783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-753450" y="1615925"/>
            <a:ext cx="12008875" cy="5832425"/>
            <a:chOff x="-753450" y="1615925"/>
            <a:chExt cx="12008875" cy="5832425"/>
          </a:xfrm>
        </p:grpSpPr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8725" y="1615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753450" y="47616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oogle Shape;18;p2"/>
          <p:cNvGrpSpPr/>
          <p:nvPr/>
        </p:nvGrpSpPr>
        <p:grpSpPr>
          <a:xfrm>
            <a:off x="-1867575" y="-2270900"/>
            <a:ext cx="8704050" cy="5163225"/>
            <a:chOff x="-1867575" y="-2270900"/>
            <a:chExt cx="8704050" cy="5163225"/>
          </a:xfrm>
        </p:grpSpPr>
        <p:pic>
          <p:nvPicPr>
            <p:cNvPr id="19" name="Google Shape;19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44150" y="-2270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867575" y="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396950" y="126475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307675" y="30423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0" y="-748875"/>
            <a:ext cx="12048600" cy="8609525"/>
            <a:chOff x="0" y="-748875"/>
            <a:chExt cx="12048600" cy="8609525"/>
          </a:xfrm>
        </p:grpSpPr>
        <p:pic>
          <p:nvPicPr>
            <p:cNvPr id="98" name="Google Shape;9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41900" y="-7488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45539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280525" y="290050"/>
            <a:ext cx="2894475" cy="28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85550" y="38870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3"/>
          <p:cNvGrpSpPr/>
          <p:nvPr/>
        </p:nvGrpSpPr>
        <p:grpSpPr>
          <a:xfrm>
            <a:off x="-1703800" y="490575"/>
            <a:ext cx="13126175" cy="6241050"/>
            <a:chOff x="-1703800" y="490575"/>
            <a:chExt cx="13126175" cy="6241050"/>
          </a:xfrm>
        </p:grpSpPr>
        <p:pic>
          <p:nvPicPr>
            <p:cNvPr id="103" name="Google Shape;10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30050" y="4905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703800" y="4044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1543325" y="1579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1467400" y="315576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579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25" y="315576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6865975" y="1579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6865950" y="315576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757925" y="18901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3419250" y="18901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6080575" y="18901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757925" y="3466491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3419250" y="3466491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6080575" y="3466491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8"/>
          <p:cNvGrpSpPr/>
          <p:nvPr/>
        </p:nvGrpSpPr>
        <p:grpSpPr>
          <a:xfrm>
            <a:off x="-2423925" y="-1027950"/>
            <a:ext cx="14213750" cy="8093263"/>
            <a:chOff x="-2423925" y="-1027950"/>
            <a:chExt cx="14213750" cy="8093263"/>
          </a:xfrm>
        </p:grpSpPr>
        <p:pic>
          <p:nvPicPr>
            <p:cNvPr id="167" name="Google Shape;167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423925" y="3699488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8424000" y="-10279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18"/>
          <p:cNvGrpSpPr/>
          <p:nvPr/>
        </p:nvGrpSpPr>
        <p:grpSpPr>
          <a:xfrm>
            <a:off x="-2384500" y="539500"/>
            <a:ext cx="13876400" cy="4392500"/>
            <a:chOff x="-2384500" y="539500"/>
            <a:chExt cx="13876400" cy="4392500"/>
          </a:xfrm>
        </p:grpSpPr>
        <p:pic>
          <p:nvPicPr>
            <p:cNvPr id="170" name="Google Shape;17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2384500" y="20396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05200" y="53950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18"/>
          <p:cNvGrpSpPr/>
          <p:nvPr/>
        </p:nvGrpSpPr>
        <p:grpSpPr>
          <a:xfrm>
            <a:off x="-1955612" y="-621175"/>
            <a:ext cx="10806613" cy="7782475"/>
            <a:chOff x="-1955612" y="-621175"/>
            <a:chExt cx="10806613" cy="7782475"/>
          </a:xfrm>
        </p:grpSpPr>
        <p:pic>
          <p:nvPicPr>
            <p:cNvPr id="173" name="Google Shape;17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6421800" y="4732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1955612" y="-6211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828699" y="2939825"/>
            <a:ext cx="2343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2"/>
          </p:nvPr>
        </p:nvSpPr>
        <p:spPr>
          <a:xfrm>
            <a:off x="3400488" y="2939825"/>
            <a:ext cx="2343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3"/>
          </p:nvPr>
        </p:nvSpPr>
        <p:spPr>
          <a:xfrm>
            <a:off x="5972300" y="2939825"/>
            <a:ext cx="2343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4"/>
          </p:nvPr>
        </p:nvSpPr>
        <p:spPr>
          <a:xfrm>
            <a:off x="828699" y="2197825"/>
            <a:ext cx="23430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5"/>
          </p:nvPr>
        </p:nvSpPr>
        <p:spPr>
          <a:xfrm>
            <a:off x="3400491" y="2197825"/>
            <a:ext cx="23430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6"/>
          </p:nvPr>
        </p:nvSpPr>
        <p:spPr>
          <a:xfrm>
            <a:off x="5972300" y="2197825"/>
            <a:ext cx="23430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600550" y="4130225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9"/>
          <p:cNvGrpSpPr/>
          <p:nvPr/>
        </p:nvGrpSpPr>
        <p:grpSpPr>
          <a:xfrm>
            <a:off x="-2132175" y="-2089562"/>
            <a:ext cx="5438875" cy="9950213"/>
            <a:chOff x="-2132175" y="-2089562"/>
            <a:chExt cx="5438875" cy="9950213"/>
          </a:xfrm>
        </p:grpSpPr>
        <p:pic>
          <p:nvPicPr>
            <p:cNvPr id="185" name="Google Shape;18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45539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2132175" y="-2089562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19"/>
          <p:cNvGrpSpPr/>
          <p:nvPr/>
        </p:nvGrpSpPr>
        <p:grpSpPr>
          <a:xfrm>
            <a:off x="-2605137" y="290050"/>
            <a:ext cx="14262738" cy="3994988"/>
            <a:chOff x="-2605137" y="290050"/>
            <a:chExt cx="14262738" cy="3994988"/>
          </a:xfrm>
        </p:grpSpPr>
        <p:pic>
          <p:nvPicPr>
            <p:cNvPr id="188" name="Google Shape;18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763125" y="2900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2605137" y="1390563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428250" y="4090850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453626" y="1748900"/>
            <a:ext cx="30516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5302979" y="1748900"/>
            <a:ext cx="30516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453625" y="3409475"/>
            <a:ext cx="30516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5302979" y="3409475"/>
            <a:ext cx="30516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453625" y="1455550"/>
            <a:ext cx="305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453625" y="3116200"/>
            <a:ext cx="305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7"/>
          </p:nvPr>
        </p:nvSpPr>
        <p:spPr>
          <a:xfrm>
            <a:off x="5302950" y="1455550"/>
            <a:ext cx="305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8"/>
          </p:nvPr>
        </p:nvSpPr>
        <p:spPr>
          <a:xfrm>
            <a:off x="5302950" y="3116200"/>
            <a:ext cx="305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0"/>
          <p:cNvGrpSpPr/>
          <p:nvPr/>
        </p:nvGrpSpPr>
        <p:grpSpPr>
          <a:xfrm>
            <a:off x="-2570212" y="-800050"/>
            <a:ext cx="4568000" cy="8422213"/>
            <a:chOff x="-2570212" y="-800050"/>
            <a:chExt cx="4568000" cy="8422213"/>
          </a:xfrm>
        </p:grpSpPr>
        <p:pic>
          <p:nvPicPr>
            <p:cNvPr id="202" name="Google Shape;202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896687" y="4727688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570212" y="-8000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20"/>
          <p:cNvGrpSpPr/>
          <p:nvPr/>
        </p:nvGrpSpPr>
        <p:grpSpPr>
          <a:xfrm>
            <a:off x="-2715450" y="1398725"/>
            <a:ext cx="14633375" cy="4827450"/>
            <a:chOff x="-2715450" y="1398725"/>
            <a:chExt cx="14633375" cy="4827450"/>
          </a:xfrm>
        </p:grpSpPr>
        <p:pic>
          <p:nvPicPr>
            <p:cNvPr id="205" name="Google Shape;20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-2715450" y="1398725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8552100" y="28603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498275" y="-1089250"/>
            <a:ext cx="2892325" cy="289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0"/>
          <p:cNvGrpSpPr/>
          <p:nvPr/>
        </p:nvGrpSpPr>
        <p:grpSpPr>
          <a:xfrm>
            <a:off x="6775425" y="1972025"/>
            <a:ext cx="4726350" cy="5479225"/>
            <a:chOff x="6775425" y="1972025"/>
            <a:chExt cx="4726350" cy="5479225"/>
          </a:xfrm>
        </p:grpSpPr>
        <p:pic>
          <p:nvPicPr>
            <p:cNvPr id="209" name="Google Shape;20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8815075" y="19720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6775425" y="4764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1"/>
          </p:nvPr>
        </p:nvSpPr>
        <p:spPr>
          <a:xfrm>
            <a:off x="720000" y="1938767"/>
            <a:ext cx="24462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2"/>
          </p:nvPr>
        </p:nvSpPr>
        <p:spPr>
          <a:xfrm>
            <a:off x="3341925" y="1938750"/>
            <a:ext cx="24555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3"/>
          </p:nvPr>
        </p:nvSpPr>
        <p:spPr>
          <a:xfrm>
            <a:off x="720000" y="3651201"/>
            <a:ext cx="24462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4"/>
          </p:nvPr>
        </p:nvSpPr>
        <p:spPr>
          <a:xfrm>
            <a:off x="3341925" y="3651200"/>
            <a:ext cx="24555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5"/>
          </p:nvPr>
        </p:nvSpPr>
        <p:spPr>
          <a:xfrm>
            <a:off x="5975300" y="1938750"/>
            <a:ext cx="24510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6"/>
          </p:nvPr>
        </p:nvSpPr>
        <p:spPr>
          <a:xfrm>
            <a:off x="5975300" y="3651200"/>
            <a:ext cx="24510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subTitle" idx="7"/>
          </p:nvPr>
        </p:nvSpPr>
        <p:spPr>
          <a:xfrm>
            <a:off x="724820" y="1398725"/>
            <a:ext cx="24462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8"/>
          </p:nvPr>
        </p:nvSpPr>
        <p:spPr>
          <a:xfrm>
            <a:off x="3346577" y="1398725"/>
            <a:ext cx="24555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9"/>
          </p:nvPr>
        </p:nvSpPr>
        <p:spPr>
          <a:xfrm>
            <a:off x="5979757" y="1398725"/>
            <a:ext cx="2451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3"/>
          </p:nvPr>
        </p:nvSpPr>
        <p:spPr>
          <a:xfrm>
            <a:off x="724820" y="3107898"/>
            <a:ext cx="24462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subTitle" idx="14"/>
          </p:nvPr>
        </p:nvSpPr>
        <p:spPr>
          <a:xfrm>
            <a:off x="3346577" y="3107900"/>
            <a:ext cx="24555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15"/>
          </p:nvPr>
        </p:nvSpPr>
        <p:spPr>
          <a:xfrm>
            <a:off x="5979757" y="3107900"/>
            <a:ext cx="2451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-3578594" y="-1522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7610169" y="39960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5152919" y="-35169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20138" y="447545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220656" y="-304883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356812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123987" y="-358225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430763" y="743063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457850" y="356295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283825" y="1634175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193787" y="-5201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5465194" y="4466944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064506" y="4778869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934506" y="-222918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-6" y="-36087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63" y="-2347888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57350" y="2403800"/>
            <a:ext cx="462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-2423925" y="-1027950"/>
            <a:ext cx="14213750" cy="8093263"/>
            <a:chOff x="-2423925" y="-1027950"/>
            <a:chExt cx="14213750" cy="8093263"/>
          </a:xfrm>
        </p:grpSpPr>
        <p:pic>
          <p:nvPicPr>
            <p:cNvPr id="28" name="Google Shape;2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8424000" y="-10279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423925" y="3699488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Google Shape;30;p4"/>
          <p:cNvGrpSpPr/>
          <p:nvPr/>
        </p:nvGrpSpPr>
        <p:grpSpPr>
          <a:xfrm>
            <a:off x="-2384500" y="539500"/>
            <a:ext cx="13876400" cy="4392500"/>
            <a:chOff x="-2384500" y="539500"/>
            <a:chExt cx="13876400" cy="4392500"/>
          </a:xfrm>
        </p:grpSpPr>
        <p:pic>
          <p:nvPicPr>
            <p:cNvPr id="31" name="Google Shape;31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2384500" y="20396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05200" y="53950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" name="Google Shape;33;p4"/>
          <p:cNvGrpSpPr/>
          <p:nvPr/>
        </p:nvGrpSpPr>
        <p:grpSpPr>
          <a:xfrm>
            <a:off x="-2090400" y="-675100"/>
            <a:ext cx="10941400" cy="7836400"/>
            <a:chOff x="-2090400" y="-675100"/>
            <a:chExt cx="10941400" cy="7836400"/>
          </a:xfrm>
        </p:grpSpPr>
        <p:pic>
          <p:nvPicPr>
            <p:cNvPr id="34" name="Google Shape;34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6421800" y="4732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2090400" y="-675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-3317650" y="-649650"/>
            <a:ext cx="15118238" cy="8185875"/>
            <a:chOff x="-3317650" y="-649650"/>
            <a:chExt cx="15118238" cy="8185875"/>
          </a:xfrm>
        </p:grpSpPr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493888" y="25551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1337337" y="42295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43;p5"/>
          <p:cNvGrpSpPr/>
          <p:nvPr/>
        </p:nvGrpSpPr>
        <p:grpSpPr>
          <a:xfrm>
            <a:off x="-2874025" y="928863"/>
            <a:ext cx="13737688" cy="5604113"/>
            <a:chOff x="-2874025" y="928863"/>
            <a:chExt cx="13737688" cy="5604113"/>
          </a:xfrm>
        </p:grpSpPr>
        <p:pic>
          <p:nvPicPr>
            <p:cNvPr id="44" name="Google Shape;4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971338" y="364065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oogle Shape;46;p5"/>
          <p:cNvGrpSpPr/>
          <p:nvPr/>
        </p:nvGrpSpPr>
        <p:grpSpPr>
          <a:xfrm>
            <a:off x="3151788" y="-402500"/>
            <a:ext cx="8317125" cy="7846925"/>
            <a:chOff x="3151788" y="-402500"/>
            <a:chExt cx="8317125" cy="7846925"/>
          </a:xfrm>
        </p:grpSpPr>
        <p:pic>
          <p:nvPicPr>
            <p:cNvPr id="47" name="Google Shape;47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151788" y="46040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8628488" y="-4025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4923249" y="2801425"/>
            <a:ext cx="25056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1715375" y="2801425"/>
            <a:ext cx="25056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1715375" y="2384524"/>
            <a:ext cx="2505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4923250" y="2384524"/>
            <a:ext cx="2505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536700" y="316230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948388" y="-200635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19312" y="-8807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969050" y="-2225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987600" y="40828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8300288" y="289870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821675" y="-2850037"/>
            <a:ext cx="3389525" cy="33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23888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358575" y="-18277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9"/>
          <p:cNvGrpSpPr/>
          <p:nvPr/>
        </p:nvGrpSpPr>
        <p:grpSpPr>
          <a:xfrm>
            <a:off x="-3317650" y="-3219375"/>
            <a:ext cx="12693438" cy="10449700"/>
            <a:chOff x="-3317650" y="-3219375"/>
            <a:chExt cx="12693438" cy="10449700"/>
          </a:xfrm>
        </p:grpSpPr>
        <p:pic>
          <p:nvPicPr>
            <p:cNvPr id="81" name="Google Shape;81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069088" y="39236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750" y="-321937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9"/>
          <p:cNvGrpSpPr/>
          <p:nvPr/>
        </p:nvGrpSpPr>
        <p:grpSpPr>
          <a:xfrm>
            <a:off x="-2874025" y="928863"/>
            <a:ext cx="13857088" cy="5319363"/>
            <a:chOff x="-2874025" y="928863"/>
            <a:chExt cx="13857088" cy="5319363"/>
          </a:xfrm>
        </p:grpSpPr>
        <p:pic>
          <p:nvPicPr>
            <p:cNvPr id="85" name="Google Shape;85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8090738" y="3355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42600"/>
            <a:ext cx="65760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980600" y="2983650"/>
            <a:ext cx="5182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4" r:id="rId11"/>
    <p:sldLayoutId id="2147483665" r:id="rId12"/>
    <p:sldLayoutId id="2147483666" r:id="rId13"/>
    <p:sldLayoutId id="2147483668" r:id="rId14"/>
    <p:sldLayoutId id="214748366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>
            <a:spLocks noGrp="1"/>
          </p:cNvSpPr>
          <p:nvPr>
            <p:ph type="ctrTitle"/>
          </p:nvPr>
        </p:nvSpPr>
        <p:spPr>
          <a:xfrm>
            <a:off x="1396950" y="1555313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Restaurants in Riyadh</a:t>
            </a:r>
            <a:endParaRPr lang="en-US" dirty="0"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690334" y="3926914"/>
            <a:ext cx="1562942" cy="377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gg sans"/>
              </a:rPr>
              <a:t>Faisal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gg sans"/>
              </a:rPr>
              <a:t>Alzhrani</a:t>
            </a:r>
            <a:r>
              <a:rPr lang="en-US" b="1" i="0" dirty="0">
                <a:solidFill>
                  <a:schemeClr val="tx1"/>
                </a:solidFill>
                <a:effectLst/>
                <a:latin typeface="gg sans"/>
              </a:rPr>
              <a:t>    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267" name="Google Shape;267;p27"/>
          <p:cNvCxnSpPr>
            <a:cxnSpLocks/>
          </p:cNvCxnSpPr>
          <p:nvPr/>
        </p:nvCxnSpPr>
        <p:spPr>
          <a:xfrm>
            <a:off x="1828800" y="4470153"/>
            <a:ext cx="55291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950" y="-2160550"/>
            <a:ext cx="3549850" cy="3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7">
            <a:extLst>
              <a:ext uri="{FF2B5EF4-FFF2-40B4-BE49-F238E27FC236}">
                <a16:creationId xmlns:a16="http://schemas.microsoft.com/office/drawing/2014/main" id="{56B5FF2A-4E43-1855-2661-49BD09F1D693}"/>
              </a:ext>
            </a:extLst>
          </p:cNvPr>
          <p:cNvSpPr txBox="1">
            <a:spLocks/>
          </p:cNvSpPr>
          <p:nvPr/>
        </p:nvSpPr>
        <p:spPr>
          <a:xfrm>
            <a:off x="2513097" y="3926914"/>
            <a:ext cx="1562942" cy="37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/>
            <a:r>
              <a:rPr lang="en-US" b="1" i="0" dirty="0">
                <a:solidFill>
                  <a:schemeClr val="tx1"/>
                </a:solidFill>
                <a:effectLst/>
                <a:latin typeface="gg sans"/>
              </a:rPr>
              <a:t>Alaa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gg sans"/>
              </a:rPr>
              <a:t>Alahmadi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Google Shape;265;p27">
            <a:extLst>
              <a:ext uri="{FF2B5EF4-FFF2-40B4-BE49-F238E27FC236}">
                <a16:creationId xmlns:a16="http://schemas.microsoft.com/office/drawing/2014/main" id="{8B7498B7-CFD5-D4ED-0C76-139D552F0C77}"/>
              </a:ext>
            </a:extLst>
          </p:cNvPr>
          <p:cNvSpPr txBox="1">
            <a:spLocks/>
          </p:cNvSpPr>
          <p:nvPr/>
        </p:nvSpPr>
        <p:spPr>
          <a:xfrm>
            <a:off x="4344498" y="3926914"/>
            <a:ext cx="2020610" cy="37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/>
            <a:r>
              <a:rPr lang="en-US" b="1" i="0" dirty="0">
                <a:solidFill>
                  <a:schemeClr val="tx1"/>
                </a:solidFill>
                <a:effectLst/>
                <a:latin typeface="gg sans"/>
              </a:rPr>
              <a:t>Mohammed </a:t>
            </a:r>
            <a:r>
              <a:rPr lang="en-US" b="1" dirty="0" err="1">
                <a:solidFill>
                  <a:schemeClr val="tx1"/>
                </a:solidFill>
                <a:latin typeface="gg sans"/>
              </a:rPr>
              <a:t>A</a:t>
            </a:r>
            <a:r>
              <a:rPr lang="en-US" b="1" i="0" dirty="0" err="1">
                <a:solidFill>
                  <a:schemeClr val="tx1"/>
                </a:solidFill>
                <a:effectLst/>
                <a:latin typeface="gg sans"/>
              </a:rPr>
              <a:t>lamri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1EB091D5-9777-8BE2-485A-73C43A0A72CD}"/>
              </a:ext>
            </a:extLst>
          </p:cNvPr>
          <p:cNvSpPr txBox="1">
            <a:spLocks/>
          </p:cNvSpPr>
          <p:nvPr/>
        </p:nvSpPr>
        <p:spPr>
          <a:xfrm>
            <a:off x="6433056" y="3926914"/>
            <a:ext cx="2020610" cy="37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52400" indent="0"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Firas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Almoqhim</a:t>
            </a:r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>
            <a:spLocks noGrp="1"/>
          </p:cNvSpPr>
          <p:nvPr>
            <p:ph type="subTitle" idx="5"/>
          </p:nvPr>
        </p:nvSpPr>
        <p:spPr>
          <a:xfrm>
            <a:off x="3000932" y="417253"/>
            <a:ext cx="285844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Dealing with ‘ \n ‘ </a:t>
            </a:r>
            <a:endParaRPr sz="2400" dirty="0"/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9DBEE30D-D33F-D281-C238-C7DAD2FC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14" t="46559" r="32521" b="34846"/>
          <a:stretch/>
        </p:blipFill>
        <p:spPr>
          <a:xfrm>
            <a:off x="1010652" y="2982716"/>
            <a:ext cx="6018046" cy="1064794"/>
          </a:xfrm>
          <a:prstGeom prst="rect">
            <a:avLst/>
          </a:prstGeom>
        </p:spPr>
      </p:pic>
      <p:pic>
        <p:nvPicPr>
          <p:cNvPr id="33" name="صورة 32" descr="صورة تحتوي على نص, لقطة شاشة, رقم, الخط&#10;&#10;تم إنشاء الوصف تلقائياً">
            <a:extLst>
              <a:ext uri="{FF2B5EF4-FFF2-40B4-BE49-F238E27FC236}">
                <a16:creationId xmlns:a16="http://schemas.microsoft.com/office/drawing/2014/main" id="{BD27AE11-EB79-9D1A-78E7-5F4035F9FA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97" r="2797" b="69555"/>
          <a:stretch/>
        </p:blipFill>
        <p:spPr>
          <a:xfrm>
            <a:off x="1010652" y="1203660"/>
            <a:ext cx="6364706" cy="1181199"/>
          </a:xfrm>
          <a:prstGeom prst="rect">
            <a:avLst/>
          </a:prstGeom>
        </p:spPr>
      </p:pic>
      <p:sp>
        <p:nvSpPr>
          <p:cNvPr id="34" name="Google Shape;382;p34">
            <a:extLst>
              <a:ext uri="{FF2B5EF4-FFF2-40B4-BE49-F238E27FC236}">
                <a16:creationId xmlns:a16="http://schemas.microsoft.com/office/drawing/2014/main" id="{271A999B-1947-CF21-B950-CB11A1A75746}"/>
              </a:ext>
            </a:extLst>
          </p:cNvPr>
          <p:cNvSpPr txBox="1">
            <a:spLocks/>
          </p:cNvSpPr>
          <p:nvPr/>
        </p:nvSpPr>
        <p:spPr>
          <a:xfrm>
            <a:off x="794083" y="870376"/>
            <a:ext cx="1455821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- Before :</a:t>
            </a:r>
          </a:p>
        </p:txBody>
      </p:sp>
      <p:sp>
        <p:nvSpPr>
          <p:cNvPr id="35" name="Google Shape;382;p34">
            <a:extLst>
              <a:ext uri="{FF2B5EF4-FFF2-40B4-BE49-F238E27FC236}">
                <a16:creationId xmlns:a16="http://schemas.microsoft.com/office/drawing/2014/main" id="{81998528-A5FE-EFB6-A66F-848AFF146FB4}"/>
              </a:ext>
            </a:extLst>
          </p:cNvPr>
          <p:cNvSpPr txBox="1">
            <a:spLocks/>
          </p:cNvSpPr>
          <p:nvPr/>
        </p:nvSpPr>
        <p:spPr>
          <a:xfrm>
            <a:off x="794083" y="2652748"/>
            <a:ext cx="1167063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- After :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8782E24B-F13F-2902-740E-98D995AFBB3C}"/>
              </a:ext>
            </a:extLst>
          </p:cNvPr>
          <p:cNvSpPr txBox="1"/>
          <p:nvPr/>
        </p:nvSpPr>
        <p:spPr>
          <a:xfrm>
            <a:off x="4932946" y="1455821"/>
            <a:ext cx="348917" cy="22860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>
            <a:spLocks noGrp="1"/>
          </p:cNvSpPr>
          <p:nvPr>
            <p:ph type="subTitle" idx="5"/>
          </p:nvPr>
        </p:nvSpPr>
        <p:spPr>
          <a:xfrm>
            <a:off x="1175653" y="419812"/>
            <a:ext cx="7170821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Replacing textual ratings with numerical values</a:t>
            </a:r>
            <a:endParaRPr sz="2400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E8A11315-7000-5F35-F0EC-13E85E88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62" t="39681" r="33571" b="37544"/>
          <a:stretch/>
        </p:blipFill>
        <p:spPr>
          <a:xfrm>
            <a:off x="1031276" y="3115422"/>
            <a:ext cx="6165572" cy="152801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65EB325A-B88D-A558-D1CF-9D3089E3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832" t="39844" r="31842" b="36529"/>
          <a:stretch/>
        </p:blipFill>
        <p:spPr>
          <a:xfrm>
            <a:off x="1175653" y="1287629"/>
            <a:ext cx="5593713" cy="1393413"/>
          </a:xfrm>
          <a:prstGeom prst="rect">
            <a:avLst/>
          </a:prstGeom>
        </p:spPr>
      </p:pic>
      <p:sp>
        <p:nvSpPr>
          <p:cNvPr id="6" name="Google Shape;382;p34">
            <a:extLst>
              <a:ext uri="{FF2B5EF4-FFF2-40B4-BE49-F238E27FC236}">
                <a16:creationId xmlns:a16="http://schemas.microsoft.com/office/drawing/2014/main" id="{CC855196-FBBA-89C5-2900-37F7670D5062}"/>
              </a:ext>
            </a:extLst>
          </p:cNvPr>
          <p:cNvSpPr txBox="1">
            <a:spLocks/>
          </p:cNvSpPr>
          <p:nvPr/>
        </p:nvSpPr>
        <p:spPr>
          <a:xfrm>
            <a:off x="794083" y="870376"/>
            <a:ext cx="1455821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- Before :</a:t>
            </a:r>
          </a:p>
        </p:txBody>
      </p:sp>
      <p:sp>
        <p:nvSpPr>
          <p:cNvPr id="7" name="Google Shape;382;p34">
            <a:extLst>
              <a:ext uri="{FF2B5EF4-FFF2-40B4-BE49-F238E27FC236}">
                <a16:creationId xmlns:a16="http://schemas.microsoft.com/office/drawing/2014/main" id="{8BC52949-B18D-88AD-13E1-4852F5F93B2B}"/>
              </a:ext>
            </a:extLst>
          </p:cNvPr>
          <p:cNvSpPr txBox="1">
            <a:spLocks/>
          </p:cNvSpPr>
          <p:nvPr/>
        </p:nvSpPr>
        <p:spPr>
          <a:xfrm>
            <a:off x="794083" y="2827970"/>
            <a:ext cx="1167063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- After :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5CA7ED70-F521-EC18-5FCB-C08E4134D56E}"/>
              </a:ext>
            </a:extLst>
          </p:cNvPr>
          <p:cNvSpPr txBox="1"/>
          <p:nvPr/>
        </p:nvSpPr>
        <p:spPr>
          <a:xfrm>
            <a:off x="5197642" y="1576136"/>
            <a:ext cx="529390" cy="1104905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1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>
            <a:spLocks noGrp="1"/>
          </p:cNvSpPr>
          <p:nvPr>
            <p:ph type="subTitle" idx="5"/>
          </p:nvPr>
        </p:nvSpPr>
        <p:spPr>
          <a:xfrm>
            <a:off x="3046200" y="402092"/>
            <a:ext cx="305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Dealing with ‘ - ‘ </a:t>
            </a:r>
            <a:endParaRPr sz="2400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41B57092-95C5-7736-4EE7-7258ECEB50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75" t="45151" r="39368" b="31896"/>
          <a:stretch/>
        </p:blipFill>
        <p:spPr>
          <a:xfrm>
            <a:off x="1235812" y="3126353"/>
            <a:ext cx="5220649" cy="1485360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6C16807C-D055-86AF-DF19-BEE3215A70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62" t="39681" r="33571" b="37544"/>
          <a:stretch/>
        </p:blipFill>
        <p:spPr>
          <a:xfrm>
            <a:off x="1235812" y="1116933"/>
            <a:ext cx="6165572" cy="1528011"/>
          </a:xfrm>
          <a:prstGeom prst="rect">
            <a:avLst/>
          </a:prstGeom>
        </p:spPr>
      </p:pic>
      <p:sp>
        <p:nvSpPr>
          <p:cNvPr id="5" name="Google Shape;382;p34">
            <a:extLst>
              <a:ext uri="{FF2B5EF4-FFF2-40B4-BE49-F238E27FC236}">
                <a16:creationId xmlns:a16="http://schemas.microsoft.com/office/drawing/2014/main" id="{EC8AE9AA-B54D-454F-BC35-FE31A0EAC4CF}"/>
              </a:ext>
            </a:extLst>
          </p:cNvPr>
          <p:cNvSpPr txBox="1">
            <a:spLocks/>
          </p:cNvSpPr>
          <p:nvPr/>
        </p:nvSpPr>
        <p:spPr>
          <a:xfrm>
            <a:off x="794083" y="855189"/>
            <a:ext cx="1455821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- Before :</a:t>
            </a:r>
          </a:p>
        </p:txBody>
      </p:sp>
      <p:sp>
        <p:nvSpPr>
          <p:cNvPr id="6" name="Google Shape;382;p34">
            <a:extLst>
              <a:ext uri="{FF2B5EF4-FFF2-40B4-BE49-F238E27FC236}">
                <a16:creationId xmlns:a16="http://schemas.microsoft.com/office/drawing/2014/main" id="{FD24ECE2-9B2F-0EB6-B233-5D5B00250D5E}"/>
              </a:ext>
            </a:extLst>
          </p:cNvPr>
          <p:cNvSpPr txBox="1">
            <a:spLocks/>
          </p:cNvSpPr>
          <p:nvPr/>
        </p:nvSpPr>
        <p:spPr>
          <a:xfrm>
            <a:off x="794083" y="2827970"/>
            <a:ext cx="1167063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- After :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361F4F8-70B6-54C4-B319-38134B694F8F}"/>
              </a:ext>
            </a:extLst>
          </p:cNvPr>
          <p:cNvSpPr txBox="1"/>
          <p:nvPr/>
        </p:nvSpPr>
        <p:spPr>
          <a:xfrm>
            <a:off x="1560137" y="1415315"/>
            <a:ext cx="2285999" cy="118859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>
            <a:spLocks noGrp="1"/>
          </p:cNvSpPr>
          <p:nvPr>
            <p:ph type="subTitle" idx="5"/>
          </p:nvPr>
        </p:nvSpPr>
        <p:spPr>
          <a:xfrm>
            <a:off x="866274" y="343237"/>
            <a:ext cx="7411452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standardizing the </a:t>
            </a:r>
            <a:r>
              <a:rPr lang="en-US" sz="2400" dirty="0" err="1"/>
              <a:t>NumberOfReviews</a:t>
            </a:r>
            <a:r>
              <a:rPr lang="en-US" sz="2400" dirty="0"/>
              <a:t> column</a:t>
            </a:r>
            <a:endParaRPr sz="24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C16807C-D055-86AF-DF19-BEE3215A70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62" t="39681" r="33571" b="37544"/>
          <a:stretch/>
        </p:blipFill>
        <p:spPr>
          <a:xfrm>
            <a:off x="1235812" y="1159339"/>
            <a:ext cx="6165572" cy="1528011"/>
          </a:xfrm>
          <a:prstGeom prst="rect">
            <a:avLst/>
          </a:prstGeom>
        </p:spPr>
      </p:pic>
      <p:sp>
        <p:nvSpPr>
          <p:cNvPr id="5" name="Google Shape;382;p34">
            <a:extLst>
              <a:ext uri="{FF2B5EF4-FFF2-40B4-BE49-F238E27FC236}">
                <a16:creationId xmlns:a16="http://schemas.microsoft.com/office/drawing/2014/main" id="{EC8AE9AA-B54D-454F-BC35-FE31A0EAC4CF}"/>
              </a:ext>
            </a:extLst>
          </p:cNvPr>
          <p:cNvSpPr txBox="1">
            <a:spLocks/>
          </p:cNvSpPr>
          <p:nvPr/>
        </p:nvSpPr>
        <p:spPr>
          <a:xfrm>
            <a:off x="794083" y="855189"/>
            <a:ext cx="1455821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- Before :</a:t>
            </a:r>
          </a:p>
        </p:txBody>
      </p:sp>
      <p:sp>
        <p:nvSpPr>
          <p:cNvPr id="6" name="Google Shape;382;p34">
            <a:extLst>
              <a:ext uri="{FF2B5EF4-FFF2-40B4-BE49-F238E27FC236}">
                <a16:creationId xmlns:a16="http://schemas.microsoft.com/office/drawing/2014/main" id="{FD24ECE2-9B2F-0EB6-B233-5D5B00250D5E}"/>
              </a:ext>
            </a:extLst>
          </p:cNvPr>
          <p:cNvSpPr txBox="1">
            <a:spLocks/>
          </p:cNvSpPr>
          <p:nvPr/>
        </p:nvSpPr>
        <p:spPr>
          <a:xfrm>
            <a:off x="794083" y="2827970"/>
            <a:ext cx="1167063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- After :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7BF6D277-21BC-66BF-A9EF-4C5587A8BF5F}"/>
              </a:ext>
            </a:extLst>
          </p:cNvPr>
          <p:cNvSpPr txBox="1"/>
          <p:nvPr/>
        </p:nvSpPr>
        <p:spPr>
          <a:xfrm>
            <a:off x="6456460" y="1400379"/>
            <a:ext cx="834677" cy="128697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E721B773-279C-1425-6145-46EE195111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869" t="56937" r="43252" b="18029"/>
          <a:stretch/>
        </p:blipFill>
        <p:spPr>
          <a:xfrm>
            <a:off x="1377614" y="3220156"/>
            <a:ext cx="4546710" cy="15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4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صورة تحتوي على نص, لقطة شاشة, رقم, الخط&#10;&#10;تم إنشاء الوصف تلقائياً">
            <a:extLst>
              <a:ext uri="{FF2B5EF4-FFF2-40B4-BE49-F238E27FC236}">
                <a16:creationId xmlns:a16="http://schemas.microsoft.com/office/drawing/2014/main" id="{EEE8462E-5EE2-83B2-F584-C871A8CA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765992"/>
            <a:ext cx="6015494" cy="4176697"/>
          </a:xfrm>
          <a:prstGeom prst="rect">
            <a:avLst/>
          </a:prstGeom>
        </p:spPr>
      </p:pic>
      <p:sp>
        <p:nvSpPr>
          <p:cNvPr id="6" name="Google Shape;317;p31">
            <a:extLst>
              <a:ext uri="{FF2B5EF4-FFF2-40B4-BE49-F238E27FC236}">
                <a16:creationId xmlns:a16="http://schemas.microsoft.com/office/drawing/2014/main" id="{4603656E-D12A-7E93-52FF-57A3FD2146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033" y="185046"/>
            <a:ext cx="4350714" cy="580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144218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2257350" y="2403800"/>
            <a:ext cx="462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Visualizations</a:t>
            </a:r>
            <a:br>
              <a:rPr lang="en-US" dirty="0"/>
            </a:br>
            <a:endParaRPr lang="en-US"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 idx="2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19" name="Google Shape;319;p31"/>
          <p:cNvGrpSpPr/>
          <p:nvPr/>
        </p:nvGrpSpPr>
        <p:grpSpPr>
          <a:xfrm>
            <a:off x="8107375" y="-12"/>
            <a:ext cx="4148250" cy="5588488"/>
            <a:chOff x="8107375" y="-12"/>
            <a:chExt cx="4148250" cy="5588488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07375" y="14402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654238" y="-12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31"/>
          <p:cNvGrpSpPr/>
          <p:nvPr/>
        </p:nvGrpSpPr>
        <p:grpSpPr>
          <a:xfrm>
            <a:off x="-2273550" y="3952738"/>
            <a:ext cx="10986575" cy="4148250"/>
            <a:chOff x="-2273550" y="3952738"/>
            <a:chExt cx="10986575" cy="4148250"/>
          </a:xfrm>
        </p:grpSpPr>
        <p:pic>
          <p:nvPicPr>
            <p:cNvPr id="323" name="Google Shape;32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33650" y="4045075"/>
              <a:ext cx="3579375" cy="357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273550" y="3952738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50338" y="42349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31"/>
          <p:cNvGrpSpPr/>
          <p:nvPr/>
        </p:nvGrpSpPr>
        <p:grpSpPr>
          <a:xfrm>
            <a:off x="1473375" y="-3286112"/>
            <a:ext cx="6870175" cy="4148250"/>
            <a:chOff x="1473375" y="-3286112"/>
            <a:chExt cx="6870175" cy="4148250"/>
          </a:xfrm>
        </p:grpSpPr>
        <p:pic>
          <p:nvPicPr>
            <p:cNvPr id="327" name="Google Shape;32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503125" y="-206445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73375" y="-3286112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9" name="Google Shape;329;p31"/>
          <p:cNvCxnSpPr/>
          <p:nvPr/>
        </p:nvCxnSpPr>
        <p:spPr>
          <a:xfrm>
            <a:off x="4192950" y="1338975"/>
            <a:ext cx="75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0" name="Google Shape;330;p31"/>
          <p:cNvGrpSpPr/>
          <p:nvPr/>
        </p:nvGrpSpPr>
        <p:grpSpPr>
          <a:xfrm>
            <a:off x="-1675150" y="-1671825"/>
            <a:ext cx="3549850" cy="6632325"/>
            <a:chOff x="-1675150" y="-1671825"/>
            <a:chExt cx="3549850" cy="6632325"/>
          </a:xfrm>
        </p:grpSpPr>
        <p:pic>
          <p:nvPicPr>
            <p:cNvPr id="331" name="Google Shape;33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-1675150" y="-1671825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1645587" y="20681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2442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11821C7-A456-AA3B-1D2F-BD6DE0E4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5" y="532240"/>
            <a:ext cx="7574195" cy="407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E0EC73-2FED-7BBF-97F0-70AAE68B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27" y="342900"/>
            <a:ext cx="65436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8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2E02F9-4A11-FD58-C5E4-B625A394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" y="643437"/>
            <a:ext cx="7316917" cy="385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24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EF25395-8A49-5B60-6578-98BFC6A1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43450"/>
            <a:ext cx="7083552" cy="385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7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title"/>
          </p:nvPr>
        </p:nvSpPr>
        <p:spPr>
          <a:xfrm>
            <a:off x="682075" y="3870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title" idx="2"/>
          </p:nvPr>
        </p:nvSpPr>
        <p:spPr>
          <a:xfrm>
            <a:off x="2228517" y="164954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4" name="Google Shape;284;p29"/>
          <p:cNvSpPr txBox="1">
            <a:spLocks noGrp="1"/>
          </p:cNvSpPr>
          <p:nvPr>
            <p:ph type="title" idx="3"/>
          </p:nvPr>
        </p:nvSpPr>
        <p:spPr>
          <a:xfrm>
            <a:off x="6069086" y="317194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title" idx="4"/>
          </p:nvPr>
        </p:nvSpPr>
        <p:spPr>
          <a:xfrm>
            <a:off x="6047537" y="158602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7" name="Google Shape;287;p29"/>
          <p:cNvSpPr txBox="1">
            <a:spLocks noGrp="1"/>
          </p:cNvSpPr>
          <p:nvPr>
            <p:ph type="title" idx="6"/>
          </p:nvPr>
        </p:nvSpPr>
        <p:spPr>
          <a:xfrm>
            <a:off x="2301867" y="317606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9" name="Google Shape;289;p29"/>
          <p:cNvSpPr txBox="1">
            <a:spLocks noGrp="1"/>
          </p:cNvSpPr>
          <p:nvPr>
            <p:ph type="subTitle" idx="1"/>
          </p:nvPr>
        </p:nvSpPr>
        <p:spPr>
          <a:xfrm>
            <a:off x="1191553" y="2076648"/>
            <a:ext cx="295532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  <a:endParaRPr dirty="0"/>
          </a:p>
        </p:txBody>
      </p:sp>
      <p:sp>
        <p:nvSpPr>
          <p:cNvPr id="290" name="Google Shape;290;p29"/>
          <p:cNvSpPr txBox="1">
            <a:spLocks noGrp="1"/>
          </p:cNvSpPr>
          <p:nvPr>
            <p:ph type="subTitle" idx="8"/>
          </p:nvPr>
        </p:nvSpPr>
        <p:spPr>
          <a:xfrm>
            <a:off x="4958773" y="2174267"/>
            <a:ext cx="2955325" cy="457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Scraping and Dataset</a:t>
            </a:r>
            <a:endParaRPr dirty="0"/>
          </a:p>
        </p:txBody>
      </p:sp>
      <p:sp>
        <p:nvSpPr>
          <p:cNvPr id="291" name="Google Shape;291;p29"/>
          <p:cNvSpPr txBox="1">
            <a:spLocks noGrp="1"/>
          </p:cNvSpPr>
          <p:nvPr>
            <p:ph type="subTitle" idx="9"/>
          </p:nvPr>
        </p:nvSpPr>
        <p:spPr>
          <a:xfrm>
            <a:off x="1328165" y="3808392"/>
            <a:ext cx="2682099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Process and Visualizations</a:t>
            </a:r>
            <a:endParaRPr dirty="0"/>
          </a:p>
        </p:txBody>
      </p:sp>
      <p:sp>
        <p:nvSpPr>
          <p:cNvPr id="292" name="Google Shape;292;p29"/>
          <p:cNvSpPr txBox="1">
            <a:spLocks noGrp="1"/>
          </p:cNvSpPr>
          <p:nvPr>
            <p:ph type="subTitle" idx="13"/>
          </p:nvPr>
        </p:nvSpPr>
        <p:spPr>
          <a:xfrm>
            <a:off x="5262137" y="3712101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Development</a:t>
            </a:r>
            <a:endParaRPr dirty="0"/>
          </a:p>
        </p:txBody>
      </p:sp>
      <p:cxnSp>
        <p:nvCxnSpPr>
          <p:cNvPr id="295" name="Google Shape;295;p29"/>
          <p:cNvCxnSpPr/>
          <p:nvPr/>
        </p:nvCxnSpPr>
        <p:spPr>
          <a:xfrm>
            <a:off x="2301867" y="1495950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9"/>
          <p:cNvCxnSpPr/>
          <p:nvPr/>
        </p:nvCxnSpPr>
        <p:spPr>
          <a:xfrm>
            <a:off x="6080575" y="1467303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9"/>
          <p:cNvCxnSpPr/>
          <p:nvPr/>
        </p:nvCxnSpPr>
        <p:spPr>
          <a:xfrm>
            <a:off x="2375217" y="2991335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9"/>
          <p:cNvCxnSpPr/>
          <p:nvPr/>
        </p:nvCxnSpPr>
        <p:spPr>
          <a:xfrm>
            <a:off x="6142436" y="3031296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7C14C7B-096F-01DF-A4CE-E6FE41F3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10" y="673049"/>
            <a:ext cx="6856749" cy="379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62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2257350" y="2403800"/>
            <a:ext cx="462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Development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 idx="2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19" name="Google Shape;319;p31"/>
          <p:cNvGrpSpPr/>
          <p:nvPr/>
        </p:nvGrpSpPr>
        <p:grpSpPr>
          <a:xfrm>
            <a:off x="8107375" y="-12"/>
            <a:ext cx="4148250" cy="5588488"/>
            <a:chOff x="8107375" y="-12"/>
            <a:chExt cx="4148250" cy="5588488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07375" y="14402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654238" y="-12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31"/>
          <p:cNvGrpSpPr/>
          <p:nvPr/>
        </p:nvGrpSpPr>
        <p:grpSpPr>
          <a:xfrm>
            <a:off x="-2273550" y="3952738"/>
            <a:ext cx="10986575" cy="4148250"/>
            <a:chOff x="-2273550" y="3952738"/>
            <a:chExt cx="10986575" cy="4148250"/>
          </a:xfrm>
        </p:grpSpPr>
        <p:pic>
          <p:nvPicPr>
            <p:cNvPr id="323" name="Google Shape;32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33650" y="4045075"/>
              <a:ext cx="3579375" cy="357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273550" y="3952738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50338" y="42349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31"/>
          <p:cNvGrpSpPr/>
          <p:nvPr/>
        </p:nvGrpSpPr>
        <p:grpSpPr>
          <a:xfrm>
            <a:off x="1473375" y="-3286112"/>
            <a:ext cx="6870175" cy="4148250"/>
            <a:chOff x="1473375" y="-3286112"/>
            <a:chExt cx="6870175" cy="4148250"/>
          </a:xfrm>
        </p:grpSpPr>
        <p:pic>
          <p:nvPicPr>
            <p:cNvPr id="327" name="Google Shape;32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503125" y="-206445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73375" y="-3286112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9" name="Google Shape;329;p31"/>
          <p:cNvCxnSpPr/>
          <p:nvPr/>
        </p:nvCxnSpPr>
        <p:spPr>
          <a:xfrm>
            <a:off x="4192950" y="1338975"/>
            <a:ext cx="75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0" name="Google Shape;330;p31"/>
          <p:cNvGrpSpPr/>
          <p:nvPr/>
        </p:nvGrpSpPr>
        <p:grpSpPr>
          <a:xfrm>
            <a:off x="-1675150" y="-1671825"/>
            <a:ext cx="3549850" cy="6632325"/>
            <a:chOff x="-1675150" y="-1671825"/>
            <a:chExt cx="3549850" cy="6632325"/>
          </a:xfrm>
        </p:grpSpPr>
        <p:pic>
          <p:nvPicPr>
            <p:cNvPr id="331" name="Google Shape;33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-1675150" y="-1671825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1645587" y="20681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3894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صورة 18" descr="صورة تحتوي على نص, لقطة شاشة, التلون&#10;&#10;تم إنشاء الوصف تلقائياً">
            <a:extLst>
              <a:ext uri="{FF2B5EF4-FFF2-40B4-BE49-F238E27FC236}">
                <a16:creationId xmlns:a16="http://schemas.microsoft.com/office/drawing/2014/main" id="{F8253BCD-CDF7-81DF-3628-34EC5B6C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55" t="7573" r="8253" b="9270"/>
          <a:stretch/>
        </p:blipFill>
        <p:spPr>
          <a:xfrm>
            <a:off x="1694688" y="536448"/>
            <a:ext cx="5440210" cy="4047744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7C8114F5-70A9-7D73-89D1-E7DD3FB8A856}"/>
              </a:ext>
            </a:extLst>
          </p:cNvPr>
          <p:cNvSpPr txBox="1"/>
          <p:nvPr/>
        </p:nvSpPr>
        <p:spPr>
          <a:xfrm rot="16200000">
            <a:off x="437424" y="2417861"/>
            <a:ext cx="220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PCA Component 2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EAE0B01-CD5A-E36E-46FB-3A06A7FF9761}"/>
              </a:ext>
            </a:extLst>
          </p:cNvPr>
          <p:cNvSpPr txBox="1"/>
          <p:nvPr/>
        </p:nvSpPr>
        <p:spPr>
          <a:xfrm>
            <a:off x="3311417" y="4584192"/>
            <a:ext cx="220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PCA Component 1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82FB8DE-0292-1286-25A0-6FC2198473B8}"/>
              </a:ext>
            </a:extLst>
          </p:cNvPr>
          <p:cNvSpPr txBox="1"/>
          <p:nvPr/>
        </p:nvSpPr>
        <p:spPr>
          <a:xfrm>
            <a:off x="3311417" y="228671"/>
            <a:ext cx="220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DBSCAN Clustering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صورة 9" descr="صورة تحتوي على لقطة شاشة, التلون, عرض, مستطيل&#10;&#10;تم إنشاء الوصف تلقائياً">
            <a:extLst>
              <a:ext uri="{FF2B5EF4-FFF2-40B4-BE49-F238E27FC236}">
                <a16:creationId xmlns:a16="http://schemas.microsoft.com/office/drawing/2014/main" id="{E4B81EFB-206B-860E-A5EE-3CDD0DC1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1" t="3341" r="6605" b="6133"/>
          <a:stretch/>
        </p:blipFill>
        <p:spPr>
          <a:xfrm>
            <a:off x="1608415" y="504690"/>
            <a:ext cx="5426370" cy="4134119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3E57099E-45BD-E96F-DB0C-8D2EEBAC622C}"/>
              </a:ext>
            </a:extLst>
          </p:cNvPr>
          <p:cNvSpPr txBox="1"/>
          <p:nvPr/>
        </p:nvSpPr>
        <p:spPr>
          <a:xfrm>
            <a:off x="3218224" y="196913"/>
            <a:ext cx="220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Kmeans</a:t>
            </a:r>
            <a:endParaRPr lang="en-US" b="1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403390A2-EE76-521C-3A70-000927670756}"/>
              </a:ext>
            </a:extLst>
          </p:cNvPr>
          <p:cNvSpPr txBox="1"/>
          <p:nvPr/>
        </p:nvSpPr>
        <p:spPr>
          <a:xfrm rot="16200000">
            <a:off x="351151" y="2417860"/>
            <a:ext cx="220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PCA Component 2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D3F32193-E414-0920-3348-A087A7C49AF4}"/>
              </a:ext>
            </a:extLst>
          </p:cNvPr>
          <p:cNvSpPr txBox="1"/>
          <p:nvPr/>
        </p:nvSpPr>
        <p:spPr>
          <a:xfrm>
            <a:off x="3334512" y="4638809"/>
            <a:ext cx="220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PCA Component 1</a:t>
            </a:r>
          </a:p>
        </p:txBody>
      </p:sp>
    </p:spTree>
    <p:extLst>
      <p:ext uri="{BB962C8B-B14F-4D97-AF65-F5344CB8AC3E}">
        <p14:creationId xmlns:p14="http://schemas.microsoft.com/office/powerpoint/2010/main" val="78713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تخطيط, نص, خط, لقطة شاشة&#10;&#10;تم إنشاء الوصف تلقائياً">
            <a:extLst>
              <a:ext uri="{FF2B5EF4-FFF2-40B4-BE49-F238E27FC236}">
                <a16:creationId xmlns:a16="http://schemas.microsoft.com/office/drawing/2014/main" id="{504700E1-C9F2-D668-8218-1085FCA8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4" t="2754" r="7067" b="1847"/>
          <a:stretch/>
        </p:blipFill>
        <p:spPr>
          <a:xfrm>
            <a:off x="888642" y="405883"/>
            <a:ext cx="6684135" cy="41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6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D37B14FC-CE27-255E-0ED5-15BDA1C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74580"/>
            <a:ext cx="7704000" cy="572700"/>
          </a:xfrm>
        </p:spPr>
        <p:txBody>
          <a:bodyPr/>
          <a:lstStyle/>
          <a:p>
            <a:r>
              <a:rPr lang="en-US" sz="6600" dirty="0"/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2257350" y="2403800"/>
            <a:ext cx="462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 idx="2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19" name="Google Shape;319;p31"/>
          <p:cNvGrpSpPr/>
          <p:nvPr/>
        </p:nvGrpSpPr>
        <p:grpSpPr>
          <a:xfrm>
            <a:off x="8107375" y="-12"/>
            <a:ext cx="4148250" cy="5588488"/>
            <a:chOff x="8107375" y="-12"/>
            <a:chExt cx="4148250" cy="5588488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07375" y="14402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654238" y="-12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31"/>
          <p:cNvGrpSpPr/>
          <p:nvPr/>
        </p:nvGrpSpPr>
        <p:grpSpPr>
          <a:xfrm>
            <a:off x="-2273550" y="3952738"/>
            <a:ext cx="10986575" cy="4148250"/>
            <a:chOff x="-2273550" y="3952738"/>
            <a:chExt cx="10986575" cy="4148250"/>
          </a:xfrm>
        </p:grpSpPr>
        <p:pic>
          <p:nvPicPr>
            <p:cNvPr id="323" name="Google Shape;32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33650" y="4045075"/>
              <a:ext cx="3579375" cy="357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273550" y="3952738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50338" y="42349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31"/>
          <p:cNvGrpSpPr/>
          <p:nvPr/>
        </p:nvGrpSpPr>
        <p:grpSpPr>
          <a:xfrm>
            <a:off x="1473375" y="-3286112"/>
            <a:ext cx="6870175" cy="4148250"/>
            <a:chOff x="1473375" y="-3286112"/>
            <a:chExt cx="6870175" cy="4148250"/>
          </a:xfrm>
        </p:grpSpPr>
        <p:pic>
          <p:nvPicPr>
            <p:cNvPr id="327" name="Google Shape;32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503125" y="-206445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73375" y="-3286112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9" name="Google Shape;329;p31"/>
          <p:cNvCxnSpPr/>
          <p:nvPr/>
        </p:nvCxnSpPr>
        <p:spPr>
          <a:xfrm>
            <a:off x="4192950" y="1338975"/>
            <a:ext cx="75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0" name="Google Shape;330;p31"/>
          <p:cNvGrpSpPr/>
          <p:nvPr/>
        </p:nvGrpSpPr>
        <p:grpSpPr>
          <a:xfrm>
            <a:off x="-1675150" y="-1671825"/>
            <a:ext cx="3549850" cy="6632325"/>
            <a:chOff x="-1675150" y="-1671825"/>
            <a:chExt cx="3549850" cy="6632325"/>
          </a:xfrm>
        </p:grpSpPr>
        <p:pic>
          <p:nvPicPr>
            <p:cNvPr id="331" name="Google Shape;33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-1675150" y="-1671825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1645587" y="20681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ubTitle" idx="1"/>
          </p:nvPr>
        </p:nvSpPr>
        <p:spPr>
          <a:xfrm>
            <a:off x="1849176" y="1706686"/>
            <a:ext cx="5182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planning a party in Riyadh, choosing the right restaurant with the perfect ambiance and high-quality food is key. With so many cuisines available, analyzing restaurant data is essential for making the best choice.</a:t>
            </a:r>
            <a:endParaRPr dirty="0"/>
          </a:p>
        </p:txBody>
      </p:sp>
      <p:pic>
        <p:nvPicPr>
          <p:cNvPr id="431" name="Google Shape;4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726025" y="1461550"/>
            <a:ext cx="2686700" cy="268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36"/>
          <p:cNvGrpSpPr/>
          <p:nvPr/>
        </p:nvGrpSpPr>
        <p:grpSpPr>
          <a:xfrm>
            <a:off x="-2692000" y="-2160550"/>
            <a:ext cx="4485375" cy="7257750"/>
            <a:chOff x="-2692000" y="-2160550"/>
            <a:chExt cx="4485375" cy="7257750"/>
          </a:xfrm>
        </p:grpSpPr>
        <p:pic>
          <p:nvPicPr>
            <p:cNvPr id="433" name="Google Shape;433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756475" y="-2160550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-2692000" y="12348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-1867575" y="22048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36"/>
          <p:cNvGrpSpPr/>
          <p:nvPr/>
        </p:nvGrpSpPr>
        <p:grpSpPr>
          <a:xfrm>
            <a:off x="7989125" y="-1771625"/>
            <a:ext cx="4148250" cy="9163675"/>
            <a:chOff x="7989125" y="-1771625"/>
            <a:chExt cx="4148250" cy="9163675"/>
          </a:xfrm>
        </p:grpSpPr>
        <p:pic>
          <p:nvPicPr>
            <p:cNvPr id="437" name="Google Shape;43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989125" y="-17716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7989125" y="324380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719900" y="1461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" name="Google Shape;440;p36"/>
          <p:cNvGrpSpPr/>
          <p:nvPr/>
        </p:nvGrpSpPr>
        <p:grpSpPr>
          <a:xfrm>
            <a:off x="713213" y="4217224"/>
            <a:ext cx="7146800" cy="3549850"/>
            <a:chOff x="713213" y="4217224"/>
            <a:chExt cx="7146800" cy="3549850"/>
          </a:xfrm>
        </p:grpSpPr>
        <p:pic>
          <p:nvPicPr>
            <p:cNvPr id="441" name="Google Shape;441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13213" y="460400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310162" y="4217224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" name="Google Shape;443;p36"/>
          <p:cNvGrpSpPr/>
          <p:nvPr/>
        </p:nvGrpSpPr>
        <p:grpSpPr>
          <a:xfrm>
            <a:off x="2486475" y="-2160550"/>
            <a:ext cx="6161525" cy="2894475"/>
            <a:chOff x="2486475" y="-2354975"/>
            <a:chExt cx="6161525" cy="2894475"/>
          </a:xfrm>
        </p:grpSpPr>
        <p:pic>
          <p:nvPicPr>
            <p:cNvPr id="444" name="Google Shape;444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2486475" y="-2354975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961300" y="-2160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7571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2257350" y="2403800"/>
            <a:ext cx="462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Scraping and Dataset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 idx="2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19" name="Google Shape;319;p31"/>
          <p:cNvGrpSpPr/>
          <p:nvPr/>
        </p:nvGrpSpPr>
        <p:grpSpPr>
          <a:xfrm>
            <a:off x="8107375" y="-12"/>
            <a:ext cx="4148250" cy="5588488"/>
            <a:chOff x="8107375" y="-12"/>
            <a:chExt cx="4148250" cy="5588488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07375" y="14402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654238" y="-12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31"/>
          <p:cNvGrpSpPr/>
          <p:nvPr/>
        </p:nvGrpSpPr>
        <p:grpSpPr>
          <a:xfrm>
            <a:off x="-2273550" y="3952738"/>
            <a:ext cx="10986575" cy="4148250"/>
            <a:chOff x="-2273550" y="3952738"/>
            <a:chExt cx="10986575" cy="4148250"/>
          </a:xfrm>
        </p:grpSpPr>
        <p:pic>
          <p:nvPicPr>
            <p:cNvPr id="323" name="Google Shape;32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33650" y="4045075"/>
              <a:ext cx="3579375" cy="357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273550" y="3952738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50338" y="42349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31"/>
          <p:cNvGrpSpPr/>
          <p:nvPr/>
        </p:nvGrpSpPr>
        <p:grpSpPr>
          <a:xfrm>
            <a:off x="1473375" y="-3286112"/>
            <a:ext cx="6870175" cy="4148250"/>
            <a:chOff x="1473375" y="-3286112"/>
            <a:chExt cx="6870175" cy="4148250"/>
          </a:xfrm>
        </p:grpSpPr>
        <p:pic>
          <p:nvPicPr>
            <p:cNvPr id="327" name="Google Shape;32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503125" y="-206445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73375" y="-3286112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9" name="Google Shape;329;p31"/>
          <p:cNvCxnSpPr/>
          <p:nvPr/>
        </p:nvCxnSpPr>
        <p:spPr>
          <a:xfrm>
            <a:off x="4192950" y="1338975"/>
            <a:ext cx="75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0" name="Google Shape;330;p31"/>
          <p:cNvGrpSpPr/>
          <p:nvPr/>
        </p:nvGrpSpPr>
        <p:grpSpPr>
          <a:xfrm>
            <a:off x="-1675150" y="-1671825"/>
            <a:ext cx="3549850" cy="6632325"/>
            <a:chOff x="-1675150" y="-1671825"/>
            <a:chExt cx="3549850" cy="6632325"/>
          </a:xfrm>
        </p:grpSpPr>
        <p:pic>
          <p:nvPicPr>
            <p:cNvPr id="331" name="Google Shape;33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-1675150" y="-1671825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1645587" y="20681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7857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ubTitle" idx="1"/>
          </p:nvPr>
        </p:nvSpPr>
        <p:spPr>
          <a:xfrm>
            <a:off x="1734309" y="1968775"/>
            <a:ext cx="5182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for this project was sourced from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Welcome Saudi, </a:t>
            </a:r>
            <a:r>
              <a:rPr lang="en-US" dirty="0"/>
              <a:t>a website featuring restaurant listings across Saudi Arabia. we used web scraping to extract key details such as restaurant names, cuisines, locations, ratings, and reviews for analysis.</a:t>
            </a:r>
            <a:endParaRPr dirty="0"/>
          </a:p>
        </p:txBody>
      </p:sp>
      <p:pic>
        <p:nvPicPr>
          <p:cNvPr id="431" name="Google Shape;4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726025" y="1461550"/>
            <a:ext cx="2686700" cy="268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36"/>
          <p:cNvGrpSpPr/>
          <p:nvPr/>
        </p:nvGrpSpPr>
        <p:grpSpPr>
          <a:xfrm>
            <a:off x="-2692000" y="-2160550"/>
            <a:ext cx="4485375" cy="7257750"/>
            <a:chOff x="-2692000" y="-2160550"/>
            <a:chExt cx="4485375" cy="7257750"/>
          </a:xfrm>
        </p:grpSpPr>
        <p:pic>
          <p:nvPicPr>
            <p:cNvPr id="433" name="Google Shape;433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756475" y="-2160550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-2692000" y="12348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-1867575" y="22048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36"/>
          <p:cNvGrpSpPr/>
          <p:nvPr/>
        </p:nvGrpSpPr>
        <p:grpSpPr>
          <a:xfrm>
            <a:off x="7989125" y="-1771625"/>
            <a:ext cx="4148250" cy="9163675"/>
            <a:chOff x="7989125" y="-1771625"/>
            <a:chExt cx="4148250" cy="9163675"/>
          </a:xfrm>
        </p:grpSpPr>
        <p:pic>
          <p:nvPicPr>
            <p:cNvPr id="437" name="Google Shape;43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989125" y="-17716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7989125" y="324380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719900" y="1461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" name="Google Shape;440;p36"/>
          <p:cNvGrpSpPr/>
          <p:nvPr/>
        </p:nvGrpSpPr>
        <p:grpSpPr>
          <a:xfrm>
            <a:off x="713213" y="4217224"/>
            <a:ext cx="7146800" cy="3549850"/>
            <a:chOff x="713213" y="4217224"/>
            <a:chExt cx="7146800" cy="3549850"/>
          </a:xfrm>
        </p:grpSpPr>
        <p:pic>
          <p:nvPicPr>
            <p:cNvPr id="441" name="Google Shape;441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13213" y="460400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310162" y="4217224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" name="Google Shape;443;p36"/>
          <p:cNvGrpSpPr/>
          <p:nvPr/>
        </p:nvGrpSpPr>
        <p:grpSpPr>
          <a:xfrm>
            <a:off x="2486475" y="-2160550"/>
            <a:ext cx="6161525" cy="2894475"/>
            <a:chOff x="2486475" y="-2354975"/>
            <a:chExt cx="6161525" cy="2894475"/>
          </a:xfrm>
        </p:grpSpPr>
        <p:pic>
          <p:nvPicPr>
            <p:cNvPr id="444" name="Google Shape;444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2486475" y="-2354975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961300" y="-2160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Google Shape;317;p31">
            <a:extLst>
              <a:ext uri="{FF2B5EF4-FFF2-40B4-BE49-F238E27FC236}">
                <a16:creationId xmlns:a16="http://schemas.microsoft.com/office/drawing/2014/main" id="{C12CDA10-122C-839F-88DB-2DF41FE88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6475" y="1213000"/>
            <a:ext cx="3306702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Dataset 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F157B6E0-9F04-AFD7-B090-12A4E5C4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699" b="30302"/>
          <a:stretch/>
        </p:blipFill>
        <p:spPr>
          <a:xfrm>
            <a:off x="341376" y="1216033"/>
            <a:ext cx="8037848" cy="27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5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 descr="صورة تحتوي على نص, لقطة شاشة, رقم, الخط&#10;&#10;تم إنشاء الوصف تلقائياً">
            <a:extLst>
              <a:ext uri="{FF2B5EF4-FFF2-40B4-BE49-F238E27FC236}">
                <a16:creationId xmlns:a16="http://schemas.microsoft.com/office/drawing/2014/main" id="{53E61730-0B53-1BA9-8DB2-F59DD335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6" y="912296"/>
            <a:ext cx="6734642" cy="3879739"/>
          </a:xfrm>
          <a:prstGeom prst="rect">
            <a:avLst/>
          </a:prstGeom>
        </p:spPr>
      </p:pic>
      <p:sp>
        <p:nvSpPr>
          <p:cNvPr id="12" name="Google Shape;317;p31">
            <a:extLst>
              <a:ext uri="{FF2B5EF4-FFF2-40B4-BE49-F238E27FC236}">
                <a16:creationId xmlns:a16="http://schemas.microsoft.com/office/drawing/2014/main" id="{57E6D31C-8F16-4DDA-4262-4ABA01B2F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318" y="331350"/>
            <a:ext cx="4350714" cy="580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before cleaning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1583375" y="2406247"/>
            <a:ext cx="626846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Data Cleaning Process </a:t>
            </a:r>
            <a:r>
              <a:rPr lang="en-US" dirty="0"/>
              <a:t>and Visualizations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 idx="2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19" name="Google Shape;319;p31"/>
          <p:cNvGrpSpPr/>
          <p:nvPr/>
        </p:nvGrpSpPr>
        <p:grpSpPr>
          <a:xfrm>
            <a:off x="8107375" y="-12"/>
            <a:ext cx="4148250" cy="5588488"/>
            <a:chOff x="8107375" y="-12"/>
            <a:chExt cx="4148250" cy="5588488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07375" y="14402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654238" y="-12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31"/>
          <p:cNvGrpSpPr/>
          <p:nvPr/>
        </p:nvGrpSpPr>
        <p:grpSpPr>
          <a:xfrm>
            <a:off x="-2273550" y="3952738"/>
            <a:ext cx="10986575" cy="4148250"/>
            <a:chOff x="-2273550" y="3952738"/>
            <a:chExt cx="10986575" cy="4148250"/>
          </a:xfrm>
        </p:grpSpPr>
        <p:pic>
          <p:nvPicPr>
            <p:cNvPr id="323" name="Google Shape;32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33650" y="4045075"/>
              <a:ext cx="3579375" cy="357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273550" y="3952738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50338" y="42349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31"/>
          <p:cNvGrpSpPr/>
          <p:nvPr/>
        </p:nvGrpSpPr>
        <p:grpSpPr>
          <a:xfrm>
            <a:off x="1473375" y="-3286112"/>
            <a:ext cx="6870175" cy="4148250"/>
            <a:chOff x="1473375" y="-3286112"/>
            <a:chExt cx="6870175" cy="4148250"/>
          </a:xfrm>
        </p:grpSpPr>
        <p:pic>
          <p:nvPicPr>
            <p:cNvPr id="327" name="Google Shape;32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503125" y="-206445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73375" y="-3286112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9" name="Google Shape;329;p31"/>
          <p:cNvCxnSpPr/>
          <p:nvPr/>
        </p:nvCxnSpPr>
        <p:spPr>
          <a:xfrm>
            <a:off x="4192950" y="1338975"/>
            <a:ext cx="75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0" name="Google Shape;330;p31"/>
          <p:cNvGrpSpPr/>
          <p:nvPr/>
        </p:nvGrpSpPr>
        <p:grpSpPr>
          <a:xfrm>
            <a:off x="-1675150" y="-1671825"/>
            <a:ext cx="3549850" cy="6632325"/>
            <a:chOff x="-1675150" y="-1671825"/>
            <a:chExt cx="3549850" cy="6632325"/>
          </a:xfrm>
        </p:grpSpPr>
        <p:pic>
          <p:nvPicPr>
            <p:cNvPr id="331" name="Google Shape;33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-1675150" y="-1671825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1645587" y="20681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21568209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te Business Plan by Slidesgo">
  <a:themeElements>
    <a:clrScheme name="Simple Light">
      <a:dk1>
        <a:srgbClr val="2A2A2A"/>
      </a:dk1>
      <a:lt1>
        <a:srgbClr val="FFFFFF"/>
      </a:lt1>
      <a:dk2>
        <a:srgbClr val="B7B3F0"/>
      </a:dk2>
      <a:lt2>
        <a:srgbClr val="E1BDF7"/>
      </a:lt2>
      <a:accent1>
        <a:srgbClr val="A6CEF2"/>
      </a:accent1>
      <a:accent2>
        <a:srgbClr val="C2C2C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203</Words>
  <Application>Microsoft Office PowerPoint</Application>
  <PresentationFormat>عرض على الشاشة (16:9)</PresentationFormat>
  <Paragraphs>48</Paragraphs>
  <Slides>25</Slides>
  <Notes>24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33" baseType="lpstr">
      <vt:lpstr>Nunito Light</vt:lpstr>
      <vt:lpstr>Righteous</vt:lpstr>
      <vt:lpstr>Blinker</vt:lpstr>
      <vt:lpstr>gg sans</vt:lpstr>
      <vt:lpstr>inherit</vt:lpstr>
      <vt:lpstr>Raleway</vt:lpstr>
      <vt:lpstr>Arial</vt:lpstr>
      <vt:lpstr>Innovate Business Plan by Slidesgo</vt:lpstr>
      <vt:lpstr>Best Restaurants in Riyadh</vt:lpstr>
      <vt:lpstr>TABLE OF CONTENTS</vt:lpstr>
      <vt:lpstr>Introduction</vt:lpstr>
      <vt:lpstr>عرض تقديمي في PowerPoint</vt:lpstr>
      <vt:lpstr>Web Scraping and Dataset</vt:lpstr>
      <vt:lpstr>Dataset Source</vt:lpstr>
      <vt:lpstr>عرض تقديمي في PowerPoint</vt:lpstr>
      <vt:lpstr>Data before cleaning</vt:lpstr>
      <vt:lpstr>Data Cleaning Process and Visualizations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Data after cleaning</vt:lpstr>
      <vt:lpstr>Visualizations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Model Development</vt:lpstr>
      <vt:lpstr>عرض تقديمي في PowerPoint</vt:lpstr>
      <vt:lpstr>عرض تقديمي في PowerPoint</vt:lpstr>
      <vt:lpstr>عرض تقديمي في PowerPoint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ALAA SAUD AWAD ALAHMADI</cp:lastModifiedBy>
  <cp:revision>5</cp:revision>
  <dcterms:modified xsi:type="dcterms:W3CDTF">2024-09-02T02:47:14Z</dcterms:modified>
</cp:coreProperties>
</file>