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42" r:id="rId5"/>
    <p:sldId id="359" r:id="rId6"/>
    <p:sldId id="382" r:id="rId7"/>
    <p:sldId id="389" r:id="rId8"/>
    <p:sldId id="373" r:id="rId9"/>
    <p:sldId id="390" r:id="rId10"/>
    <p:sldId id="374" r:id="rId11"/>
    <p:sldId id="375" r:id="rId12"/>
    <p:sldId id="365" r:id="rId13"/>
    <p:sldId id="376" r:id="rId14"/>
    <p:sldId id="378" r:id="rId15"/>
    <p:sldId id="385" r:id="rId16"/>
    <p:sldId id="380" r:id="rId17"/>
    <p:sldId id="384" r:id="rId18"/>
    <p:sldId id="386" r:id="rId19"/>
    <p:sldId id="387" r:id="rId20"/>
    <p:sldId id="388" r:id="rId21"/>
    <p:sldId id="377" r:id="rId22"/>
    <p:sldId id="391" r:id="rId23"/>
    <p:sldId id="383" r:id="rId24"/>
    <p:sldId id="372" r:id="rId25"/>
    <p:sldId id="379" r:id="rId26"/>
    <p:sldId id="3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489E45-4761-4853-A148-1D4891E6390A}" v="815" dt="2024-06-19T23:06:20.237"/>
    <p1510:client id="{A6D779C2-956A-BF97-B27E-3C1E07D75196}" v="1" dt="2024-06-19T21:26:32.819"/>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19-Jun-24</a:t>
            </a:fld>
            <a:endParaRPr lang="en-US"/>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19-Jun-24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a:p>
        </p:txBody>
      </p:sp>
    </p:spTree>
    <p:extLst>
      <p:ext uri="{BB962C8B-B14F-4D97-AF65-F5344CB8AC3E}">
        <p14:creationId xmlns:p14="http://schemas.microsoft.com/office/powerpoint/2010/main" val="2493029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a:p>
        </p:txBody>
      </p:sp>
    </p:spTree>
    <p:extLst>
      <p:ext uri="{BB962C8B-B14F-4D97-AF65-F5344CB8AC3E}">
        <p14:creationId xmlns:p14="http://schemas.microsoft.com/office/powerpoint/2010/main" val="3765125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a:p>
        </p:txBody>
      </p:sp>
    </p:spTree>
    <p:extLst>
      <p:ext uri="{BB962C8B-B14F-4D97-AF65-F5344CB8AC3E}">
        <p14:creationId xmlns:p14="http://schemas.microsoft.com/office/powerpoint/2010/main" val="985762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a:p>
        </p:txBody>
      </p:sp>
    </p:spTree>
    <p:extLst>
      <p:ext uri="{BB962C8B-B14F-4D97-AF65-F5344CB8AC3E}">
        <p14:creationId xmlns:p14="http://schemas.microsoft.com/office/powerpoint/2010/main" val="83921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a:p>
        </p:txBody>
      </p:sp>
    </p:spTree>
    <p:extLst>
      <p:ext uri="{BB962C8B-B14F-4D97-AF65-F5344CB8AC3E}">
        <p14:creationId xmlns:p14="http://schemas.microsoft.com/office/powerpoint/2010/main" val="338576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a:p>
        </p:txBody>
      </p:sp>
    </p:spTree>
    <p:extLst>
      <p:ext uri="{BB962C8B-B14F-4D97-AF65-F5344CB8AC3E}">
        <p14:creationId xmlns:p14="http://schemas.microsoft.com/office/powerpoint/2010/main" val="20056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a:p>
        </p:txBody>
      </p:sp>
    </p:spTree>
    <p:extLst>
      <p:ext uri="{BB962C8B-B14F-4D97-AF65-F5344CB8AC3E}">
        <p14:creationId xmlns:p14="http://schemas.microsoft.com/office/powerpoint/2010/main" val="4104662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a:p>
        </p:txBody>
      </p:sp>
    </p:spTree>
    <p:extLst>
      <p:ext uri="{BB962C8B-B14F-4D97-AF65-F5344CB8AC3E}">
        <p14:creationId xmlns:p14="http://schemas.microsoft.com/office/powerpoint/2010/main" val="513566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a:p>
        </p:txBody>
      </p:sp>
    </p:spTree>
    <p:extLst>
      <p:ext uri="{BB962C8B-B14F-4D97-AF65-F5344CB8AC3E}">
        <p14:creationId xmlns:p14="http://schemas.microsoft.com/office/powerpoint/2010/main" val="71248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0881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a:p>
        </p:txBody>
      </p:sp>
    </p:spTree>
    <p:extLst>
      <p:ext uri="{BB962C8B-B14F-4D97-AF65-F5344CB8AC3E}">
        <p14:creationId xmlns:p14="http://schemas.microsoft.com/office/powerpoint/2010/main" val="3300915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a:p>
        </p:txBody>
      </p:sp>
    </p:spTree>
    <p:extLst>
      <p:ext uri="{BB962C8B-B14F-4D97-AF65-F5344CB8AC3E}">
        <p14:creationId xmlns:p14="http://schemas.microsoft.com/office/powerpoint/2010/main" val="4167890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a:p>
        </p:txBody>
      </p:sp>
    </p:spTree>
    <p:extLst>
      <p:ext uri="{BB962C8B-B14F-4D97-AF65-F5344CB8AC3E}">
        <p14:creationId xmlns:p14="http://schemas.microsoft.com/office/powerpoint/2010/main" val="178419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a:p>
        </p:txBody>
      </p:sp>
    </p:spTree>
    <p:extLst>
      <p:ext uri="{BB962C8B-B14F-4D97-AF65-F5344CB8AC3E}">
        <p14:creationId xmlns:p14="http://schemas.microsoft.com/office/powerpoint/2010/main" val="66151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a:p>
        </p:txBody>
      </p:sp>
    </p:spTree>
    <p:extLst>
      <p:ext uri="{BB962C8B-B14F-4D97-AF65-F5344CB8AC3E}">
        <p14:creationId xmlns:p14="http://schemas.microsoft.com/office/powerpoint/2010/main" val="67459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a:p>
        </p:txBody>
      </p:sp>
    </p:spTree>
    <p:extLst>
      <p:ext uri="{BB962C8B-B14F-4D97-AF65-F5344CB8AC3E}">
        <p14:creationId xmlns:p14="http://schemas.microsoft.com/office/powerpoint/2010/main" val="170932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a:p>
        </p:txBody>
      </p:sp>
    </p:spTree>
    <p:extLst>
      <p:ext uri="{BB962C8B-B14F-4D97-AF65-F5344CB8AC3E}">
        <p14:creationId xmlns:p14="http://schemas.microsoft.com/office/powerpoint/2010/main" val="186016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a:p>
        </p:txBody>
      </p:sp>
    </p:spTree>
    <p:extLst>
      <p:ext uri="{BB962C8B-B14F-4D97-AF65-F5344CB8AC3E}">
        <p14:creationId xmlns:p14="http://schemas.microsoft.com/office/powerpoint/2010/main" val="237411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a:p>
        </p:txBody>
      </p:sp>
    </p:spTree>
    <p:extLst>
      <p:ext uri="{BB962C8B-B14F-4D97-AF65-F5344CB8AC3E}">
        <p14:creationId xmlns:p14="http://schemas.microsoft.com/office/powerpoint/2010/main" val="93507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a:p>
        </p:txBody>
      </p:sp>
    </p:spTree>
    <p:extLst>
      <p:ext uri="{BB962C8B-B14F-4D97-AF65-F5344CB8AC3E}">
        <p14:creationId xmlns:p14="http://schemas.microsoft.com/office/powerpoint/2010/main" val="298252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2566219" y="1278194"/>
            <a:ext cx="7216877" cy="3215641"/>
          </a:xfrm>
        </p:spPr>
        <p:txBody>
          <a:bodyPr anchor="b"/>
          <a:lstStyle/>
          <a:p>
            <a:r>
              <a:rPr lang="en-US" dirty="0"/>
              <a:t>Théorie des languages et compilation</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73001" y="162560"/>
            <a:ext cx="9305651" cy="1616904"/>
          </a:xfrm>
        </p:spPr>
        <p:txBody>
          <a:bodyPr/>
          <a:lstStyle/>
          <a:p>
            <a:r>
              <a:rPr lang="en-US" dirty="0"/>
              <a:t>Evolution de la compilation</a:t>
            </a:r>
            <a:endParaRPr lang="fr-FR"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1" y="2474811"/>
            <a:ext cx="9129187" cy="4116512"/>
          </a:xfrm>
        </p:spPr>
        <p:txBody>
          <a:bodyPr/>
          <a:lstStyle/>
          <a:p>
            <a:r>
              <a:rPr lang="fr-FR" dirty="0"/>
              <a:t>L'évolution de la compilation a suivi de près le développement des langages de programmation et des technologies informatiques. Voici un aperçu des étapes clés de cette évolution :</a:t>
            </a:r>
          </a:p>
          <a:p>
            <a:pPr lvl="1">
              <a:buFont typeface="Wingdings" panose="05000000000000000000" pitchFamily="2" charset="2"/>
              <a:buChar char="Ø"/>
            </a:pPr>
            <a:r>
              <a:rPr lang="en-US" dirty="0" err="1"/>
              <a:t>Années</a:t>
            </a:r>
            <a:r>
              <a:rPr lang="en-US" dirty="0"/>
              <a:t> 1950-1960 : Les Débuts</a:t>
            </a:r>
          </a:p>
          <a:p>
            <a:pPr lvl="1">
              <a:buFont typeface="Wingdings" panose="05000000000000000000" pitchFamily="2" charset="2"/>
              <a:buChar char="Ø"/>
            </a:pPr>
            <a:r>
              <a:rPr lang="fr-FR" dirty="0"/>
              <a:t>Années 1970 : Consolidation et Avancées Théoriques</a:t>
            </a:r>
          </a:p>
          <a:p>
            <a:pPr lvl="1">
              <a:buFont typeface="Wingdings" panose="05000000000000000000" pitchFamily="2" charset="2"/>
              <a:buChar char="Ø"/>
            </a:pPr>
            <a:r>
              <a:rPr lang="fr-FR" dirty="0"/>
              <a:t>Années 1980 : Optimisation et Génie Logiciel</a:t>
            </a:r>
          </a:p>
          <a:p>
            <a:pPr lvl="1">
              <a:buFont typeface="Wingdings" panose="05000000000000000000" pitchFamily="2" charset="2"/>
              <a:buChar char="Ø"/>
            </a:pPr>
            <a:r>
              <a:rPr lang="fr-FR" dirty="0"/>
              <a:t>Années 1990 : La Montée des Langages Orientés Objet</a:t>
            </a:r>
          </a:p>
          <a:p>
            <a:pPr lvl="1">
              <a:buFont typeface="Wingdings" panose="05000000000000000000" pitchFamily="2" charset="2"/>
              <a:buChar char="Ø"/>
            </a:pPr>
            <a:r>
              <a:rPr lang="fr-FR" dirty="0"/>
              <a:t>Années 2000 : Optimisation au Niveau du Matériel et Compilation Multiplateforme</a:t>
            </a:r>
          </a:p>
          <a:p>
            <a:pPr lvl="1">
              <a:buFont typeface="Wingdings" panose="05000000000000000000" pitchFamily="2" charset="2"/>
              <a:buChar char="Ø"/>
            </a:pPr>
            <a:r>
              <a:rPr lang="fr-FR" dirty="0"/>
              <a:t>Années 2010 : Écosystème Open Source et Compilateurs Modernes</a:t>
            </a:r>
          </a:p>
          <a:p>
            <a:pPr lvl="1">
              <a:buFont typeface="Wingdings" panose="05000000000000000000" pitchFamily="2" charset="2"/>
              <a:buChar char="Ø"/>
            </a:pPr>
            <a:r>
              <a:rPr lang="en-US" dirty="0"/>
              <a:t>Tendances </a:t>
            </a:r>
            <a:r>
              <a:rPr lang="en-US" dirty="0" err="1"/>
              <a:t>Actuelles</a:t>
            </a:r>
            <a:r>
              <a:rPr lang="en-US" dirty="0"/>
              <a:t> et </a:t>
            </a:r>
            <a:r>
              <a:rPr lang="en-US" dirty="0" err="1"/>
              <a:t>Futur</a:t>
            </a:r>
            <a:endParaRPr lang="fr-FR" dirty="0"/>
          </a:p>
          <a:p>
            <a:pPr lvl="1"/>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a:p>
        </p:txBody>
      </p:sp>
    </p:spTree>
    <p:extLst>
      <p:ext uri="{BB962C8B-B14F-4D97-AF65-F5344CB8AC3E}">
        <p14:creationId xmlns:p14="http://schemas.microsoft.com/office/powerpoint/2010/main" val="10736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309539" y="1620253"/>
            <a:ext cx="5662863" cy="887127"/>
          </a:xfrm>
        </p:spPr>
        <p:txBody>
          <a:bodyPr/>
          <a:lstStyle/>
          <a:p>
            <a:pPr algn="ctr"/>
            <a:r>
              <a:rPr lang="fr-FR" sz="2400" dirty="0"/>
              <a:t>langages de programmation et compilation </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r>
              <a:rPr lang="fr-FR" dirty="0"/>
              <a:t>Les langages de programmation et la compilation sont étroitement liés. Voici un aperçu de la relation entre les deux, en mettant en lumière comment les différentes générations de langages de programmation ont influencé les techniques de compilation et vice-versa</a:t>
            </a:r>
            <a:endParaRPr lang="en-US" dirty="0"/>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91031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fr-FR" sz="2800" dirty="0"/>
              <a:t>Les langages de programmation et compilation </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a:p>
        </p:txBody>
      </p:sp>
      <p:grpSp>
        <p:nvGrpSpPr>
          <p:cNvPr id="50" name="Group 49">
            <a:extLst>
              <a:ext uri="{FF2B5EF4-FFF2-40B4-BE49-F238E27FC236}">
                <a16:creationId xmlns:a16="http://schemas.microsoft.com/office/drawing/2014/main" id="{0BBC8F68-6CA6-43FD-AFEF-63C304551A62}"/>
              </a:ext>
            </a:extLst>
          </p:cNvPr>
          <p:cNvGrpSpPr/>
          <p:nvPr/>
        </p:nvGrpSpPr>
        <p:grpSpPr>
          <a:xfrm>
            <a:off x="663018" y="3122999"/>
            <a:ext cx="10717280" cy="1786618"/>
            <a:chOff x="663018" y="2894402"/>
            <a:chExt cx="10717280" cy="1786618"/>
          </a:xfrm>
        </p:grpSpPr>
        <p:grpSp>
          <p:nvGrpSpPr>
            <p:cNvPr id="35" name="Group 34">
              <a:extLst>
                <a:ext uri="{FF2B5EF4-FFF2-40B4-BE49-F238E27FC236}">
                  <a16:creationId xmlns:a16="http://schemas.microsoft.com/office/drawing/2014/main" id="{F5F29D45-AFC6-4764-9A35-DBB2AEA06028}"/>
                </a:ext>
              </a:extLst>
            </p:cNvPr>
            <p:cNvGrpSpPr/>
            <p:nvPr/>
          </p:nvGrpSpPr>
          <p:grpSpPr>
            <a:xfrm>
              <a:off x="663018" y="2894402"/>
              <a:ext cx="10717280" cy="1786618"/>
              <a:chOff x="295275" y="2894402"/>
              <a:chExt cx="10717280" cy="1786618"/>
            </a:xfrm>
          </p:grpSpPr>
          <p:cxnSp>
            <p:nvCxnSpPr>
              <p:cNvPr id="17" name="Straight Arrow Connector 16">
                <a:extLst>
                  <a:ext uri="{FF2B5EF4-FFF2-40B4-BE49-F238E27FC236}">
                    <a16:creationId xmlns:a16="http://schemas.microsoft.com/office/drawing/2014/main" id="{69C1BFCB-E024-443F-A94E-F2C2BF905D36}"/>
                  </a:ext>
                </a:extLst>
              </p:cNvPr>
              <p:cNvCxnSpPr>
                <a:cxnSpLocks/>
              </p:cNvCxnSpPr>
              <p:nvPr/>
            </p:nvCxnSpPr>
            <p:spPr>
              <a:xfrm>
                <a:off x="8976552" y="3786809"/>
                <a:ext cx="2036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ircle: Hollow 17">
                <a:extLst>
                  <a:ext uri="{FF2B5EF4-FFF2-40B4-BE49-F238E27FC236}">
                    <a16:creationId xmlns:a16="http://schemas.microsoft.com/office/drawing/2014/main" id="{7704CB86-DB46-4027-8752-3188000B7C48}"/>
                  </a:ext>
                </a:extLst>
              </p:cNvPr>
              <p:cNvSpPr/>
              <p:nvPr/>
            </p:nvSpPr>
            <p:spPr>
              <a:xfrm>
                <a:off x="1480930" y="3627783"/>
                <a:ext cx="327992" cy="32798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ircle: Hollow 18">
                <a:extLst>
                  <a:ext uri="{FF2B5EF4-FFF2-40B4-BE49-F238E27FC236}">
                    <a16:creationId xmlns:a16="http://schemas.microsoft.com/office/drawing/2014/main" id="{BD1C3E74-E6F8-4900-8FD2-21F6524DD682}"/>
                  </a:ext>
                </a:extLst>
              </p:cNvPr>
              <p:cNvSpPr/>
              <p:nvPr/>
            </p:nvSpPr>
            <p:spPr>
              <a:xfrm>
                <a:off x="3248439" y="3622814"/>
                <a:ext cx="327992" cy="32798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ircle: Hollow 19">
                <a:extLst>
                  <a:ext uri="{FF2B5EF4-FFF2-40B4-BE49-F238E27FC236}">
                    <a16:creationId xmlns:a16="http://schemas.microsoft.com/office/drawing/2014/main" id="{9A6E131B-38B7-4BFC-AC21-E895EF9186BD}"/>
                  </a:ext>
                </a:extLst>
              </p:cNvPr>
              <p:cNvSpPr/>
              <p:nvPr/>
            </p:nvSpPr>
            <p:spPr>
              <a:xfrm>
                <a:off x="5015948" y="3622814"/>
                <a:ext cx="327992" cy="32798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1693A71A-8C8C-4A86-8586-4D9C5C58EDEF}"/>
                  </a:ext>
                </a:extLst>
              </p:cNvPr>
              <p:cNvSpPr/>
              <p:nvPr/>
            </p:nvSpPr>
            <p:spPr>
              <a:xfrm>
                <a:off x="6783457" y="3622814"/>
                <a:ext cx="327992" cy="32798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634A175D-7D8D-4140-9530-532B7B5C6E4E}"/>
                  </a:ext>
                </a:extLst>
              </p:cNvPr>
              <p:cNvSpPr/>
              <p:nvPr/>
            </p:nvSpPr>
            <p:spPr>
              <a:xfrm>
                <a:off x="8688318" y="3622814"/>
                <a:ext cx="327992" cy="32798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3C439CDA-23B0-440F-BF99-F35538185B0D}"/>
                  </a:ext>
                </a:extLst>
              </p:cNvPr>
              <p:cNvSpPr txBox="1"/>
              <p:nvPr/>
            </p:nvSpPr>
            <p:spPr>
              <a:xfrm>
                <a:off x="733562" y="3145676"/>
                <a:ext cx="1983963" cy="400110"/>
              </a:xfrm>
              <a:prstGeom prst="rect">
                <a:avLst/>
              </a:prstGeom>
              <a:noFill/>
            </p:spPr>
            <p:txBody>
              <a:bodyPr wrap="square" rtlCol="0">
                <a:spAutoFit/>
              </a:bodyPr>
              <a:lstStyle/>
              <a:p>
                <a:r>
                  <a:rPr lang="fr-FR" sz="2000" cap="all" dirty="0">
                    <a:solidFill>
                      <a:schemeClr val="bg1"/>
                    </a:solidFill>
                    <a:latin typeface="+mj-lt"/>
                    <a:ea typeface="+mj-ea"/>
                    <a:cs typeface="Biome" panose="020B0503030204020804" pitchFamily="34" charset="0"/>
                  </a:rPr>
                  <a:t>(1940 -1950)</a:t>
                </a:r>
                <a:endParaRPr lang="en-US" sz="2000" cap="all" dirty="0">
                  <a:solidFill>
                    <a:schemeClr val="bg1"/>
                  </a:solidFill>
                  <a:latin typeface="+mj-lt"/>
                  <a:ea typeface="+mj-ea"/>
                  <a:cs typeface="Biome" panose="020B0503030204020804" pitchFamily="34" charset="0"/>
                </a:endParaRPr>
              </a:p>
            </p:txBody>
          </p:sp>
          <p:sp>
            <p:nvSpPr>
              <p:cNvPr id="24" name="TextBox 23">
                <a:extLst>
                  <a:ext uri="{FF2B5EF4-FFF2-40B4-BE49-F238E27FC236}">
                    <a16:creationId xmlns:a16="http://schemas.microsoft.com/office/drawing/2014/main" id="{654201EA-A8D0-468D-989A-59AE4343E57C}"/>
                  </a:ext>
                </a:extLst>
              </p:cNvPr>
              <p:cNvSpPr txBox="1"/>
              <p:nvPr/>
            </p:nvSpPr>
            <p:spPr>
              <a:xfrm>
                <a:off x="2526885" y="4027833"/>
                <a:ext cx="1935785" cy="400110"/>
              </a:xfrm>
              <a:prstGeom prst="rect">
                <a:avLst/>
              </a:prstGeom>
              <a:noFill/>
            </p:spPr>
            <p:txBody>
              <a:bodyPr wrap="square" rtlCol="0">
                <a:spAutoFit/>
              </a:bodyPr>
              <a:lstStyle/>
              <a:p>
                <a:r>
                  <a:rPr lang="fr-FR" sz="2000" cap="all" dirty="0">
                    <a:solidFill>
                      <a:schemeClr val="bg1"/>
                    </a:solidFill>
                    <a:latin typeface="+mj-lt"/>
                    <a:ea typeface="+mj-ea"/>
                    <a:cs typeface="Biome" panose="020B0503030204020804" pitchFamily="34" charset="0"/>
                  </a:rPr>
                  <a:t>(1950 -1960)</a:t>
                </a:r>
                <a:endParaRPr lang="en-US" sz="2000" cap="all" dirty="0">
                  <a:solidFill>
                    <a:schemeClr val="bg1"/>
                  </a:solidFill>
                  <a:latin typeface="+mj-lt"/>
                  <a:ea typeface="+mj-ea"/>
                  <a:cs typeface="Biome" panose="020B0503030204020804" pitchFamily="34" charset="0"/>
                </a:endParaRPr>
              </a:p>
            </p:txBody>
          </p:sp>
          <p:sp>
            <p:nvSpPr>
              <p:cNvPr id="25" name="TextBox 24">
                <a:extLst>
                  <a:ext uri="{FF2B5EF4-FFF2-40B4-BE49-F238E27FC236}">
                    <a16:creationId xmlns:a16="http://schemas.microsoft.com/office/drawing/2014/main" id="{AB80911F-149A-41AA-8577-44B5C2FADDE1}"/>
                  </a:ext>
                </a:extLst>
              </p:cNvPr>
              <p:cNvSpPr txBox="1"/>
              <p:nvPr/>
            </p:nvSpPr>
            <p:spPr>
              <a:xfrm>
                <a:off x="4294394" y="3145676"/>
                <a:ext cx="1917563" cy="400110"/>
              </a:xfrm>
              <a:prstGeom prst="rect">
                <a:avLst/>
              </a:prstGeom>
              <a:noFill/>
            </p:spPr>
            <p:txBody>
              <a:bodyPr wrap="square" rtlCol="0">
                <a:spAutoFit/>
              </a:bodyPr>
              <a:lstStyle/>
              <a:p>
                <a:r>
                  <a:rPr lang="fr-FR" sz="2000" cap="all" dirty="0">
                    <a:solidFill>
                      <a:schemeClr val="bg1"/>
                    </a:solidFill>
                    <a:latin typeface="+mj-lt"/>
                    <a:ea typeface="+mj-ea"/>
                    <a:cs typeface="Biome" panose="020B0503030204020804" pitchFamily="34" charset="0"/>
                  </a:rPr>
                  <a:t>(1960 -1980)</a:t>
                </a:r>
                <a:endParaRPr lang="en-US" sz="2000" cap="all" dirty="0">
                  <a:solidFill>
                    <a:schemeClr val="bg1"/>
                  </a:solidFill>
                  <a:latin typeface="+mj-lt"/>
                  <a:ea typeface="+mj-ea"/>
                  <a:cs typeface="Biome" panose="020B0503030204020804" pitchFamily="34" charset="0"/>
                </a:endParaRPr>
              </a:p>
            </p:txBody>
          </p:sp>
          <p:sp>
            <p:nvSpPr>
              <p:cNvPr id="26" name="TextBox 25">
                <a:extLst>
                  <a:ext uri="{FF2B5EF4-FFF2-40B4-BE49-F238E27FC236}">
                    <a16:creationId xmlns:a16="http://schemas.microsoft.com/office/drawing/2014/main" id="{88A484BF-41EA-4F2E-9D4A-FAFBC3EF1912}"/>
                  </a:ext>
                </a:extLst>
              </p:cNvPr>
              <p:cNvSpPr txBox="1"/>
              <p:nvPr/>
            </p:nvSpPr>
            <p:spPr>
              <a:xfrm>
                <a:off x="6086752" y="4027833"/>
                <a:ext cx="2013640" cy="400110"/>
              </a:xfrm>
              <a:prstGeom prst="rect">
                <a:avLst/>
              </a:prstGeom>
              <a:noFill/>
            </p:spPr>
            <p:txBody>
              <a:bodyPr wrap="square" rtlCol="0">
                <a:spAutoFit/>
              </a:bodyPr>
              <a:lstStyle/>
              <a:p>
                <a:r>
                  <a:rPr lang="fr-FR" sz="2000" cap="all" dirty="0">
                    <a:solidFill>
                      <a:schemeClr val="bg1"/>
                    </a:solidFill>
                    <a:latin typeface="+mj-lt"/>
                    <a:ea typeface="+mj-ea"/>
                    <a:cs typeface="Biome" panose="020B0503030204020804" pitchFamily="34" charset="0"/>
                  </a:rPr>
                  <a:t>(1980 – 2000)</a:t>
                </a:r>
                <a:endParaRPr lang="en-US" sz="2000" cap="all" dirty="0">
                  <a:solidFill>
                    <a:schemeClr val="bg1"/>
                  </a:solidFill>
                  <a:latin typeface="+mj-lt"/>
                  <a:ea typeface="+mj-ea"/>
                  <a:cs typeface="Biome" panose="020B0503030204020804" pitchFamily="34" charset="0"/>
                </a:endParaRPr>
              </a:p>
            </p:txBody>
          </p:sp>
          <p:sp>
            <p:nvSpPr>
              <p:cNvPr id="27" name="TextBox 26">
                <a:extLst>
                  <a:ext uri="{FF2B5EF4-FFF2-40B4-BE49-F238E27FC236}">
                    <a16:creationId xmlns:a16="http://schemas.microsoft.com/office/drawing/2014/main" id="{F4978A28-63B3-4C4A-9DA3-3793CEFE1D76}"/>
                  </a:ext>
                </a:extLst>
              </p:cNvPr>
              <p:cNvSpPr txBox="1"/>
              <p:nvPr/>
            </p:nvSpPr>
            <p:spPr>
              <a:xfrm>
                <a:off x="7966764" y="3145676"/>
                <a:ext cx="2071758" cy="400110"/>
              </a:xfrm>
              <a:prstGeom prst="rect">
                <a:avLst/>
              </a:prstGeom>
              <a:noFill/>
            </p:spPr>
            <p:txBody>
              <a:bodyPr wrap="square" rtlCol="0">
                <a:spAutoFit/>
              </a:bodyPr>
              <a:lstStyle/>
              <a:p>
                <a:r>
                  <a:rPr lang="fr-FR" sz="2000" cap="all" dirty="0">
                    <a:solidFill>
                      <a:schemeClr val="bg1"/>
                    </a:solidFill>
                    <a:latin typeface="+mj-lt"/>
                    <a:ea typeface="+mj-ea"/>
                    <a:cs typeface="Biome" panose="020B0503030204020804" pitchFamily="34" charset="0"/>
                  </a:rPr>
                  <a:t>(2000 – 2024)</a:t>
                </a:r>
                <a:endParaRPr lang="en-US" sz="2000" cap="all" dirty="0">
                  <a:solidFill>
                    <a:schemeClr val="bg1"/>
                  </a:solidFill>
                  <a:latin typeface="+mj-lt"/>
                  <a:ea typeface="+mj-ea"/>
                  <a:cs typeface="Biome" panose="020B0503030204020804" pitchFamily="34" charset="0"/>
                </a:endParaRPr>
              </a:p>
            </p:txBody>
          </p:sp>
          <p:sp>
            <p:nvSpPr>
              <p:cNvPr id="28" name="TextBox 27">
                <a:extLst>
                  <a:ext uri="{FF2B5EF4-FFF2-40B4-BE49-F238E27FC236}">
                    <a16:creationId xmlns:a16="http://schemas.microsoft.com/office/drawing/2014/main" id="{A0CC63A3-CA6C-4DCF-8D25-350DFE95BFCE}"/>
                  </a:ext>
                </a:extLst>
              </p:cNvPr>
              <p:cNvSpPr txBox="1"/>
              <p:nvPr/>
            </p:nvSpPr>
            <p:spPr>
              <a:xfrm>
                <a:off x="3830293" y="2894402"/>
                <a:ext cx="3027294" cy="338554"/>
              </a:xfrm>
              <a:prstGeom prst="rect">
                <a:avLst/>
              </a:prstGeom>
              <a:noFill/>
            </p:spPr>
            <p:txBody>
              <a:bodyPr wrap="square" rtlCol="0">
                <a:spAutoFit/>
              </a:bodyPr>
              <a:lstStyle/>
              <a:p>
                <a:r>
                  <a:rPr lang="en-US" sz="1600" cap="all" dirty="0">
                    <a:solidFill>
                      <a:schemeClr val="bg1"/>
                    </a:solidFill>
                    <a:latin typeface="+mj-lt"/>
                    <a:ea typeface="+mj-ea"/>
                    <a:cs typeface="Biome" panose="020B0503030204020804" pitchFamily="34" charset="0"/>
                  </a:rPr>
                  <a:t>Troisième Génération</a:t>
                </a:r>
              </a:p>
            </p:txBody>
          </p:sp>
          <p:sp>
            <p:nvSpPr>
              <p:cNvPr id="29" name="TextBox 28">
                <a:extLst>
                  <a:ext uri="{FF2B5EF4-FFF2-40B4-BE49-F238E27FC236}">
                    <a16:creationId xmlns:a16="http://schemas.microsoft.com/office/drawing/2014/main" id="{CFF4A4ED-B25A-493B-B954-1204A7E6C89A}"/>
                  </a:ext>
                </a:extLst>
              </p:cNvPr>
              <p:cNvSpPr txBox="1"/>
              <p:nvPr/>
            </p:nvSpPr>
            <p:spPr>
              <a:xfrm>
                <a:off x="295275" y="2894714"/>
                <a:ext cx="3027294" cy="338554"/>
              </a:xfrm>
              <a:prstGeom prst="rect">
                <a:avLst/>
              </a:prstGeom>
              <a:noFill/>
            </p:spPr>
            <p:txBody>
              <a:bodyPr wrap="square" rtlCol="0">
                <a:spAutoFit/>
              </a:bodyPr>
              <a:lstStyle/>
              <a:p>
                <a:r>
                  <a:rPr lang="en-US" sz="1600" cap="all" dirty="0">
                    <a:solidFill>
                      <a:schemeClr val="bg1"/>
                    </a:solidFill>
                    <a:latin typeface="+mj-lt"/>
                    <a:ea typeface="+mj-ea"/>
                    <a:cs typeface="Biome" panose="020B0503030204020804" pitchFamily="34" charset="0"/>
                  </a:rPr>
                  <a:t>PREMIèRE Génération</a:t>
                </a:r>
              </a:p>
            </p:txBody>
          </p:sp>
          <p:sp>
            <p:nvSpPr>
              <p:cNvPr id="30" name="TextBox 29">
                <a:extLst>
                  <a:ext uri="{FF2B5EF4-FFF2-40B4-BE49-F238E27FC236}">
                    <a16:creationId xmlns:a16="http://schemas.microsoft.com/office/drawing/2014/main" id="{958791F6-94DC-4D23-A773-0F988FE47103}"/>
                  </a:ext>
                </a:extLst>
              </p:cNvPr>
              <p:cNvSpPr txBox="1"/>
              <p:nvPr/>
            </p:nvSpPr>
            <p:spPr>
              <a:xfrm>
                <a:off x="7502663" y="2894402"/>
                <a:ext cx="3027294" cy="338554"/>
              </a:xfrm>
              <a:prstGeom prst="rect">
                <a:avLst/>
              </a:prstGeom>
              <a:noFill/>
            </p:spPr>
            <p:txBody>
              <a:bodyPr wrap="square" rtlCol="0">
                <a:spAutoFit/>
              </a:bodyPr>
              <a:lstStyle/>
              <a:p>
                <a:r>
                  <a:rPr lang="en-US" sz="1600" cap="all" dirty="0">
                    <a:solidFill>
                      <a:schemeClr val="bg1"/>
                    </a:solidFill>
                    <a:latin typeface="+mj-lt"/>
                    <a:ea typeface="+mj-ea"/>
                    <a:cs typeface="Biome" panose="020B0503030204020804" pitchFamily="34" charset="0"/>
                  </a:rPr>
                  <a:t>CINQUième Génération</a:t>
                </a:r>
              </a:p>
            </p:txBody>
          </p:sp>
          <p:sp>
            <p:nvSpPr>
              <p:cNvPr id="31" name="TextBox 30">
                <a:extLst>
                  <a:ext uri="{FF2B5EF4-FFF2-40B4-BE49-F238E27FC236}">
                    <a16:creationId xmlns:a16="http://schemas.microsoft.com/office/drawing/2014/main" id="{DF85642B-D3A3-4CA5-89C6-1A9565D7C5C7}"/>
                  </a:ext>
                </a:extLst>
              </p:cNvPr>
              <p:cNvSpPr txBox="1"/>
              <p:nvPr/>
            </p:nvSpPr>
            <p:spPr>
              <a:xfrm>
                <a:off x="2062784" y="4342466"/>
                <a:ext cx="3027294" cy="338554"/>
              </a:xfrm>
              <a:prstGeom prst="rect">
                <a:avLst/>
              </a:prstGeom>
              <a:noFill/>
            </p:spPr>
            <p:txBody>
              <a:bodyPr wrap="square" rtlCol="0">
                <a:spAutoFit/>
              </a:bodyPr>
              <a:lstStyle/>
              <a:p>
                <a:r>
                  <a:rPr lang="en-US" sz="1600" cap="all" dirty="0">
                    <a:solidFill>
                      <a:schemeClr val="bg1"/>
                    </a:solidFill>
                    <a:latin typeface="+mj-lt"/>
                    <a:ea typeface="+mj-ea"/>
                    <a:cs typeface="Biome" panose="020B0503030204020804" pitchFamily="34" charset="0"/>
                  </a:rPr>
                  <a:t>DEUXIème Génération</a:t>
                </a:r>
              </a:p>
            </p:txBody>
          </p:sp>
          <p:sp>
            <p:nvSpPr>
              <p:cNvPr id="32" name="TextBox 31">
                <a:extLst>
                  <a:ext uri="{FF2B5EF4-FFF2-40B4-BE49-F238E27FC236}">
                    <a16:creationId xmlns:a16="http://schemas.microsoft.com/office/drawing/2014/main" id="{ECD0B2BA-5CEC-4023-82FE-E7E818A9EABD}"/>
                  </a:ext>
                </a:extLst>
              </p:cNvPr>
              <p:cNvSpPr txBox="1"/>
              <p:nvPr/>
            </p:nvSpPr>
            <p:spPr>
              <a:xfrm>
                <a:off x="5597802" y="4342466"/>
                <a:ext cx="3027294" cy="338554"/>
              </a:xfrm>
              <a:prstGeom prst="rect">
                <a:avLst/>
              </a:prstGeom>
              <a:noFill/>
            </p:spPr>
            <p:txBody>
              <a:bodyPr wrap="square" rtlCol="0">
                <a:spAutoFit/>
              </a:bodyPr>
              <a:lstStyle/>
              <a:p>
                <a:r>
                  <a:rPr lang="en-US" sz="1600" cap="all" dirty="0">
                    <a:solidFill>
                      <a:schemeClr val="bg1"/>
                    </a:solidFill>
                    <a:latin typeface="+mj-lt"/>
                    <a:ea typeface="+mj-ea"/>
                    <a:cs typeface="Biome" panose="020B0503030204020804" pitchFamily="34" charset="0"/>
                  </a:rPr>
                  <a:t>QUATRième Génération</a:t>
                </a:r>
              </a:p>
            </p:txBody>
          </p:sp>
        </p:grpSp>
        <p:cxnSp>
          <p:nvCxnSpPr>
            <p:cNvPr id="38" name="Straight Connector 37">
              <a:extLst>
                <a:ext uri="{FF2B5EF4-FFF2-40B4-BE49-F238E27FC236}">
                  <a16:creationId xmlns:a16="http://schemas.microsoft.com/office/drawing/2014/main" id="{71A7CA16-0E67-41FC-9A3F-7F8D9106F86E}"/>
                </a:ext>
              </a:extLst>
            </p:cNvPr>
            <p:cNvCxnSpPr>
              <a:cxnSpLocks/>
            </p:cNvCxnSpPr>
            <p:nvPr/>
          </p:nvCxnSpPr>
          <p:spPr>
            <a:xfrm flipV="1">
              <a:off x="705680" y="3784324"/>
              <a:ext cx="1187721" cy="2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6FE6977-FC4A-42F5-B6CB-EE372D905C27}"/>
                </a:ext>
              </a:extLst>
            </p:cNvPr>
            <p:cNvCxnSpPr>
              <a:cxnSpLocks/>
              <a:endCxn id="19" idx="2"/>
            </p:cNvCxnSpPr>
            <p:nvPr/>
          </p:nvCxnSpPr>
          <p:spPr>
            <a:xfrm flipV="1">
              <a:off x="2150167" y="3786809"/>
              <a:ext cx="1466015" cy="3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931A88-FAA9-4DD8-AE25-29DF2B085CF5}"/>
                </a:ext>
              </a:extLst>
            </p:cNvPr>
            <p:cNvCxnSpPr>
              <a:cxnSpLocks/>
              <a:endCxn id="20" idx="2"/>
            </p:cNvCxnSpPr>
            <p:nvPr/>
          </p:nvCxnSpPr>
          <p:spPr>
            <a:xfrm flipV="1">
              <a:off x="3909390" y="3786809"/>
              <a:ext cx="1474301" cy="3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3A15B19-09A4-4651-842F-EB033F238F4A}"/>
                </a:ext>
              </a:extLst>
            </p:cNvPr>
            <p:cNvCxnSpPr>
              <a:cxnSpLocks/>
            </p:cNvCxnSpPr>
            <p:nvPr/>
          </p:nvCxnSpPr>
          <p:spPr>
            <a:xfrm flipV="1">
              <a:off x="5691807" y="3790124"/>
              <a:ext cx="1474301" cy="3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2BE16CF-D530-4A3F-B7DF-DB61EB56D059}"/>
                </a:ext>
              </a:extLst>
            </p:cNvPr>
            <p:cNvCxnSpPr>
              <a:cxnSpLocks/>
              <a:endCxn id="22" idx="2"/>
            </p:cNvCxnSpPr>
            <p:nvPr/>
          </p:nvCxnSpPr>
          <p:spPr>
            <a:xfrm flipV="1">
              <a:off x="7441087" y="3786809"/>
              <a:ext cx="1614974" cy="663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300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fr-FR" dirty="0"/>
              <a:t>Langages de Première Génération </a:t>
            </a:r>
            <a:r>
              <a:rPr lang="fr-FR" sz="2400" dirty="0"/>
              <a:t>(1940-1950)</a:t>
            </a:r>
            <a:endParaRPr lang="en-US" sz="2400" dirty="0"/>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6"/>
            <a:ext cx="10944561" cy="2940654"/>
          </a:xfrm>
        </p:spPr>
        <p:txBody>
          <a:bodyPr/>
          <a:lstStyle/>
          <a:p>
            <a:r>
              <a:rPr lang="en-US" b="1" dirty="0">
                <a:solidFill>
                  <a:schemeClr val="accent4">
                    <a:lumMod val="60000"/>
                    <a:lumOff val="40000"/>
                  </a:schemeClr>
                </a:solidFill>
              </a:rPr>
              <a:t>Examples</a:t>
            </a:r>
            <a:r>
              <a:rPr lang="en-US" dirty="0"/>
              <a:t> : Assembleur.</a:t>
            </a:r>
          </a:p>
          <a:p>
            <a:r>
              <a:rPr lang="fr-FR" b="1" dirty="0">
                <a:solidFill>
                  <a:schemeClr val="accent4">
                    <a:lumMod val="60000"/>
                    <a:lumOff val="40000"/>
                  </a:schemeClr>
                </a:solidFill>
              </a:rPr>
              <a:t>Caractéristiques</a:t>
            </a:r>
            <a:r>
              <a:rPr lang="fr-FR" dirty="0"/>
              <a:t> : Langage de bas niveau, très proche du code machine.</a:t>
            </a:r>
            <a:endParaRPr lang="en-US" dirty="0"/>
          </a:p>
          <a:p>
            <a:r>
              <a:rPr lang="en-US" b="1" dirty="0">
                <a:solidFill>
                  <a:schemeClr val="accent4">
                    <a:lumMod val="60000"/>
                    <a:lumOff val="40000"/>
                  </a:schemeClr>
                </a:solidFill>
              </a:rPr>
              <a:t>Compilation</a:t>
            </a:r>
            <a:r>
              <a:rPr lang="en-US" dirty="0"/>
              <a:t> : </a:t>
            </a:r>
            <a:r>
              <a:rPr lang="fr-FR" dirty="0"/>
              <a:t>Initialement, les programmes étaient écrits en code machine ou en assembleur, qui nécessitait peu de compilation. L'assembleur est un programme simple qui traduit des instructions d'assemblage en code machine.</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a:p>
        </p:txBody>
      </p:sp>
    </p:spTree>
    <p:extLst>
      <p:ext uri="{BB962C8B-B14F-4D97-AF65-F5344CB8AC3E}">
        <p14:creationId xmlns:p14="http://schemas.microsoft.com/office/powerpoint/2010/main" val="7969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fr-FR" dirty="0"/>
              <a:t>Langages de </a:t>
            </a:r>
            <a:r>
              <a:rPr lang="en-US" dirty="0"/>
              <a:t>Deuxième </a:t>
            </a:r>
            <a:r>
              <a:rPr lang="fr-FR" dirty="0"/>
              <a:t>Génération </a:t>
            </a:r>
            <a:r>
              <a:rPr lang="fr-FR" sz="2400" dirty="0"/>
              <a:t>(1950-1960)</a:t>
            </a:r>
            <a:endParaRPr lang="en-US" sz="2400" dirty="0"/>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6"/>
            <a:ext cx="10944561" cy="3760662"/>
          </a:xfrm>
        </p:spPr>
        <p:txBody>
          <a:bodyPr/>
          <a:lstStyle/>
          <a:p>
            <a:r>
              <a:rPr lang="en-US" b="1" dirty="0">
                <a:solidFill>
                  <a:schemeClr val="accent4">
                    <a:lumMod val="60000"/>
                    <a:lumOff val="40000"/>
                  </a:schemeClr>
                </a:solidFill>
              </a:rPr>
              <a:t>Examples</a:t>
            </a:r>
            <a:r>
              <a:rPr lang="en-US" dirty="0"/>
              <a:t> : Fortran, COBOL, Lisp.</a:t>
            </a:r>
          </a:p>
          <a:p>
            <a:r>
              <a:rPr lang="fr-FR" b="1" dirty="0">
                <a:solidFill>
                  <a:schemeClr val="accent4">
                    <a:lumMod val="60000"/>
                    <a:lumOff val="40000"/>
                  </a:schemeClr>
                </a:solidFill>
              </a:rPr>
              <a:t>Caractéristiques</a:t>
            </a:r>
            <a:r>
              <a:rPr lang="fr-FR" dirty="0"/>
              <a:t> : Introduction des langages de haut niveau, permettant une abstraction par rapport au matériel.</a:t>
            </a:r>
            <a:endParaRPr lang="en-US" dirty="0"/>
          </a:p>
          <a:p>
            <a:r>
              <a:rPr lang="en-US" b="1" dirty="0">
                <a:solidFill>
                  <a:schemeClr val="accent4">
                    <a:lumMod val="60000"/>
                    <a:lumOff val="40000"/>
                  </a:schemeClr>
                </a:solidFill>
              </a:rPr>
              <a:t>Compilation</a:t>
            </a:r>
            <a:r>
              <a:rPr lang="en-US" dirty="0"/>
              <a:t> : </a:t>
            </a: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Fortran : Premier compilateur à traduire du code de haut niveau en code machine, nécessitant des techniques d'analyse lexicale et syntaxique.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COBOL : Conçu pour les applications commerciales, nécessitant des optimisations spécifiques pour le traitement de grandes quantités de données.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Lisp : Introduit la compilation de langages fonctionnels et symboliques.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3464" lvl="1" indent="0">
              <a:buNone/>
            </a:pP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a:p>
        </p:txBody>
      </p:sp>
    </p:spTree>
    <p:extLst>
      <p:ext uri="{BB962C8B-B14F-4D97-AF65-F5344CB8AC3E}">
        <p14:creationId xmlns:p14="http://schemas.microsoft.com/office/powerpoint/2010/main" val="388843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fr-FR" dirty="0"/>
              <a:t>Langages de </a:t>
            </a:r>
            <a:r>
              <a:rPr lang="en-US" dirty="0"/>
              <a:t>Troisième </a:t>
            </a:r>
            <a:r>
              <a:rPr lang="fr-FR" dirty="0"/>
              <a:t>Génération </a:t>
            </a:r>
            <a:r>
              <a:rPr lang="fr-FR" sz="2400" dirty="0"/>
              <a:t>(1960-1980)</a:t>
            </a:r>
            <a:endParaRPr lang="en-US" sz="2400" dirty="0"/>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6"/>
            <a:ext cx="10944561" cy="3760662"/>
          </a:xfrm>
        </p:spPr>
        <p:txBody>
          <a:bodyPr/>
          <a:lstStyle/>
          <a:p>
            <a:r>
              <a:rPr lang="en-US" b="1" dirty="0">
                <a:solidFill>
                  <a:schemeClr val="accent4">
                    <a:lumMod val="60000"/>
                    <a:lumOff val="40000"/>
                  </a:schemeClr>
                </a:solidFill>
              </a:rPr>
              <a:t>Examples</a:t>
            </a:r>
            <a:r>
              <a:rPr lang="en-US" dirty="0"/>
              <a:t> : C, Pascal, etc...</a:t>
            </a:r>
          </a:p>
          <a:p>
            <a:r>
              <a:rPr lang="fr-FR" b="1" dirty="0">
                <a:solidFill>
                  <a:schemeClr val="accent4">
                    <a:lumMod val="60000"/>
                    <a:lumOff val="40000"/>
                  </a:schemeClr>
                </a:solidFill>
              </a:rPr>
              <a:t>Caractéristiques</a:t>
            </a:r>
            <a:r>
              <a:rPr lang="fr-FR" dirty="0"/>
              <a:t> : Langages plus structurés, orientés vers la gestion de la mémoire et les structures de données complexes.</a:t>
            </a:r>
          </a:p>
          <a:p>
            <a:r>
              <a:rPr lang="en-US" b="1" dirty="0">
                <a:solidFill>
                  <a:schemeClr val="accent4">
                    <a:lumMod val="60000"/>
                    <a:lumOff val="40000"/>
                  </a:schemeClr>
                </a:solidFill>
              </a:rPr>
              <a:t>Compilation</a:t>
            </a:r>
            <a:r>
              <a:rPr lang="en-US" dirty="0"/>
              <a:t> : </a:t>
            </a: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C : Développement de compilateurs efficaces, capables de générer du code optimisé pour différentes architectures matérielles.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Pascal : Utilisation de compilateurs pour l'enseignement de la programmation, avec des techniques avancées de vérification de type.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3464" lvl="1" indent="0">
              <a:buNone/>
            </a:pP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a:p>
        </p:txBody>
      </p:sp>
    </p:spTree>
    <p:extLst>
      <p:ext uri="{BB962C8B-B14F-4D97-AF65-F5344CB8AC3E}">
        <p14:creationId xmlns:p14="http://schemas.microsoft.com/office/powerpoint/2010/main" val="313031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fr-FR" dirty="0"/>
              <a:t>Langages de </a:t>
            </a:r>
            <a:r>
              <a:rPr lang="en-US" dirty="0"/>
              <a:t>Quatrième </a:t>
            </a:r>
            <a:r>
              <a:rPr lang="fr-FR" dirty="0"/>
              <a:t>Génération </a:t>
            </a:r>
            <a:r>
              <a:rPr lang="fr-FR" sz="2400" dirty="0"/>
              <a:t>(1980-2000)</a:t>
            </a:r>
            <a:endParaRPr lang="en-US" sz="2400" dirty="0"/>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6"/>
            <a:ext cx="10944561" cy="3760662"/>
          </a:xfrm>
        </p:spPr>
        <p:txBody>
          <a:bodyPr/>
          <a:lstStyle/>
          <a:p>
            <a:r>
              <a:rPr lang="en-US" b="1" dirty="0">
                <a:solidFill>
                  <a:schemeClr val="accent4">
                    <a:lumMod val="60000"/>
                    <a:lumOff val="40000"/>
                  </a:schemeClr>
                </a:solidFill>
              </a:rPr>
              <a:t>Examples</a:t>
            </a:r>
            <a:r>
              <a:rPr lang="en-US" dirty="0"/>
              <a:t> : SQL, MATLAB, etc...</a:t>
            </a:r>
          </a:p>
          <a:p>
            <a:r>
              <a:rPr lang="fr-FR" b="1" dirty="0">
                <a:solidFill>
                  <a:schemeClr val="accent4">
                    <a:lumMod val="60000"/>
                    <a:lumOff val="40000"/>
                  </a:schemeClr>
                </a:solidFill>
              </a:rPr>
              <a:t>Caractéristiques</a:t>
            </a:r>
            <a:r>
              <a:rPr lang="fr-FR" dirty="0"/>
              <a:t> : Langages de haut niveau spécialisés, orientés vers des domaines spécifiques comme les bases de données ou le calcul scientifique.</a:t>
            </a:r>
          </a:p>
          <a:p>
            <a:r>
              <a:rPr lang="en-US" b="1" dirty="0">
                <a:solidFill>
                  <a:schemeClr val="accent4">
                    <a:lumMod val="60000"/>
                    <a:lumOff val="40000"/>
                  </a:schemeClr>
                </a:solidFill>
              </a:rPr>
              <a:t>Compilation</a:t>
            </a:r>
            <a:r>
              <a:rPr lang="en-US" dirty="0"/>
              <a:t> : </a:t>
            </a: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SQL : Utilisation de compilateurs pour traduire des requêtes en opérations sur des bases de données.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MATLAB : Compilateurs capables de transformer des scripts de calcul scientifique en code exécutable.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3464" lvl="1" indent="0">
              <a:buNone/>
            </a:pP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a:p>
        </p:txBody>
      </p:sp>
    </p:spTree>
    <p:extLst>
      <p:ext uri="{BB962C8B-B14F-4D97-AF65-F5344CB8AC3E}">
        <p14:creationId xmlns:p14="http://schemas.microsoft.com/office/powerpoint/2010/main" val="234673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1330101" cy="1327464"/>
          </a:xfrm>
        </p:spPr>
        <p:txBody>
          <a:bodyPr/>
          <a:lstStyle/>
          <a:p>
            <a:r>
              <a:rPr lang="fr-FR" dirty="0"/>
              <a:t>Langages de </a:t>
            </a:r>
            <a:r>
              <a:rPr lang="en-US" dirty="0"/>
              <a:t>Cinquième </a:t>
            </a:r>
            <a:r>
              <a:rPr lang="fr-FR" dirty="0"/>
              <a:t>Génération </a:t>
            </a:r>
            <a:r>
              <a:rPr lang="fr-FR" sz="2400" dirty="0"/>
              <a:t>(2000-Present)</a:t>
            </a:r>
            <a:endParaRPr lang="en-US" sz="2400" dirty="0"/>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6"/>
            <a:ext cx="10944561" cy="3760662"/>
          </a:xfrm>
        </p:spPr>
        <p:txBody>
          <a:bodyPr/>
          <a:lstStyle/>
          <a:p>
            <a:r>
              <a:rPr lang="en-US" b="1" dirty="0">
                <a:solidFill>
                  <a:schemeClr val="accent4">
                    <a:lumMod val="60000"/>
                    <a:lumOff val="40000"/>
                  </a:schemeClr>
                </a:solidFill>
              </a:rPr>
              <a:t>Examples</a:t>
            </a:r>
            <a:r>
              <a:rPr lang="en-US" dirty="0"/>
              <a:t> : Java, C#, Python, JavaScript.</a:t>
            </a:r>
          </a:p>
          <a:p>
            <a:r>
              <a:rPr lang="fr-FR" b="1" dirty="0">
                <a:solidFill>
                  <a:schemeClr val="accent4">
                    <a:lumMod val="60000"/>
                    <a:lumOff val="40000"/>
                  </a:schemeClr>
                </a:solidFill>
              </a:rPr>
              <a:t>Caractéristiques</a:t>
            </a:r>
            <a:r>
              <a:rPr lang="fr-FR" dirty="0"/>
              <a:t> : Langages orientés objets, </a:t>
            </a:r>
            <a:r>
              <a:rPr lang="fr-FR" dirty="0" err="1"/>
              <a:t>multi-paradigmes</a:t>
            </a:r>
            <a:r>
              <a:rPr lang="fr-FR" dirty="0"/>
              <a:t>, souvent utilisés pour le développement web et les applications distribuées.</a:t>
            </a:r>
          </a:p>
          <a:p>
            <a:r>
              <a:rPr lang="en-US" b="1" dirty="0">
                <a:solidFill>
                  <a:schemeClr val="accent4">
                    <a:lumMod val="60000"/>
                    <a:lumOff val="40000"/>
                  </a:schemeClr>
                </a:solidFill>
              </a:rPr>
              <a:t>Compilation</a:t>
            </a:r>
            <a:r>
              <a:rPr lang="en-US" dirty="0"/>
              <a:t> : </a:t>
            </a: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Java : Utilisation de la compilation Just-In-Time (JIT) et de la machine virtuelle Java (JVM), permettant une portabilité accrue.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C# : Compilateurs produisant du </a:t>
            </a:r>
            <a:r>
              <a:rPr lang="fr-FR" dirty="0" err="1">
                <a:effectLst/>
                <a:latin typeface="Calibri" panose="020F0502020204030204" pitchFamily="34" charset="0"/>
                <a:ea typeface="Calibri" panose="020F0502020204030204" pitchFamily="34" charset="0"/>
                <a:cs typeface="Times New Roman" panose="02020603050405020304" pitchFamily="18" charset="0"/>
              </a:rPr>
              <a:t>bytecode</a:t>
            </a:r>
            <a:r>
              <a:rPr lang="fr-FR" dirty="0">
                <a:effectLst/>
                <a:latin typeface="Calibri" panose="020F0502020204030204" pitchFamily="34" charset="0"/>
                <a:ea typeface="Calibri" panose="020F0502020204030204" pitchFamily="34" charset="0"/>
                <a:cs typeface="Times New Roman" panose="02020603050405020304" pitchFamily="18" charset="0"/>
              </a:rPr>
              <a:t> pour la plateforme .NET, avec des optimisations à l'exécution.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Python : Principalement interprété, mais avec des compilateurs comme </a:t>
            </a:r>
            <a:r>
              <a:rPr lang="fr-FR" dirty="0" err="1">
                <a:effectLst/>
                <a:latin typeface="Calibri" panose="020F0502020204030204" pitchFamily="34" charset="0"/>
                <a:ea typeface="Calibri" panose="020F0502020204030204" pitchFamily="34" charset="0"/>
                <a:cs typeface="Times New Roman" panose="02020603050405020304" pitchFamily="18" charset="0"/>
              </a:rPr>
              <a:t>PyPy</a:t>
            </a:r>
            <a:r>
              <a:rPr lang="fr-FR" dirty="0">
                <a:effectLst/>
                <a:latin typeface="Calibri" panose="020F0502020204030204" pitchFamily="34" charset="0"/>
                <a:ea typeface="Calibri" panose="020F0502020204030204" pitchFamily="34" charset="0"/>
                <a:cs typeface="Times New Roman" panose="02020603050405020304" pitchFamily="18" charset="0"/>
              </a:rPr>
              <a:t> pour améliorer les performances.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8358" lvl="2" indent="-285750">
              <a:lnSpc>
                <a:spcPct val="107000"/>
              </a:lnSpc>
              <a:spcBef>
                <a:spcPts val="0"/>
              </a:spcBef>
              <a:spcAft>
                <a:spcPts val="800"/>
              </a:spcAft>
              <a:buFont typeface="Courier New" panose="02070309020205020404" pitchFamily="49" charset="0"/>
              <a:buChar char="o"/>
            </a:pPr>
            <a:r>
              <a:rPr lang="fr-FR" dirty="0">
                <a:effectLst/>
                <a:latin typeface="Calibri" panose="020F0502020204030204" pitchFamily="34" charset="0"/>
                <a:ea typeface="Calibri" panose="020F0502020204030204" pitchFamily="34" charset="0"/>
                <a:cs typeface="Times New Roman" panose="02020603050405020304" pitchFamily="18" charset="0"/>
              </a:rPr>
              <a:t>JavaScript : Initialement interprété, mais maintenant avec des moteurs JIT comme V8 pour des performances proches du code natif.</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3464" lvl="1" indent="0">
              <a:buNone/>
            </a:pP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a:p>
        </p:txBody>
      </p:sp>
    </p:spTree>
    <p:extLst>
      <p:ext uri="{BB962C8B-B14F-4D97-AF65-F5344CB8AC3E}">
        <p14:creationId xmlns:p14="http://schemas.microsoft.com/office/powerpoint/2010/main" val="228740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Processus de Compilation(animation)</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5112499" cy="3723753"/>
          </a:xfrm>
        </p:spPr>
        <p:txBody>
          <a:bodyPr/>
          <a:lstStyle/>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Prétraitement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Analyse Lexicale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Analyse Syntaxique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Analyse Sémantique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Optimisation du Code Intermédiaire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Génération de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Optimisation du Code Machine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Édition des Liens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Chargement et Exécution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a:p>
        </p:txBody>
      </p:sp>
    </p:spTree>
    <p:extLst>
      <p:ext uri="{BB962C8B-B14F-4D97-AF65-F5344CB8AC3E}">
        <p14:creationId xmlns:p14="http://schemas.microsoft.com/office/powerpoint/2010/main" val="272805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441541"/>
            <a:ext cx="6327105" cy="1196591"/>
          </a:xfrm>
        </p:spPr>
        <p:txBody>
          <a:bodyPr anchor="b"/>
          <a:lstStyle/>
          <a:p>
            <a:r>
              <a:rPr lang="fr-FR" dirty="0"/>
              <a:t>différentes phases de la compilation</a:t>
            </a:r>
            <a:endParaRPr lang="en-US" dirty="0"/>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725864" y="3962135"/>
            <a:ext cx="10991654" cy="2653771"/>
          </a:xfrm>
        </p:spPr>
        <p:txBody>
          <a:bodyPr/>
          <a:lstStyle/>
          <a:p>
            <a:r>
              <a:rPr lang="fr-FR" dirty="0"/>
              <a:t>La compilation est un processus en plusieurs phases qui transforme le code source écrit par le programmeur en un programme exécutable</a:t>
            </a:r>
            <a:endParaRPr lang="en-US" dirty="0"/>
          </a:p>
        </p:txBody>
      </p:sp>
    </p:spTree>
    <p:extLst>
      <p:ext uri="{BB962C8B-B14F-4D97-AF65-F5344CB8AC3E}">
        <p14:creationId xmlns:p14="http://schemas.microsoft.com/office/powerpoint/2010/main" val="71084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1415844"/>
            <a:ext cx="4466502" cy="856649"/>
          </a:xfrm>
        </p:spPr>
        <p:txBody>
          <a:bodyPr/>
          <a:lstStyle/>
          <a:p>
            <a:r>
              <a:rPr lang="en-US"/>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2920867"/>
            <a:ext cx="5162243" cy="3405187"/>
          </a:xfrm>
        </p:spPr>
        <p:txBody>
          <a:bodyPr anchor="t"/>
          <a:lstStyle/>
          <a:p>
            <a:r>
              <a:rPr lang="en-US" dirty="0"/>
              <a:t>Définitions</a:t>
            </a:r>
          </a:p>
          <a:p>
            <a:r>
              <a:rPr lang="en-US" dirty="0"/>
              <a:t>Les avantages de la compilation</a:t>
            </a:r>
          </a:p>
          <a:p>
            <a:r>
              <a:rPr lang="en-US" dirty="0"/>
              <a:t>L’évolution de la compilation</a:t>
            </a:r>
          </a:p>
          <a:p>
            <a:r>
              <a:rPr lang="fr-FR" dirty="0"/>
              <a:t>Les langages de programmation et compilation </a:t>
            </a:r>
          </a:p>
          <a:p>
            <a:r>
              <a:rPr lang="en-US" dirty="0"/>
              <a:t>Processus de compilation</a:t>
            </a:r>
          </a:p>
          <a:p>
            <a:r>
              <a:rPr lang="en-US" dirty="0"/>
              <a:t>Description des différentes phases de la compilation</a:t>
            </a:r>
          </a:p>
          <a:p>
            <a:endParaRPr lang="en-US" dirty="0"/>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fr-FR" dirty="0"/>
              <a:t>Description des différentes phases de la compilation</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a:p>
        </p:txBody>
      </p:sp>
      <p:pic>
        <p:nvPicPr>
          <p:cNvPr id="9" name="Graphic 8" descr="Internet with solid fill">
            <a:extLst>
              <a:ext uri="{FF2B5EF4-FFF2-40B4-BE49-F238E27FC236}">
                <a16:creationId xmlns:a16="http://schemas.microsoft.com/office/drawing/2014/main" id="{9CFED894-4540-4CD3-9016-E6CFCD2BD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3830" y="5549758"/>
            <a:ext cx="914400" cy="914400"/>
          </a:xfrm>
          <a:prstGeom prst="rect">
            <a:avLst/>
          </a:prstGeom>
        </p:spPr>
      </p:pic>
      <p:pic>
        <p:nvPicPr>
          <p:cNvPr id="11" name="Graphic 10" descr="Document with solid fill">
            <a:extLst>
              <a:ext uri="{FF2B5EF4-FFF2-40B4-BE49-F238E27FC236}">
                <a16:creationId xmlns:a16="http://schemas.microsoft.com/office/drawing/2014/main" id="{4E74BB48-7F9B-43CD-80EA-7EDD00AF93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9038" y="2565623"/>
            <a:ext cx="914400" cy="914400"/>
          </a:xfrm>
          <a:prstGeom prst="rect">
            <a:avLst/>
          </a:prstGeom>
        </p:spPr>
      </p:pic>
      <p:grpSp>
        <p:nvGrpSpPr>
          <p:cNvPr id="15" name="Group 14">
            <a:extLst>
              <a:ext uri="{FF2B5EF4-FFF2-40B4-BE49-F238E27FC236}">
                <a16:creationId xmlns:a16="http://schemas.microsoft.com/office/drawing/2014/main" id="{692120EC-7A53-45C9-BA7A-34AA107E3FCE}"/>
              </a:ext>
            </a:extLst>
          </p:cNvPr>
          <p:cNvGrpSpPr/>
          <p:nvPr/>
        </p:nvGrpSpPr>
        <p:grpSpPr>
          <a:xfrm>
            <a:off x="6001235" y="2640310"/>
            <a:ext cx="2918475" cy="2480703"/>
            <a:chOff x="3210901" y="2753432"/>
            <a:chExt cx="2918475" cy="2480703"/>
          </a:xfrm>
        </p:grpSpPr>
        <p:sp>
          <p:nvSpPr>
            <p:cNvPr id="16" name="Graphic 12" descr="Monitor with solid fill">
              <a:extLst>
                <a:ext uri="{FF2B5EF4-FFF2-40B4-BE49-F238E27FC236}">
                  <a16:creationId xmlns:a16="http://schemas.microsoft.com/office/drawing/2014/main" id="{750D7E65-52BB-4B00-A2D8-3EADC08766CA}"/>
                </a:ext>
              </a:extLst>
            </p:cNvPr>
            <p:cNvSpPr/>
            <p:nvPr/>
          </p:nvSpPr>
          <p:spPr>
            <a:xfrm>
              <a:off x="3210901" y="2753432"/>
              <a:ext cx="2918475" cy="2480703"/>
            </a:xfrm>
            <a:custGeom>
              <a:avLst/>
              <a:gdLst>
                <a:gd name="connsiteX0" fmla="*/ 2699590 w 2918475"/>
                <a:gd name="connsiteY0" fmla="*/ 1824047 h 2480703"/>
                <a:gd name="connsiteX1" fmla="*/ 218886 w 2918475"/>
                <a:gd name="connsiteY1" fmla="*/ 1824047 h 2480703"/>
                <a:gd name="connsiteX2" fmla="*/ 218886 w 2918475"/>
                <a:gd name="connsiteY2" fmla="*/ 218886 h 2480703"/>
                <a:gd name="connsiteX3" fmla="*/ 2699590 w 2918475"/>
                <a:gd name="connsiteY3" fmla="*/ 218886 h 2480703"/>
                <a:gd name="connsiteX4" fmla="*/ 2699590 w 2918475"/>
                <a:gd name="connsiteY4" fmla="*/ 1824047 h 2480703"/>
                <a:gd name="connsiteX5" fmla="*/ 2772551 w 2918475"/>
                <a:gd name="connsiteY5" fmla="*/ 0 h 2480703"/>
                <a:gd name="connsiteX6" fmla="*/ 145924 w 2918475"/>
                <a:gd name="connsiteY6" fmla="*/ 0 h 2480703"/>
                <a:gd name="connsiteX7" fmla="*/ 0 w 2918475"/>
                <a:gd name="connsiteY7" fmla="*/ 145924 h 2480703"/>
                <a:gd name="connsiteX8" fmla="*/ 0 w 2918475"/>
                <a:gd name="connsiteY8" fmla="*/ 1897009 h 2480703"/>
                <a:gd name="connsiteX9" fmla="*/ 145924 w 2918475"/>
                <a:gd name="connsiteY9" fmla="*/ 2042933 h 2480703"/>
                <a:gd name="connsiteX10" fmla="*/ 1167390 w 2918475"/>
                <a:gd name="connsiteY10" fmla="*/ 2042933 h 2480703"/>
                <a:gd name="connsiteX11" fmla="*/ 1167390 w 2918475"/>
                <a:gd name="connsiteY11" fmla="*/ 2261818 h 2480703"/>
                <a:gd name="connsiteX12" fmla="*/ 802581 w 2918475"/>
                <a:gd name="connsiteY12" fmla="*/ 2261818 h 2480703"/>
                <a:gd name="connsiteX13" fmla="*/ 802581 w 2918475"/>
                <a:gd name="connsiteY13" fmla="*/ 2480704 h 2480703"/>
                <a:gd name="connsiteX14" fmla="*/ 2115895 w 2918475"/>
                <a:gd name="connsiteY14" fmla="*/ 2480704 h 2480703"/>
                <a:gd name="connsiteX15" fmla="*/ 2115895 w 2918475"/>
                <a:gd name="connsiteY15" fmla="*/ 2261818 h 2480703"/>
                <a:gd name="connsiteX16" fmla="*/ 1751085 w 2918475"/>
                <a:gd name="connsiteY16" fmla="*/ 2261818 h 2480703"/>
                <a:gd name="connsiteX17" fmla="*/ 1751085 w 2918475"/>
                <a:gd name="connsiteY17" fmla="*/ 2042933 h 2480703"/>
                <a:gd name="connsiteX18" fmla="*/ 2772551 w 2918475"/>
                <a:gd name="connsiteY18" fmla="*/ 2042933 h 2480703"/>
                <a:gd name="connsiteX19" fmla="*/ 2918475 w 2918475"/>
                <a:gd name="connsiteY19" fmla="*/ 1897009 h 2480703"/>
                <a:gd name="connsiteX20" fmla="*/ 2918475 w 2918475"/>
                <a:gd name="connsiteY20" fmla="*/ 145924 h 2480703"/>
                <a:gd name="connsiteX21" fmla="*/ 2772551 w 2918475"/>
                <a:gd name="connsiteY21" fmla="*/ 0 h 24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8475" h="2480703">
                  <a:moveTo>
                    <a:pt x="2699590" y="1824047"/>
                  </a:moveTo>
                  <a:lnTo>
                    <a:pt x="218886" y="1824047"/>
                  </a:lnTo>
                  <a:lnTo>
                    <a:pt x="218886" y="218886"/>
                  </a:lnTo>
                  <a:lnTo>
                    <a:pt x="2699590" y="218886"/>
                  </a:lnTo>
                  <a:lnTo>
                    <a:pt x="2699590" y="1824047"/>
                  </a:lnTo>
                  <a:close/>
                  <a:moveTo>
                    <a:pt x="2772551" y="0"/>
                  </a:moveTo>
                  <a:lnTo>
                    <a:pt x="145924" y="0"/>
                  </a:lnTo>
                  <a:cubicBezTo>
                    <a:pt x="65666" y="0"/>
                    <a:pt x="0" y="65666"/>
                    <a:pt x="0" y="145924"/>
                  </a:cubicBezTo>
                  <a:lnTo>
                    <a:pt x="0" y="1897009"/>
                  </a:lnTo>
                  <a:cubicBezTo>
                    <a:pt x="0" y="1977267"/>
                    <a:pt x="65666" y="2042933"/>
                    <a:pt x="145924" y="2042933"/>
                  </a:cubicBezTo>
                  <a:lnTo>
                    <a:pt x="1167390" y="2042933"/>
                  </a:lnTo>
                  <a:lnTo>
                    <a:pt x="1167390" y="2261818"/>
                  </a:lnTo>
                  <a:lnTo>
                    <a:pt x="802581" y="2261818"/>
                  </a:lnTo>
                  <a:lnTo>
                    <a:pt x="802581" y="2480704"/>
                  </a:lnTo>
                  <a:lnTo>
                    <a:pt x="2115895" y="2480704"/>
                  </a:lnTo>
                  <a:lnTo>
                    <a:pt x="2115895" y="2261818"/>
                  </a:lnTo>
                  <a:lnTo>
                    <a:pt x="1751085" y="2261818"/>
                  </a:lnTo>
                  <a:lnTo>
                    <a:pt x="1751085" y="2042933"/>
                  </a:lnTo>
                  <a:lnTo>
                    <a:pt x="2772551" y="2042933"/>
                  </a:lnTo>
                  <a:cubicBezTo>
                    <a:pt x="2852809" y="2042933"/>
                    <a:pt x="2918475" y="1977267"/>
                    <a:pt x="2918475" y="1897009"/>
                  </a:cubicBezTo>
                  <a:lnTo>
                    <a:pt x="2918475" y="145924"/>
                  </a:lnTo>
                  <a:cubicBezTo>
                    <a:pt x="2918475" y="65666"/>
                    <a:pt x="2852809" y="0"/>
                    <a:pt x="2772551" y="0"/>
                  </a:cubicBezTo>
                  <a:close/>
                </a:path>
              </a:pathLst>
            </a:custGeom>
            <a:solidFill>
              <a:schemeClr val="bg2"/>
            </a:solidFill>
            <a:ln w="36413" cap="flat">
              <a:noFill/>
              <a:prstDash val="solid"/>
              <a:miter/>
            </a:ln>
          </p:spPr>
          <p:txBody>
            <a:bodyPr rtlCol="0" anchor="ctr"/>
            <a:lstStyle/>
            <a:p>
              <a:endParaRPr lang="en-US"/>
            </a:p>
          </p:txBody>
        </p:sp>
        <p:sp>
          <p:nvSpPr>
            <p:cNvPr id="14" name="TextBox 13">
              <a:extLst>
                <a:ext uri="{FF2B5EF4-FFF2-40B4-BE49-F238E27FC236}">
                  <a16:creationId xmlns:a16="http://schemas.microsoft.com/office/drawing/2014/main" id="{EA27D657-508D-4946-98B5-0E116A2B9CB4}"/>
                </a:ext>
              </a:extLst>
            </p:cNvPr>
            <p:cNvSpPr txBox="1"/>
            <p:nvPr/>
          </p:nvSpPr>
          <p:spPr>
            <a:xfrm>
              <a:off x="3574219" y="3129698"/>
              <a:ext cx="2308108" cy="1323439"/>
            </a:xfrm>
            <a:prstGeom prst="rect">
              <a:avLst/>
            </a:prstGeom>
            <a:noFill/>
          </p:spPr>
          <p:txBody>
            <a:bodyPr wrap="square" rtlCol="0">
              <a:spAutoFit/>
            </a:bodyPr>
            <a:lstStyle/>
            <a:p>
              <a:r>
                <a:rPr lang="fr-FR" sz="4000" dirty="0">
                  <a:solidFill>
                    <a:schemeClr val="bg1"/>
                  </a:solidFill>
                </a:rPr>
                <a:t>10100100101011</a:t>
              </a:r>
              <a:endParaRPr lang="en-US" sz="4000" dirty="0">
                <a:solidFill>
                  <a:schemeClr val="bg1"/>
                </a:solidFill>
              </a:endParaRPr>
            </a:p>
          </p:txBody>
        </p:sp>
      </p:grpSp>
    </p:spTree>
    <p:extLst>
      <p:ext uri="{BB962C8B-B14F-4D97-AF65-F5344CB8AC3E}">
        <p14:creationId xmlns:p14="http://schemas.microsoft.com/office/powerpoint/2010/main" val="414024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9062148" cy="2203704"/>
          </a:xfrm>
        </p:spPr>
        <p:txBody>
          <a:bodyPr/>
          <a:lstStyle/>
          <a:p>
            <a:r>
              <a:rPr lang="en-US" dirty="0"/>
              <a:t>Merci pour votre attention</a:t>
            </a:r>
          </a:p>
        </p:txBody>
      </p:sp>
    </p:spTree>
    <p:extLst>
      <p:ext uri="{BB962C8B-B14F-4D97-AF65-F5344CB8AC3E}">
        <p14:creationId xmlns:p14="http://schemas.microsoft.com/office/powerpoint/2010/main" val="2395464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a:t>DYNAMIC DELIVERY</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a:t>Learn to infuse energy into your delivery to leave a lasting impression</a:t>
            </a:r>
          </a:p>
          <a:p>
            <a:r>
              <a:rPr lang="en-US"/>
              <a:t>One of the goals of effective communication is to motivate your audience</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1366282485"/>
              </p:ext>
            </p:extLst>
          </p:nvPr>
        </p:nvGraphicFramePr>
        <p:xfrm>
          <a:off x="5067300" y="404813"/>
          <a:ext cx="6705602" cy="6049480"/>
        </p:xfrm>
        <a:graphic>
          <a:graphicData uri="http://schemas.openxmlformats.org/drawingml/2006/table">
            <a:tbl>
              <a:tblPr firstRow="1" bandRow="1">
                <a:tableStyleId>{10A1B5D5-9B99-4C35-A422-299274C87663}</a:tableStyleId>
              </a:tblPr>
              <a:tblGrid>
                <a:gridCol w="1676400">
                  <a:extLst>
                    <a:ext uri="{9D8B030D-6E8A-4147-A177-3AD203B41FA5}">
                      <a16:colId xmlns:a16="http://schemas.microsoft.com/office/drawing/2014/main" val="127040821"/>
                    </a:ext>
                  </a:extLst>
                </a:gridCol>
                <a:gridCol w="1932147">
                  <a:extLst>
                    <a:ext uri="{9D8B030D-6E8A-4147-A177-3AD203B41FA5}">
                      <a16:colId xmlns:a16="http://schemas.microsoft.com/office/drawing/2014/main" val="149845700"/>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92424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a:latin typeface="+mn-lt"/>
                        </a:rPr>
                        <a:t>METRIC</a:t>
                      </a:r>
                      <a:endParaRPr lang="en-US" b="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a:latin typeface="+mn-lt"/>
                        </a:rPr>
                        <a:t>MEASUREMENT</a:t>
                      </a:r>
                      <a:endParaRPr lang="en-US" b="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a:latin typeface="+mn-lt"/>
                        </a:rPr>
                        <a:t>TARGET</a:t>
                      </a:r>
                      <a:endParaRPr lang="en-US" b="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a:latin typeface="+mn-lt"/>
                        </a:rPr>
                        <a:t>ACTUAL</a:t>
                      </a:r>
                      <a:endParaRPr lang="en-US" b="0">
                        <a:latin typeface="+mn-lt"/>
                      </a:endParaRPr>
                    </a:p>
                  </a:txBody>
                  <a:tcPr anchor="ctr"/>
                </a:tc>
                <a:extLst>
                  <a:ext uri="{0D108BD9-81ED-4DB2-BD59-A6C34878D82A}">
                    <a16:rowId xmlns:a16="http://schemas.microsoft.com/office/drawing/2014/main" val="329801359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Audience attendance</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 of attendees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150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120</a:t>
                      </a:r>
                    </a:p>
                  </a:txBody>
                  <a:tcPr anchor="ctr"/>
                </a:tc>
                <a:extLst>
                  <a:ext uri="{0D108BD9-81ED-4DB2-BD59-A6C34878D82A}">
                    <a16:rowId xmlns:a16="http://schemas.microsoft.com/office/drawing/2014/main" val="387386793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Engagement duration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Minutes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60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75</a:t>
                      </a:r>
                    </a:p>
                  </a:txBody>
                  <a:tcPr anchor="ctr"/>
                </a:tc>
                <a:extLst>
                  <a:ext uri="{0D108BD9-81ED-4DB2-BD59-A6C34878D82A}">
                    <a16:rowId xmlns:a16="http://schemas.microsoft.com/office/drawing/2014/main" val="8520977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Q&amp;A interaction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 of questions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10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15</a:t>
                      </a:r>
                    </a:p>
                  </a:txBody>
                  <a:tcPr anchor="ctr"/>
                </a:tc>
                <a:extLst>
                  <a:ext uri="{0D108BD9-81ED-4DB2-BD59-A6C34878D82A}">
                    <a16:rowId xmlns:a16="http://schemas.microsoft.com/office/drawing/2014/main" val="4061031278"/>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Positive feedback</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Percentage (%)</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90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95</a:t>
                      </a:r>
                    </a:p>
                  </a:txBody>
                  <a:tcPr anchor="ctr"/>
                </a:tc>
                <a:extLst>
                  <a:ext uri="{0D108BD9-81ED-4DB2-BD59-A6C34878D82A}">
                    <a16:rowId xmlns:a16="http://schemas.microsoft.com/office/drawing/2014/main" val="3591840781"/>
                  </a:ext>
                </a:extLst>
              </a:tr>
              <a:tr h="1064844">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Rate of information retention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Percentage (%)</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80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a:t>SPEAKING ENGAGEMENT METRICS</a:t>
            </a:r>
          </a:p>
        </p:txBody>
      </p:sp>
      <p:graphicFrame>
        <p:nvGraphicFramePr>
          <p:cNvPr id="5" name="Table Placeholder 2">
            <a:extLst>
              <a:ext uri="{FF2B5EF4-FFF2-40B4-BE49-F238E27FC236}">
                <a16:creationId xmlns:a16="http://schemas.microsoft.com/office/drawing/2014/main" id="{8EEA5630-8504-C8C7-2F0C-EE6D53FDDCC5}"/>
              </a:ext>
            </a:extLst>
          </p:cNvPr>
          <p:cNvGraphicFramePr>
            <a:graphicFrameLocks noGrp="1"/>
          </p:cNvGraphicFramePr>
          <p:nvPr>
            <p:ph type="tbl" sz="quarter" idx="13"/>
            <p:extLst>
              <p:ext uri="{D42A27DB-BD31-4B8C-83A1-F6EECF244321}">
                <p14:modId xmlns:p14="http://schemas.microsoft.com/office/powerpoint/2010/main" val="3050753078"/>
              </p:ext>
            </p:extLst>
          </p:nvPr>
        </p:nvGraphicFramePr>
        <p:xfrm>
          <a:off x="835025" y="2560638"/>
          <a:ext cx="10515601" cy="3477156"/>
        </p:xfrm>
        <a:graphic>
          <a:graphicData uri="http://schemas.openxmlformats.org/drawingml/2006/table">
            <a:tbl>
              <a:tblPr firstRow="1" bandRow="1">
                <a:tableStyleId>{10A1B5D5-9B99-4C35-A422-299274C87663}</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gridCol w="2375942">
                  <a:extLst>
                    <a:ext uri="{9D8B030D-6E8A-4147-A177-3AD203B41FA5}">
                      <a16:colId xmlns:a16="http://schemas.microsoft.com/office/drawing/2014/main" val="3119692462"/>
                    </a:ext>
                  </a:extLst>
                </a:gridCol>
                <a:gridCol w="2254769">
                  <a:extLst>
                    <a:ext uri="{9D8B030D-6E8A-4147-A177-3AD203B41FA5}">
                      <a16:colId xmlns:a16="http://schemas.microsoft.com/office/drawing/2014/main" val="3472639139"/>
                    </a:ext>
                  </a:extLst>
                </a:gridCol>
              </a:tblGrid>
              <a:tr h="579526">
                <a:tc>
                  <a:txBody>
                    <a:bodyPr/>
                    <a:lstStyle/>
                    <a:p>
                      <a:pPr algn="ctr"/>
                      <a:r>
                        <a:rPr lang="en-US"/>
                        <a:t>IMPACT FACTOR</a:t>
                      </a:r>
                      <a:endParaRPr lang="en-US" b="0"/>
                    </a:p>
                  </a:txBody>
                  <a:tcPr anchor="ctr"/>
                </a:tc>
                <a:tc>
                  <a:txBody>
                    <a:bodyPr/>
                    <a:lstStyle/>
                    <a:p>
                      <a:pPr algn="ctr"/>
                      <a:r>
                        <a:rPr lang="en-US"/>
                        <a:t>MEASUREMENT</a:t>
                      </a:r>
                      <a:endParaRPr lang="en-US" b="0"/>
                    </a:p>
                  </a:txBody>
                  <a:tcPr anchor="ctr"/>
                </a:tc>
                <a:tc>
                  <a:txBody>
                    <a:bodyPr/>
                    <a:lstStyle/>
                    <a:p>
                      <a:pPr algn="ctr"/>
                      <a:r>
                        <a:rPr lang="en-US"/>
                        <a:t>TARGET</a:t>
                      </a:r>
                      <a:endParaRPr lang="en-US" b="0"/>
                    </a:p>
                  </a:txBody>
                  <a:tcPr anchor="ctr"/>
                </a:tc>
                <a:tc>
                  <a:txBody>
                    <a:bodyPr/>
                    <a:lstStyle/>
                    <a:p>
                      <a:pPr algn="ctr"/>
                      <a:r>
                        <a:rPr lang="en-US"/>
                        <a:t>ACHIEVED</a:t>
                      </a:r>
                      <a:endParaRPr lang="en-US" b="0"/>
                    </a:p>
                  </a:txBody>
                  <a:tcPr anchor="ctr"/>
                </a:tc>
                <a:extLst>
                  <a:ext uri="{0D108BD9-81ED-4DB2-BD59-A6C34878D82A}">
                    <a16:rowId xmlns:a16="http://schemas.microsoft.com/office/drawing/2014/main" val="3298013591"/>
                  </a:ext>
                </a:extLst>
              </a:tr>
              <a:tr h="579526">
                <a:tc>
                  <a:txBody>
                    <a:bodyPr/>
                    <a:lstStyle/>
                    <a:p>
                      <a:pPr algn="ctr"/>
                      <a:r>
                        <a:rPr lang="en-US"/>
                        <a:t>Audience interaction</a:t>
                      </a:r>
                    </a:p>
                  </a:txBody>
                  <a:tcPr anchor="ctr"/>
                </a:tc>
                <a:tc>
                  <a:txBody>
                    <a:bodyPr/>
                    <a:lstStyle/>
                    <a:p>
                      <a:pPr algn="ctr"/>
                      <a:r>
                        <a:rPr lang="en-US"/>
                        <a:t>Percentage (%)</a:t>
                      </a:r>
                    </a:p>
                  </a:txBody>
                  <a:tcPr anchor="ctr"/>
                </a:tc>
                <a:tc>
                  <a:txBody>
                    <a:bodyPr/>
                    <a:lstStyle/>
                    <a:p>
                      <a:pPr algn="ctr"/>
                      <a:r>
                        <a:rPr lang="en-US"/>
                        <a:t>85</a:t>
                      </a:r>
                    </a:p>
                  </a:txBody>
                  <a:tcPr anchor="ctr"/>
                </a:tc>
                <a:tc>
                  <a:txBody>
                    <a:bodyPr/>
                    <a:lstStyle/>
                    <a:p>
                      <a:pPr algn="ctr"/>
                      <a:r>
                        <a:rPr lang="en-US"/>
                        <a:t>88</a:t>
                      </a:r>
                    </a:p>
                  </a:txBody>
                  <a:tcPr anchor="ctr"/>
                </a:tc>
                <a:extLst>
                  <a:ext uri="{0D108BD9-81ED-4DB2-BD59-A6C34878D82A}">
                    <a16:rowId xmlns:a16="http://schemas.microsoft.com/office/drawing/2014/main" val="3873867931"/>
                  </a:ext>
                </a:extLst>
              </a:tr>
              <a:tr h="579526">
                <a:tc>
                  <a:txBody>
                    <a:bodyPr/>
                    <a:lstStyle/>
                    <a:p>
                      <a:pPr algn="ctr"/>
                      <a:r>
                        <a:rPr lang="en-US"/>
                        <a:t>Knowledge retention</a:t>
                      </a:r>
                    </a:p>
                  </a:txBody>
                  <a:tcPr anchor="ctr"/>
                </a:tc>
                <a:tc>
                  <a:txBody>
                    <a:bodyPr/>
                    <a:lstStyle/>
                    <a:p>
                      <a:pPr algn="ctr"/>
                      <a:r>
                        <a:rPr lang="en-US"/>
                        <a:t>Percentage (%)</a:t>
                      </a:r>
                    </a:p>
                  </a:txBody>
                  <a:tcPr anchor="ctr"/>
                </a:tc>
                <a:tc>
                  <a:txBody>
                    <a:bodyPr/>
                    <a:lstStyle/>
                    <a:p>
                      <a:pPr algn="ctr"/>
                      <a:r>
                        <a:rPr lang="en-US"/>
                        <a:t>75</a:t>
                      </a:r>
                    </a:p>
                  </a:txBody>
                  <a:tcPr anchor="ctr"/>
                </a:tc>
                <a:tc>
                  <a:txBody>
                    <a:bodyPr/>
                    <a:lstStyle/>
                    <a:p>
                      <a:pPr algn="ctr"/>
                      <a:r>
                        <a:rPr lang="en-US"/>
                        <a:t>80</a:t>
                      </a:r>
                    </a:p>
                  </a:txBody>
                  <a:tcPr anchor="ctr"/>
                </a:tc>
                <a:extLst>
                  <a:ext uri="{0D108BD9-81ED-4DB2-BD59-A6C34878D82A}">
                    <a16:rowId xmlns:a16="http://schemas.microsoft.com/office/drawing/2014/main" val="85209771"/>
                  </a:ext>
                </a:extLst>
              </a:tr>
              <a:tr h="579526">
                <a:tc>
                  <a:txBody>
                    <a:bodyPr/>
                    <a:lstStyle/>
                    <a:p>
                      <a:pPr algn="ctr"/>
                      <a:r>
                        <a:rPr lang="en-US"/>
                        <a:t>Post-presentation surveys</a:t>
                      </a:r>
                    </a:p>
                  </a:txBody>
                  <a:tcPr anchor="ctr"/>
                </a:tc>
                <a:tc>
                  <a:txBody>
                    <a:bodyPr/>
                    <a:lstStyle/>
                    <a:p>
                      <a:pPr algn="ctr"/>
                      <a:r>
                        <a:rPr lang="en-US"/>
                        <a:t>Average rating</a:t>
                      </a:r>
                    </a:p>
                  </a:txBody>
                  <a:tcPr anchor="ctr"/>
                </a:tc>
                <a:tc>
                  <a:txBody>
                    <a:bodyPr/>
                    <a:lstStyle/>
                    <a:p>
                      <a:pPr algn="ctr"/>
                      <a:r>
                        <a:rPr lang="en-US"/>
                        <a:t>4.2</a:t>
                      </a:r>
                    </a:p>
                  </a:txBody>
                  <a:tcPr anchor="ctr"/>
                </a:tc>
                <a:tc>
                  <a:txBody>
                    <a:bodyPr/>
                    <a:lstStyle/>
                    <a:p>
                      <a:pPr algn="ctr"/>
                      <a:r>
                        <a:rPr lang="en-US"/>
                        <a:t>4.5</a:t>
                      </a:r>
                    </a:p>
                  </a:txBody>
                  <a:tcPr anchor="ctr"/>
                </a:tc>
                <a:extLst>
                  <a:ext uri="{0D108BD9-81ED-4DB2-BD59-A6C34878D82A}">
                    <a16:rowId xmlns:a16="http://schemas.microsoft.com/office/drawing/2014/main" val="4061031278"/>
                  </a:ext>
                </a:extLst>
              </a:tr>
              <a:tr h="579526">
                <a:tc>
                  <a:txBody>
                    <a:bodyPr/>
                    <a:lstStyle/>
                    <a:p>
                      <a:pPr algn="ctr"/>
                      <a:r>
                        <a:rPr lang="en-US"/>
                        <a:t>Referral rate</a:t>
                      </a:r>
                    </a:p>
                  </a:txBody>
                  <a:tcPr anchor="ctr"/>
                </a:tc>
                <a:tc>
                  <a:txBody>
                    <a:bodyPr/>
                    <a:lstStyle/>
                    <a:p>
                      <a:pPr algn="ctr"/>
                      <a:r>
                        <a:rPr lang="en-US"/>
                        <a:t>Percentage (%)</a:t>
                      </a:r>
                    </a:p>
                  </a:txBody>
                  <a:tcPr anchor="ctr"/>
                </a:tc>
                <a:tc>
                  <a:txBody>
                    <a:bodyPr/>
                    <a:lstStyle/>
                    <a:p>
                      <a:pPr algn="ctr"/>
                      <a:r>
                        <a:rPr lang="en-US"/>
                        <a:t>10</a:t>
                      </a:r>
                    </a:p>
                  </a:txBody>
                  <a:tcPr anchor="ctr"/>
                </a:tc>
                <a:tc>
                  <a:txBody>
                    <a:bodyPr/>
                    <a:lstStyle/>
                    <a:p>
                      <a:pPr algn="ctr"/>
                      <a:r>
                        <a:rPr lang="en-US"/>
                        <a:t>12</a:t>
                      </a:r>
                    </a:p>
                  </a:txBody>
                  <a:tcPr anchor="ctr"/>
                </a:tc>
                <a:extLst>
                  <a:ext uri="{0D108BD9-81ED-4DB2-BD59-A6C34878D82A}">
                    <a16:rowId xmlns:a16="http://schemas.microsoft.com/office/drawing/2014/main" val="3591840781"/>
                  </a:ext>
                </a:extLst>
              </a:tr>
              <a:tr h="579526">
                <a:tc>
                  <a:txBody>
                    <a:bodyPr/>
                    <a:lstStyle/>
                    <a:p>
                      <a:pPr algn="ctr"/>
                      <a:r>
                        <a:rPr lang="en-US"/>
                        <a:t>Collaboration opportunities</a:t>
                      </a:r>
                    </a:p>
                  </a:txBody>
                  <a:tcPr anchor="ctr"/>
                </a:tc>
                <a:tc>
                  <a:txBody>
                    <a:bodyPr/>
                    <a:lstStyle/>
                    <a:p>
                      <a:pPr algn="ctr"/>
                      <a:r>
                        <a:rPr lang="en-US"/>
                        <a:t># of opportunities</a:t>
                      </a:r>
                    </a:p>
                  </a:txBody>
                  <a:tcPr anchor="ctr"/>
                </a:tc>
                <a:tc>
                  <a:txBody>
                    <a:bodyPr/>
                    <a:lstStyle/>
                    <a:p>
                      <a:pPr algn="ctr"/>
                      <a:r>
                        <a:rPr lang="en-US"/>
                        <a:t>8</a:t>
                      </a:r>
                    </a:p>
                  </a:txBody>
                  <a:tcPr anchor="ctr"/>
                </a:tc>
                <a:tc>
                  <a:txBody>
                    <a:bodyPr/>
                    <a:lstStyle/>
                    <a:p>
                      <a:pPr algn="ctr"/>
                      <a:r>
                        <a:rPr lang="en-US"/>
                        <a:t>10</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a:p>
        </p:txBody>
      </p:sp>
    </p:spTree>
    <p:extLst>
      <p:ext uri="{BB962C8B-B14F-4D97-AF65-F5344CB8AC3E}">
        <p14:creationId xmlns:p14="http://schemas.microsoft.com/office/powerpoint/2010/main" val="330406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965200"/>
            <a:ext cx="10515601" cy="796170"/>
          </a:xfrm>
        </p:spPr>
        <p:txBody>
          <a:bodyPr/>
          <a:lstStyle/>
          <a:p>
            <a:pPr algn="ctr"/>
            <a:r>
              <a:rPr lang="en-US" dirty="0"/>
              <a:t>Définitions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709664" y="3266865"/>
            <a:ext cx="5281698" cy="2371936"/>
          </a:xfrm>
        </p:spPr>
        <p:txBody>
          <a:bodyPr/>
          <a:lstStyle/>
          <a:p>
            <a:pPr marL="0" indent="0">
              <a:buNone/>
            </a:pPr>
            <a:r>
              <a:rPr lang="en-US" dirty="0"/>
              <a:t>Compiler </a:t>
            </a:r>
            <a:r>
              <a:rPr lang="en-US" dirty="0" err="1"/>
              <a:t>s’agit</a:t>
            </a:r>
            <a:r>
              <a:rPr lang="en-US" dirty="0"/>
              <a:t> de </a:t>
            </a:r>
            <a:r>
              <a:rPr lang="en-US" dirty="0" err="1"/>
              <a:t>traduire</a:t>
            </a:r>
            <a:r>
              <a:rPr lang="en-US" dirty="0"/>
              <a:t> de </a:t>
            </a:r>
            <a:r>
              <a:rPr lang="en-US" dirty="0" err="1"/>
              <a:t>façon</a:t>
            </a:r>
            <a:r>
              <a:rPr lang="en-US" dirty="0"/>
              <a:t> </a:t>
            </a:r>
            <a:r>
              <a:rPr lang="en-US" dirty="0" err="1"/>
              <a:t>automatique</a:t>
            </a:r>
            <a:r>
              <a:rPr lang="en-US" dirty="0"/>
              <a:t> </a:t>
            </a:r>
            <a:r>
              <a:rPr lang="en-US" b="1" u="sng" dirty="0" err="1">
                <a:solidFill>
                  <a:schemeClr val="accent3"/>
                </a:solidFill>
              </a:rPr>
              <a:t>une</a:t>
            </a:r>
            <a:r>
              <a:rPr lang="en-US" b="1" u="sng" dirty="0">
                <a:solidFill>
                  <a:schemeClr val="accent3"/>
                </a:solidFill>
              </a:rPr>
              <a:t> </a:t>
            </a:r>
            <a:r>
              <a:rPr lang="en-US" b="1" u="sng" dirty="0" err="1">
                <a:solidFill>
                  <a:schemeClr val="accent3"/>
                </a:solidFill>
              </a:rPr>
              <a:t>forme</a:t>
            </a:r>
            <a:r>
              <a:rPr lang="en-US" b="1" u="sng" dirty="0">
                <a:solidFill>
                  <a:schemeClr val="accent3"/>
                </a:solidFill>
              </a:rPr>
              <a:t> Source</a:t>
            </a:r>
            <a:r>
              <a:rPr lang="en-US" dirty="0">
                <a:solidFill>
                  <a:schemeClr val="accent3"/>
                </a:solidFill>
              </a:rPr>
              <a:t> </a:t>
            </a:r>
            <a:r>
              <a:rPr lang="en-US" dirty="0"/>
              <a:t>( </a:t>
            </a:r>
            <a:r>
              <a:rPr lang="en-US" dirty="0" err="1"/>
              <a:t>programme</a:t>
            </a:r>
            <a:r>
              <a:rPr lang="en-US" dirty="0"/>
              <a:t> </a:t>
            </a:r>
            <a:r>
              <a:rPr lang="en-US" dirty="0" err="1"/>
              <a:t>fourni</a:t>
            </a:r>
            <a:r>
              <a:rPr lang="en-US" dirty="0"/>
              <a:t> par </a:t>
            </a:r>
            <a:r>
              <a:rPr lang="en-US" dirty="0" err="1"/>
              <a:t>l’utilisateur</a:t>
            </a:r>
            <a:r>
              <a:rPr lang="en-US" dirty="0"/>
              <a:t> ) en </a:t>
            </a:r>
            <a:r>
              <a:rPr lang="en-US" b="1" u="sng" dirty="0" err="1">
                <a:solidFill>
                  <a:schemeClr val="accent3"/>
                </a:solidFill>
              </a:rPr>
              <a:t>une</a:t>
            </a:r>
            <a:r>
              <a:rPr lang="en-US" b="1" u="sng" dirty="0">
                <a:solidFill>
                  <a:schemeClr val="accent3"/>
                </a:solidFill>
              </a:rPr>
              <a:t> </a:t>
            </a:r>
            <a:r>
              <a:rPr lang="en-US" b="1" u="sng" dirty="0" err="1">
                <a:solidFill>
                  <a:schemeClr val="accent3"/>
                </a:solidFill>
              </a:rPr>
              <a:t>forme</a:t>
            </a:r>
            <a:r>
              <a:rPr lang="en-US" b="1" u="sng" dirty="0">
                <a:solidFill>
                  <a:schemeClr val="accent3"/>
                </a:solidFill>
              </a:rPr>
              <a:t> </a:t>
            </a:r>
            <a:r>
              <a:rPr lang="en-US" b="1" u="sng" dirty="0" err="1">
                <a:solidFill>
                  <a:schemeClr val="accent3"/>
                </a:solidFill>
              </a:rPr>
              <a:t>cible</a:t>
            </a:r>
            <a:r>
              <a:rPr lang="en-US" b="1" u="sng" dirty="0">
                <a:solidFill>
                  <a:schemeClr val="accent3"/>
                </a:solidFill>
              </a:rPr>
              <a:t> </a:t>
            </a:r>
            <a:r>
              <a:rPr lang="en-US" dirty="0"/>
              <a:t>qui </a:t>
            </a:r>
            <a:r>
              <a:rPr lang="en-US" dirty="0" err="1"/>
              <a:t>représente</a:t>
            </a:r>
            <a:r>
              <a:rPr lang="en-US" dirty="0"/>
              <a:t> le code </a:t>
            </a:r>
            <a:r>
              <a:rPr lang="en-US" dirty="0" err="1"/>
              <a:t>objet</a:t>
            </a:r>
            <a:r>
              <a:rPr lang="en-US" dirty="0"/>
              <a:t> </a:t>
            </a:r>
            <a:r>
              <a:rPr lang="en-US" dirty="0" err="1"/>
              <a:t>exécutable</a:t>
            </a:r>
            <a:r>
              <a:rPr lang="en-US" dirty="0"/>
              <a:t> par </a:t>
            </a:r>
            <a:r>
              <a:rPr lang="en-US" dirty="0" err="1"/>
              <a:t>l’ordinateur</a:t>
            </a:r>
            <a:r>
              <a:rPr lang="en-US" dirty="0"/>
              <a:t>. </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a:p>
        </p:txBody>
      </p:sp>
      <p:sp>
        <p:nvSpPr>
          <p:cNvPr id="6" name="Content Placeholder 2">
            <a:extLst>
              <a:ext uri="{FF2B5EF4-FFF2-40B4-BE49-F238E27FC236}">
                <a16:creationId xmlns:a16="http://schemas.microsoft.com/office/drawing/2014/main" id="{5CD7F33A-1189-D4D3-E8E7-C8C5E94D6B31}"/>
              </a:ext>
            </a:extLst>
          </p:cNvPr>
          <p:cNvSpPr txBox="1">
            <a:spLocks/>
          </p:cNvSpPr>
          <p:nvPr/>
        </p:nvSpPr>
        <p:spPr>
          <a:xfrm>
            <a:off x="489512" y="2507177"/>
            <a:ext cx="5606488" cy="459804"/>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spcBef>
                <a:spcPct val="0"/>
              </a:spcBef>
              <a:buNone/>
            </a:pPr>
            <a:r>
              <a:rPr lang="en-US" sz="2400" cap="all">
                <a:solidFill>
                  <a:schemeClr val="accent3">
                    <a:lumMod val="75000"/>
                  </a:schemeClr>
                </a:solidFill>
                <a:latin typeface="+mj-lt"/>
                <a:ea typeface="+mj-ea"/>
              </a:rPr>
              <a:t>Compilation</a:t>
            </a:r>
          </a:p>
        </p:txBody>
      </p:sp>
      <p:cxnSp>
        <p:nvCxnSpPr>
          <p:cNvPr id="8" name="Straight Connector 7">
            <a:extLst>
              <a:ext uri="{FF2B5EF4-FFF2-40B4-BE49-F238E27FC236}">
                <a16:creationId xmlns:a16="http://schemas.microsoft.com/office/drawing/2014/main" id="{33FDB98F-FFAD-D718-FF38-35FDCC234603}"/>
              </a:ext>
            </a:extLst>
          </p:cNvPr>
          <p:cNvCxnSpPr/>
          <p:nvPr/>
        </p:nvCxnSpPr>
        <p:spPr>
          <a:xfrm>
            <a:off x="6096000" y="2788601"/>
            <a:ext cx="0" cy="3001347"/>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Content Placeholder 2">
            <a:extLst>
              <a:ext uri="{FF2B5EF4-FFF2-40B4-BE49-F238E27FC236}">
                <a16:creationId xmlns:a16="http://schemas.microsoft.com/office/drawing/2014/main" id="{221196D8-6BD2-E1F7-0982-347EBA610414}"/>
              </a:ext>
            </a:extLst>
          </p:cNvPr>
          <p:cNvSpPr txBox="1">
            <a:spLocks/>
          </p:cNvSpPr>
          <p:nvPr/>
        </p:nvSpPr>
        <p:spPr>
          <a:xfrm>
            <a:off x="6337727" y="2504865"/>
            <a:ext cx="5606488" cy="459804"/>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spcBef>
                <a:spcPct val="0"/>
              </a:spcBef>
              <a:buNone/>
            </a:pPr>
            <a:r>
              <a:rPr lang="en-US" sz="2400" cap="all">
                <a:solidFill>
                  <a:schemeClr val="accent3">
                    <a:lumMod val="75000"/>
                  </a:schemeClr>
                </a:solidFill>
                <a:latin typeface="+mj-lt"/>
                <a:ea typeface="+mj-ea"/>
              </a:rPr>
              <a:t>Compilateur</a:t>
            </a:r>
          </a:p>
        </p:txBody>
      </p:sp>
      <p:sp>
        <p:nvSpPr>
          <p:cNvPr id="10" name="Content Placeholder 2">
            <a:extLst>
              <a:ext uri="{FF2B5EF4-FFF2-40B4-BE49-F238E27FC236}">
                <a16:creationId xmlns:a16="http://schemas.microsoft.com/office/drawing/2014/main" id="{FC24F2DF-ACF6-AE60-FB58-B0B3C60B1940}"/>
              </a:ext>
            </a:extLst>
          </p:cNvPr>
          <p:cNvSpPr txBox="1">
            <a:spLocks/>
          </p:cNvSpPr>
          <p:nvPr/>
        </p:nvSpPr>
        <p:spPr>
          <a:xfrm>
            <a:off x="6500122" y="3266865"/>
            <a:ext cx="5281698" cy="2371936"/>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Un </a:t>
            </a:r>
            <a:r>
              <a:rPr lang="en-US" err="1"/>
              <a:t>compilateur</a:t>
            </a:r>
            <a:r>
              <a:rPr lang="en-US"/>
              <a:t> </a:t>
            </a:r>
            <a:r>
              <a:rPr lang="en-US" err="1"/>
              <a:t>est</a:t>
            </a:r>
            <a:r>
              <a:rPr lang="en-US"/>
              <a:t> un </a:t>
            </a:r>
            <a:r>
              <a:rPr lang="en-US" err="1"/>
              <a:t>outil</a:t>
            </a:r>
            <a:r>
              <a:rPr lang="en-US"/>
              <a:t> </a:t>
            </a:r>
            <a:r>
              <a:rPr lang="en-US" err="1"/>
              <a:t>complexe</a:t>
            </a:r>
            <a:r>
              <a:rPr lang="en-US"/>
              <a:t> </a:t>
            </a:r>
            <a:r>
              <a:rPr lang="en-US" dirty="0"/>
              <a:t>qui </a:t>
            </a:r>
            <a:r>
              <a:rPr lang="en-US" err="1"/>
              <a:t>offre</a:t>
            </a:r>
            <a:r>
              <a:rPr lang="en-US"/>
              <a:t> un grand </a:t>
            </a:r>
            <a:r>
              <a:rPr lang="en-US" err="1"/>
              <a:t>nombre</a:t>
            </a:r>
            <a:r>
              <a:rPr lang="en-US"/>
              <a:t> de technologies mises </a:t>
            </a:r>
            <a:r>
              <a:rPr lang="en-US" err="1"/>
              <a:t>en</a:t>
            </a:r>
            <a:r>
              <a:rPr lang="en-US"/>
              <a:t> jeu et </a:t>
            </a:r>
            <a:r>
              <a:rPr lang="en-US" err="1"/>
              <a:t>une</a:t>
            </a:r>
            <a:r>
              <a:rPr lang="en-US"/>
              <a:t> </a:t>
            </a:r>
            <a:r>
              <a:rPr lang="en-US" err="1"/>
              <a:t>modularité</a:t>
            </a:r>
            <a:r>
              <a:rPr lang="en-US"/>
              <a:t> extreme pour des raisons de </a:t>
            </a:r>
            <a:r>
              <a:rPr lang="en-US" err="1"/>
              <a:t>cout</a:t>
            </a:r>
            <a:r>
              <a:rPr lang="en-US"/>
              <a:t> et qui </a:t>
            </a:r>
            <a:r>
              <a:rPr lang="en-US" err="1"/>
              <a:t>est</a:t>
            </a:r>
            <a:r>
              <a:rPr lang="en-US"/>
              <a:t> savant mélange de rigueur </a:t>
            </a:r>
            <a:r>
              <a:rPr lang="en-US" err="1"/>
              <a:t>formelle</a:t>
            </a:r>
            <a:r>
              <a:rPr lang="en-US"/>
              <a:t> et </a:t>
            </a:r>
            <a:r>
              <a:rPr lang="en-US" err="1"/>
              <a:t>d’alchimie</a:t>
            </a:r>
            <a:r>
              <a:rPr lang="en-US"/>
              <a:t>.  </a:t>
            </a:r>
            <a:endParaRPr lang="en-US" dirty="0"/>
          </a:p>
        </p:txBody>
      </p:sp>
    </p:spTree>
    <p:extLst>
      <p:ext uri="{BB962C8B-B14F-4D97-AF65-F5344CB8AC3E}">
        <p14:creationId xmlns:p14="http://schemas.microsoft.com/office/powerpoint/2010/main" val="90604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965200"/>
            <a:ext cx="10515601" cy="796170"/>
          </a:xfrm>
        </p:spPr>
        <p:txBody>
          <a:bodyPr/>
          <a:lstStyle/>
          <a:p>
            <a:pPr algn="ctr"/>
            <a:r>
              <a:rPr lang="en-US"/>
              <a:t>Compilation</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a:p>
        </p:txBody>
      </p:sp>
      <p:pic>
        <p:nvPicPr>
          <p:cNvPr id="12" name="Graphic 11" descr="Programmer male with solid fill">
            <a:extLst>
              <a:ext uri="{FF2B5EF4-FFF2-40B4-BE49-F238E27FC236}">
                <a16:creationId xmlns:a16="http://schemas.microsoft.com/office/drawing/2014/main" id="{F6974E93-02A0-17F6-781A-CB38C8593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8262" y="2434736"/>
            <a:ext cx="914400" cy="914400"/>
          </a:xfrm>
          <a:prstGeom prst="rect">
            <a:avLst/>
          </a:prstGeom>
        </p:spPr>
      </p:pic>
      <p:pic>
        <p:nvPicPr>
          <p:cNvPr id="15" name="Graphic 14" descr="Computer outline">
            <a:extLst>
              <a:ext uri="{FF2B5EF4-FFF2-40B4-BE49-F238E27FC236}">
                <a16:creationId xmlns:a16="http://schemas.microsoft.com/office/drawing/2014/main" id="{35034ED3-6305-87E6-94A2-C6BADF485B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4162" y="5650994"/>
            <a:ext cx="914400" cy="914400"/>
          </a:xfrm>
          <a:prstGeom prst="rect">
            <a:avLst/>
          </a:prstGeom>
        </p:spPr>
      </p:pic>
      <p:pic>
        <p:nvPicPr>
          <p:cNvPr id="17" name="Graphic 16" descr="Binary with solid fill">
            <a:extLst>
              <a:ext uri="{FF2B5EF4-FFF2-40B4-BE49-F238E27FC236}">
                <a16:creationId xmlns:a16="http://schemas.microsoft.com/office/drawing/2014/main" id="{CC3EE77C-8EC2-2C4C-34E4-420ACB631E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09553" y="3965056"/>
            <a:ext cx="914400" cy="914400"/>
          </a:xfrm>
          <a:prstGeom prst="rect">
            <a:avLst/>
          </a:prstGeom>
        </p:spPr>
      </p:pic>
      <p:pic>
        <p:nvPicPr>
          <p:cNvPr id="21" name="Graphic 20" descr="Aperture with solid fill">
            <a:extLst>
              <a:ext uri="{FF2B5EF4-FFF2-40B4-BE49-F238E27FC236}">
                <a16:creationId xmlns:a16="http://schemas.microsoft.com/office/drawing/2014/main" id="{F9449A87-692C-8C50-573F-CD93D0CD37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09553" y="2574847"/>
            <a:ext cx="914400" cy="914400"/>
          </a:xfrm>
          <a:prstGeom prst="rect">
            <a:avLst/>
          </a:prstGeom>
        </p:spPr>
      </p:pic>
      <p:pic>
        <p:nvPicPr>
          <p:cNvPr id="23" name="Graphic 22" descr="Document with solid fill">
            <a:extLst>
              <a:ext uri="{FF2B5EF4-FFF2-40B4-BE49-F238E27FC236}">
                <a16:creationId xmlns:a16="http://schemas.microsoft.com/office/drawing/2014/main" id="{9AEEC9B0-D120-294F-72D7-28DB27F8F53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44540" y="3923467"/>
            <a:ext cx="914400" cy="914400"/>
          </a:xfrm>
          <a:prstGeom prst="rect">
            <a:avLst/>
          </a:prstGeom>
        </p:spPr>
      </p:pic>
      <p:cxnSp>
        <p:nvCxnSpPr>
          <p:cNvPr id="25" name="Straight Arrow Connector 24">
            <a:extLst>
              <a:ext uri="{FF2B5EF4-FFF2-40B4-BE49-F238E27FC236}">
                <a16:creationId xmlns:a16="http://schemas.microsoft.com/office/drawing/2014/main" id="{BD57579E-F7A1-22A7-D0F3-F23B70FC4CF8}"/>
              </a:ext>
            </a:extLst>
          </p:cNvPr>
          <p:cNvCxnSpPr>
            <a:cxnSpLocks/>
          </p:cNvCxnSpPr>
          <p:nvPr/>
        </p:nvCxnSpPr>
        <p:spPr>
          <a:xfrm>
            <a:off x="4182662" y="3032047"/>
            <a:ext cx="1188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4D0773-F1A0-D451-9B85-02C357E2ADE6}"/>
              </a:ext>
            </a:extLst>
          </p:cNvPr>
          <p:cNvCxnSpPr>
            <a:cxnSpLocks/>
          </p:cNvCxnSpPr>
          <p:nvPr/>
        </p:nvCxnSpPr>
        <p:spPr>
          <a:xfrm flipH="1">
            <a:off x="6323953" y="4422256"/>
            <a:ext cx="1220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09217B-6A2F-92CA-B04A-E7A581926F50}"/>
              </a:ext>
            </a:extLst>
          </p:cNvPr>
          <p:cNvCxnSpPr>
            <a:cxnSpLocks/>
          </p:cNvCxnSpPr>
          <p:nvPr/>
        </p:nvCxnSpPr>
        <p:spPr>
          <a:xfrm>
            <a:off x="5859612" y="3526116"/>
            <a:ext cx="0" cy="349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1006395-F252-F183-D0E8-B62DCBE55A33}"/>
              </a:ext>
            </a:extLst>
          </p:cNvPr>
          <p:cNvCxnSpPr>
            <a:cxnSpLocks/>
          </p:cNvCxnSpPr>
          <p:nvPr/>
        </p:nvCxnSpPr>
        <p:spPr>
          <a:xfrm>
            <a:off x="5859612" y="4929724"/>
            <a:ext cx="7141" cy="631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37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8" y="421493"/>
            <a:ext cx="11548261" cy="587929"/>
          </a:xfrm>
        </p:spPr>
        <p:txBody>
          <a:bodyPr/>
          <a:lstStyle/>
          <a:p>
            <a:r>
              <a:rPr lang="en-US"/>
              <a:t>Les avantages de la </a:t>
            </a:r>
            <a:endParaRPr lang="en-US" dirty="0"/>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07826" y="1009422"/>
            <a:ext cx="11562303" cy="713759"/>
          </a:xfrm>
        </p:spPr>
        <p:txBody>
          <a:bodyPr/>
          <a:lstStyle/>
          <a:p>
            <a:r>
              <a:rPr lang="en-US"/>
              <a:t>compilation</a:t>
            </a:r>
            <a:endParaRPr lang="en-US"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a:p>
        </p:txBody>
      </p:sp>
    </p:spTree>
    <p:extLst>
      <p:ext uri="{BB962C8B-B14F-4D97-AF65-F5344CB8AC3E}">
        <p14:creationId xmlns:p14="http://schemas.microsoft.com/office/powerpoint/2010/main" val="139719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Placeholder 2">
            <a:extLst>
              <a:ext uri="{FF2B5EF4-FFF2-40B4-BE49-F238E27FC236}">
                <a16:creationId xmlns:a16="http://schemas.microsoft.com/office/drawing/2014/main" id="{8EEA5630-8504-C8C7-2F0C-EE6D53FDDCC5}"/>
              </a:ext>
            </a:extLst>
          </p:cNvPr>
          <p:cNvGraphicFramePr>
            <a:graphicFrameLocks noGrp="1"/>
          </p:cNvGraphicFramePr>
          <p:nvPr>
            <p:ph type="tbl" sz="quarter" idx="13"/>
            <p:extLst>
              <p:ext uri="{D42A27DB-BD31-4B8C-83A1-F6EECF244321}">
                <p14:modId xmlns:p14="http://schemas.microsoft.com/office/powerpoint/2010/main" val="1424773189"/>
              </p:ext>
            </p:extLst>
          </p:nvPr>
        </p:nvGraphicFramePr>
        <p:xfrm>
          <a:off x="835025" y="2560638"/>
          <a:ext cx="10515601" cy="3537710"/>
        </p:xfrm>
        <a:graphic>
          <a:graphicData uri="http://schemas.openxmlformats.org/drawingml/2006/table">
            <a:tbl>
              <a:tblPr firstRow="1" bandRow="1">
                <a:tableStyleId>{10A1B5D5-9B99-4C35-A422-299274C87663}</a:tableStyleId>
              </a:tblPr>
              <a:tblGrid>
                <a:gridCol w="3433998">
                  <a:extLst>
                    <a:ext uri="{9D8B030D-6E8A-4147-A177-3AD203B41FA5}">
                      <a16:colId xmlns:a16="http://schemas.microsoft.com/office/drawing/2014/main" val="127040821"/>
                    </a:ext>
                  </a:extLst>
                </a:gridCol>
                <a:gridCol w="7081603">
                  <a:extLst>
                    <a:ext uri="{9D8B030D-6E8A-4147-A177-3AD203B41FA5}">
                      <a16:colId xmlns:a16="http://schemas.microsoft.com/office/drawing/2014/main" val="149845700"/>
                    </a:ext>
                  </a:extLst>
                </a:gridCol>
              </a:tblGrid>
              <a:tr h="579526">
                <a:tc>
                  <a:txBody>
                    <a:bodyPr/>
                    <a:lstStyle/>
                    <a:p>
                      <a:pPr algn="ctr"/>
                      <a:endParaRPr lang="en-US" b="0"/>
                    </a:p>
                  </a:txBody>
                  <a:tcPr anchor="ctr"/>
                </a:tc>
                <a:tc>
                  <a:txBody>
                    <a:bodyPr/>
                    <a:lstStyle/>
                    <a:p>
                      <a:pPr marL="0" algn="ctr" defTabSz="914400" rtl="0" eaLnBrk="1" latinLnBrk="0" hangingPunct="1"/>
                      <a:r>
                        <a:rPr lang="en-US" sz="1800" b="1" kern="1200">
                          <a:solidFill>
                            <a:schemeClr val="lt1"/>
                          </a:solidFill>
                          <a:latin typeface="+mn-lt"/>
                          <a:ea typeface="+mn-ea"/>
                          <a:cs typeface="+mn-cs"/>
                        </a:rPr>
                        <a:t>Avantage</a:t>
                      </a:r>
                    </a:p>
                  </a:txBody>
                  <a:tcPr anchor="ctr"/>
                </a:tc>
                <a:extLst>
                  <a:ext uri="{0D108BD9-81ED-4DB2-BD59-A6C34878D82A}">
                    <a16:rowId xmlns:a16="http://schemas.microsoft.com/office/drawing/2014/main" val="3298013591"/>
                  </a:ext>
                </a:extLst>
              </a:tr>
              <a:tr h="579526">
                <a:tc>
                  <a:txBody>
                    <a:bodyPr/>
                    <a:lstStyle/>
                    <a:p>
                      <a:pPr algn="ctr"/>
                      <a:r>
                        <a:rPr lang="en-US"/>
                        <a:t>Analyse lexical</a:t>
                      </a:r>
                    </a:p>
                  </a:txBody>
                  <a:tcPr anchor="ctr"/>
                </a:tc>
                <a:tc>
                  <a:txBody>
                    <a:bodyPr/>
                    <a:lstStyle/>
                    <a:p>
                      <a:pPr marL="285750" indent="-285750" algn="ctr" defTabSz="914400" rtl="0" eaLnBrk="1" latinLnBrk="0" hangingPunct="1">
                        <a:buFont typeface="Arial" panose="020B0604020202020204" pitchFamily="34" charset="0"/>
                        <a:buChar char="•"/>
                      </a:pPr>
                      <a:r>
                        <a:rPr lang="fr-FR" sz="1800" kern="1200">
                          <a:solidFill>
                            <a:schemeClr val="dk1"/>
                          </a:solidFill>
                          <a:latin typeface="+mn-lt"/>
                          <a:ea typeface="+mn-ea"/>
                          <a:cs typeface="+mn-cs"/>
                        </a:rPr>
                        <a:t>La simplification du code source</a:t>
                      </a:r>
                    </a:p>
                    <a:p>
                      <a:pPr marL="0" indent="-285750" algn="ctr" defTabSz="914400" rtl="0" eaLnBrk="1" latinLnBrk="0" hangingPunct="1">
                        <a:buFont typeface="Arial" panose="020B0604020202020204" pitchFamily="34" charset="0"/>
                        <a:buChar char="•"/>
                      </a:pPr>
                      <a:r>
                        <a:rPr lang="en-US" sz="1800" kern="1200">
                          <a:solidFill>
                            <a:schemeClr val="dk1"/>
                          </a:solidFill>
                          <a:latin typeface="+mn-lt"/>
                          <a:ea typeface="+mn-ea"/>
                          <a:cs typeface="+mn-cs"/>
                        </a:rPr>
                        <a:t>La </a:t>
                      </a:r>
                      <a:r>
                        <a:rPr lang="en-US" sz="1800" kern="1200" err="1">
                          <a:solidFill>
                            <a:schemeClr val="dk1"/>
                          </a:solidFill>
                          <a:latin typeface="+mn-lt"/>
                          <a:ea typeface="+mn-ea"/>
                          <a:cs typeface="+mn-cs"/>
                        </a:rPr>
                        <a:t>détection</a:t>
                      </a:r>
                      <a:r>
                        <a:rPr lang="en-US" sz="1800" kern="1200">
                          <a:solidFill>
                            <a:schemeClr val="dk1"/>
                          </a:solidFill>
                          <a:latin typeface="+mn-lt"/>
                          <a:ea typeface="+mn-ea"/>
                          <a:cs typeface="+mn-cs"/>
                        </a:rPr>
                        <a:t> </a:t>
                      </a:r>
                      <a:r>
                        <a:rPr lang="en-US" sz="1800" kern="1200" err="1">
                          <a:solidFill>
                            <a:schemeClr val="dk1"/>
                          </a:solidFill>
                          <a:latin typeface="+mn-lt"/>
                          <a:ea typeface="+mn-ea"/>
                          <a:cs typeface="+mn-cs"/>
                        </a:rPr>
                        <a:t>d'erreurs</a:t>
                      </a:r>
                      <a:r>
                        <a:rPr lang="en-US" sz="1800" kern="1200">
                          <a:solidFill>
                            <a:schemeClr val="dk1"/>
                          </a:solidFill>
                          <a:latin typeface="+mn-lt"/>
                          <a:ea typeface="+mn-ea"/>
                          <a:cs typeface="+mn-cs"/>
                        </a:rPr>
                        <a:t> </a:t>
                      </a:r>
                      <a:r>
                        <a:rPr lang="en-US" sz="1800" kern="1200" err="1">
                          <a:solidFill>
                            <a:schemeClr val="dk1"/>
                          </a:solidFill>
                          <a:latin typeface="+mn-lt"/>
                          <a:ea typeface="+mn-ea"/>
                          <a:cs typeface="+mn-cs"/>
                        </a:rPr>
                        <a:t>précoces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3873867931"/>
                  </a:ext>
                </a:extLst>
              </a:tr>
              <a:tr h="579526">
                <a:tc>
                  <a:txBody>
                    <a:bodyPr/>
                    <a:lstStyle/>
                    <a:p>
                      <a:pPr algn="ctr"/>
                      <a:r>
                        <a:rPr lang="en-US"/>
                        <a:t>Analyse Syntaxique</a:t>
                      </a:r>
                    </a:p>
                  </a:txBody>
                  <a:tcPr anchor="ctr"/>
                </a:tc>
                <a:tc>
                  <a:txBody>
                    <a:bodyPr/>
                    <a:lstStyle/>
                    <a:p>
                      <a:pPr algn="ctr"/>
                      <a:r>
                        <a:rPr lang="fr-FR" sz="1800" b="1" i="0" kern="1200">
                          <a:solidFill>
                            <a:schemeClr val="dk1"/>
                          </a:solidFill>
                          <a:effectLst/>
                          <a:latin typeface="+mn-lt"/>
                          <a:ea typeface="+mn-ea"/>
                          <a:cs typeface="+mn-cs"/>
                        </a:rPr>
                        <a:t>Vérification de la structure du code</a:t>
                      </a:r>
                      <a:endParaRPr lang="en-US"/>
                    </a:p>
                  </a:txBody>
                  <a:tcPr anchor="ctr"/>
                </a:tc>
                <a:extLst>
                  <a:ext uri="{0D108BD9-81ED-4DB2-BD59-A6C34878D82A}">
                    <a16:rowId xmlns:a16="http://schemas.microsoft.com/office/drawing/2014/main" val="85209771"/>
                  </a:ext>
                </a:extLst>
              </a:tr>
              <a:tr h="579526">
                <a:tc>
                  <a:txBody>
                    <a:bodyPr/>
                    <a:lstStyle/>
                    <a:p>
                      <a:pPr algn="ctr"/>
                      <a:r>
                        <a:rPr lang="en-US"/>
                        <a:t>Post-presentation surveys</a:t>
                      </a:r>
                    </a:p>
                  </a:txBody>
                  <a:tcPr anchor="ctr"/>
                </a:tc>
                <a:tc>
                  <a:txBody>
                    <a:bodyPr/>
                    <a:lstStyle/>
                    <a:p>
                      <a:pPr algn="ctr"/>
                      <a:endParaRPr lang="en-US"/>
                    </a:p>
                  </a:txBody>
                  <a:tcPr anchor="ctr"/>
                </a:tc>
                <a:extLst>
                  <a:ext uri="{0D108BD9-81ED-4DB2-BD59-A6C34878D82A}">
                    <a16:rowId xmlns:a16="http://schemas.microsoft.com/office/drawing/2014/main" val="4061031278"/>
                  </a:ext>
                </a:extLst>
              </a:tr>
              <a:tr h="579526">
                <a:tc>
                  <a:txBody>
                    <a:bodyPr/>
                    <a:lstStyle/>
                    <a:p>
                      <a:pPr algn="ctr"/>
                      <a:r>
                        <a:rPr lang="en-US"/>
                        <a:t>Referral rate</a:t>
                      </a:r>
                    </a:p>
                  </a:txBody>
                  <a:tcPr anchor="ctr"/>
                </a:tc>
                <a:tc>
                  <a:txBody>
                    <a:bodyPr/>
                    <a:lstStyle/>
                    <a:p>
                      <a:pPr algn="ctr"/>
                      <a:endParaRPr lang="en-US"/>
                    </a:p>
                  </a:txBody>
                  <a:tcPr anchor="ctr"/>
                </a:tc>
                <a:extLst>
                  <a:ext uri="{0D108BD9-81ED-4DB2-BD59-A6C34878D82A}">
                    <a16:rowId xmlns:a16="http://schemas.microsoft.com/office/drawing/2014/main" val="3591840781"/>
                  </a:ext>
                </a:extLst>
              </a:tr>
              <a:tr h="579526">
                <a:tc>
                  <a:txBody>
                    <a:bodyPr/>
                    <a:lstStyle/>
                    <a:p>
                      <a:pPr algn="ctr"/>
                      <a:r>
                        <a:rPr lang="en-US"/>
                        <a:t>Collaboration opportunities</a:t>
                      </a:r>
                    </a:p>
                  </a:txBody>
                  <a:tcPr anchor="ctr"/>
                </a:tc>
                <a:tc>
                  <a:txBody>
                    <a:bodyPr/>
                    <a:lstStyle/>
                    <a:p>
                      <a:pPr algn="ctr"/>
                      <a:endParaRPr lang="en-US"/>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a:p>
        </p:txBody>
      </p:sp>
      <p:sp>
        <p:nvSpPr>
          <p:cNvPr id="7" name="Title 1">
            <a:extLst>
              <a:ext uri="{FF2B5EF4-FFF2-40B4-BE49-F238E27FC236}">
                <a16:creationId xmlns:a16="http://schemas.microsoft.com/office/drawing/2014/main" id="{55CA1B95-9F7B-E229-7D26-6D6F10FA4CC5}"/>
              </a:ext>
            </a:extLst>
          </p:cNvPr>
          <p:cNvSpPr>
            <a:spLocks noGrp="1"/>
          </p:cNvSpPr>
          <p:nvPr>
            <p:ph type="title"/>
          </p:nvPr>
        </p:nvSpPr>
        <p:spPr>
          <a:xfrm>
            <a:off x="321868" y="421493"/>
            <a:ext cx="11548261" cy="587929"/>
          </a:xfrm>
        </p:spPr>
        <p:txBody>
          <a:bodyPr/>
          <a:lstStyle/>
          <a:p>
            <a:pPr algn="ctr"/>
            <a:r>
              <a:rPr lang="en-US" spc="300">
                <a:solidFill>
                  <a:schemeClr val="bg1"/>
                </a:solidFill>
              </a:rPr>
              <a:t>Les avantages de la </a:t>
            </a:r>
          </a:p>
        </p:txBody>
      </p:sp>
      <p:sp>
        <p:nvSpPr>
          <p:cNvPr id="8" name="Subtitle 3">
            <a:extLst>
              <a:ext uri="{FF2B5EF4-FFF2-40B4-BE49-F238E27FC236}">
                <a16:creationId xmlns:a16="http://schemas.microsoft.com/office/drawing/2014/main" id="{034DC7F0-21E8-8D4E-E717-006FA4427D4A}"/>
              </a:ext>
            </a:extLst>
          </p:cNvPr>
          <p:cNvSpPr txBox="1">
            <a:spLocks/>
          </p:cNvSpPr>
          <p:nvPr/>
        </p:nvSpPr>
        <p:spPr>
          <a:xfrm>
            <a:off x="307826" y="1009422"/>
            <a:ext cx="11562303" cy="7137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cap="all" spc="600">
                <a:solidFill>
                  <a:schemeClr val="accent3">
                    <a:lumMod val="75000"/>
                  </a:schemeClr>
                </a:solidFill>
                <a:cs typeface="Biome Light" panose="020B0303030204020804" pitchFamily="34" charset="0"/>
              </a:rPr>
              <a:t>compilation</a:t>
            </a:r>
          </a:p>
        </p:txBody>
      </p:sp>
    </p:spTree>
    <p:extLst>
      <p:ext uri="{BB962C8B-B14F-4D97-AF65-F5344CB8AC3E}">
        <p14:creationId xmlns:p14="http://schemas.microsoft.com/office/powerpoint/2010/main" val="283691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a:t>Overcoming </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a:lstStyle/>
          <a:p>
            <a:r>
              <a:rPr lang="en-US"/>
              <a:t>Nervousness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a:p>
        </p:txBody>
      </p:sp>
    </p:spTree>
    <p:extLst>
      <p:ext uri="{BB962C8B-B14F-4D97-AF65-F5344CB8AC3E}">
        <p14:creationId xmlns:p14="http://schemas.microsoft.com/office/powerpoint/2010/main" val="59814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a:t>ENGAGING THE AUDIENCE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a:t>Make eye contact with your audience to create a sense of intimacy and involvement</a:t>
            </a:r>
          </a:p>
          <a:p>
            <a:r>
              <a:rPr lang="en-US"/>
              <a:t>Weave relatable stories into your presentation using narratives that make your message memorable and impactful</a:t>
            </a:r>
          </a:p>
          <a:p>
            <a:r>
              <a:rPr lang="en-US"/>
              <a:t>Encourage questions and provide thoughtful responses to enhance audience participation</a:t>
            </a:r>
          </a:p>
          <a:p>
            <a:r>
              <a:rPr lang="en-US"/>
              <a:t>Use live polls or surveys to gather audience opinions, promoting engagement and making sure the audience feel involved</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a:p>
        </p:txBody>
      </p:sp>
    </p:spTree>
    <p:extLst>
      <p:ext uri="{BB962C8B-B14F-4D97-AF65-F5344CB8AC3E}">
        <p14:creationId xmlns:p14="http://schemas.microsoft.com/office/powerpoint/2010/main" val="196263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a:t>SELECTING</a:t>
            </a:r>
            <a:br>
              <a:rPr lang="en-US"/>
            </a:br>
            <a:r>
              <a:rPr lang="en-US"/>
              <a:t>VISUAL AIDS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a:t>ENHANCING YOUR PRESENTATION</a:t>
            </a:r>
          </a:p>
        </p:txBody>
      </p:sp>
    </p:spTree>
    <p:extLst>
      <p:ext uri="{BB962C8B-B14F-4D97-AF65-F5344CB8AC3E}">
        <p14:creationId xmlns:p14="http://schemas.microsoft.com/office/powerpoint/2010/main" val="133073390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DB381AE8C4FC4A8E156ADF30F0B866" ma:contentTypeVersion="8" ma:contentTypeDescription="Create a new document." ma:contentTypeScope="" ma:versionID="a2663013b9c4669865d32fdba7953466">
  <xsd:schema xmlns:xsd="http://www.w3.org/2001/XMLSchema" xmlns:xs="http://www.w3.org/2001/XMLSchema" xmlns:p="http://schemas.microsoft.com/office/2006/metadata/properties" xmlns:ns3="e44be21f-b936-43fa-99d5-bf54a33d7400" xmlns:ns4="d41a6b57-20a8-42f5-a605-b6eb23695804" targetNamespace="http://schemas.microsoft.com/office/2006/metadata/properties" ma:root="true" ma:fieldsID="21dde1348d15db10e1384f83a7717ec3" ns3:_="" ns4:_="">
    <xsd:import namespace="e44be21f-b936-43fa-99d5-bf54a33d7400"/>
    <xsd:import namespace="d41a6b57-20a8-42f5-a605-b6eb2369580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be21f-b936-43fa-99d5-bf54a33d74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41a6b57-20a8-42f5-a605-b6eb2369580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44be21f-b936-43fa-99d5-bf54a33d7400" xsi:nil="true"/>
  </documentManagement>
</p:properties>
</file>

<file path=customXml/itemProps1.xml><?xml version="1.0" encoding="utf-8"?>
<ds:datastoreItem xmlns:ds="http://schemas.openxmlformats.org/officeDocument/2006/customXml" ds:itemID="{E94FFBE7-9249-49B9-9829-AC8747248341}">
  <ds:schemaRefs>
    <ds:schemaRef ds:uri="d41a6b57-20a8-42f5-a605-b6eb23695804"/>
    <ds:schemaRef ds:uri="e44be21f-b936-43fa-99d5-bf54a33d74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E305301E-11B3-4B9D-A588-21F3C9809371}">
  <ds:schemaRefs>
    <ds:schemaRef ds:uri="d41a6b57-20a8-42f5-a605-b6eb23695804"/>
    <ds:schemaRef ds:uri="e44be21f-b936-43fa-99d5-bf54a33d74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{C946AED2-7923-4395-B34E-EC928CE7F611}tf11936837_win32</Template>
  <TotalTime>140</TotalTime>
  <Words>1004</Words>
  <Application>Microsoft Office PowerPoint</Application>
  <PresentationFormat>Widescreen</PresentationFormat>
  <Paragraphs>196</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Nova</vt:lpstr>
      <vt:lpstr>Biome</vt:lpstr>
      <vt:lpstr>Calibri</vt:lpstr>
      <vt:lpstr>Courier New</vt:lpstr>
      <vt:lpstr>Wingdings</vt:lpstr>
      <vt:lpstr>Custom</vt:lpstr>
      <vt:lpstr>Théorie des languages et compilation</vt:lpstr>
      <vt:lpstr>Agenda</vt:lpstr>
      <vt:lpstr>Définitions</vt:lpstr>
      <vt:lpstr>Compilation</vt:lpstr>
      <vt:lpstr>Les avantages de la </vt:lpstr>
      <vt:lpstr>Les avantages de la </vt:lpstr>
      <vt:lpstr>Overcoming </vt:lpstr>
      <vt:lpstr>ENGAGING THE AUDIENCE</vt:lpstr>
      <vt:lpstr>SELECTING VISUAL AIDS</vt:lpstr>
      <vt:lpstr>Evolution de la compilation</vt:lpstr>
      <vt:lpstr>langages de programmation et compilation </vt:lpstr>
      <vt:lpstr>Les langages de programmation et compilation </vt:lpstr>
      <vt:lpstr>Langages de Première Génération (1940-1950)</vt:lpstr>
      <vt:lpstr>Langages de Deuxième Génération (1950-1960)</vt:lpstr>
      <vt:lpstr>Langages de Troisième Génération (1960-1980)</vt:lpstr>
      <vt:lpstr>Langages de Quatrième Génération (1980-2000)</vt:lpstr>
      <vt:lpstr>Langages de Cinquième Génération (2000-Present)</vt:lpstr>
      <vt:lpstr>Processus de Compilation(animation)</vt:lpstr>
      <vt:lpstr>différentes phases de la compilation</vt:lpstr>
      <vt:lpstr>Description des différentes phases de la compilation</vt:lpstr>
      <vt:lpstr>Merci pour votre attention</vt:lpstr>
      <vt:lpstr>DYNAMIC DELIVERY</vt:lpstr>
      <vt:lpstr>SPEAKING ENGAGEMENT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Théorie des languages et compilation</dc:title>
  <dc:creator>Firas Ben Dala</dc:creator>
  <cp:lastModifiedBy>Fedi machraoui</cp:lastModifiedBy>
  <cp:revision>23</cp:revision>
  <dcterms:created xsi:type="dcterms:W3CDTF">2024-06-19T20:40:26Z</dcterms:created>
  <dcterms:modified xsi:type="dcterms:W3CDTF">2024-06-19T23:51:00Z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0x010100F7DB381AE8C4FC4A8E156ADF30F0B866</vt:lpwstr>
  </property>
</Properties>
</file>