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75215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94023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261750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17435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20435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888056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2263764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73490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32764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64299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0B8D-79D6-465F-8E07-900E23209DCE}"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68032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7435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A0B8D-79D6-465F-8E07-900E23209DCE}" type="datetimeFigureOut">
              <a:rPr lang="en-GB" smtClean="0"/>
              <a:t>19/02/2021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377009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A0B8D-79D6-465F-8E07-900E23209DCE}" type="datetimeFigureOut">
              <a:rPr lang="en-GB" smtClean="0"/>
              <a:t>19/02/2021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60022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A0B8D-79D6-465F-8E07-900E23209DCE}" type="datetimeFigureOut">
              <a:rPr lang="en-GB" smtClean="0"/>
              <a:t>19/02/2021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40279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152358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A0B8D-79D6-465F-8E07-900E23209DCE}"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37E530-4CB9-49B8-98D6-52964CF1DBAC}" type="slidenum">
              <a:rPr lang="en-GB" smtClean="0"/>
              <a:t>‹#›</a:t>
            </a:fld>
            <a:endParaRPr lang="en-GB"/>
          </a:p>
        </p:txBody>
      </p:sp>
    </p:spTree>
    <p:extLst>
      <p:ext uri="{BB962C8B-B14F-4D97-AF65-F5344CB8AC3E}">
        <p14:creationId xmlns:p14="http://schemas.microsoft.com/office/powerpoint/2010/main" val="419923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2A0B8D-79D6-465F-8E07-900E23209DCE}" type="datetimeFigureOut">
              <a:rPr lang="en-GB" smtClean="0"/>
              <a:t>19/02/2021</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37E530-4CB9-49B8-98D6-52964CF1DBAC}" type="slidenum">
              <a:rPr lang="en-GB" smtClean="0"/>
              <a:t>‹#›</a:t>
            </a:fld>
            <a:endParaRPr lang="en-GB"/>
          </a:p>
        </p:txBody>
      </p:sp>
    </p:spTree>
    <p:extLst>
      <p:ext uri="{BB962C8B-B14F-4D97-AF65-F5344CB8AC3E}">
        <p14:creationId xmlns:p14="http://schemas.microsoft.com/office/powerpoint/2010/main" val="33073777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newyork_data.json"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ED65-B8DF-4E83-A5C0-116F248D5934}"/>
              </a:ext>
            </a:extLst>
          </p:cNvPr>
          <p:cNvSpPr>
            <a:spLocks noGrp="1"/>
          </p:cNvSpPr>
          <p:nvPr>
            <p:ph type="ctrTitle"/>
          </p:nvPr>
        </p:nvSpPr>
        <p:spPr>
          <a:xfrm>
            <a:off x="2928400" y="1989668"/>
            <a:ext cx="8574622" cy="2616199"/>
          </a:xfrm>
        </p:spPr>
        <p:txBody>
          <a:bodyPr>
            <a:normAutofit fontScale="90000"/>
          </a:bodyPr>
          <a:lstStyle/>
          <a:p>
            <a:r>
              <a:rPr lang="en-GB" b="1" dirty="0"/>
              <a:t>Similarity of the Neighbourhoods in Toronto and New York for Emigration Purposes</a:t>
            </a:r>
            <a:br>
              <a:rPr lang="en-GB" b="1" dirty="0"/>
            </a:br>
            <a:r>
              <a:rPr lang="en-GB" sz="2000" b="1" dirty="0"/>
              <a:t>Coursera and IBM Capstone Project</a:t>
            </a:r>
            <a:br>
              <a:rPr lang="en-GB" b="1" dirty="0"/>
            </a:br>
            <a:endParaRPr lang="en-GB" dirty="0"/>
          </a:p>
        </p:txBody>
      </p:sp>
      <p:sp>
        <p:nvSpPr>
          <p:cNvPr id="3" name="Subtitle 2">
            <a:extLst>
              <a:ext uri="{FF2B5EF4-FFF2-40B4-BE49-F238E27FC236}">
                <a16:creationId xmlns:a16="http://schemas.microsoft.com/office/drawing/2014/main" id="{F9BEA763-1E9B-4F03-9E03-86D1C23C565D}"/>
              </a:ext>
            </a:extLst>
          </p:cNvPr>
          <p:cNvSpPr>
            <a:spLocks noGrp="1"/>
          </p:cNvSpPr>
          <p:nvPr>
            <p:ph type="subTitle" idx="1"/>
          </p:nvPr>
        </p:nvSpPr>
        <p:spPr/>
        <p:txBody>
          <a:bodyPr/>
          <a:lstStyle/>
          <a:p>
            <a:r>
              <a:rPr lang="en-GB" dirty="0"/>
              <a:t>Firaz Ahmad</a:t>
            </a:r>
          </a:p>
        </p:txBody>
      </p:sp>
    </p:spTree>
    <p:extLst>
      <p:ext uri="{BB962C8B-B14F-4D97-AF65-F5344CB8AC3E}">
        <p14:creationId xmlns:p14="http://schemas.microsoft.com/office/powerpoint/2010/main" val="134138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F490-45F3-4F18-9EBD-BF153E087E1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CD37526-73A4-40E0-BCBD-78CBC728741A}"/>
              </a:ext>
            </a:extLst>
          </p:cNvPr>
          <p:cNvSpPr>
            <a:spLocks noGrp="1"/>
          </p:cNvSpPr>
          <p:nvPr>
            <p:ph idx="1"/>
          </p:nvPr>
        </p:nvSpPr>
        <p:spPr/>
        <p:txBody>
          <a:bodyPr/>
          <a:lstStyle/>
          <a:p>
            <a:r>
              <a:rPr lang="en-GB" dirty="0"/>
              <a:t>New York and Toronto are the financial capitals of their respective countries</a:t>
            </a:r>
          </a:p>
          <a:p>
            <a:r>
              <a:rPr lang="en-GB" dirty="0"/>
              <a:t>Many people emigrate between New York and Toronto</a:t>
            </a:r>
          </a:p>
          <a:p>
            <a:r>
              <a:rPr lang="en-GB" dirty="0"/>
              <a:t>This project is intended to use Unsupervised Machine Learning to cluster similar neighbourhoods in terms of venues nearby to assist in people looking to emigrate in finding a suitable neighbourhood to relocate to</a:t>
            </a:r>
          </a:p>
        </p:txBody>
      </p:sp>
    </p:spTree>
    <p:extLst>
      <p:ext uri="{BB962C8B-B14F-4D97-AF65-F5344CB8AC3E}">
        <p14:creationId xmlns:p14="http://schemas.microsoft.com/office/powerpoint/2010/main" val="183442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D44E-DF9F-41C8-81A8-F6BBEF70D14D}"/>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B70543C-74B8-40FB-B285-CC59EA176EC3}"/>
              </a:ext>
            </a:extLst>
          </p:cNvPr>
          <p:cNvSpPr>
            <a:spLocks noGrp="1"/>
          </p:cNvSpPr>
          <p:nvPr>
            <p:ph idx="1"/>
          </p:nvPr>
        </p:nvSpPr>
        <p:spPr/>
        <p:txBody>
          <a:bodyPr>
            <a:normAutofit fontScale="70000" lnSpcReduction="20000"/>
          </a:bodyPr>
          <a:lstStyle/>
          <a:p>
            <a:r>
              <a:rPr lang="en-GB" dirty="0"/>
              <a:t>The data to be used in the project consists of: </a:t>
            </a:r>
          </a:p>
          <a:p>
            <a:pPr marL="0" indent="0">
              <a:buNone/>
            </a:pPr>
            <a:r>
              <a:rPr lang="en-GB" dirty="0"/>
              <a:t>1) Toronto neighbourhood data including the Boroughs and Neighbourhoods from the following Wikipedia page: </a:t>
            </a:r>
            <a:r>
              <a:rPr lang="en-GB" u="sng" dirty="0">
                <a:hlinkClick r:id="rId2"/>
              </a:rPr>
              <a:t>https://en.wikipedia.org/wiki/List_of_postal_codes_of_Canada:_M</a:t>
            </a:r>
            <a:endParaRPr lang="en-GB" dirty="0"/>
          </a:p>
          <a:p>
            <a:pPr marL="0" indent="0">
              <a:buNone/>
            </a:pPr>
            <a:r>
              <a:rPr lang="en-GB" dirty="0"/>
              <a:t>2) New York neighbourhood data including the Neighbourhoods and latitudes and longitudes from the following JSON file: </a:t>
            </a:r>
            <a:r>
              <a:rPr lang="en-GB" u="sng" dirty="0">
                <a:hlinkClick r:id="rId3"/>
              </a:rPr>
              <a:t>https://cf-courses-data.s3.us.cloud-object-storage.appdomain.cloud/IBMDeveloperSkillsNetwork-DS0701EN-SkillsNetwork/labs/newyork_data.json</a:t>
            </a:r>
            <a:endParaRPr lang="en-GB" dirty="0"/>
          </a:p>
          <a:p>
            <a:pPr marL="0" indent="0">
              <a:buNone/>
            </a:pPr>
            <a:r>
              <a:rPr lang="en-GB" dirty="0"/>
              <a:t>3) Latitude and Longitude data from Geocoder or a CSV file to obtain the location data for each neighbourhood in Toronto</a:t>
            </a:r>
          </a:p>
          <a:p>
            <a:pPr marL="0" indent="0">
              <a:buNone/>
            </a:pPr>
            <a:r>
              <a:rPr lang="en-GB" dirty="0"/>
              <a:t>4) Foursquare data consisting of the nearby venues obtained using the Foursquare API with the latitude and longitude data</a:t>
            </a:r>
          </a:p>
          <a:p>
            <a:endParaRPr lang="en-GB" dirty="0"/>
          </a:p>
        </p:txBody>
      </p:sp>
    </p:spTree>
    <p:extLst>
      <p:ext uri="{BB962C8B-B14F-4D97-AF65-F5344CB8AC3E}">
        <p14:creationId xmlns:p14="http://schemas.microsoft.com/office/powerpoint/2010/main" val="224755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3B20-BAFF-45DC-83D9-4E27F1B27CCB}"/>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F6B6CECB-BF59-42D0-89B4-A84B21926BC2}"/>
              </a:ext>
            </a:extLst>
          </p:cNvPr>
          <p:cNvSpPr>
            <a:spLocks noGrp="1"/>
          </p:cNvSpPr>
          <p:nvPr>
            <p:ph idx="1"/>
          </p:nvPr>
        </p:nvSpPr>
        <p:spPr/>
        <p:txBody>
          <a:bodyPr>
            <a:normAutofit fontScale="77500" lnSpcReduction="20000"/>
          </a:bodyPr>
          <a:lstStyle/>
          <a:p>
            <a:r>
              <a:rPr lang="en-GB" dirty="0"/>
              <a:t>The data will be imported from the data sources</a:t>
            </a:r>
          </a:p>
          <a:p>
            <a:r>
              <a:rPr lang="en-GB" dirty="0"/>
              <a:t>The data will be examined and explored using techniques such as visualisation </a:t>
            </a:r>
          </a:p>
          <a:p>
            <a:r>
              <a:rPr lang="en-GB" dirty="0"/>
              <a:t>Upon inspection, the data will be pre-processed to convert it from it's raw form to a form which can be analysed. Any categorical variables will be encoded using One Hot Encoding. </a:t>
            </a:r>
          </a:p>
          <a:p>
            <a:r>
              <a:rPr lang="en-GB" dirty="0"/>
              <a:t>The data will be combined using the relevant criteria in order to allow the neighbourhoods to be compared and clustered using K-Means Clustering based on their similarities in terms of venues. </a:t>
            </a:r>
          </a:p>
          <a:p>
            <a:r>
              <a:rPr lang="en-GB" dirty="0"/>
              <a:t>The results will be visualised and explored to allow the analysis and learnings to be easily understood and evaluated to allow comparisons of neighbourhoods in both Toronto and New York.</a:t>
            </a:r>
          </a:p>
          <a:p>
            <a:endParaRPr lang="en-GB" dirty="0"/>
          </a:p>
        </p:txBody>
      </p:sp>
    </p:spTree>
    <p:extLst>
      <p:ext uri="{BB962C8B-B14F-4D97-AF65-F5344CB8AC3E}">
        <p14:creationId xmlns:p14="http://schemas.microsoft.com/office/powerpoint/2010/main" val="146105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D42F-1325-4490-9263-A133BDCFA57F}"/>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B09D9042-DB88-4037-BABD-A61362019699}"/>
              </a:ext>
            </a:extLst>
          </p:cNvPr>
          <p:cNvSpPr>
            <a:spLocks noGrp="1"/>
          </p:cNvSpPr>
          <p:nvPr>
            <p:ph idx="1"/>
          </p:nvPr>
        </p:nvSpPr>
        <p:spPr/>
        <p:txBody>
          <a:bodyPr/>
          <a:lstStyle/>
          <a:p>
            <a:r>
              <a:rPr lang="en-GB" dirty="0"/>
              <a:t>The algorithm was able to cluster similar neighbourhoods into the following broad categories:</a:t>
            </a:r>
          </a:p>
          <a:p>
            <a:r>
              <a:rPr lang="en-GB" dirty="0"/>
              <a:t>Cluster 1 - Restaurants and Convenience Stores</a:t>
            </a:r>
          </a:p>
          <a:p>
            <a:r>
              <a:rPr lang="en-GB" dirty="0"/>
              <a:t>Cluster 2 - Fitness and Nature</a:t>
            </a:r>
          </a:p>
          <a:p>
            <a:r>
              <a:rPr lang="en-GB" dirty="0"/>
              <a:t>Cluster 3 - Attractions and Landmarks</a:t>
            </a:r>
          </a:p>
          <a:p>
            <a:r>
              <a:rPr lang="en-GB" dirty="0"/>
              <a:t>Cluster 4 - Sports and Entertainment</a:t>
            </a:r>
          </a:p>
          <a:p>
            <a:endParaRPr lang="en-GB" dirty="0"/>
          </a:p>
        </p:txBody>
      </p:sp>
    </p:spTree>
    <p:extLst>
      <p:ext uri="{BB962C8B-B14F-4D97-AF65-F5344CB8AC3E}">
        <p14:creationId xmlns:p14="http://schemas.microsoft.com/office/powerpoint/2010/main" val="271600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F407-AF14-4F59-BA8B-7202AC23E155}"/>
              </a:ext>
            </a:extLst>
          </p:cNvPr>
          <p:cNvSpPr>
            <a:spLocks noGrp="1"/>
          </p:cNvSpPr>
          <p:nvPr>
            <p:ph type="title"/>
          </p:nvPr>
        </p:nvSpPr>
        <p:spPr/>
        <p:txBody>
          <a:bodyPr/>
          <a:lstStyle/>
          <a:p>
            <a:r>
              <a:rPr lang="en-GB" dirty="0"/>
              <a:t>Before Clustering</a:t>
            </a:r>
          </a:p>
        </p:txBody>
      </p:sp>
      <p:sp>
        <p:nvSpPr>
          <p:cNvPr id="6" name="TextBox 5">
            <a:extLst>
              <a:ext uri="{FF2B5EF4-FFF2-40B4-BE49-F238E27FC236}">
                <a16:creationId xmlns:a16="http://schemas.microsoft.com/office/drawing/2014/main" id="{00DC08D6-4432-4C8A-96EB-4C2E12D67314}"/>
              </a:ext>
            </a:extLst>
          </p:cNvPr>
          <p:cNvSpPr txBox="1"/>
          <p:nvPr/>
        </p:nvSpPr>
        <p:spPr>
          <a:xfrm>
            <a:off x="2608008" y="1514355"/>
            <a:ext cx="3205316" cy="369332"/>
          </a:xfrm>
          <a:prstGeom prst="rect">
            <a:avLst/>
          </a:prstGeom>
          <a:noFill/>
        </p:spPr>
        <p:txBody>
          <a:bodyPr wrap="square" rtlCol="0">
            <a:spAutoFit/>
          </a:bodyPr>
          <a:lstStyle/>
          <a:p>
            <a:r>
              <a:rPr lang="en-GB" dirty="0"/>
              <a:t>Toronto</a:t>
            </a:r>
          </a:p>
        </p:txBody>
      </p:sp>
      <p:sp>
        <p:nvSpPr>
          <p:cNvPr id="7" name="Title 1">
            <a:extLst>
              <a:ext uri="{FF2B5EF4-FFF2-40B4-BE49-F238E27FC236}">
                <a16:creationId xmlns:a16="http://schemas.microsoft.com/office/drawing/2014/main" id="{72E5E383-54E7-4F94-AAD0-C331DC789D0A}"/>
              </a:ext>
            </a:extLst>
          </p:cNvPr>
          <p:cNvSpPr txBox="1">
            <a:spLocks/>
          </p:cNvSpPr>
          <p:nvPr/>
        </p:nvSpPr>
        <p:spPr>
          <a:xfrm>
            <a:off x="838200" y="3338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8" name="TextBox 7">
            <a:extLst>
              <a:ext uri="{FF2B5EF4-FFF2-40B4-BE49-F238E27FC236}">
                <a16:creationId xmlns:a16="http://schemas.microsoft.com/office/drawing/2014/main" id="{720FFE7F-B7A5-41B5-B9C2-69A4D95F05E2}"/>
              </a:ext>
            </a:extLst>
          </p:cNvPr>
          <p:cNvSpPr txBox="1"/>
          <p:nvPr/>
        </p:nvSpPr>
        <p:spPr>
          <a:xfrm>
            <a:off x="9085012" y="1488544"/>
            <a:ext cx="3205316" cy="369332"/>
          </a:xfrm>
          <a:prstGeom prst="rect">
            <a:avLst/>
          </a:prstGeom>
          <a:noFill/>
        </p:spPr>
        <p:txBody>
          <a:bodyPr wrap="square" rtlCol="0">
            <a:spAutoFit/>
          </a:bodyPr>
          <a:lstStyle/>
          <a:p>
            <a:r>
              <a:rPr lang="en-GB" dirty="0"/>
              <a:t>New York</a:t>
            </a:r>
          </a:p>
        </p:txBody>
      </p:sp>
      <p:pic>
        <p:nvPicPr>
          <p:cNvPr id="10" name="Picture 9">
            <a:extLst>
              <a:ext uri="{FF2B5EF4-FFF2-40B4-BE49-F238E27FC236}">
                <a16:creationId xmlns:a16="http://schemas.microsoft.com/office/drawing/2014/main" id="{724A8A8F-B0B9-417B-B059-149DCBF40071}"/>
              </a:ext>
            </a:extLst>
          </p:cNvPr>
          <p:cNvPicPr/>
          <p:nvPr/>
        </p:nvPicPr>
        <p:blipFill>
          <a:blip r:embed="rId2"/>
          <a:stretch>
            <a:fillRect/>
          </a:stretch>
        </p:blipFill>
        <p:spPr>
          <a:xfrm>
            <a:off x="7455839" y="2099991"/>
            <a:ext cx="4475779" cy="3861532"/>
          </a:xfrm>
          <a:prstGeom prst="rect">
            <a:avLst/>
          </a:prstGeom>
        </p:spPr>
      </p:pic>
      <p:sp>
        <p:nvSpPr>
          <p:cNvPr id="11" name="Content Placeholder 10">
            <a:extLst>
              <a:ext uri="{FF2B5EF4-FFF2-40B4-BE49-F238E27FC236}">
                <a16:creationId xmlns:a16="http://schemas.microsoft.com/office/drawing/2014/main" id="{17DEFF9E-A71B-4D21-8779-AEBADAD66F2C}"/>
              </a:ext>
            </a:extLst>
          </p:cNvPr>
          <p:cNvSpPr>
            <a:spLocks noGrp="1"/>
          </p:cNvSpPr>
          <p:nvPr>
            <p:ph idx="1"/>
          </p:nvPr>
        </p:nvSpPr>
        <p:spPr/>
        <p:txBody>
          <a:bodyPr/>
          <a:lstStyle/>
          <a:p>
            <a:endParaRPr lang="en-GB" dirty="0"/>
          </a:p>
        </p:txBody>
      </p:sp>
      <p:pic>
        <p:nvPicPr>
          <p:cNvPr id="12" name="Picture 11">
            <a:extLst>
              <a:ext uri="{FF2B5EF4-FFF2-40B4-BE49-F238E27FC236}">
                <a16:creationId xmlns:a16="http://schemas.microsoft.com/office/drawing/2014/main" id="{73CC41F1-9618-47EB-A11F-B7E4808656D8}"/>
              </a:ext>
            </a:extLst>
          </p:cNvPr>
          <p:cNvPicPr/>
          <p:nvPr/>
        </p:nvPicPr>
        <p:blipFill>
          <a:blip r:embed="rId3"/>
          <a:stretch>
            <a:fillRect/>
          </a:stretch>
        </p:blipFill>
        <p:spPr>
          <a:xfrm>
            <a:off x="1174415" y="2158652"/>
            <a:ext cx="5374006" cy="3032384"/>
          </a:xfrm>
          <a:prstGeom prst="rect">
            <a:avLst/>
          </a:prstGeom>
        </p:spPr>
      </p:pic>
    </p:spTree>
    <p:extLst>
      <p:ext uri="{BB962C8B-B14F-4D97-AF65-F5344CB8AC3E}">
        <p14:creationId xmlns:p14="http://schemas.microsoft.com/office/powerpoint/2010/main" val="86318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F407-AF14-4F59-BA8B-7202AC23E155}"/>
              </a:ext>
            </a:extLst>
          </p:cNvPr>
          <p:cNvSpPr>
            <a:spLocks noGrp="1"/>
          </p:cNvSpPr>
          <p:nvPr>
            <p:ph type="title"/>
          </p:nvPr>
        </p:nvSpPr>
        <p:spPr/>
        <p:txBody>
          <a:bodyPr/>
          <a:lstStyle/>
          <a:p>
            <a:r>
              <a:rPr lang="en-GB" dirty="0"/>
              <a:t>After Clustering</a:t>
            </a:r>
          </a:p>
        </p:txBody>
      </p:sp>
      <p:pic>
        <p:nvPicPr>
          <p:cNvPr id="4" name="Content Placeholder 3">
            <a:extLst>
              <a:ext uri="{FF2B5EF4-FFF2-40B4-BE49-F238E27FC236}">
                <a16:creationId xmlns:a16="http://schemas.microsoft.com/office/drawing/2014/main" id="{BF5FE86E-D753-4122-B223-B6241BA93014}"/>
              </a:ext>
            </a:extLst>
          </p:cNvPr>
          <p:cNvPicPr>
            <a:picLocks noGrp="1" noChangeAspect="1"/>
          </p:cNvPicPr>
          <p:nvPr>
            <p:ph idx="1"/>
          </p:nvPr>
        </p:nvPicPr>
        <p:blipFill>
          <a:blip r:embed="rId2"/>
          <a:stretch>
            <a:fillRect/>
          </a:stretch>
        </p:blipFill>
        <p:spPr>
          <a:xfrm>
            <a:off x="923464" y="2015194"/>
            <a:ext cx="5459891" cy="3336311"/>
          </a:xfrm>
          <a:prstGeom prst="rect">
            <a:avLst/>
          </a:prstGeom>
        </p:spPr>
      </p:pic>
      <p:pic>
        <p:nvPicPr>
          <p:cNvPr id="5" name="Picture 4">
            <a:extLst>
              <a:ext uri="{FF2B5EF4-FFF2-40B4-BE49-F238E27FC236}">
                <a16:creationId xmlns:a16="http://schemas.microsoft.com/office/drawing/2014/main" id="{DDB70B18-3CD0-443D-998A-CD02EDA09DE8}"/>
              </a:ext>
            </a:extLst>
          </p:cNvPr>
          <p:cNvPicPr>
            <a:picLocks noChangeAspect="1"/>
          </p:cNvPicPr>
          <p:nvPr/>
        </p:nvPicPr>
        <p:blipFill>
          <a:blip r:embed="rId3"/>
          <a:stretch>
            <a:fillRect/>
          </a:stretch>
        </p:blipFill>
        <p:spPr>
          <a:xfrm>
            <a:off x="7334865" y="2011363"/>
            <a:ext cx="4267968" cy="3906996"/>
          </a:xfrm>
          <a:prstGeom prst="rect">
            <a:avLst/>
          </a:prstGeom>
        </p:spPr>
      </p:pic>
      <p:sp>
        <p:nvSpPr>
          <p:cNvPr id="6" name="TextBox 5">
            <a:extLst>
              <a:ext uri="{FF2B5EF4-FFF2-40B4-BE49-F238E27FC236}">
                <a16:creationId xmlns:a16="http://schemas.microsoft.com/office/drawing/2014/main" id="{00DC08D6-4432-4C8A-96EB-4C2E12D67314}"/>
              </a:ext>
            </a:extLst>
          </p:cNvPr>
          <p:cNvSpPr txBox="1"/>
          <p:nvPr/>
        </p:nvSpPr>
        <p:spPr>
          <a:xfrm>
            <a:off x="2608008" y="1514355"/>
            <a:ext cx="3205316" cy="369332"/>
          </a:xfrm>
          <a:prstGeom prst="rect">
            <a:avLst/>
          </a:prstGeom>
          <a:noFill/>
        </p:spPr>
        <p:txBody>
          <a:bodyPr wrap="square" rtlCol="0">
            <a:spAutoFit/>
          </a:bodyPr>
          <a:lstStyle/>
          <a:p>
            <a:r>
              <a:rPr lang="en-GB" dirty="0"/>
              <a:t>Toronto</a:t>
            </a:r>
          </a:p>
        </p:txBody>
      </p:sp>
      <p:sp>
        <p:nvSpPr>
          <p:cNvPr id="7" name="Title 1">
            <a:extLst>
              <a:ext uri="{FF2B5EF4-FFF2-40B4-BE49-F238E27FC236}">
                <a16:creationId xmlns:a16="http://schemas.microsoft.com/office/drawing/2014/main" id="{72E5E383-54E7-4F94-AAD0-C331DC789D0A}"/>
              </a:ext>
            </a:extLst>
          </p:cNvPr>
          <p:cNvSpPr txBox="1">
            <a:spLocks/>
          </p:cNvSpPr>
          <p:nvPr/>
        </p:nvSpPr>
        <p:spPr>
          <a:xfrm>
            <a:off x="838200" y="3338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8" name="TextBox 7">
            <a:extLst>
              <a:ext uri="{FF2B5EF4-FFF2-40B4-BE49-F238E27FC236}">
                <a16:creationId xmlns:a16="http://schemas.microsoft.com/office/drawing/2014/main" id="{720FFE7F-B7A5-41B5-B9C2-69A4D95F05E2}"/>
              </a:ext>
            </a:extLst>
          </p:cNvPr>
          <p:cNvSpPr txBox="1"/>
          <p:nvPr/>
        </p:nvSpPr>
        <p:spPr>
          <a:xfrm>
            <a:off x="9085012" y="1488544"/>
            <a:ext cx="3205316" cy="369332"/>
          </a:xfrm>
          <a:prstGeom prst="rect">
            <a:avLst/>
          </a:prstGeom>
          <a:noFill/>
        </p:spPr>
        <p:txBody>
          <a:bodyPr wrap="square" rtlCol="0">
            <a:spAutoFit/>
          </a:bodyPr>
          <a:lstStyle/>
          <a:p>
            <a:r>
              <a:rPr lang="en-GB" dirty="0"/>
              <a:t>New York</a:t>
            </a:r>
          </a:p>
        </p:txBody>
      </p:sp>
      <p:sp>
        <p:nvSpPr>
          <p:cNvPr id="9" name="Rectangle 8">
            <a:extLst>
              <a:ext uri="{FF2B5EF4-FFF2-40B4-BE49-F238E27FC236}">
                <a16:creationId xmlns:a16="http://schemas.microsoft.com/office/drawing/2014/main" id="{74618D07-EF92-436A-8373-9AF5F179E430}"/>
              </a:ext>
            </a:extLst>
          </p:cNvPr>
          <p:cNvSpPr/>
          <p:nvPr/>
        </p:nvSpPr>
        <p:spPr>
          <a:xfrm>
            <a:off x="1946788" y="5361359"/>
            <a:ext cx="6096000" cy="1200329"/>
          </a:xfrm>
          <a:prstGeom prst="rect">
            <a:avLst/>
          </a:prstGeom>
        </p:spPr>
        <p:txBody>
          <a:bodyPr>
            <a:spAutoFit/>
          </a:bodyPr>
          <a:lstStyle/>
          <a:p>
            <a:r>
              <a:rPr lang="en-GB" dirty="0"/>
              <a:t>Red - Cluster 1 - Restaurants and Convenience Stores</a:t>
            </a:r>
          </a:p>
          <a:p>
            <a:r>
              <a:rPr lang="en-GB" dirty="0"/>
              <a:t>Purple - Cluster 2 - Fitness and Nature</a:t>
            </a:r>
          </a:p>
          <a:p>
            <a:r>
              <a:rPr lang="en-GB" dirty="0"/>
              <a:t>Blue - Cluster 3 - Attractions and Landmarks</a:t>
            </a:r>
          </a:p>
          <a:p>
            <a:r>
              <a:rPr lang="en-GB" dirty="0"/>
              <a:t>Yellow - Cluster 4 - Sports and Entertainment</a:t>
            </a:r>
          </a:p>
        </p:txBody>
      </p:sp>
    </p:spTree>
    <p:extLst>
      <p:ext uri="{BB962C8B-B14F-4D97-AF65-F5344CB8AC3E}">
        <p14:creationId xmlns:p14="http://schemas.microsoft.com/office/powerpoint/2010/main" val="392150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649A-BD03-49C7-A552-65DE21B845A4}"/>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37D065A-1E54-4B3F-A9B7-98319C3A6D33}"/>
              </a:ext>
            </a:extLst>
          </p:cNvPr>
          <p:cNvSpPr>
            <a:spLocks noGrp="1"/>
          </p:cNvSpPr>
          <p:nvPr>
            <p:ph idx="1"/>
          </p:nvPr>
        </p:nvSpPr>
        <p:spPr/>
        <p:txBody>
          <a:bodyPr>
            <a:normAutofit fontScale="77500" lnSpcReduction="20000"/>
          </a:bodyPr>
          <a:lstStyle/>
          <a:p>
            <a:r>
              <a:rPr lang="en-GB" dirty="0"/>
              <a:t>I have implemented Unsupervised Machine Learning in the form of K-Means Clustering in order to group neighbourhoods across New York and Toronto according to their similarity in terms of venues nearby. </a:t>
            </a:r>
          </a:p>
          <a:p>
            <a:r>
              <a:rPr lang="en-GB" dirty="0"/>
              <a:t>The data was visualised and explored before implementing the algorithm to ensure that it was suitable. This led to the pre-processing and refinement of the data to ensure the data could be utilised and any redundant or erroneous data was removed.</a:t>
            </a:r>
          </a:p>
          <a:p>
            <a:r>
              <a:rPr lang="en-GB" dirty="0"/>
              <a:t>The algorithm can be further enhanced by providing additional data such as the average property prices and average income as well as the crime statistics of the neighbourhoods, which would allow for enhanced analysis and comparisons. This may lead to an increased number of clusters which would give the user an even better understanding of the neighbourhoods to explore further and assist in narrowing down the search for a suitable area.</a:t>
            </a:r>
          </a:p>
          <a:p>
            <a:endParaRPr lang="en-GB" dirty="0"/>
          </a:p>
        </p:txBody>
      </p:sp>
    </p:spTree>
    <p:extLst>
      <p:ext uri="{BB962C8B-B14F-4D97-AF65-F5344CB8AC3E}">
        <p14:creationId xmlns:p14="http://schemas.microsoft.com/office/powerpoint/2010/main" val="114365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9EAC-DF8C-4001-92FC-037F5315480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CC4CF9B-40BC-4FE1-8698-FAF7AD9ADAA5}"/>
              </a:ext>
            </a:extLst>
          </p:cNvPr>
          <p:cNvSpPr>
            <a:spLocks noGrp="1"/>
          </p:cNvSpPr>
          <p:nvPr>
            <p:ph idx="1"/>
          </p:nvPr>
        </p:nvSpPr>
        <p:spPr/>
        <p:txBody>
          <a:bodyPr>
            <a:normAutofit fontScale="92500"/>
          </a:bodyPr>
          <a:lstStyle/>
          <a:p>
            <a:r>
              <a:rPr lang="en-GB" dirty="0"/>
              <a:t>In conclusion, the data was successfully imported, pre-processed and K-Means Clustering implemented to cluster the neighbourhoods into 4 categories. </a:t>
            </a:r>
          </a:p>
          <a:p>
            <a:r>
              <a:rPr lang="en-GB" dirty="0"/>
              <a:t>Although the clustering was successful, there is scope for improvement and further analysis possibly using even more data such as financial data to help the user make an informed decision as to which neighbourhood to relocate to. </a:t>
            </a:r>
          </a:p>
          <a:p>
            <a:r>
              <a:rPr lang="en-GB" dirty="0"/>
              <a:t>Nevertheless, the analysis provides an adequate starting point for anybody interested in emigrating between New York and Toronto and allows the exploration and visualisation of the data in a quick and easy manner.</a:t>
            </a:r>
          </a:p>
        </p:txBody>
      </p:sp>
    </p:spTree>
    <p:extLst>
      <p:ext uri="{BB962C8B-B14F-4D97-AF65-F5344CB8AC3E}">
        <p14:creationId xmlns:p14="http://schemas.microsoft.com/office/powerpoint/2010/main" val="4218505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TotalTime>
  <Words>659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Similarity of the Neighbourhoods in Toronto and New York for Emigration Purposes Coursera and IBM Capstone Project </vt:lpstr>
      <vt:lpstr>Introduction</vt:lpstr>
      <vt:lpstr>Data</vt:lpstr>
      <vt:lpstr>Methodology</vt:lpstr>
      <vt:lpstr>Results</vt:lpstr>
      <vt:lpstr>Before Clustering</vt:lpstr>
      <vt:lpstr>After 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of the Neighbourhoods in Toronto and New York for Emigration Purposes</dc:title>
  <dc:creator>Firaz Ahmad</dc:creator>
  <cp:lastModifiedBy>Firaz Ahmad</cp:lastModifiedBy>
  <cp:revision>5</cp:revision>
  <dcterms:created xsi:type="dcterms:W3CDTF">2021-02-19T16:06:45Z</dcterms:created>
  <dcterms:modified xsi:type="dcterms:W3CDTF">2021-02-19T16:58:34Z</dcterms:modified>
</cp:coreProperties>
</file>