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32" r:id="rId1"/>
  </p:sldMasterIdLst>
  <p:notesMasterIdLst>
    <p:notesMasterId r:id="rId15"/>
  </p:notesMasterIdLst>
  <p:handoutMasterIdLst>
    <p:handoutMasterId r:id="rId16"/>
  </p:handoutMasterIdLst>
  <p:sldIdLst>
    <p:sldId id="256" r:id="rId2"/>
    <p:sldId id="285" r:id="rId3"/>
    <p:sldId id="286" r:id="rId4"/>
    <p:sldId id="287" r:id="rId5"/>
    <p:sldId id="291" r:id="rId6"/>
    <p:sldId id="288" r:id="rId7"/>
    <p:sldId id="289" r:id="rId8"/>
    <p:sldId id="292" r:id="rId9"/>
    <p:sldId id="298" r:id="rId10"/>
    <p:sldId id="296" r:id="rId11"/>
    <p:sldId id="294" r:id="rId12"/>
    <p:sldId id="295" r:id="rId13"/>
    <p:sldId id="29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82" d="100"/>
          <a:sy n="82" d="100"/>
        </p:scale>
        <p:origin x="710"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50C06B8-E15B-BAE5-01FF-3F350642C04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DSE-FT-CHN-MAY24-G5-Interim_Presentation</a:t>
            </a:r>
          </a:p>
        </p:txBody>
      </p:sp>
      <p:sp>
        <p:nvSpPr>
          <p:cNvPr id="3" name="Date Placeholder 2">
            <a:extLst>
              <a:ext uri="{FF2B5EF4-FFF2-40B4-BE49-F238E27FC236}">
                <a16:creationId xmlns:a16="http://schemas.microsoft.com/office/drawing/2014/main" id="{BDBF2DE8-6ECF-FA70-C72A-BFB0C20F832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1BDA30-219A-4DA7-AB70-165E79909CCD}" type="datetimeFigureOut">
              <a:rPr lang="en-IN" smtClean="0"/>
              <a:t>07-12-2024</a:t>
            </a:fld>
            <a:endParaRPr lang="en-IN"/>
          </a:p>
        </p:txBody>
      </p:sp>
      <p:sp>
        <p:nvSpPr>
          <p:cNvPr id="4" name="Footer Placeholder 3">
            <a:extLst>
              <a:ext uri="{FF2B5EF4-FFF2-40B4-BE49-F238E27FC236}">
                <a16:creationId xmlns:a16="http://schemas.microsoft.com/office/drawing/2014/main" id="{24909B2F-845F-ED84-6486-8B0EF353014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5EA2B05D-747C-8DCA-22CB-930D412C527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9B29E1-1DAE-4D3A-B7B3-0C3B1C79F7DD}" type="slidenum">
              <a:rPr lang="en-IN" smtClean="0"/>
              <a:t>‹#›</a:t>
            </a:fld>
            <a:endParaRPr lang="en-IN"/>
          </a:p>
        </p:txBody>
      </p:sp>
    </p:spTree>
    <p:extLst>
      <p:ext uri="{BB962C8B-B14F-4D97-AF65-F5344CB8AC3E}">
        <p14:creationId xmlns:p14="http://schemas.microsoft.com/office/powerpoint/2010/main" val="255788369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DSE-FT-CHN-MAY24-G5-Interim_Presentation</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CAA754-6C2B-4E4D-B279-EB0D1E729B31}" type="datetimeFigureOut">
              <a:rPr lang="en-IN" smtClean="0"/>
              <a:t>07-12-2024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9E0CB1-C210-4327-B4A7-3A7E7BA3E607}" type="slidenum">
              <a:rPr lang="en-IN" smtClean="0"/>
              <a:t>‹#›</a:t>
            </a:fld>
            <a:endParaRPr lang="en-IN"/>
          </a:p>
        </p:txBody>
      </p:sp>
    </p:spTree>
    <p:extLst>
      <p:ext uri="{BB962C8B-B14F-4D97-AF65-F5344CB8AC3E}">
        <p14:creationId xmlns:p14="http://schemas.microsoft.com/office/powerpoint/2010/main" val="39405201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r>
              <a:rPr lang="en-IN"/>
              <a:t>DSE-FT-CHN-MAY24-G5-Interim_Presentation</a:t>
            </a:r>
          </a:p>
        </p:txBody>
      </p:sp>
      <p:sp>
        <p:nvSpPr>
          <p:cNvPr id="5" name="Slide Number Placeholder 4"/>
          <p:cNvSpPr>
            <a:spLocks noGrp="1"/>
          </p:cNvSpPr>
          <p:nvPr>
            <p:ph type="sldNum" sz="quarter" idx="5"/>
          </p:nvPr>
        </p:nvSpPr>
        <p:spPr/>
        <p:txBody>
          <a:bodyPr/>
          <a:lstStyle/>
          <a:p>
            <a:fld id="{259E0CB1-C210-4327-B4A7-3A7E7BA3E607}" type="slidenum">
              <a:rPr lang="en-IN" smtClean="0"/>
              <a:t>4</a:t>
            </a:fld>
            <a:endParaRPr lang="en-IN"/>
          </a:p>
        </p:txBody>
      </p:sp>
    </p:spTree>
    <p:extLst>
      <p:ext uri="{BB962C8B-B14F-4D97-AF65-F5344CB8AC3E}">
        <p14:creationId xmlns:p14="http://schemas.microsoft.com/office/powerpoint/2010/main" val="3352625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r>
              <a:rPr lang="en-IN"/>
              <a:t>DSE-FT-CHN-MAY24-G5-Interim_Presentation</a:t>
            </a:r>
          </a:p>
        </p:txBody>
      </p:sp>
      <p:sp>
        <p:nvSpPr>
          <p:cNvPr id="5" name="Slide Number Placeholder 4"/>
          <p:cNvSpPr>
            <a:spLocks noGrp="1"/>
          </p:cNvSpPr>
          <p:nvPr>
            <p:ph type="sldNum" sz="quarter" idx="5"/>
          </p:nvPr>
        </p:nvSpPr>
        <p:spPr/>
        <p:txBody>
          <a:bodyPr/>
          <a:lstStyle/>
          <a:p>
            <a:fld id="{259E0CB1-C210-4327-B4A7-3A7E7BA3E607}" type="slidenum">
              <a:rPr lang="en-IN" smtClean="0"/>
              <a:t>8</a:t>
            </a:fld>
            <a:endParaRPr lang="en-IN"/>
          </a:p>
        </p:txBody>
      </p:sp>
    </p:spTree>
    <p:extLst>
      <p:ext uri="{BB962C8B-B14F-4D97-AF65-F5344CB8AC3E}">
        <p14:creationId xmlns:p14="http://schemas.microsoft.com/office/powerpoint/2010/main" val="931523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70328-487A-5A0B-DF45-44BDC24B8E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7FF7158-C101-01C2-A28E-E7DA0D58B0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B185FB2-4F68-A0E0-E466-8E53E8715032}"/>
              </a:ext>
            </a:extLst>
          </p:cNvPr>
          <p:cNvSpPr>
            <a:spLocks noGrp="1"/>
          </p:cNvSpPr>
          <p:nvPr>
            <p:ph type="dt" sz="half" idx="10"/>
          </p:nvPr>
        </p:nvSpPr>
        <p:spPr/>
        <p:txBody>
          <a:bodyPr/>
          <a:lstStyle/>
          <a:p>
            <a:fld id="{3AE68AC5-ED63-4AE2-BBD2-A9F75B890DBB}" type="datetime1">
              <a:rPr lang="en-US" smtClean="0"/>
              <a:t>12/7/2024</a:t>
            </a:fld>
            <a:endParaRPr lang="en-US" dirty="0"/>
          </a:p>
        </p:txBody>
      </p:sp>
      <p:sp>
        <p:nvSpPr>
          <p:cNvPr id="5" name="Footer Placeholder 4">
            <a:extLst>
              <a:ext uri="{FF2B5EF4-FFF2-40B4-BE49-F238E27FC236}">
                <a16:creationId xmlns:a16="http://schemas.microsoft.com/office/drawing/2014/main" id="{EA42E69B-174B-185B-1D55-64FD572AAF0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C9D45E3-523A-2C46-2E47-0B041678953F}"/>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16827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03514-DE2A-9AB6-94A0-5A4D3A1B257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F11895-97EC-47B9-0E54-5A2D658D4F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90386E-0130-9427-8CE0-7503DC91FE29}"/>
              </a:ext>
            </a:extLst>
          </p:cNvPr>
          <p:cNvSpPr>
            <a:spLocks noGrp="1"/>
          </p:cNvSpPr>
          <p:nvPr>
            <p:ph type="dt" sz="half" idx="10"/>
          </p:nvPr>
        </p:nvSpPr>
        <p:spPr/>
        <p:txBody>
          <a:bodyPr/>
          <a:lstStyle/>
          <a:p>
            <a:fld id="{97CD5485-943F-4ED8-B18B-D59461A42F56}" type="datetime1">
              <a:rPr lang="en-US" smtClean="0"/>
              <a:t>12/7/2024</a:t>
            </a:fld>
            <a:endParaRPr lang="en-US" dirty="0"/>
          </a:p>
        </p:txBody>
      </p:sp>
      <p:sp>
        <p:nvSpPr>
          <p:cNvPr id="5" name="Footer Placeholder 4">
            <a:extLst>
              <a:ext uri="{FF2B5EF4-FFF2-40B4-BE49-F238E27FC236}">
                <a16:creationId xmlns:a16="http://schemas.microsoft.com/office/drawing/2014/main" id="{77F7B47A-4F0D-00AF-3FA8-9099DC0D885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8515BAD-FB34-7792-1B2F-DCF08FBF9E4E}"/>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128162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4E3436-0406-12A0-EC74-984D8B731CF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498FD4-8375-C898-AD72-86DD597078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0BA133-A1F9-F557-A592-1DA25693DF4B}"/>
              </a:ext>
            </a:extLst>
          </p:cNvPr>
          <p:cNvSpPr>
            <a:spLocks noGrp="1"/>
          </p:cNvSpPr>
          <p:nvPr>
            <p:ph type="dt" sz="half" idx="10"/>
          </p:nvPr>
        </p:nvSpPr>
        <p:spPr/>
        <p:txBody>
          <a:bodyPr/>
          <a:lstStyle/>
          <a:p>
            <a:fld id="{849A5B67-4421-4BF0-B410-309AEEBA83AE}" type="datetime1">
              <a:rPr lang="en-US" smtClean="0"/>
              <a:t>12/7/2024</a:t>
            </a:fld>
            <a:endParaRPr lang="en-US" dirty="0"/>
          </a:p>
        </p:txBody>
      </p:sp>
      <p:sp>
        <p:nvSpPr>
          <p:cNvPr id="5" name="Footer Placeholder 4">
            <a:extLst>
              <a:ext uri="{FF2B5EF4-FFF2-40B4-BE49-F238E27FC236}">
                <a16:creationId xmlns:a16="http://schemas.microsoft.com/office/drawing/2014/main" id="{5BC4E9CE-3430-D21C-6DEC-0D0A43E03E1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0434EC9-2978-6CEC-7A40-8202D2CFD90E}"/>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131151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A817D-F490-56C9-7193-2CAA64DEF2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3BD34D-A7F7-8D6A-AA2D-016A26ACF4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ED26EB-F1D0-54BA-F027-7655C60E27CF}"/>
              </a:ext>
            </a:extLst>
          </p:cNvPr>
          <p:cNvSpPr>
            <a:spLocks noGrp="1"/>
          </p:cNvSpPr>
          <p:nvPr>
            <p:ph type="dt" sz="half" idx="10"/>
          </p:nvPr>
        </p:nvSpPr>
        <p:spPr/>
        <p:txBody>
          <a:bodyPr/>
          <a:lstStyle/>
          <a:p>
            <a:fld id="{3518D9EE-A38B-47B2-B7A5-4F669DCCAEB3}" type="datetime1">
              <a:rPr lang="en-US" smtClean="0"/>
              <a:t>12/7/2024</a:t>
            </a:fld>
            <a:endParaRPr lang="en-US" dirty="0"/>
          </a:p>
        </p:txBody>
      </p:sp>
      <p:sp>
        <p:nvSpPr>
          <p:cNvPr id="5" name="Footer Placeholder 4">
            <a:extLst>
              <a:ext uri="{FF2B5EF4-FFF2-40B4-BE49-F238E27FC236}">
                <a16:creationId xmlns:a16="http://schemas.microsoft.com/office/drawing/2014/main" id="{2926F1BB-8640-6BD5-CF9C-D35D5C30F22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68B7FF4-DC28-1025-A117-3DF54826E888}"/>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854783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1B84A-99F7-AAAC-F79D-E5925CB39C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E0CD381-2793-B794-99DA-CAED816FC5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4CA532-EC45-A9F3-8AB0-4A2195C2115A}"/>
              </a:ext>
            </a:extLst>
          </p:cNvPr>
          <p:cNvSpPr>
            <a:spLocks noGrp="1"/>
          </p:cNvSpPr>
          <p:nvPr>
            <p:ph type="dt" sz="half" idx="10"/>
          </p:nvPr>
        </p:nvSpPr>
        <p:spPr/>
        <p:txBody>
          <a:bodyPr/>
          <a:lstStyle/>
          <a:p>
            <a:fld id="{07552480-1912-4B61-ACB1-68BE938D3442}" type="datetime1">
              <a:rPr lang="en-US" smtClean="0"/>
              <a:t>12/7/2024</a:t>
            </a:fld>
            <a:endParaRPr lang="en-US" dirty="0"/>
          </a:p>
        </p:txBody>
      </p:sp>
      <p:sp>
        <p:nvSpPr>
          <p:cNvPr id="5" name="Footer Placeholder 4">
            <a:extLst>
              <a:ext uri="{FF2B5EF4-FFF2-40B4-BE49-F238E27FC236}">
                <a16:creationId xmlns:a16="http://schemas.microsoft.com/office/drawing/2014/main" id="{EF6FB59A-69D5-4C76-CC5D-E1D405A7DC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BD6B050-E08C-CC08-4F71-E66934BFD24A}"/>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908503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0EC47-64D6-FD37-CA9C-D7345CC307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6F97BA-3A3B-C844-F14F-50F96F41EC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B02EFBE-60F7-B302-5C80-D0B8355C8E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4234F9C-BFCF-D49B-F466-EE6C740BE68D}"/>
              </a:ext>
            </a:extLst>
          </p:cNvPr>
          <p:cNvSpPr>
            <a:spLocks noGrp="1"/>
          </p:cNvSpPr>
          <p:nvPr>
            <p:ph type="dt" sz="half" idx="10"/>
          </p:nvPr>
        </p:nvSpPr>
        <p:spPr/>
        <p:txBody>
          <a:bodyPr/>
          <a:lstStyle/>
          <a:p>
            <a:fld id="{4CA13890-ADBE-4DA3-A5E2-786F2C9C8DE6}" type="datetime1">
              <a:rPr lang="en-US" smtClean="0"/>
              <a:t>12/7/2024</a:t>
            </a:fld>
            <a:endParaRPr lang="en-US" dirty="0"/>
          </a:p>
        </p:txBody>
      </p:sp>
      <p:sp>
        <p:nvSpPr>
          <p:cNvPr id="6" name="Footer Placeholder 5">
            <a:extLst>
              <a:ext uri="{FF2B5EF4-FFF2-40B4-BE49-F238E27FC236}">
                <a16:creationId xmlns:a16="http://schemas.microsoft.com/office/drawing/2014/main" id="{91905106-248B-83E7-59DE-EF9A6E6DEB3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017B428-4D50-9225-E416-1627F8B1794A}"/>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410364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71BFD-2D03-7D22-0F84-5EE3A29C196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2B2D1E-7D9E-5601-3131-1C7BEC7E12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125B4B-A62D-4B87-CBA2-8F816F321A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0D41276-E46D-4F60-EF42-3065538D6F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195D03-BA4A-E2DA-C5CC-3872063EA1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13FC227-D3F8-9B46-2D35-50636DFB194B}"/>
              </a:ext>
            </a:extLst>
          </p:cNvPr>
          <p:cNvSpPr>
            <a:spLocks noGrp="1"/>
          </p:cNvSpPr>
          <p:nvPr>
            <p:ph type="dt" sz="half" idx="10"/>
          </p:nvPr>
        </p:nvSpPr>
        <p:spPr/>
        <p:txBody>
          <a:bodyPr/>
          <a:lstStyle/>
          <a:p>
            <a:fld id="{7FF039E3-6396-4232-9DDB-13B98DA45918}" type="datetime1">
              <a:rPr lang="en-US" smtClean="0"/>
              <a:t>12/7/2024</a:t>
            </a:fld>
            <a:endParaRPr lang="en-US" dirty="0"/>
          </a:p>
        </p:txBody>
      </p:sp>
      <p:sp>
        <p:nvSpPr>
          <p:cNvPr id="8" name="Footer Placeholder 7">
            <a:extLst>
              <a:ext uri="{FF2B5EF4-FFF2-40B4-BE49-F238E27FC236}">
                <a16:creationId xmlns:a16="http://schemas.microsoft.com/office/drawing/2014/main" id="{1BC94B0B-CBEE-185F-C6D4-E7DE89C25AE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310509E-8529-9A0D-7CE6-11A214568966}"/>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757563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8AE6E-EB7D-577B-1472-E5F054BD361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2645ABC-5290-DED4-40A9-AFE32302D8C8}"/>
              </a:ext>
            </a:extLst>
          </p:cNvPr>
          <p:cNvSpPr>
            <a:spLocks noGrp="1"/>
          </p:cNvSpPr>
          <p:nvPr>
            <p:ph type="dt" sz="half" idx="10"/>
          </p:nvPr>
        </p:nvSpPr>
        <p:spPr/>
        <p:txBody>
          <a:bodyPr/>
          <a:lstStyle/>
          <a:p>
            <a:fld id="{D7F667C2-B48E-443F-863D-7AFB32B53119}" type="datetime1">
              <a:rPr lang="en-US" smtClean="0"/>
              <a:t>12/7/2024</a:t>
            </a:fld>
            <a:endParaRPr lang="en-US" dirty="0"/>
          </a:p>
        </p:txBody>
      </p:sp>
      <p:sp>
        <p:nvSpPr>
          <p:cNvPr id="4" name="Footer Placeholder 3">
            <a:extLst>
              <a:ext uri="{FF2B5EF4-FFF2-40B4-BE49-F238E27FC236}">
                <a16:creationId xmlns:a16="http://schemas.microsoft.com/office/drawing/2014/main" id="{9BDDD0E4-A568-43C1-3C36-A41FC1D6A21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716A6AC-3434-CE6E-2912-200331D3A23F}"/>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90120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3830FA-2E5E-DAA7-DC41-3E041499655C}"/>
              </a:ext>
            </a:extLst>
          </p:cNvPr>
          <p:cNvSpPr>
            <a:spLocks noGrp="1"/>
          </p:cNvSpPr>
          <p:nvPr>
            <p:ph type="dt" sz="half" idx="10"/>
          </p:nvPr>
        </p:nvSpPr>
        <p:spPr/>
        <p:txBody>
          <a:bodyPr/>
          <a:lstStyle/>
          <a:p>
            <a:fld id="{694EF9DB-1B98-4037-A47D-A06A0F1B4C38}" type="datetime1">
              <a:rPr lang="en-US" smtClean="0"/>
              <a:t>12/7/2024</a:t>
            </a:fld>
            <a:endParaRPr lang="en-US" dirty="0"/>
          </a:p>
        </p:txBody>
      </p:sp>
      <p:sp>
        <p:nvSpPr>
          <p:cNvPr id="3" name="Footer Placeholder 2">
            <a:extLst>
              <a:ext uri="{FF2B5EF4-FFF2-40B4-BE49-F238E27FC236}">
                <a16:creationId xmlns:a16="http://schemas.microsoft.com/office/drawing/2014/main" id="{CAB4AE39-8C72-DEAA-4F1F-4D087D9366E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2C14643-4B39-7A51-F7CE-F3D0F9850612}"/>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392850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8C42C-28E2-036A-3077-1849E06D35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C08C70-03CA-68C5-8ADB-5776D5DF20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ACBDD3-3FB2-8D97-A790-B910133DB6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FB146B-3226-4107-0874-A1041B169601}"/>
              </a:ext>
            </a:extLst>
          </p:cNvPr>
          <p:cNvSpPr>
            <a:spLocks noGrp="1"/>
          </p:cNvSpPr>
          <p:nvPr>
            <p:ph type="dt" sz="half" idx="10"/>
          </p:nvPr>
        </p:nvSpPr>
        <p:spPr/>
        <p:txBody>
          <a:bodyPr/>
          <a:lstStyle/>
          <a:p>
            <a:fld id="{238A600B-0C64-48B5-AC89-E7537E35F199}" type="datetime1">
              <a:rPr lang="en-US" smtClean="0"/>
              <a:t>12/7/2024</a:t>
            </a:fld>
            <a:endParaRPr lang="en-US" dirty="0"/>
          </a:p>
        </p:txBody>
      </p:sp>
      <p:sp>
        <p:nvSpPr>
          <p:cNvPr id="6" name="Footer Placeholder 5">
            <a:extLst>
              <a:ext uri="{FF2B5EF4-FFF2-40B4-BE49-F238E27FC236}">
                <a16:creationId xmlns:a16="http://schemas.microsoft.com/office/drawing/2014/main" id="{9C766E6D-2C95-F8F8-DA34-9AD30158EEB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91B848D-9952-71BF-2CEC-F0A7FF7C1012}"/>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111726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364E8-7BAF-8443-0638-EED919BF1E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1422ABA-AFA5-3AAB-57F2-FD943FB506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F896188-BBE7-B2E5-4227-328D44F676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5A896D-149B-2DB9-AED3-D87C9AD12491}"/>
              </a:ext>
            </a:extLst>
          </p:cNvPr>
          <p:cNvSpPr>
            <a:spLocks noGrp="1"/>
          </p:cNvSpPr>
          <p:nvPr>
            <p:ph type="dt" sz="half" idx="10"/>
          </p:nvPr>
        </p:nvSpPr>
        <p:spPr/>
        <p:txBody>
          <a:bodyPr/>
          <a:lstStyle/>
          <a:p>
            <a:fld id="{DAD796F3-176C-454A-A804-E4B21A3904A7}" type="datetime1">
              <a:rPr lang="en-US" smtClean="0"/>
              <a:t>12/7/2024</a:t>
            </a:fld>
            <a:endParaRPr lang="en-US" dirty="0"/>
          </a:p>
        </p:txBody>
      </p:sp>
      <p:sp>
        <p:nvSpPr>
          <p:cNvPr id="6" name="Footer Placeholder 5">
            <a:extLst>
              <a:ext uri="{FF2B5EF4-FFF2-40B4-BE49-F238E27FC236}">
                <a16:creationId xmlns:a16="http://schemas.microsoft.com/office/drawing/2014/main" id="{07833A8B-F444-CE61-0967-8B5218C8178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C2D9860-9839-DFC2-FABA-B72F89A3DDB6}"/>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079701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4C09F5-C142-4D36-19E7-1DBB74BC72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00077A-EFDF-78AB-CFDA-0DE52ABB28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49B599-C57B-AAB1-6141-3F3ABBD7D7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57F57D-E736-4F75-ABF4-D0B9C7764504}" type="datetime1">
              <a:rPr lang="en-US" smtClean="0"/>
              <a:t>12/7/2024</a:t>
            </a:fld>
            <a:endParaRPr lang="en-US" dirty="0"/>
          </a:p>
        </p:txBody>
      </p:sp>
      <p:sp>
        <p:nvSpPr>
          <p:cNvPr id="5" name="Footer Placeholder 4">
            <a:extLst>
              <a:ext uri="{FF2B5EF4-FFF2-40B4-BE49-F238E27FC236}">
                <a16:creationId xmlns:a16="http://schemas.microsoft.com/office/drawing/2014/main" id="{14C4B7CD-0779-B8CB-9465-52AE14AC5E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647320F-FF27-E370-AFD5-33F8912B14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97822666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21EDF72-03D4-81C5-E3B5-D7520B6D69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1297460" y="624800"/>
            <a:ext cx="9597079" cy="4571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31249A5-626F-2B5B-DE7D-73ED4127514C}"/>
              </a:ext>
            </a:extLst>
          </p:cNvPr>
          <p:cNvSpPr txBox="1"/>
          <p:nvPr/>
        </p:nvSpPr>
        <p:spPr>
          <a:xfrm>
            <a:off x="2226401" y="208854"/>
            <a:ext cx="8867698" cy="923330"/>
          </a:xfrm>
          <a:prstGeom prst="rect">
            <a:avLst/>
          </a:prstGeom>
          <a:noFill/>
        </p:spPr>
        <p:txBody>
          <a:bodyPr wrap="square" rtlCol="0">
            <a:spAutoFit/>
          </a:bodyPr>
          <a:lstStyle/>
          <a:p>
            <a:pPr marL="12065" marR="5080" indent="-969632" rtl="0"/>
            <a:r>
              <a:rPr lang="en-US" sz="1800" b="1" i="0" u="none" strike="noStrike" dirty="0">
                <a:solidFill>
                  <a:srgbClr val="000000"/>
                </a:solidFill>
                <a:effectLst/>
                <a:latin typeface="Arial" panose="020B0604020202020204" pitchFamily="34" charset="0"/>
                <a:cs typeface="Arial" panose="020B0604020202020204" pitchFamily="34" charset="0"/>
              </a:rPr>
              <a:t>PGPDSE FT Capstone Project – Final Report  Chennai-May-2024-Group 6</a:t>
            </a:r>
            <a:endParaRPr lang="en-US" b="0" dirty="0">
              <a:effectLst/>
              <a:latin typeface="Arial" panose="020B0604020202020204" pitchFamily="34" charset="0"/>
              <a:cs typeface="Arial" panose="020B0604020202020204" pitchFamily="34" charset="0"/>
            </a:endParaRPr>
          </a:p>
          <a:p>
            <a:br>
              <a:rPr lang="en-US" dirty="0"/>
            </a:br>
            <a:endParaRPr lang="en-IN" dirty="0"/>
          </a:p>
        </p:txBody>
      </p:sp>
      <p:sp>
        <p:nvSpPr>
          <p:cNvPr id="8" name="Title 7">
            <a:extLst>
              <a:ext uri="{FF2B5EF4-FFF2-40B4-BE49-F238E27FC236}">
                <a16:creationId xmlns:a16="http://schemas.microsoft.com/office/drawing/2014/main" id="{520FFF05-3F8B-9706-E24C-ED944F83B86F}"/>
              </a:ext>
            </a:extLst>
          </p:cNvPr>
          <p:cNvSpPr>
            <a:spLocks noGrp="1"/>
          </p:cNvSpPr>
          <p:nvPr>
            <p:ph type="title"/>
          </p:nvPr>
        </p:nvSpPr>
        <p:spPr>
          <a:xfrm>
            <a:off x="713791" y="1280539"/>
            <a:ext cx="10764415" cy="3711338"/>
          </a:xfrm>
        </p:spPr>
        <p:txBody>
          <a:bodyPr>
            <a:normAutofit/>
          </a:bodyPr>
          <a:lstStyle/>
          <a:p>
            <a:pPr algn="ctr"/>
            <a:br>
              <a:rPr lang="en-IN" sz="4000" b="0" i="0" u="none" strike="noStrike" baseline="0" dirty="0">
                <a:solidFill>
                  <a:srgbClr val="000000"/>
                </a:solidFill>
                <a:latin typeface="___WRD_EMBED_SUB_350"/>
              </a:rPr>
            </a:br>
            <a:r>
              <a:rPr lang="en-IN" sz="4000" b="1" i="0" u="none" strike="noStrike" baseline="0" dirty="0">
                <a:solidFill>
                  <a:srgbClr val="000000"/>
                </a:solidFill>
                <a:latin typeface="___WRD_EMBED_SUB_350"/>
              </a:rPr>
              <a:t> </a:t>
            </a:r>
            <a:r>
              <a:rPr lang="en-IN" sz="4800" b="1" i="0" u="none" strike="noStrike" baseline="0" dirty="0">
                <a:solidFill>
                  <a:srgbClr val="000000"/>
                </a:solidFill>
                <a:latin typeface="+mn-lt"/>
              </a:rPr>
              <a:t>Delivery Status Prediction Model      </a:t>
            </a:r>
            <a:br>
              <a:rPr lang="en-IN" sz="4000" b="1" i="0" u="none" strike="noStrike" baseline="0" dirty="0">
                <a:solidFill>
                  <a:srgbClr val="000000"/>
                </a:solidFill>
                <a:latin typeface="+mn-lt"/>
              </a:rPr>
            </a:br>
            <a:r>
              <a:rPr lang="en-IN" sz="3100" i="0" u="none" strike="noStrike" baseline="0" dirty="0">
                <a:solidFill>
                  <a:srgbClr val="000000"/>
                </a:solidFill>
                <a:latin typeface="___WRD_EMBED_SUB_350"/>
              </a:rPr>
              <a:t>Supply chain (Domain)</a:t>
            </a:r>
            <a:br>
              <a:rPr lang="en-IN" sz="3100" b="1" i="0" u="none" strike="noStrike" baseline="0" dirty="0">
                <a:solidFill>
                  <a:srgbClr val="000000"/>
                </a:solidFill>
                <a:latin typeface="___WRD_EMBED_SUB_350"/>
              </a:rPr>
            </a:br>
            <a:endParaRPr lang="en-IN" sz="3100" b="1" dirty="0"/>
          </a:p>
        </p:txBody>
      </p:sp>
    </p:spTree>
    <p:extLst>
      <p:ext uri="{BB962C8B-B14F-4D97-AF65-F5344CB8AC3E}">
        <p14:creationId xmlns:p14="http://schemas.microsoft.com/office/powerpoint/2010/main" val="1637846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2E997F2-4DB7-FBBE-47FE-CAD56EE5ABD0}"/>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1633F4F4-9787-A428-3C11-C30B1C29C0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1297460" y="624800"/>
            <a:ext cx="9597079" cy="4571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04F3094-7480-C077-CDB8-3BA55B6650E0}"/>
              </a:ext>
            </a:extLst>
          </p:cNvPr>
          <p:cNvSpPr txBox="1"/>
          <p:nvPr/>
        </p:nvSpPr>
        <p:spPr>
          <a:xfrm>
            <a:off x="2226401" y="208854"/>
            <a:ext cx="8867698" cy="923330"/>
          </a:xfrm>
          <a:prstGeom prst="rect">
            <a:avLst/>
          </a:prstGeom>
          <a:noFill/>
        </p:spPr>
        <p:txBody>
          <a:bodyPr wrap="square" rtlCol="0">
            <a:spAutoFit/>
          </a:bodyPr>
          <a:lstStyle/>
          <a:p>
            <a:pPr marL="12065" marR="5080" indent="-969632" rtl="0"/>
            <a:r>
              <a:rPr lang="en-US" sz="1800" b="1" i="0" u="none" strike="noStrike" dirty="0">
                <a:solidFill>
                  <a:srgbClr val="000000"/>
                </a:solidFill>
                <a:effectLst/>
                <a:latin typeface="Arial" panose="020B0604020202020204" pitchFamily="34" charset="0"/>
                <a:cs typeface="Arial" panose="020B0604020202020204" pitchFamily="34" charset="0"/>
              </a:rPr>
              <a:t>PGPDSE FT Capstone Project – Final Report  Chennai-May-2024-Group 6</a:t>
            </a:r>
            <a:endParaRPr lang="en-US" b="0" dirty="0">
              <a:effectLst/>
              <a:latin typeface="Arial" panose="020B0604020202020204" pitchFamily="34" charset="0"/>
              <a:cs typeface="Arial" panose="020B0604020202020204" pitchFamily="34" charset="0"/>
            </a:endParaRPr>
          </a:p>
          <a:p>
            <a:br>
              <a:rPr lang="en-US" dirty="0"/>
            </a:br>
            <a:endParaRPr lang="en-IN" dirty="0"/>
          </a:p>
        </p:txBody>
      </p:sp>
      <p:sp>
        <p:nvSpPr>
          <p:cNvPr id="3" name="TextBox 2">
            <a:extLst>
              <a:ext uri="{FF2B5EF4-FFF2-40B4-BE49-F238E27FC236}">
                <a16:creationId xmlns:a16="http://schemas.microsoft.com/office/drawing/2014/main" id="{A2F8C42F-6FA6-6DD6-7575-6575840C5839}"/>
              </a:ext>
            </a:extLst>
          </p:cNvPr>
          <p:cNvSpPr txBox="1"/>
          <p:nvPr/>
        </p:nvSpPr>
        <p:spPr>
          <a:xfrm>
            <a:off x="643626" y="1443841"/>
            <a:ext cx="10904746" cy="3970318"/>
          </a:xfrm>
          <a:prstGeom prst="rect">
            <a:avLst/>
          </a:prstGeom>
          <a:noFill/>
        </p:spPr>
        <p:txBody>
          <a:bodyPr wrap="square">
            <a:spAutoFit/>
          </a:bodyPr>
          <a:lstStyle/>
          <a:p>
            <a:r>
              <a:rPr lang="en-IN" b="1" dirty="0"/>
              <a:t>Multicollinearity</a:t>
            </a:r>
            <a:endParaRPr lang="en-US" dirty="0"/>
          </a:p>
          <a:p>
            <a:r>
              <a:rPr lang="en-US" dirty="0"/>
              <a:t>All features were retained as the highest VIF (6.52 for Price) is below the threshold of 10, ensuring a balance between addressing multicollinearity and preserving the dataset's predictive value. This approach maintains dataset comprehensiveness and supports stable, interpretable model performance.</a:t>
            </a:r>
          </a:p>
          <a:p>
            <a:endParaRPr lang="en-US" dirty="0"/>
          </a:p>
          <a:p>
            <a:r>
              <a:rPr lang="en-US" b="1" dirty="0"/>
              <a:t>Transformation</a:t>
            </a:r>
          </a:p>
          <a:p>
            <a:r>
              <a:rPr lang="en-US" dirty="0"/>
              <a:t> Yeo-Johnson transformation was applied to highly skewed variables (</a:t>
            </a:r>
            <a:r>
              <a:rPr lang="en-US" i="1" dirty="0"/>
              <a:t>Sales</a:t>
            </a:r>
            <a:r>
              <a:rPr lang="en-US" dirty="0"/>
              <a:t>, </a:t>
            </a:r>
            <a:r>
              <a:rPr lang="en-US" i="1" dirty="0"/>
              <a:t>Price</a:t>
            </a:r>
            <a:r>
              <a:rPr lang="en-US" dirty="0"/>
              <a:t>, </a:t>
            </a:r>
            <a:r>
              <a:rPr lang="en-US" i="1" dirty="0"/>
              <a:t>Profit Ratio</a:t>
            </a:r>
            <a:r>
              <a:rPr lang="en-US" dirty="0"/>
              <a:t>, </a:t>
            </a:r>
            <a:r>
              <a:rPr lang="en-US" i="1" dirty="0"/>
              <a:t>Order Profit</a:t>
            </a:r>
            <a:r>
              <a:rPr lang="en-US" dirty="0"/>
              <a:t>, </a:t>
            </a:r>
            <a:r>
              <a:rPr lang="en-US" i="1" dirty="0"/>
              <a:t>Product Weight</a:t>
            </a:r>
            <a:r>
              <a:rPr lang="en-US" dirty="0"/>
              <a:t>) to stabilize variance and improve normality.</a:t>
            </a:r>
          </a:p>
          <a:p>
            <a:endParaRPr lang="en-US" dirty="0"/>
          </a:p>
          <a:p>
            <a:r>
              <a:rPr lang="en-US" b="1" dirty="0"/>
              <a:t>Scaling</a:t>
            </a:r>
          </a:p>
          <a:p>
            <a:r>
              <a:rPr lang="en-US" dirty="0"/>
              <a:t>Robust Scaler was used to handle outliers by scaling features based on the median and interquartile range.</a:t>
            </a:r>
          </a:p>
          <a:p>
            <a:endParaRPr lang="en-US" dirty="0"/>
          </a:p>
          <a:p>
            <a:r>
              <a:rPr lang="en-US" b="1" dirty="0"/>
              <a:t>Encoding</a:t>
            </a:r>
          </a:p>
          <a:p>
            <a:r>
              <a:rPr lang="en-US" dirty="0"/>
              <a:t>Applied One-Hot, CatBoost, Ordinal, and Binary Encoding to transform categorical features efficiently for modeling.</a:t>
            </a:r>
          </a:p>
        </p:txBody>
      </p:sp>
    </p:spTree>
    <p:extLst>
      <p:ext uri="{BB962C8B-B14F-4D97-AF65-F5344CB8AC3E}">
        <p14:creationId xmlns:p14="http://schemas.microsoft.com/office/powerpoint/2010/main" val="1440138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C125A50-9AC8-97FC-2659-15DE0ED2A032}"/>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08B8300E-0613-24D7-D0C1-42DE8901D0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1297460" y="624800"/>
            <a:ext cx="9597079" cy="4571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20BC445-EC2D-D5E4-9745-15477957B5F4}"/>
              </a:ext>
            </a:extLst>
          </p:cNvPr>
          <p:cNvSpPr txBox="1"/>
          <p:nvPr/>
        </p:nvSpPr>
        <p:spPr>
          <a:xfrm>
            <a:off x="2226401" y="208854"/>
            <a:ext cx="8867698" cy="923330"/>
          </a:xfrm>
          <a:prstGeom prst="rect">
            <a:avLst/>
          </a:prstGeom>
          <a:noFill/>
        </p:spPr>
        <p:txBody>
          <a:bodyPr wrap="square" rtlCol="0">
            <a:spAutoFit/>
          </a:bodyPr>
          <a:lstStyle/>
          <a:p>
            <a:pPr marL="12065" marR="5080" indent="-969632" rtl="0"/>
            <a:r>
              <a:rPr lang="en-US" sz="1800" b="1" i="0" u="none" strike="noStrike" dirty="0">
                <a:solidFill>
                  <a:srgbClr val="000000"/>
                </a:solidFill>
                <a:effectLst/>
                <a:latin typeface="Arial" panose="020B0604020202020204" pitchFamily="34" charset="0"/>
                <a:cs typeface="Arial" panose="020B0604020202020204" pitchFamily="34" charset="0"/>
              </a:rPr>
              <a:t>PGPDSE FT Capstone Project – Final Report  Chennai-May-2024-Group 6</a:t>
            </a:r>
            <a:endParaRPr lang="en-US" b="0" dirty="0">
              <a:effectLst/>
              <a:latin typeface="Arial" panose="020B0604020202020204" pitchFamily="34" charset="0"/>
              <a:cs typeface="Arial" panose="020B0604020202020204" pitchFamily="34" charset="0"/>
            </a:endParaRPr>
          </a:p>
          <a:p>
            <a:br>
              <a:rPr lang="en-US" dirty="0"/>
            </a:br>
            <a:endParaRPr lang="en-IN" dirty="0"/>
          </a:p>
        </p:txBody>
      </p:sp>
      <p:sp>
        <p:nvSpPr>
          <p:cNvPr id="8" name="TextBox 7">
            <a:extLst>
              <a:ext uri="{FF2B5EF4-FFF2-40B4-BE49-F238E27FC236}">
                <a16:creationId xmlns:a16="http://schemas.microsoft.com/office/drawing/2014/main" id="{B433BC58-30FB-44FE-DA9D-818AEE8B598E}"/>
              </a:ext>
            </a:extLst>
          </p:cNvPr>
          <p:cNvSpPr txBox="1"/>
          <p:nvPr/>
        </p:nvSpPr>
        <p:spPr>
          <a:xfrm>
            <a:off x="1097901" y="885656"/>
            <a:ext cx="10366311" cy="3416320"/>
          </a:xfrm>
          <a:prstGeom prst="rect">
            <a:avLst/>
          </a:prstGeom>
          <a:noFill/>
        </p:spPr>
        <p:txBody>
          <a:bodyPr wrap="square">
            <a:spAutoFit/>
          </a:bodyPr>
          <a:lstStyle/>
          <a:p>
            <a:r>
              <a:rPr lang="en-US" b="1" dirty="0"/>
              <a:t>Model Building</a:t>
            </a:r>
            <a:br>
              <a:rPr lang="en-US" dirty="0"/>
            </a:br>
            <a:r>
              <a:rPr lang="en-US" dirty="0"/>
              <a:t>Various models (Logistic Regression, LightGBM, XGBoost, etc.) were evaluated. SMOTE addressed class imbalance, slightly improving recall but not overall metrics due to dataset noise. Feature selection had minimal impact, highlighting the need for richer features and external data.</a:t>
            </a:r>
          </a:p>
          <a:p>
            <a:endParaRPr lang="en-US" dirty="0"/>
          </a:p>
          <a:p>
            <a:r>
              <a:rPr lang="en-US" b="1" dirty="0"/>
              <a:t>Hyperparameter Tuning and Stacking</a:t>
            </a:r>
            <a:br>
              <a:rPr lang="en-US" dirty="0"/>
            </a:br>
            <a:r>
              <a:rPr lang="en-US" dirty="0"/>
              <a:t>GridSearchCV enhanced LightGBM and CatBoost performance, improving recall and F1 scores. Stacking combined multiple models for better metrics, though risks of overfitting remain.</a:t>
            </a:r>
          </a:p>
          <a:p>
            <a:endParaRPr lang="en-US" dirty="0"/>
          </a:p>
          <a:p>
            <a:r>
              <a:rPr lang="en-US" b="1" dirty="0"/>
              <a:t>Performance of Top Models</a:t>
            </a:r>
            <a:br>
              <a:rPr lang="en-US" dirty="0"/>
            </a:br>
            <a:r>
              <a:rPr lang="en-US" dirty="0"/>
              <a:t>LGBM with SMOTE and tuning achieved the highest recall (0.93). The stacking model showed potential for improved accuracy by leveraging diverse model strengths, though baseline models also performed reliably.</a:t>
            </a:r>
          </a:p>
        </p:txBody>
      </p:sp>
      <p:pic>
        <p:nvPicPr>
          <p:cNvPr id="10" name="Picture 9">
            <a:extLst>
              <a:ext uri="{FF2B5EF4-FFF2-40B4-BE49-F238E27FC236}">
                <a16:creationId xmlns:a16="http://schemas.microsoft.com/office/drawing/2014/main" id="{221A8900-7135-D587-566B-29FB6061EB9F}"/>
              </a:ext>
            </a:extLst>
          </p:cNvPr>
          <p:cNvPicPr>
            <a:picLocks noChangeAspect="1"/>
          </p:cNvPicPr>
          <p:nvPr/>
        </p:nvPicPr>
        <p:blipFill>
          <a:blip r:embed="rId3"/>
          <a:stretch>
            <a:fillRect/>
          </a:stretch>
        </p:blipFill>
        <p:spPr>
          <a:xfrm>
            <a:off x="1443151" y="4517113"/>
            <a:ext cx="9305693" cy="1882051"/>
          </a:xfrm>
          <a:prstGeom prst="rect">
            <a:avLst/>
          </a:prstGeom>
        </p:spPr>
      </p:pic>
    </p:spTree>
    <p:extLst>
      <p:ext uri="{BB962C8B-B14F-4D97-AF65-F5344CB8AC3E}">
        <p14:creationId xmlns:p14="http://schemas.microsoft.com/office/powerpoint/2010/main" val="876319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B6A2C1A-367C-42C0-8808-2E9E74649FE4}"/>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201FEC44-F496-92CC-A3D8-3FEAC53B4E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1297460" y="624800"/>
            <a:ext cx="9597079" cy="4571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51A2724-E6EE-86CD-1A00-F119761DC2F0}"/>
              </a:ext>
            </a:extLst>
          </p:cNvPr>
          <p:cNvSpPr txBox="1"/>
          <p:nvPr/>
        </p:nvSpPr>
        <p:spPr>
          <a:xfrm>
            <a:off x="2226401" y="208854"/>
            <a:ext cx="8867698" cy="923330"/>
          </a:xfrm>
          <a:prstGeom prst="rect">
            <a:avLst/>
          </a:prstGeom>
          <a:noFill/>
        </p:spPr>
        <p:txBody>
          <a:bodyPr wrap="square" rtlCol="0">
            <a:spAutoFit/>
          </a:bodyPr>
          <a:lstStyle/>
          <a:p>
            <a:pPr marL="12065" marR="5080" indent="-969632" rtl="0"/>
            <a:r>
              <a:rPr lang="en-US" sz="1800" b="1" i="0" u="none" strike="noStrike" dirty="0">
                <a:solidFill>
                  <a:srgbClr val="000000"/>
                </a:solidFill>
                <a:effectLst/>
                <a:latin typeface="Arial" panose="020B0604020202020204" pitchFamily="34" charset="0"/>
                <a:cs typeface="Arial" panose="020B0604020202020204" pitchFamily="34" charset="0"/>
              </a:rPr>
              <a:t>PGPDSE FT Capstone Project – Final Report  Chennai-May-2024-Group 6</a:t>
            </a:r>
            <a:endParaRPr lang="en-US" b="0" dirty="0">
              <a:effectLst/>
              <a:latin typeface="Arial" panose="020B0604020202020204" pitchFamily="34" charset="0"/>
              <a:cs typeface="Arial" panose="020B0604020202020204" pitchFamily="34" charset="0"/>
            </a:endParaRPr>
          </a:p>
          <a:p>
            <a:br>
              <a:rPr lang="en-US" dirty="0"/>
            </a:br>
            <a:endParaRPr lang="en-IN" dirty="0"/>
          </a:p>
        </p:txBody>
      </p:sp>
      <p:sp>
        <p:nvSpPr>
          <p:cNvPr id="3" name="TextBox 2">
            <a:extLst>
              <a:ext uri="{FF2B5EF4-FFF2-40B4-BE49-F238E27FC236}">
                <a16:creationId xmlns:a16="http://schemas.microsoft.com/office/drawing/2014/main" id="{640C6651-FCD1-0D6C-3538-95B31E148457}"/>
              </a:ext>
            </a:extLst>
          </p:cNvPr>
          <p:cNvSpPr txBox="1"/>
          <p:nvPr/>
        </p:nvSpPr>
        <p:spPr>
          <a:xfrm>
            <a:off x="669607" y="2274838"/>
            <a:ext cx="10852784" cy="2308324"/>
          </a:xfrm>
          <a:prstGeom prst="rect">
            <a:avLst/>
          </a:prstGeom>
          <a:noFill/>
        </p:spPr>
        <p:txBody>
          <a:bodyPr wrap="square">
            <a:spAutoFit/>
          </a:bodyPr>
          <a:lstStyle/>
          <a:p>
            <a:r>
              <a:rPr lang="en-US" b="1" dirty="0"/>
              <a:t>Closing Reflections</a:t>
            </a:r>
            <a:br>
              <a:rPr lang="en-US" dirty="0"/>
            </a:br>
            <a:r>
              <a:rPr lang="en-US" dirty="0"/>
              <a:t>Accurate predictions enhance proactive interventions and operational efficiency. However, data quality emerged as a significant drawback, impacting model reliability and insights. The absence of external factors like traffic or weather further limits performance.</a:t>
            </a:r>
          </a:p>
          <a:p>
            <a:endParaRPr lang="en-US" dirty="0"/>
          </a:p>
          <a:p>
            <a:r>
              <a:rPr lang="en-US" dirty="0"/>
              <a:t>Future efforts should prioritize improving data quality, integrating dynamic real-time data, and employing advanced feature engineering to address gaps and sustain improvements in model interpretability and performance.</a:t>
            </a:r>
          </a:p>
        </p:txBody>
      </p:sp>
    </p:spTree>
    <p:extLst>
      <p:ext uri="{BB962C8B-B14F-4D97-AF65-F5344CB8AC3E}">
        <p14:creationId xmlns:p14="http://schemas.microsoft.com/office/powerpoint/2010/main" val="4040954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4CB2137-925B-7E92-23CB-4F5291E4BC80}"/>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2BE7DB70-148B-3778-A9A9-5BCECB73CC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1297460" y="624800"/>
            <a:ext cx="9597079" cy="4571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C729F5A-A288-8E0F-4ED7-9D9059DCDC3A}"/>
              </a:ext>
            </a:extLst>
          </p:cNvPr>
          <p:cNvSpPr txBox="1"/>
          <p:nvPr/>
        </p:nvSpPr>
        <p:spPr>
          <a:xfrm>
            <a:off x="2226401" y="208854"/>
            <a:ext cx="8867698" cy="923330"/>
          </a:xfrm>
          <a:prstGeom prst="rect">
            <a:avLst/>
          </a:prstGeom>
          <a:noFill/>
        </p:spPr>
        <p:txBody>
          <a:bodyPr wrap="square" rtlCol="0">
            <a:spAutoFit/>
          </a:bodyPr>
          <a:lstStyle/>
          <a:p>
            <a:pPr marL="12065" marR="5080" indent="-969632" rtl="0"/>
            <a:r>
              <a:rPr lang="en-US" sz="1800" b="1" i="0" u="none" strike="noStrike" dirty="0">
                <a:solidFill>
                  <a:srgbClr val="000000"/>
                </a:solidFill>
                <a:effectLst/>
                <a:latin typeface="Arial" panose="020B0604020202020204" pitchFamily="34" charset="0"/>
                <a:cs typeface="Arial" panose="020B0604020202020204" pitchFamily="34" charset="0"/>
              </a:rPr>
              <a:t>PGPDSE FT Capstone Project – Final Report  Chennai-May-2024-Group 6</a:t>
            </a:r>
            <a:endParaRPr lang="en-US" b="0" dirty="0">
              <a:effectLst/>
              <a:latin typeface="Arial" panose="020B0604020202020204" pitchFamily="34" charset="0"/>
              <a:cs typeface="Arial" panose="020B0604020202020204" pitchFamily="34" charset="0"/>
            </a:endParaRPr>
          </a:p>
          <a:p>
            <a:br>
              <a:rPr lang="en-US" dirty="0"/>
            </a:br>
            <a:endParaRPr lang="en-IN" dirty="0"/>
          </a:p>
        </p:txBody>
      </p:sp>
      <p:sp>
        <p:nvSpPr>
          <p:cNvPr id="2" name="TextBox 1">
            <a:extLst>
              <a:ext uri="{FF2B5EF4-FFF2-40B4-BE49-F238E27FC236}">
                <a16:creationId xmlns:a16="http://schemas.microsoft.com/office/drawing/2014/main" id="{4709551B-4EB5-5938-A699-1FF728A1DC66}"/>
              </a:ext>
            </a:extLst>
          </p:cNvPr>
          <p:cNvSpPr txBox="1"/>
          <p:nvPr/>
        </p:nvSpPr>
        <p:spPr>
          <a:xfrm>
            <a:off x="4441372" y="3013501"/>
            <a:ext cx="8752114" cy="830997"/>
          </a:xfrm>
          <a:prstGeom prst="rect">
            <a:avLst/>
          </a:prstGeom>
          <a:noFill/>
        </p:spPr>
        <p:txBody>
          <a:bodyPr wrap="square" rtlCol="0">
            <a:spAutoFit/>
          </a:bodyPr>
          <a:lstStyle/>
          <a:p>
            <a:r>
              <a:rPr lang="en-US" sz="4800" b="1" dirty="0"/>
              <a:t>Thank you !</a:t>
            </a:r>
            <a:endParaRPr lang="en-IN" sz="4800" b="1" dirty="0"/>
          </a:p>
        </p:txBody>
      </p:sp>
    </p:spTree>
    <p:extLst>
      <p:ext uri="{BB962C8B-B14F-4D97-AF65-F5344CB8AC3E}">
        <p14:creationId xmlns:p14="http://schemas.microsoft.com/office/powerpoint/2010/main" val="3791056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45C0F33-04C1-8A80-BA3F-12817AC9B073}"/>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265FEC77-3A05-569F-F300-8496196A7C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1297460" y="624800"/>
            <a:ext cx="9597079" cy="4571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74804C1-8888-C1AC-F460-F9E0019148B3}"/>
              </a:ext>
            </a:extLst>
          </p:cNvPr>
          <p:cNvSpPr txBox="1"/>
          <p:nvPr/>
        </p:nvSpPr>
        <p:spPr>
          <a:xfrm>
            <a:off x="2226401" y="208854"/>
            <a:ext cx="8867698" cy="923330"/>
          </a:xfrm>
          <a:prstGeom prst="rect">
            <a:avLst/>
          </a:prstGeom>
          <a:noFill/>
        </p:spPr>
        <p:txBody>
          <a:bodyPr wrap="square" rtlCol="0">
            <a:spAutoFit/>
          </a:bodyPr>
          <a:lstStyle/>
          <a:p>
            <a:pPr marL="12065" marR="5080" indent="-969632" rtl="0"/>
            <a:r>
              <a:rPr lang="en-US" sz="1800" b="1" i="0" u="none" strike="noStrike" dirty="0">
                <a:solidFill>
                  <a:srgbClr val="000000"/>
                </a:solidFill>
                <a:effectLst/>
                <a:latin typeface="Arial" panose="020B0604020202020204" pitchFamily="34" charset="0"/>
                <a:cs typeface="Arial" panose="020B0604020202020204" pitchFamily="34" charset="0"/>
              </a:rPr>
              <a:t>PGPDSE FT Capstone Project – Final Report  Chennai-May-2024-Group 6</a:t>
            </a:r>
            <a:endParaRPr lang="en-US" b="0" dirty="0">
              <a:effectLst/>
              <a:latin typeface="Arial" panose="020B0604020202020204" pitchFamily="34" charset="0"/>
              <a:cs typeface="Arial" panose="020B0604020202020204" pitchFamily="34" charset="0"/>
            </a:endParaRPr>
          </a:p>
          <a:p>
            <a:br>
              <a:rPr lang="en-US" dirty="0"/>
            </a:br>
            <a:endParaRPr lang="en-IN" dirty="0"/>
          </a:p>
        </p:txBody>
      </p:sp>
      <p:sp>
        <p:nvSpPr>
          <p:cNvPr id="7" name="TextBox 6">
            <a:extLst>
              <a:ext uri="{FF2B5EF4-FFF2-40B4-BE49-F238E27FC236}">
                <a16:creationId xmlns:a16="http://schemas.microsoft.com/office/drawing/2014/main" id="{404F9CF0-2535-7012-683A-288176A59A81}"/>
              </a:ext>
            </a:extLst>
          </p:cNvPr>
          <p:cNvSpPr txBox="1"/>
          <p:nvPr/>
        </p:nvSpPr>
        <p:spPr>
          <a:xfrm>
            <a:off x="1132365" y="2120949"/>
            <a:ext cx="9927267" cy="2616101"/>
          </a:xfrm>
          <a:prstGeom prst="rect">
            <a:avLst/>
          </a:prstGeom>
          <a:noFill/>
        </p:spPr>
        <p:txBody>
          <a:bodyPr wrap="square" rtlCol="0">
            <a:spAutoFit/>
          </a:bodyPr>
          <a:lstStyle/>
          <a:p>
            <a:r>
              <a:rPr lang="en-IN" sz="2000" b="1" i="0" u="none" strike="noStrike" dirty="0">
                <a:solidFill>
                  <a:srgbClr val="000000"/>
                </a:solidFill>
                <a:effectLst/>
              </a:rPr>
              <a:t>BUSINESS PROBLEM STATEMENT</a:t>
            </a:r>
          </a:p>
          <a:p>
            <a:endParaRPr lang="en-IN" sz="1800" b="1" i="0" u="none" strike="noStrike" dirty="0">
              <a:solidFill>
                <a:srgbClr val="000000"/>
              </a:solidFill>
              <a:effectLst/>
              <a:latin typeface="Times New Roman" panose="02020603050405020304" pitchFamily="18" charset="0"/>
            </a:endParaRPr>
          </a:p>
          <a:p>
            <a:r>
              <a:rPr lang="en-US" dirty="0"/>
              <a:t>The challenge lies in predicting delivery delays in supply chain management to minimize disruptions and costs. Our objective is to develop a classification model that can predict order delivery status (successful/delayed). Using historical delivery data, we'll perform data preprocessing and exploratory analysis to understand key factors affecting deliveries. We'll implement machine learning models to predict delivery outcomes. The final model will be evaluated using standard metrics (accuracy, precision, recall, F1-score) to ensure reliability. This predictive system will enable proactive management of potential delays, enhancing overall supply chain efficiency.</a:t>
            </a:r>
            <a:endParaRPr lang="en-IN" dirty="0">
              <a:solidFill>
                <a:srgbClr val="000000"/>
              </a:solidFill>
            </a:endParaRPr>
          </a:p>
        </p:txBody>
      </p:sp>
    </p:spTree>
    <p:extLst>
      <p:ext uri="{BB962C8B-B14F-4D97-AF65-F5344CB8AC3E}">
        <p14:creationId xmlns:p14="http://schemas.microsoft.com/office/powerpoint/2010/main" val="2057829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C16B0A8-B001-4786-10A3-4E810C014AE6}"/>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4E344E56-9C34-34BE-8AFE-E665460844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1297460" y="624800"/>
            <a:ext cx="9597079" cy="4571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57BFD80-97D0-5BB2-EBA7-B59E62E81263}"/>
              </a:ext>
            </a:extLst>
          </p:cNvPr>
          <p:cNvSpPr txBox="1"/>
          <p:nvPr/>
        </p:nvSpPr>
        <p:spPr>
          <a:xfrm>
            <a:off x="2226401" y="208854"/>
            <a:ext cx="8867698" cy="923330"/>
          </a:xfrm>
          <a:prstGeom prst="rect">
            <a:avLst/>
          </a:prstGeom>
          <a:noFill/>
        </p:spPr>
        <p:txBody>
          <a:bodyPr wrap="square" rtlCol="0">
            <a:spAutoFit/>
          </a:bodyPr>
          <a:lstStyle/>
          <a:p>
            <a:pPr marL="12065" marR="5080" indent="-969632" rtl="0"/>
            <a:r>
              <a:rPr lang="en-US" sz="1800" b="1" i="0" u="none" strike="noStrike" dirty="0">
                <a:solidFill>
                  <a:srgbClr val="000000"/>
                </a:solidFill>
                <a:effectLst/>
                <a:latin typeface="Arial" panose="020B0604020202020204" pitchFamily="34" charset="0"/>
                <a:cs typeface="Arial" panose="020B0604020202020204" pitchFamily="34" charset="0"/>
              </a:rPr>
              <a:t>PGPDSE FT Capstone Project – Final Report  Chennai-May-2024-Group 6</a:t>
            </a:r>
            <a:endParaRPr lang="en-US" b="0" dirty="0">
              <a:effectLst/>
              <a:latin typeface="Arial" panose="020B0604020202020204" pitchFamily="34" charset="0"/>
              <a:cs typeface="Arial" panose="020B0604020202020204" pitchFamily="34" charset="0"/>
            </a:endParaRPr>
          </a:p>
          <a:p>
            <a:br>
              <a:rPr lang="en-US" dirty="0"/>
            </a:br>
            <a:endParaRPr lang="en-IN" dirty="0"/>
          </a:p>
        </p:txBody>
      </p:sp>
      <p:sp>
        <p:nvSpPr>
          <p:cNvPr id="3" name="TextBox 2">
            <a:extLst>
              <a:ext uri="{FF2B5EF4-FFF2-40B4-BE49-F238E27FC236}">
                <a16:creationId xmlns:a16="http://schemas.microsoft.com/office/drawing/2014/main" id="{6047EE8F-2B23-CB1E-A9DA-65DD765EED54}"/>
              </a:ext>
            </a:extLst>
          </p:cNvPr>
          <p:cNvSpPr txBox="1"/>
          <p:nvPr/>
        </p:nvSpPr>
        <p:spPr>
          <a:xfrm>
            <a:off x="677247" y="1271793"/>
            <a:ext cx="7296150" cy="6709529"/>
          </a:xfrm>
          <a:prstGeom prst="rect">
            <a:avLst/>
          </a:prstGeom>
          <a:noFill/>
        </p:spPr>
        <p:txBody>
          <a:bodyPr wrap="square">
            <a:spAutoFit/>
          </a:bodyPr>
          <a:lstStyle/>
          <a:p>
            <a:r>
              <a:rPr lang="en-IN" sz="2000" b="1" i="0" u="none" strike="noStrike" dirty="0">
                <a:solidFill>
                  <a:srgbClr val="000000"/>
                </a:solidFill>
                <a:effectLst/>
              </a:rPr>
              <a:t>EXPLORATORY DATA ANALYSIS (EDA)</a:t>
            </a:r>
          </a:p>
          <a:p>
            <a:endParaRPr lang="en-IN" sz="2000" dirty="0">
              <a:solidFill>
                <a:srgbClr val="000000"/>
              </a:solidFill>
              <a:latin typeface="Times New Roman" panose="02020603050405020304" pitchFamily="18" charset="0"/>
            </a:endParaRPr>
          </a:p>
          <a:p>
            <a:r>
              <a:rPr lang="en-US" b="1" dirty="0"/>
              <a:t>Data Features Overview</a:t>
            </a:r>
          </a:p>
          <a:p>
            <a:endParaRPr lang="en-US" dirty="0"/>
          </a:p>
          <a:p>
            <a:pPr lvl="1"/>
            <a:r>
              <a:rPr lang="en-US" b="1" dirty="0"/>
              <a:t>Numerical (7)</a:t>
            </a:r>
            <a:endParaRPr lang="en-US" dirty="0"/>
          </a:p>
          <a:p>
            <a:pPr lvl="1">
              <a:buFont typeface="Arial" panose="020B0604020202020204" pitchFamily="34" charset="0"/>
              <a:buChar char="•"/>
            </a:pPr>
            <a:r>
              <a:rPr lang="en-US" dirty="0"/>
              <a:t>Sales, Price, Profit_Ratio</a:t>
            </a:r>
          </a:p>
          <a:p>
            <a:pPr lvl="1">
              <a:buFont typeface="Arial" panose="020B0604020202020204" pitchFamily="34" charset="0"/>
              <a:buChar char="•"/>
            </a:pPr>
            <a:r>
              <a:rPr lang="en-US" dirty="0"/>
              <a:t>Discount, Order_Profit</a:t>
            </a:r>
          </a:p>
          <a:p>
            <a:pPr lvl="1">
              <a:buFont typeface="Arial" panose="020B0604020202020204" pitchFamily="34" charset="0"/>
              <a:buChar char="•"/>
            </a:pPr>
            <a:r>
              <a:rPr lang="en-US" dirty="0"/>
              <a:t>ProductLength, ProductWeight</a:t>
            </a:r>
          </a:p>
          <a:p>
            <a:pPr lvl="1">
              <a:buFont typeface="Arial" panose="020B0604020202020204" pitchFamily="34" charset="0"/>
              <a:buChar char="•"/>
            </a:pPr>
            <a:endParaRPr lang="en-US" dirty="0"/>
          </a:p>
          <a:p>
            <a:pPr lvl="1"/>
            <a:r>
              <a:rPr lang="en-US" b="1" dirty="0"/>
              <a:t>Categorical (16)</a:t>
            </a:r>
            <a:endParaRPr lang="en-US" dirty="0"/>
          </a:p>
          <a:p>
            <a:pPr lvl="1">
              <a:buFont typeface="Arial" panose="020B0604020202020204" pitchFamily="34" charset="0"/>
              <a:buChar char="•"/>
            </a:pPr>
            <a:r>
              <a:rPr lang="en-US" dirty="0"/>
              <a:t>Customer: Category, State</a:t>
            </a:r>
          </a:p>
          <a:p>
            <a:pPr lvl="1">
              <a:buFont typeface="Arial" panose="020B0604020202020204" pitchFamily="34" charset="0"/>
              <a:buChar char="•"/>
            </a:pPr>
            <a:r>
              <a:rPr lang="en-US" dirty="0"/>
              <a:t>Order: Zone, Transaction, Status (Target variable)</a:t>
            </a:r>
          </a:p>
          <a:p>
            <a:pPr lvl="1">
              <a:buFont typeface="Arial" panose="020B0604020202020204" pitchFamily="34" charset="0"/>
              <a:buChar char="•"/>
            </a:pPr>
            <a:r>
              <a:rPr lang="en-US" dirty="0"/>
              <a:t>Product: Type, Category, Dept_Name</a:t>
            </a:r>
          </a:p>
          <a:p>
            <a:pPr lvl="1">
              <a:buFont typeface="Arial" panose="020B0604020202020204" pitchFamily="34" charset="0"/>
              <a:buChar char="•"/>
            </a:pPr>
            <a:r>
              <a:rPr lang="en-US" dirty="0"/>
              <a:t>Shipping: Class, Scheduled, Dispatched</a:t>
            </a:r>
          </a:p>
          <a:p>
            <a:pPr lvl="1">
              <a:buFont typeface="Arial" panose="020B0604020202020204" pitchFamily="34" charset="0"/>
              <a:buChar char="•"/>
            </a:pPr>
            <a:r>
              <a:rPr lang="en-US" dirty="0"/>
              <a:t>Logistics: Warehouse_Region</a:t>
            </a:r>
          </a:p>
          <a:p>
            <a:pPr lvl="1">
              <a:buFont typeface="Arial" panose="020B0604020202020204" pitchFamily="34" charset="0"/>
              <a:buChar char="•"/>
            </a:pPr>
            <a:r>
              <a:rPr lang="en-US" dirty="0"/>
              <a:t>Time: Session, WeekdayOrder</a:t>
            </a:r>
          </a:p>
          <a:p>
            <a:pPr lvl="1">
              <a:buFont typeface="Arial" panose="020B0604020202020204" pitchFamily="34" charset="0"/>
              <a:buChar char="•"/>
            </a:pPr>
            <a:r>
              <a:rPr lang="en-US" dirty="0"/>
              <a:t>Other: Quantity, Delivery_Review</a:t>
            </a:r>
          </a:p>
          <a:p>
            <a:endParaRPr lang="en-IN" sz="2000" dirty="0">
              <a:solidFill>
                <a:srgbClr val="000000"/>
              </a:solidFill>
              <a:latin typeface="Times New Roman" panose="02020603050405020304" pitchFamily="18" charset="0"/>
            </a:endParaRPr>
          </a:p>
          <a:p>
            <a:endParaRPr lang="en-IN" sz="2000" dirty="0">
              <a:solidFill>
                <a:srgbClr val="000000"/>
              </a:solidFill>
              <a:latin typeface="Times New Roman" panose="02020603050405020304" pitchFamily="18" charset="0"/>
            </a:endParaRPr>
          </a:p>
          <a:p>
            <a:endParaRPr lang="en-IN" sz="2000" dirty="0">
              <a:solidFill>
                <a:srgbClr val="000000"/>
              </a:solidFill>
              <a:latin typeface="Times New Roman" panose="02020603050405020304" pitchFamily="18" charset="0"/>
            </a:endParaRPr>
          </a:p>
          <a:p>
            <a:endParaRPr lang="en-IN" sz="2000" dirty="0">
              <a:solidFill>
                <a:srgbClr val="000000"/>
              </a:solidFill>
              <a:latin typeface="Times New Roman" panose="02020603050405020304" pitchFamily="18" charset="0"/>
            </a:endParaRPr>
          </a:p>
          <a:p>
            <a:endParaRPr lang="en-IN" sz="2000" dirty="0">
              <a:solidFill>
                <a:srgbClr val="000000"/>
              </a:solidFill>
              <a:latin typeface="Times New Roman" panose="02020603050405020304" pitchFamily="18" charset="0"/>
            </a:endParaRPr>
          </a:p>
          <a:p>
            <a:endParaRPr lang="en-IN" sz="2000" dirty="0"/>
          </a:p>
        </p:txBody>
      </p:sp>
      <p:pic>
        <p:nvPicPr>
          <p:cNvPr id="10" name="Picture 9">
            <a:extLst>
              <a:ext uri="{FF2B5EF4-FFF2-40B4-BE49-F238E27FC236}">
                <a16:creationId xmlns:a16="http://schemas.microsoft.com/office/drawing/2014/main" id="{A2B20E11-C23E-B52D-D2BB-0E2C89C6EAF1}"/>
              </a:ext>
            </a:extLst>
          </p:cNvPr>
          <p:cNvPicPr>
            <a:picLocks noChangeAspect="1"/>
          </p:cNvPicPr>
          <p:nvPr/>
        </p:nvPicPr>
        <p:blipFill>
          <a:blip r:embed="rId3"/>
          <a:stretch>
            <a:fillRect/>
          </a:stretch>
        </p:blipFill>
        <p:spPr>
          <a:xfrm>
            <a:off x="7685038" y="1086465"/>
            <a:ext cx="3603446" cy="5528269"/>
          </a:xfrm>
          <a:prstGeom prst="rect">
            <a:avLst/>
          </a:prstGeom>
        </p:spPr>
      </p:pic>
    </p:spTree>
    <p:extLst>
      <p:ext uri="{BB962C8B-B14F-4D97-AF65-F5344CB8AC3E}">
        <p14:creationId xmlns:p14="http://schemas.microsoft.com/office/powerpoint/2010/main" val="2436738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FF20DF9-23BD-FF3C-EF14-36780DB5E0B9}"/>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9A2BECD4-9E28-D750-487B-533249FDC8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1297460" y="624800"/>
            <a:ext cx="9597079" cy="4571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AF1FCF1-87CA-A03C-7AB2-D40641EF6B9D}"/>
              </a:ext>
            </a:extLst>
          </p:cNvPr>
          <p:cNvSpPr txBox="1"/>
          <p:nvPr/>
        </p:nvSpPr>
        <p:spPr>
          <a:xfrm>
            <a:off x="2226401" y="208854"/>
            <a:ext cx="8867698" cy="923330"/>
          </a:xfrm>
          <a:prstGeom prst="rect">
            <a:avLst/>
          </a:prstGeom>
          <a:noFill/>
        </p:spPr>
        <p:txBody>
          <a:bodyPr wrap="square" rtlCol="0">
            <a:spAutoFit/>
          </a:bodyPr>
          <a:lstStyle/>
          <a:p>
            <a:pPr marL="12065" marR="5080" indent="-969632" rtl="0"/>
            <a:r>
              <a:rPr lang="en-US" sz="1800" b="1" i="0" u="none" strike="noStrike" dirty="0">
                <a:solidFill>
                  <a:srgbClr val="000000"/>
                </a:solidFill>
                <a:effectLst/>
                <a:latin typeface="Arial" panose="020B0604020202020204" pitchFamily="34" charset="0"/>
                <a:cs typeface="Arial" panose="020B0604020202020204" pitchFamily="34" charset="0"/>
              </a:rPr>
              <a:t>PGPDSE FT Capstone Project – Final Report  Chennai-May-2024-Group 6</a:t>
            </a:r>
            <a:endParaRPr lang="en-US" b="0" dirty="0">
              <a:effectLst/>
              <a:latin typeface="Arial" panose="020B0604020202020204" pitchFamily="34" charset="0"/>
              <a:cs typeface="Arial" panose="020B0604020202020204" pitchFamily="34" charset="0"/>
            </a:endParaRPr>
          </a:p>
          <a:p>
            <a:br>
              <a:rPr lang="en-US" dirty="0"/>
            </a:br>
            <a:endParaRPr lang="en-IN" dirty="0"/>
          </a:p>
        </p:txBody>
      </p:sp>
      <p:sp>
        <p:nvSpPr>
          <p:cNvPr id="2" name="TextBox 1">
            <a:extLst>
              <a:ext uri="{FF2B5EF4-FFF2-40B4-BE49-F238E27FC236}">
                <a16:creationId xmlns:a16="http://schemas.microsoft.com/office/drawing/2014/main" id="{2A68068C-53FC-A4EB-41A9-1A91B24ACF64}"/>
              </a:ext>
            </a:extLst>
          </p:cNvPr>
          <p:cNvSpPr txBox="1"/>
          <p:nvPr/>
        </p:nvSpPr>
        <p:spPr>
          <a:xfrm>
            <a:off x="710234" y="1012954"/>
            <a:ext cx="11172243" cy="4832092"/>
          </a:xfrm>
          <a:prstGeom prst="rect">
            <a:avLst/>
          </a:prstGeom>
          <a:noFill/>
        </p:spPr>
        <p:txBody>
          <a:bodyPr wrap="square" rtlCol="0">
            <a:spAutoFit/>
          </a:bodyPr>
          <a:lstStyle/>
          <a:p>
            <a:r>
              <a:rPr lang="en-US" b="1" dirty="0"/>
              <a:t>Duplicate rows</a:t>
            </a:r>
          </a:p>
          <a:p>
            <a:endParaRPr lang="en-US" b="1" dirty="0"/>
          </a:p>
          <a:p>
            <a:r>
              <a:rPr lang="en-US" sz="1800" b="0" i="0" u="none" strike="noStrike" dirty="0">
                <a:solidFill>
                  <a:srgbClr val="000000"/>
                </a:solidFill>
                <a:effectLst/>
              </a:rPr>
              <a:t>There are no duplicates in our dataset.</a:t>
            </a:r>
          </a:p>
          <a:p>
            <a:endParaRPr lang="en-US" sz="1800" b="0" i="0" u="none" strike="noStrike" dirty="0">
              <a:solidFill>
                <a:srgbClr val="000000"/>
              </a:solidFill>
              <a:effectLst/>
            </a:endParaRPr>
          </a:p>
          <a:p>
            <a:r>
              <a:rPr lang="en-US" b="1" i="0" u="none" strike="noStrike" dirty="0">
                <a:effectLst/>
              </a:rPr>
              <a:t>Redundant </a:t>
            </a:r>
            <a:r>
              <a:rPr lang="en-US" b="1" dirty="0"/>
              <a:t>columns</a:t>
            </a:r>
            <a:r>
              <a:rPr lang="en-US" b="1" i="0" u="none" strike="noStrike" dirty="0">
                <a:effectLst/>
              </a:rPr>
              <a:t> or unwanted columns</a:t>
            </a:r>
          </a:p>
          <a:p>
            <a:endParaRPr lang="en-US" sz="1800" b="1" i="0" u="none" strike="noStrike" dirty="0">
              <a:effectLst/>
            </a:endParaRPr>
          </a:p>
          <a:p>
            <a:r>
              <a:rPr lang="en-IN" sz="1800" b="0" i="0" u="none" strike="noStrike" baseline="0" dirty="0">
                <a:solidFill>
                  <a:srgbClr val="000000"/>
                </a:solidFill>
              </a:rPr>
              <a:t>Reasons for feature removal: </a:t>
            </a:r>
          </a:p>
          <a:p>
            <a:pPr marL="285750" indent="-285750">
              <a:buFont typeface="Arial" panose="020B0604020202020204" pitchFamily="34" charset="0"/>
              <a:buChar char="•"/>
            </a:pPr>
            <a:r>
              <a:rPr lang="en-US" sz="1800" i="0" u="none" strike="noStrike" baseline="0" dirty="0">
                <a:solidFill>
                  <a:srgbClr val="000000"/>
                </a:solidFill>
              </a:rPr>
              <a:t> Order ID, Customer ID, and Product Category ID: These are unique identifiers for each order or item, so they do not add any predictive value to the model. </a:t>
            </a:r>
          </a:p>
          <a:p>
            <a:pPr marL="285750" indent="-285750">
              <a:buFont typeface="Arial" panose="020B0604020202020204" pitchFamily="34" charset="0"/>
              <a:buChar char="•"/>
            </a:pPr>
            <a:r>
              <a:rPr lang="en-US" dirty="0">
                <a:solidFill>
                  <a:srgbClr val="000000"/>
                </a:solidFill>
              </a:rPr>
              <a:t> </a:t>
            </a:r>
            <a:r>
              <a:rPr lang="en-US" sz="1800" i="0" u="none" strike="noStrike" baseline="0" dirty="0">
                <a:solidFill>
                  <a:srgbClr val="000000"/>
                </a:solidFill>
              </a:rPr>
              <a:t>Zip code: Due to masking, it lacks enough detail for effective analysis and modeling. </a:t>
            </a:r>
          </a:p>
          <a:p>
            <a:pPr marL="285750" indent="-285750">
              <a:buFont typeface="Arial" panose="020B0604020202020204" pitchFamily="34" charset="0"/>
              <a:buChar char="•"/>
            </a:pPr>
            <a:r>
              <a:rPr lang="en-US" dirty="0">
                <a:solidFill>
                  <a:srgbClr val="000000"/>
                </a:solidFill>
              </a:rPr>
              <a:t> </a:t>
            </a:r>
            <a:r>
              <a:rPr lang="en-US" sz="1800" i="0" u="none" strike="noStrike" baseline="0" dirty="0">
                <a:solidFill>
                  <a:srgbClr val="000000"/>
                </a:solidFill>
              </a:rPr>
              <a:t>Dept ID: It duplicates information already provided by Dept Name, making it redundant to retain both fields. </a:t>
            </a:r>
          </a:p>
          <a:p>
            <a:pPr marL="285750" indent="-285750">
              <a:buFont typeface="Arial" panose="020B0604020202020204" pitchFamily="34" charset="0"/>
              <a:buChar char="•"/>
            </a:pPr>
            <a:endParaRPr lang="en-US" dirty="0">
              <a:solidFill>
                <a:srgbClr val="000000"/>
              </a:solidFill>
            </a:endParaRPr>
          </a:p>
          <a:p>
            <a:r>
              <a:rPr lang="en-US" b="1" dirty="0"/>
              <a:t>Null Value Imputation</a:t>
            </a:r>
          </a:p>
          <a:p>
            <a:endParaRPr lang="en-US" sz="2000" dirty="0"/>
          </a:p>
          <a:p>
            <a:r>
              <a:rPr lang="en-US" dirty="0"/>
              <a:t>Numerical features were imputed with the mean (normal distribution) or median (skewed distribution) to handle outliers, while categorical features were imputed with the mode to preserve category distribution. This approach ensures data integrity and enhances model stability.</a:t>
            </a:r>
            <a:endParaRPr lang="en-US" i="0" u="none" strike="noStrike" baseline="0" dirty="0">
              <a:solidFill>
                <a:srgbClr val="000000"/>
              </a:solidFill>
            </a:endParaRPr>
          </a:p>
        </p:txBody>
      </p:sp>
    </p:spTree>
    <p:extLst>
      <p:ext uri="{BB962C8B-B14F-4D97-AF65-F5344CB8AC3E}">
        <p14:creationId xmlns:p14="http://schemas.microsoft.com/office/powerpoint/2010/main" val="2630498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17C8CC4-1F7D-A175-30C2-841F3475E1C5}"/>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AA3B29FB-B105-F6C9-8592-5DE7AD91C7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1297460" y="624800"/>
            <a:ext cx="9597079" cy="4571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B4D680E-7E83-60C0-2FBB-A702D95CF305}"/>
              </a:ext>
            </a:extLst>
          </p:cNvPr>
          <p:cNvSpPr txBox="1"/>
          <p:nvPr/>
        </p:nvSpPr>
        <p:spPr>
          <a:xfrm>
            <a:off x="2226401" y="208854"/>
            <a:ext cx="8867698" cy="923330"/>
          </a:xfrm>
          <a:prstGeom prst="rect">
            <a:avLst/>
          </a:prstGeom>
          <a:noFill/>
        </p:spPr>
        <p:txBody>
          <a:bodyPr wrap="square" rtlCol="0">
            <a:spAutoFit/>
          </a:bodyPr>
          <a:lstStyle/>
          <a:p>
            <a:pPr marL="12065" marR="5080" indent="-969632" rtl="0"/>
            <a:r>
              <a:rPr lang="en-US" sz="1800" b="1" i="0" u="none" strike="noStrike" dirty="0">
                <a:solidFill>
                  <a:srgbClr val="000000"/>
                </a:solidFill>
                <a:effectLst/>
                <a:latin typeface="Arial" panose="020B0604020202020204" pitchFamily="34" charset="0"/>
                <a:cs typeface="Arial" panose="020B0604020202020204" pitchFamily="34" charset="0"/>
              </a:rPr>
              <a:t>PGPDSE FT Capstone Project – Final Report  Chennai-May-2024-Group 6</a:t>
            </a:r>
            <a:endParaRPr lang="en-US" b="0" dirty="0">
              <a:effectLst/>
              <a:latin typeface="Arial" panose="020B0604020202020204" pitchFamily="34" charset="0"/>
              <a:cs typeface="Arial" panose="020B0604020202020204" pitchFamily="34" charset="0"/>
            </a:endParaRPr>
          </a:p>
          <a:p>
            <a:br>
              <a:rPr lang="en-US" dirty="0"/>
            </a:br>
            <a:endParaRPr lang="en-IN" dirty="0"/>
          </a:p>
        </p:txBody>
      </p:sp>
      <p:sp>
        <p:nvSpPr>
          <p:cNvPr id="3" name="TextBox 2">
            <a:extLst>
              <a:ext uri="{FF2B5EF4-FFF2-40B4-BE49-F238E27FC236}">
                <a16:creationId xmlns:a16="http://schemas.microsoft.com/office/drawing/2014/main" id="{BBE55CF7-42FF-AE5F-3A58-500C4F8E70BA}"/>
              </a:ext>
            </a:extLst>
          </p:cNvPr>
          <p:cNvSpPr txBox="1"/>
          <p:nvPr/>
        </p:nvSpPr>
        <p:spPr>
          <a:xfrm>
            <a:off x="0" y="977823"/>
            <a:ext cx="6097554" cy="369332"/>
          </a:xfrm>
          <a:prstGeom prst="rect">
            <a:avLst/>
          </a:prstGeom>
          <a:noFill/>
        </p:spPr>
        <p:txBody>
          <a:bodyPr wrap="square">
            <a:spAutoFit/>
          </a:bodyPr>
          <a:lstStyle/>
          <a:p>
            <a:pPr marL="695325" rtl="0"/>
            <a:r>
              <a:rPr lang="en-IN" sz="1800" b="1" i="0" u="none" strike="noStrike" dirty="0">
                <a:solidFill>
                  <a:srgbClr val="000000"/>
                </a:solidFill>
                <a:effectLst/>
              </a:rPr>
              <a:t>Distribution of variables</a:t>
            </a:r>
            <a:endParaRPr lang="en-IN" b="0" dirty="0">
              <a:effectLst/>
            </a:endParaRPr>
          </a:p>
        </p:txBody>
      </p:sp>
      <p:pic>
        <p:nvPicPr>
          <p:cNvPr id="5122" name="Picture 2">
            <a:extLst>
              <a:ext uri="{FF2B5EF4-FFF2-40B4-BE49-F238E27FC236}">
                <a16:creationId xmlns:a16="http://schemas.microsoft.com/office/drawing/2014/main" id="{74090652-252A-7C95-B13F-30EC9B2702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6590" y="1439488"/>
            <a:ext cx="6783354" cy="5309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2439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BDC31CD-1519-2768-26F3-99DBA869C568}"/>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341BBD58-42B5-A5B5-3378-1BD2D8F715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1297460" y="624800"/>
            <a:ext cx="9597079" cy="4571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5766A9E-9116-7F32-0CDE-A989BB810E37}"/>
              </a:ext>
            </a:extLst>
          </p:cNvPr>
          <p:cNvSpPr txBox="1"/>
          <p:nvPr/>
        </p:nvSpPr>
        <p:spPr>
          <a:xfrm>
            <a:off x="2226401" y="208854"/>
            <a:ext cx="8867698" cy="923330"/>
          </a:xfrm>
          <a:prstGeom prst="rect">
            <a:avLst/>
          </a:prstGeom>
          <a:noFill/>
        </p:spPr>
        <p:txBody>
          <a:bodyPr wrap="square" rtlCol="0">
            <a:spAutoFit/>
          </a:bodyPr>
          <a:lstStyle/>
          <a:p>
            <a:pPr marL="12065" marR="5080" indent="-969632" rtl="0"/>
            <a:r>
              <a:rPr lang="en-US" sz="1800" b="1" i="0" u="none" strike="noStrike" dirty="0">
                <a:solidFill>
                  <a:srgbClr val="000000"/>
                </a:solidFill>
                <a:effectLst/>
                <a:latin typeface="Arial" panose="020B0604020202020204" pitchFamily="34" charset="0"/>
                <a:cs typeface="Arial" panose="020B0604020202020204" pitchFamily="34" charset="0"/>
              </a:rPr>
              <a:t>PGPDSE FT Capstone Project – Final Report  Chennai-May-2024-Group 6</a:t>
            </a:r>
            <a:endParaRPr lang="en-US" b="0" dirty="0">
              <a:effectLst/>
              <a:latin typeface="Arial" panose="020B0604020202020204" pitchFamily="34" charset="0"/>
              <a:cs typeface="Arial" panose="020B0604020202020204" pitchFamily="34" charset="0"/>
            </a:endParaRPr>
          </a:p>
          <a:p>
            <a:br>
              <a:rPr lang="en-US" dirty="0"/>
            </a:br>
            <a:endParaRPr lang="en-IN" dirty="0"/>
          </a:p>
        </p:txBody>
      </p:sp>
      <p:sp>
        <p:nvSpPr>
          <p:cNvPr id="2" name="TextBox 1">
            <a:extLst>
              <a:ext uri="{FF2B5EF4-FFF2-40B4-BE49-F238E27FC236}">
                <a16:creationId xmlns:a16="http://schemas.microsoft.com/office/drawing/2014/main" id="{E71F80FC-9DD2-A3AD-FB46-AC8EFB9335CF}"/>
              </a:ext>
            </a:extLst>
          </p:cNvPr>
          <p:cNvSpPr txBox="1"/>
          <p:nvPr/>
        </p:nvSpPr>
        <p:spPr>
          <a:xfrm>
            <a:off x="1203146" y="947518"/>
            <a:ext cx="6097554" cy="646331"/>
          </a:xfrm>
          <a:prstGeom prst="rect">
            <a:avLst/>
          </a:prstGeom>
          <a:noFill/>
        </p:spPr>
        <p:txBody>
          <a:bodyPr wrap="square">
            <a:spAutoFit/>
          </a:bodyPr>
          <a:lstStyle/>
          <a:p>
            <a:r>
              <a:rPr lang="en-IN" sz="1800" b="1" i="0" u="none" strike="noStrike" dirty="0">
                <a:solidFill>
                  <a:srgbClr val="000000"/>
                </a:solidFill>
                <a:effectLst/>
              </a:rPr>
              <a:t>Relationship between variables</a:t>
            </a:r>
          </a:p>
          <a:p>
            <a:endParaRPr lang="en-IN" b="1" dirty="0">
              <a:solidFill>
                <a:srgbClr val="000000"/>
              </a:solidFill>
            </a:endParaRPr>
          </a:p>
        </p:txBody>
      </p:sp>
      <p:pic>
        <p:nvPicPr>
          <p:cNvPr id="3" name="Picture 4">
            <a:extLst>
              <a:ext uri="{FF2B5EF4-FFF2-40B4-BE49-F238E27FC236}">
                <a16:creationId xmlns:a16="http://schemas.microsoft.com/office/drawing/2014/main" id="{9E45B2B7-5F71-5157-E741-F9E8CF9D30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5608" y="1548130"/>
            <a:ext cx="6201747" cy="427417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371B6324-C8C6-B932-28E5-5DA191F2E3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93849"/>
            <a:ext cx="5814585" cy="4228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0594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7020C0B-86E0-D70E-48DC-3439375E9F94}"/>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E95BD0FF-F395-4805-D1DE-622CA8593E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1297460" y="624800"/>
            <a:ext cx="9597079" cy="4571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F18497F-EC11-03E5-E384-469CDECAB788}"/>
              </a:ext>
            </a:extLst>
          </p:cNvPr>
          <p:cNvSpPr txBox="1"/>
          <p:nvPr/>
        </p:nvSpPr>
        <p:spPr>
          <a:xfrm>
            <a:off x="2226401" y="208854"/>
            <a:ext cx="8867698" cy="923330"/>
          </a:xfrm>
          <a:prstGeom prst="rect">
            <a:avLst/>
          </a:prstGeom>
          <a:noFill/>
        </p:spPr>
        <p:txBody>
          <a:bodyPr wrap="square" rtlCol="0">
            <a:spAutoFit/>
          </a:bodyPr>
          <a:lstStyle/>
          <a:p>
            <a:pPr marL="12065" marR="5080" indent="-969632" rtl="0"/>
            <a:r>
              <a:rPr lang="en-US" sz="1800" b="1" i="0" u="none" strike="noStrike" dirty="0">
                <a:solidFill>
                  <a:srgbClr val="000000"/>
                </a:solidFill>
                <a:effectLst/>
                <a:latin typeface="Arial" panose="020B0604020202020204" pitchFamily="34" charset="0"/>
                <a:cs typeface="Arial" panose="020B0604020202020204" pitchFamily="34" charset="0"/>
              </a:rPr>
              <a:t>PGPDSE FT Capstone Project – Final Report  Chennai-May-2024-Group 6</a:t>
            </a:r>
            <a:endParaRPr lang="en-US" b="0" dirty="0">
              <a:effectLst/>
              <a:latin typeface="Arial" panose="020B0604020202020204" pitchFamily="34" charset="0"/>
              <a:cs typeface="Arial" panose="020B0604020202020204" pitchFamily="34" charset="0"/>
            </a:endParaRPr>
          </a:p>
          <a:p>
            <a:br>
              <a:rPr lang="en-US" dirty="0"/>
            </a:br>
            <a:endParaRPr lang="en-IN" dirty="0"/>
          </a:p>
        </p:txBody>
      </p:sp>
      <p:pic>
        <p:nvPicPr>
          <p:cNvPr id="2" name="Picture 2">
            <a:extLst>
              <a:ext uri="{FF2B5EF4-FFF2-40B4-BE49-F238E27FC236}">
                <a16:creationId xmlns:a16="http://schemas.microsoft.com/office/drawing/2014/main" id="{D20A241B-791D-4328-AF4F-6BF5834AFA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8865" y="1791478"/>
            <a:ext cx="6583134" cy="434516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D9206362-5E6B-2E3F-722A-3CCF615103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79510"/>
            <a:ext cx="5398853" cy="4254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0829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551842B-FED3-DB5A-139F-AE50E2399E33}"/>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AD5E20E9-2F6C-8CFA-1A11-310DE7A4CE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1297460" y="624800"/>
            <a:ext cx="9597079" cy="4571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F1E7B23-C9C5-166F-7841-7F84A2395E36}"/>
              </a:ext>
            </a:extLst>
          </p:cNvPr>
          <p:cNvSpPr txBox="1"/>
          <p:nvPr/>
        </p:nvSpPr>
        <p:spPr>
          <a:xfrm>
            <a:off x="2226401" y="208854"/>
            <a:ext cx="8867698" cy="923330"/>
          </a:xfrm>
          <a:prstGeom prst="rect">
            <a:avLst/>
          </a:prstGeom>
          <a:noFill/>
        </p:spPr>
        <p:txBody>
          <a:bodyPr wrap="square" rtlCol="0">
            <a:spAutoFit/>
          </a:bodyPr>
          <a:lstStyle/>
          <a:p>
            <a:pPr marL="12065" marR="5080" indent="-969632" rtl="0"/>
            <a:r>
              <a:rPr lang="en-US" sz="1800" b="1" i="0" u="none" strike="noStrike" dirty="0">
                <a:solidFill>
                  <a:srgbClr val="000000"/>
                </a:solidFill>
                <a:effectLst/>
                <a:latin typeface="Arial" panose="020B0604020202020204" pitchFamily="34" charset="0"/>
                <a:cs typeface="Arial" panose="020B0604020202020204" pitchFamily="34" charset="0"/>
              </a:rPr>
              <a:t>PGPDSE FT Capstone Project – Final Report  Chennai-May-2024-Group 6</a:t>
            </a:r>
            <a:endParaRPr lang="en-US" b="0" dirty="0">
              <a:effectLst/>
              <a:latin typeface="Arial" panose="020B0604020202020204" pitchFamily="34" charset="0"/>
              <a:cs typeface="Arial" panose="020B0604020202020204" pitchFamily="34" charset="0"/>
            </a:endParaRPr>
          </a:p>
          <a:p>
            <a:br>
              <a:rPr lang="en-US" dirty="0"/>
            </a:br>
            <a:endParaRPr lang="en-IN" dirty="0"/>
          </a:p>
        </p:txBody>
      </p:sp>
      <p:sp>
        <p:nvSpPr>
          <p:cNvPr id="3" name="TextBox 2">
            <a:extLst>
              <a:ext uri="{FF2B5EF4-FFF2-40B4-BE49-F238E27FC236}">
                <a16:creationId xmlns:a16="http://schemas.microsoft.com/office/drawing/2014/main" id="{F6F411C7-EBE7-D556-06FB-32550B10CF95}"/>
              </a:ext>
            </a:extLst>
          </p:cNvPr>
          <p:cNvSpPr txBox="1"/>
          <p:nvPr/>
        </p:nvSpPr>
        <p:spPr>
          <a:xfrm>
            <a:off x="-66869" y="1576121"/>
            <a:ext cx="6097554" cy="369332"/>
          </a:xfrm>
          <a:prstGeom prst="rect">
            <a:avLst/>
          </a:prstGeom>
          <a:noFill/>
        </p:spPr>
        <p:txBody>
          <a:bodyPr wrap="square">
            <a:spAutoFit/>
          </a:bodyPr>
          <a:lstStyle/>
          <a:p>
            <a:pPr marL="695325" rtl="0"/>
            <a:r>
              <a:rPr lang="en-IN" sz="1800" b="1" i="0" u="none" strike="noStrike" dirty="0">
                <a:solidFill>
                  <a:srgbClr val="000000"/>
                </a:solidFill>
                <a:effectLst/>
              </a:rPr>
              <a:t>Outliers and treatment</a:t>
            </a:r>
            <a:endParaRPr lang="en-IN" b="0" dirty="0">
              <a:effectLst/>
            </a:endParaRPr>
          </a:p>
        </p:txBody>
      </p:sp>
      <p:pic>
        <p:nvPicPr>
          <p:cNvPr id="7174" name="Picture 6">
            <a:extLst>
              <a:ext uri="{FF2B5EF4-FFF2-40B4-BE49-F238E27FC236}">
                <a16:creationId xmlns:a16="http://schemas.microsoft.com/office/drawing/2014/main" id="{58BBECAA-A971-DB0A-3510-88D57EBC51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79" y="2333408"/>
            <a:ext cx="11521440" cy="2838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0948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2F1E7E3-B614-016C-2FB0-A97B1CD8659C}"/>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416D0C8E-E8EC-D066-EE13-37E6ADBDD3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1297460" y="624800"/>
            <a:ext cx="9597079" cy="4571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E0CACD6-A171-8517-AD45-D9FB6ED9B45B}"/>
              </a:ext>
            </a:extLst>
          </p:cNvPr>
          <p:cNvSpPr txBox="1"/>
          <p:nvPr/>
        </p:nvSpPr>
        <p:spPr>
          <a:xfrm>
            <a:off x="2226401" y="208854"/>
            <a:ext cx="8867698" cy="923330"/>
          </a:xfrm>
          <a:prstGeom prst="rect">
            <a:avLst/>
          </a:prstGeom>
          <a:noFill/>
        </p:spPr>
        <p:txBody>
          <a:bodyPr wrap="square" rtlCol="0">
            <a:spAutoFit/>
          </a:bodyPr>
          <a:lstStyle/>
          <a:p>
            <a:pPr marL="12065" marR="5080" indent="-969632" rtl="0"/>
            <a:r>
              <a:rPr lang="en-US" sz="1800" b="1" i="0" u="none" strike="noStrike" dirty="0">
                <a:solidFill>
                  <a:srgbClr val="000000"/>
                </a:solidFill>
                <a:effectLst/>
                <a:latin typeface="Arial" panose="020B0604020202020204" pitchFamily="34" charset="0"/>
                <a:cs typeface="Arial" panose="020B0604020202020204" pitchFamily="34" charset="0"/>
              </a:rPr>
              <a:t>PGPDSE FT Capstone Project – Final Report  Chennai-May-2024-Group 6</a:t>
            </a:r>
            <a:endParaRPr lang="en-US" b="0" dirty="0">
              <a:effectLst/>
              <a:latin typeface="Arial" panose="020B0604020202020204" pitchFamily="34" charset="0"/>
              <a:cs typeface="Arial" panose="020B0604020202020204" pitchFamily="34" charset="0"/>
            </a:endParaRPr>
          </a:p>
          <a:p>
            <a:br>
              <a:rPr lang="en-US" dirty="0"/>
            </a:br>
            <a:endParaRPr lang="en-IN" dirty="0"/>
          </a:p>
        </p:txBody>
      </p:sp>
      <p:sp>
        <p:nvSpPr>
          <p:cNvPr id="3" name="TextBox 2">
            <a:extLst>
              <a:ext uri="{FF2B5EF4-FFF2-40B4-BE49-F238E27FC236}">
                <a16:creationId xmlns:a16="http://schemas.microsoft.com/office/drawing/2014/main" id="{AEDAE926-F396-35B8-0CF4-86793A64729D}"/>
              </a:ext>
            </a:extLst>
          </p:cNvPr>
          <p:cNvSpPr txBox="1"/>
          <p:nvPr/>
        </p:nvSpPr>
        <p:spPr>
          <a:xfrm>
            <a:off x="830424" y="1819986"/>
            <a:ext cx="11066107" cy="3970318"/>
          </a:xfrm>
          <a:prstGeom prst="rect">
            <a:avLst/>
          </a:prstGeom>
          <a:noFill/>
        </p:spPr>
        <p:txBody>
          <a:bodyPr wrap="square">
            <a:spAutoFit/>
          </a:bodyPr>
          <a:lstStyle/>
          <a:p>
            <a:r>
              <a:rPr lang="en-US" b="1" dirty="0"/>
              <a:t>T-Test</a:t>
            </a:r>
            <a:endParaRPr lang="en-US" dirty="0"/>
          </a:p>
          <a:p>
            <a:pPr>
              <a:buFont typeface="Arial" panose="020B0604020202020204" pitchFamily="34" charset="0"/>
              <a:buChar char="•"/>
            </a:pPr>
            <a:r>
              <a:rPr lang="en-US" dirty="0"/>
              <a:t> No significant difference in mean values between groups for </a:t>
            </a:r>
            <a:r>
              <a:rPr lang="en-US" i="1" dirty="0"/>
              <a:t>Sales</a:t>
            </a:r>
            <a:r>
              <a:rPr lang="en-US" dirty="0"/>
              <a:t>, </a:t>
            </a:r>
            <a:r>
              <a:rPr lang="en-US" i="1" dirty="0"/>
              <a:t>Price</a:t>
            </a:r>
            <a:r>
              <a:rPr lang="en-US" dirty="0"/>
              <a:t>, </a:t>
            </a:r>
            <a:r>
              <a:rPr lang="en-US" i="1" dirty="0"/>
              <a:t>Profit_Ratio</a:t>
            </a:r>
            <a:r>
              <a:rPr lang="en-US" dirty="0"/>
              <a:t>, </a:t>
            </a:r>
            <a:r>
              <a:rPr lang="en-US" i="1" dirty="0"/>
              <a:t>Discount</a:t>
            </a:r>
            <a:r>
              <a:rPr lang="en-US" dirty="0"/>
              <a:t>, </a:t>
            </a:r>
            <a:r>
              <a:rPr lang="en-US" i="1" dirty="0"/>
              <a:t>Order_Profit</a:t>
            </a:r>
            <a:r>
              <a:rPr lang="en-US" dirty="0"/>
              <a:t>, and </a:t>
            </a:r>
            <a:r>
              <a:rPr lang="en-US" i="1" dirty="0"/>
              <a:t>ProductWeight</a:t>
            </a:r>
            <a:r>
              <a:rPr lang="en-US" dirty="0"/>
              <a:t>.</a:t>
            </a:r>
          </a:p>
          <a:p>
            <a:pPr>
              <a:buFont typeface="Arial" panose="020B0604020202020204" pitchFamily="34" charset="0"/>
              <a:buChar char="•"/>
            </a:pPr>
            <a:r>
              <a:rPr lang="en-US" dirty="0"/>
              <a:t> Significant difference observed for </a:t>
            </a:r>
            <a:r>
              <a:rPr lang="en-US" i="1" dirty="0"/>
              <a:t>ProductLength</a:t>
            </a:r>
            <a:r>
              <a:rPr lang="en-US" dirty="0"/>
              <a:t>.</a:t>
            </a:r>
          </a:p>
          <a:p>
            <a:endParaRPr lang="en-US" dirty="0"/>
          </a:p>
          <a:p>
            <a:r>
              <a:rPr lang="en-US" b="1" dirty="0"/>
              <a:t>Chi-Square Test</a:t>
            </a:r>
            <a:endParaRPr lang="en-US" dirty="0"/>
          </a:p>
          <a:p>
            <a:pPr>
              <a:buFont typeface="Arial" panose="020B0604020202020204" pitchFamily="34" charset="0"/>
              <a:buChar char="•"/>
            </a:pPr>
            <a:r>
              <a:rPr lang="en-US" dirty="0"/>
              <a:t> No significant association with the target variable for </a:t>
            </a:r>
            <a:r>
              <a:rPr lang="en-US" i="1" dirty="0"/>
              <a:t>Customer_Category</a:t>
            </a:r>
            <a:r>
              <a:rPr lang="en-US" dirty="0"/>
              <a:t>, </a:t>
            </a:r>
            <a:r>
              <a:rPr lang="en-US" i="1" dirty="0"/>
              <a:t>Cust_State</a:t>
            </a:r>
            <a:r>
              <a:rPr lang="en-US" dirty="0"/>
              <a:t>, </a:t>
            </a:r>
            <a:r>
              <a:rPr lang="en-US" i="1" dirty="0"/>
              <a:t>Order_zone</a:t>
            </a:r>
            <a:r>
              <a:rPr lang="en-US" dirty="0"/>
              <a:t>, </a:t>
            </a:r>
            <a:r>
              <a:rPr lang="en-US" i="1" dirty="0"/>
              <a:t>CategoryName</a:t>
            </a:r>
            <a:r>
              <a:rPr lang="en-US" dirty="0"/>
              <a:t>, </a:t>
            </a:r>
            <a:r>
              <a:rPr lang="en-US" i="1" dirty="0"/>
              <a:t>Dept_Name</a:t>
            </a:r>
            <a:r>
              <a:rPr lang="en-US" dirty="0"/>
              <a:t>, </a:t>
            </a:r>
            <a:r>
              <a:rPr lang="en-US" i="1" dirty="0"/>
              <a:t>Quantity</a:t>
            </a:r>
            <a:r>
              <a:rPr lang="en-US" dirty="0"/>
              <a:t>, </a:t>
            </a:r>
            <a:r>
              <a:rPr lang="en-US" i="1" dirty="0"/>
              <a:t>Dispatched</a:t>
            </a:r>
            <a:r>
              <a:rPr lang="en-US" dirty="0"/>
              <a:t>, </a:t>
            </a:r>
            <a:r>
              <a:rPr lang="en-US" i="1" dirty="0"/>
              <a:t>Warehouse_Region</a:t>
            </a:r>
            <a:r>
              <a:rPr lang="en-US" dirty="0"/>
              <a:t>, </a:t>
            </a:r>
            <a:r>
              <a:rPr lang="en-US" i="1" dirty="0"/>
              <a:t>Delivery_Review</a:t>
            </a:r>
            <a:r>
              <a:rPr lang="en-US" dirty="0"/>
              <a:t>, </a:t>
            </a:r>
            <a:r>
              <a:rPr lang="en-US" i="1" dirty="0"/>
              <a:t>Session_Ordered</a:t>
            </a:r>
            <a:r>
              <a:rPr lang="en-US" dirty="0"/>
              <a:t>, and </a:t>
            </a:r>
            <a:r>
              <a:rPr lang="en-US" i="1" dirty="0"/>
              <a:t>WeekdayOrder</a:t>
            </a:r>
            <a:r>
              <a:rPr lang="en-US" dirty="0"/>
              <a:t>.</a:t>
            </a:r>
          </a:p>
          <a:p>
            <a:pPr>
              <a:buFont typeface="Arial" panose="020B0604020202020204" pitchFamily="34" charset="0"/>
              <a:buChar char="•"/>
            </a:pPr>
            <a:r>
              <a:rPr lang="en-US" dirty="0"/>
              <a:t> Significant association observed for </a:t>
            </a:r>
            <a:r>
              <a:rPr lang="en-US" i="1" dirty="0"/>
              <a:t>Transaction</a:t>
            </a:r>
            <a:r>
              <a:rPr lang="en-US" dirty="0"/>
              <a:t>, </a:t>
            </a:r>
            <a:r>
              <a:rPr lang="en-US" i="1" dirty="0"/>
              <a:t>Product_type</a:t>
            </a:r>
            <a:r>
              <a:rPr lang="en-US" dirty="0"/>
              <a:t>, </a:t>
            </a:r>
            <a:r>
              <a:rPr lang="en-US" i="1" dirty="0"/>
              <a:t>Shipping_Class</a:t>
            </a:r>
            <a:r>
              <a:rPr lang="en-US" dirty="0"/>
              <a:t>, </a:t>
            </a:r>
            <a:r>
              <a:rPr lang="en-US" i="1" dirty="0"/>
              <a:t>Scheduled_Shipping</a:t>
            </a:r>
            <a:r>
              <a:rPr lang="en-US" dirty="0"/>
              <a:t>, and </a:t>
            </a:r>
            <a:r>
              <a:rPr lang="en-US" i="1" dirty="0"/>
              <a:t>Delivery_Status</a:t>
            </a:r>
            <a:r>
              <a:rPr lang="en-US" dirty="0"/>
              <a:t>.</a:t>
            </a:r>
          </a:p>
          <a:p>
            <a:pPr>
              <a:buFont typeface="Arial" panose="020B0604020202020204" pitchFamily="34" charset="0"/>
              <a:buChar char="•"/>
            </a:pPr>
            <a:endParaRPr lang="en-US" dirty="0"/>
          </a:p>
          <a:p>
            <a:r>
              <a:rPr lang="en-US" b="1" dirty="0"/>
              <a:t>Shapiro Test</a:t>
            </a:r>
            <a:endParaRPr lang="en-US" dirty="0"/>
          </a:p>
          <a:p>
            <a:pPr>
              <a:buFont typeface="Arial" panose="020B0604020202020204" pitchFamily="34" charset="0"/>
              <a:buChar char="•"/>
            </a:pPr>
            <a:r>
              <a:rPr lang="en-US" dirty="0"/>
              <a:t>P-value = 0.0000 for </a:t>
            </a:r>
            <a:r>
              <a:rPr lang="en-US" i="1" dirty="0"/>
              <a:t>Sales</a:t>
            </a:r>
            <a:r>
              <a:rPr lang="en-US" dirty="0"/>
              <a:t>, </a:t>
            </a:r>
            <a:r>
              <a:rPr lang="en-US" i="1" dirty="0"/>
              <a:t>Price</a:t>
            </a:r>
            <a:r>
              <a:rPr lang="en-US" dirty="0"/>
              <a:t>, </a:t>
            </a:r>
            <a:r>
              <a:rPr lang="en-US" i="1" dirty="0"/>
              <a:t>Profit_Ratio</a:t>
            </a:r>
            <a:r>
              <a:rPr lang="en-US" dirty="0"/>
              <a:t>, </a:t>
            </a:r>
            <a:r>
              <a:rPr lang="en-US" i="1" dirty="0"/>
              <a:t>Discount</a:t>
            </a:r>
            <a:r>
              <a:rPr lang="en-US" dirty="0"/>
              <a:t>, </a:t>
            </a:r>
            <a:r>
              <a:rPr lang="en-US" i="1" dirty="0"/>
              <a:t>Order_Profit</a:t>
            </a:r>
            <a:r>
              <a:rPr lang="en-US" dirty="0"/>
              <a:t>, </a:t>
            </a:r>
            <a:r>
              <a:rPr lang="en-US" i="1" dirty="0"/>
              <a:t>ProductLength</a:t>
            </a:r>
            <a:r>
              <a:rPr lang="en-US" dirty="0"/>
              <a:t>, and </a:t>
            </a:r>
            <a:r>
              <a:rPr lang="en-US" i="1" dirty="0"/>
              <a:t>ProductWeight</a:t>
            </a:r>
            <a:r>
              <a:rPr lang="en-US" dirty="0"/>
              <a:t>, indicating all samples are not from a normal distribution.</a:t>
            </a:r>
          </a:p>
        </p:txBody>
      </p:sp>
      <p:sp>
        <p:nvSpPr>
          <p:cNvPr id="4" name="TextBox 3">
            <a:extLst>
              <a:ext uri="{FF2B5EF4-FFF2-40B4-BE49-F238E27FC236}">
                <a16:creationId xmlns:a16="http://schemas.microsoft.com/office/drawing/2014/main" id="{DC237FFD-D9A0-4561-5EE9-226D4226E7BC}"/>
              </a:ext>
            </a:extLst>
          </p:cNvPr>
          <p:cNvSpPr txBox="1"/>
          <p:nvPr/>
        </p:nvSpPr>
        <p:spPr>
          <a:xfrm>
            <a:off x="3222170" y="1132184"/>
            <a:ext cx="5747657" cy="400110"/>
          </a:xfrm>
          <a:prstGeom prst="rect">
            <a:avLst/>
          </a:prstGeom>
          <a:noFill/>
        </p:spPr>
        <p:txBody>
          <a:bodyPr wrap="square" rtlCol="0">
            <a:spAutoFit/>
          </a:bodyPr>
          <a:lstStyle/>
          <a:p>
            <a:pPr algn="ctr"/>
            <a:r>
              <a:rPr lang="en-IN" sz="2000" b="1" dirty="0"/>
              <a:t>Statistical significance of variables</a:t>
            </a:r>
          </a:p>
        </p:txBody>
      </p:sp>
    </p:spTree>
    <p:extLst>
      <p:ext uri="{BB962C8B-B14F-4D97-AF65-F5344CB8AC3E}">
        <p14:creationId xmlns:p14="http://schemas.microsoft.com/office/powerpoint/2010/main" val="14276948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1946</TotalTime>
  <Words>945</Words>
  <Application>Microsoft Office PowerPoint</Application>
  <PresentationFormat>Widescreen</PresentationFormat>
  <Paragraphs>103</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___WRD_EMBED_SUB_350</vt:lpstr>
      <vt:lpstr>Arial</vt:lpstr>
      <vt:lpstr>Calibri</vt:lpstr>
      <vt:lpstr>Calibri Light</vt:lpstr>
      <vt:lpstr>Times New Roman</vt:lpstr>
      <vt:lpstr>Office Theme</vt:lpstr>
      <vt:lpstr>  Delivery Status Prediction Model       Supply chain (Domain)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gokulrsofficial@gmail.com</dc:creator>
  <cp:lastModifiedBy>Gokul RS</cp:lastModifiedBy>
  <cp:revision>20</cp:revision>
  <dcterms:created xsi:type="dcterms:W3CDTF">2024-11-09T17:01:16Z</dcterms:created>
  <dcterms:modified xsi:type="dcterms:W3CDTF">2024-12-06T21:34:13Z</dcterms:modified>
</cp:coreProperties>
</file>