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24291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10/5/2015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69528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66941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290485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850232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19631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294055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027494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72782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23708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0940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598740-777A-44E6-ADF9-07E8A32C03F0}"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17873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598740-777A-44E6-ADF9-07E8A32C03F0}"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1540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598740-777A-44E6-ADF9-07E8A32C03F0}"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45419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98740-777A-44E6-ADF9-07E8A32C03F0}"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72384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4752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F3598740-777A-44E6-ADF9-07E8A32C03F0}" type="datetimeFigureOut">
              <a:rPr lang="en-US" smtClean="0"/>
              <a:t>10/5/2015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59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F3598740-777A-44E6-ADF9-07E8A32C03F0}" type="datetimeFigureOut">
              <a:rPr lang="en-US" smtClean="0"/>
              <a:t>10/5/2015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C8D7A35-4503-4290-A8AC-3609E097DC65}" type="slidenum">
              <a:rPr lang="en-US" smtClean="0"/>
              <a:t>‹#›</a:t>
            </a:fld>
            <a:endParaRPr lang="en-US"/>
          </a:p>
        </p:txBody>
      </p:sp>
    </p:spTree>
    <p:extLst>
      <p:ext uri="{BB962C8B-B14F-4D97-AF65-F5344CB8AC3E}">
        <p14:creationId xmlns:p14="http://schemas.microsoft.com/office/powerpoint/2010/main" val="205428820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8072494" cy="4857783"/>
          </a:xfrm>
        </p:spPr>
        <p:txBody>
          <a:bodyPr/>
          <a:lstStyle/>
          <a:p>
            <a:pPr algn="l"/>
            <a:r>
              <a:rPr lang="en-US" sz="6600" dirty="0" smtClean="0">
                <a:solidFill>
                  <a:schemeClr val="tx1"/>
                </a:solidFill>
                <a:latin typeface="Arensdorff Ink" pitchFamily="50" charset="0"/>
              </a:rPr>
              <a:t>SISTEM INFORMASI TERDISTRIBUSI</a:t>
            </a:r>
            <a:r>
              <a:rPr lang="en-US" dirty="0" smtClean="0"/>
              <a:t/>
            </a:r>
            <a:br>
              <a:rPr lang="en-US" dirty="0" smtClean="0"/>
            </a:br>
            <a:r>
              <a:rPr lang="en-US" dirty="0"/>
              <a:t/>
            </a:r>
            <a:br>
              <a:rPr lang="en-US" dirty="0"/>
            </a:br>
            <a:r>
              <a:rPr lang="id-ID" sz="3600" dirty="0" smtClean="0">
                <a:solidFill>
                  <a:srgbClr val="FF0000"/>
                </a:solidFill>
              </a:rPr>
              <a:t>Firdaus </a:t>
            </a:r>
            <a:r>
              <a:rPr lang="id-ID" sz="3600" smtClean="0">
                <a:solidFill>
                  <a:srgbClr val="FF0000"/>
                </a:solidFill>
              </a:rPr>
              <a:t>Wijaya </a:t>
            </a:r>
            <a:r>
              <a:rPr lang="id-ID" sz="3600" smtClean="0">
                <a:solidFill>
                  <a:srgbClr val="FF0000"/>
                </a:solidFill>
              </a:rPr>
              <a:t>Kusuma</a:t>
            </a:r>
            <a:br>
              <a:rPr lang="id-ID" sz="3600" smtClean="0">
                <a:solidFill>
                  <a:srgbClr val="FF0000"/>
                </a:solidFill>
              </a:rPr>
            </a:br>
            <a:r>
              <a:rPr lang="id-ID" sz="3600" smtClean="0">
                <a:solidFill>
                  <a:srgbClr val="FF0000"/>
                </a:solidFill>
              </a:rPr>
              <a:t>MI 6</a:t>
            </a:r>
            <a:endParaRPr lang="en-US" sz="3600" dirty="0">
              <a:solidFill>
                <a:srgbClr val="FF0000"/>
              </a:solidFill>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57166"/>
            <a:ext cx="8715404" cy="6072230"/>
          </a:xfrm>
        </p:spPr>
        <p:txBody>
          <a:bodyPr>
            <a:noAutofit/>
          </a:bodyPr>
          <a:lstStyle/>
          <a:p>
            <a:pPr algn="l"/>
            <a:r>
              <a:rPr lang="en-US" sz="2800" dirty="0" err="1" smtClean="0">
                <a:solidFill>
                  <a:schemeClr val="tx1"/>
                </a:solidFill>
              </a:rPr>
              <a:t>Hampir</a:t>
            </a:r>
            <a:r>
              <a:rPr lang="en-US" sz="2800" dirty="0" smtClean="0">
                <a:solidFill>
                  <a:schemeClr val="tx1"/>
                </a:solidFill>
              </a:rPr>
              <a:t> </a:t>
            </a:r>
            <a:r>
              <a:rPr lang="en-US" sz="2800" dirty="0" err="1" smtClean="0">
                <a:solidFill>
                  <a:schemeClr val="tx1"/>
                </a:solidFill>
              </a:rPr>
              <a:t>semua</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berbasis</a:t>
            </a:r>
            <a:r>
              <a:rPr lang="en-US" sz="2800" dirty="0" smtClean="0">
                <a:solidFill>
                  <a:schemeClr val="tx1"/>
                </a:solidFill>
              </a:rPr>
              <a:t> computer yang </a:t>
            </a:r>
            <a:r>
              <a:rPr lang="en-US" sz="2800" dirty="0" err="1" smtClean="0">
                <a:solidFill>
                  <a:schemeClr val="tx1"/>
                </a:solidFill>
              </a:rPr>
              <a:t>besar</a:t>
            </a:r>
            <a:r>
              <a:rPr lang="en-US" sz="2800" dirty="0" smtClean="0">
                <a:solidFill>
                  <a:schemeClr val="tx1"/>
                </a:solidFill>
              </a:rPr>
              <a:t> </a:t>
            </a:r>
            <a:r>
              <a:rPr lang="en-US" sz="2800" dirty="0" err="1" smtClean="0">
                <a:solidFill>
                  <a:schemeClr val="tx1"/>
                </a:solidFill>
              </a:rPr>
              <a:t>saat</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merupakan</a:t>
            </a:r>
            <a:r>
              <a:rPr lang="en-US" sz="2800" dirty="0" smtClean="0">
                <a:solidFill>
                  <a:schemeClr val="tx1"/>
                </a:solidFill>
              </a:rPr>
              <a:t> </a:t>
            </a:r>
            <a:r>
              <a:rPr lang="en-US" sz="2800" dirty="0" err="1" smtClean="0">
                <a:solidFill>
                  <a:schemeClr val="tx1"/>
                </a:solidFill>
              </a:rPr>
              <a:t>sistem</a:t>
            </a:r>
            <a:r>
              <a:rPr lang="en-US" sz="2800" dirty="0">
                <a:solidFill>
                  <a:schemeClr val="tx1"/>
                </a:solidFill>
              </a:rPr>
              <a:t> </a:t>
            </a:r>
            <a:r>
              <a:rPr lang="en-US" sz="2800" dirty="0" err="1" smtClean="0">
                <a:solidFill>
                  <a:schemeClr val="tx1"/>
                </a:solidFill>
              </a:rPr>
              <a:t>terdistribusi</a:t>
            </a:r>
            <a:r>
              <a:rPr lang="en-US" sz="2800" dirty="0" smtClean="0">
                <a:solidFill>
                  <a:schemeClr val="tx1"/>
                </a:solidFill>
              </a:rPr>
              <a:t> (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tersebar</a:t>
            </a:r>
            <a:r>
              <a:rPr lang="en-US" sz="2800" dirty="0" smtClean="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dimana</a:t>
            </a:r>
            <a:r>
              <a:rPr lang="en-US" sz="2800" dirty="0" smtClean="0">
                <a:solidFill>
                  <a:schemeClr val="tx1"/>
                </a:solidFill>
              </a:rPr>
              <a:t> </a:t>
            </a:r>
            <a:r>
              <a:rPr lang="en-US" sz="2800" dirty="0" err="1" smtClean="0">
                <a:solidFill>
                  <a:schemeClr val="tx1"/>
                </a:solidFill>
              </a:rPr>
              <a:t>pemrosesan</a:t>
            </a:r>
            <a:r>
              <a:rPr lang="en-US" sz="2800" dirty="0">
                <a:solidFill>
                  <a:schemeClr val="tx1"/>
                </a:solidFill>
              </a:rPr>
              <a:t> </a:t>
            </a:r>
            <a:r>
              <a:rPr lang="en-US" sz="2800" dirty="0" err="1" smtClean="0">
                <a:solidFill>
                  <a:schemeClr val="tx1"/>
                </a:solidFill>
              </a:rPr>
              <a:t>informasi</a:t>
            </a:r>
            <a:r>
              <a:rPr lang="en-US" sz="2800" dirty="0" smtClean="0">
                <a:solidFill>
                  <a:schemeClr val="tx1"/>
                </a:solidFill>
              </a:rPr>
              <a:t> </a:t>
            </a:r>
            <a:r>
              <a:rPr lang="en-US" sz="2800" dirty="0" err="1" smtClean="0">
                <a:solidFill>
                  <a:schemeClr val="tx1"/>
                </a:solidFill>
              </a:rPr>
              <a:t>didistribusikan</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beberapa</a:t>
            </a:r>
            <a:r>
              <a:rPr lang="en-US" sz="2800" dirty="0" smtClean="0">
                <a:solidFill>
                  <a:schemeClr val="tx1"/>
                </a:solidFill>
              </a:rPr>
              <a:t> computer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tidak</a:t>
            </a:r>
            <a:r>
              <a:rPr lang="en-US" sz="2800" dirty="0">
                <a:solidFill>
                  <a:schemeClr val="tx1"/>
                </a:solidFill>
              </a:rPr>
              <a:t> </a:t>
            </a:r>
            <a:r>
              <a:rPr lang="en-US" sz="2800" dirty="0" err="1" smtClean="0">
                <a:solidFill>
                  <a:schemeClr val="tx1"/>
                </a:solidFill>
              </a:rPr>
              <a:t>terbatas</a:t>
            </a:r>
            <a:r>
              <a:rPr lang="en-US" sz="2800" dirty="0" smtClean="0">
                <a:solidFill>
                  <a:schemeClr val="tx1"/>
                </a:solidFill>
              </a:rPr>
              <a:t> </a:t>
            </a:r>
            <a:r>
              <a:rPr lang="en-US" sz="2800" dirty="0" err="1" smtClean="0">
                <a:solidFill>
                  <a:schemeClr val="tx1"/>
                </a:solidFill>
              </a:rPr>
              <a:t>hanya</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satu</a:t>
            </a:r>
            <a:r>
              <a:rPr lang="en-US" sz="2800" dirty="0">
                <a:solidFill>
                  <a:schemeClr val="tx1"/>
                </a:solidFill>
              </a:rPr>
              <a:t> </a:t>
            </a:r>
            <a:r>
              <a:rPr lang="en-US" sz="2800" dirty="0" err="1" smtClean="0">
                <a:solidFill>
                  <a:schemeClr val="tx1"/>
                </a:solidFill>
              </a:rPr>
              <a:t>mesin</a:t>
            </a:r>
            <a:r>
              <a:rPr lang="en-US" sz="2800" dirty="0">
                <a:solidFill>
                  <a:schemeClr val="tx1"/>
                </a:solidFill>
              </a:rPr>
              <a:t> </a:t>
            </a:r>
            <a:r>
              <a:rPr lang="en-US" sz="2800" dirty="0" err="1" smtClean="0">
                <a:solidFill>
                  <a:schemeClr val="tx1"/>
                </a:solidFill>
              </a:rPr>
              <a:t>saja</a:t>
            </a:r>
            <a:r>
              <a:rPr lang="en-US" sz="2800" dirty="0" smtClean="0">
                <a:solidFill>
                  <a:schemeClr val="tx1"/>
                </a:solidFill>
              </a:rPr>
              <a:t>.  </a:t>
            </a:r>
            <a:r>
              <a:rPr lang="en-US" sz="2800" dirty="0" err="1" smtClean="0">
                <a:solidFill>
                  <a:schemeClr val="tx1"/>
                </a:solidFill>
              </a:rPr>
              <a:t>Jelas</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memiliki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kesamaan</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perangkat</a:t>
            </a:r>
            <a:r>
              <a:rPr lang="en-US" sz="2800" dirty="0">
                <a:solidFill>
                  <a:schemeClr val="tx1"/>
                </a:solidFill>
              </a:rPr>
              <a:t> </a:t>
            </a:r>
            <a:r>
              <a:rPr lang="en-US" sz="2800" dirty="0" err="1" smtClean="0">
                <a:solidFill>
                  <a:schemeClr val="tx1"/>
                </a:solidFill>
              </a:rPr>
              <a:t>luna</a:t>
            </a:r>
            <a:r>
              <a:rPr lang="en-US" sz="2800" dirty="0" smtClean="0">
                <a:solidFill>
                  <a:schemeClr val="tx1"/>
                </a:solidFill>
              </a:rPr>
              <a:t> </a:t>
            </a:r>
            <a:r>
              <a:rPr lang="en-US" sz="2800" dirty="0" err="1" smtClean="0">
                <a:solidFill>
                  <a:schemeClr val="tx1"/>
                </a:solidFill>
              </a:rPr>
              <a:t>lainnya</a:t>
            </a:r>
            <a:r>
              <a:rPr lang="en-US" sz="2800" dirty="0" smtClean="0">
                <a:solidFill>
                  <a:schemeClr val="tx1"/>
                </a:solidFill>
              </a:rPr>
              <a:t> </a:t>
            </a:r>
            <a:r>
              <a:rPr lang="en-US" sz="2800" dirty="0" err="1" smtClean="0">
                <a:solidFill>
                  <a:schemeClr val="tx1"/>
                </a:solidFill>
              </a:rPr>
              <a:t>tetapi</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isu-isu</a:t>
            </a:r>
            <a:r>
              <a:rPr lang="en-US" sz="2800" dirty="0" smtClean="0">
                <a:solidFill>
                  <a:schemeClr val="tx1"/>
                </a:solidFill>
              </a:rPr>
              <a:t> </a:t>
            </a:r>
            <a:r>
              <a:rPr lang="en-US" sz="2800" dirty="0" err="1" smtClean="0">
                <a:solidFill>
                  <a:schemeClr val="tx1"/>
                </a:solidFill>
              </a:rPr>
              <a:t>khusus</a:t>
            </a:r>
            <a:r>
              <a:rPr lang="en-US" sz="2800" dirty="0" smtClean="0">
                <a:solidFill>
                  <a:schemeClr val="tx1"/>
                </a:solidFill>
              </a:rPr>
              <a:t> yang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diperhitungkan</a:t>
            </a:r>
            <a:r>
              <a:rPr lang="en-US" sz="2800" dirty="0" smtClean="0">
                <a:solidFill>
                  <a:schemeClr val="tx1"/>
                </a:solidFill>
              </a:rPr>
              <a:t> </a:t>
            </a:r>
            <a:r>
              <a:rPr lang="en-US" sz="2800" dirty="0" err="1" smtClean="0">
                <a:solidFill>
                  <a:schemeClr val="tx1"/>
                </a:solidFill>
              </a:rPr>
              <a:t>ketika</a:t>
            </a:r>
            <a:r>
              <a:rPr lang="en-US" sz="2800" dirty="0" smtClean="0">
                <a:solidFill>
                  <a:schemeClr val="tx1"/>
                </a:solidFill>
              </a:rPr>
              <a:t> </a:t>
            </a:r>
            <a:r>
              <a:rPr lang="en-US" sz="2800" dirty="0" err="1" smtClean="0">
                <a:solidFill>
                  <a:schemeClr val="tx1"/>
                </a:solidFill>
              </a:rPr>
              <a:t>merancang</a:t>
            </a:r>
            <a:r>
              <a:rPr lang="en-US" sz="2800" dirty="0" smtClean="0">
                <a:solidFill>
                  <a:schemeClr val="tx1"/>
                </a:solidFill>
              </a:rPr>
              <a:t> </a:t>
            </a:r>
            <a:r>
              <a:rPr lang="en-US" sz="2800" dirty="0" err="1" smtClean="0">
                <a:solidFill>
                  <a:schemeClr val="tx1"/>
                </a:solidFill>
              </a:rPr>
              <a:t>tipe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Perekayasa</a:t>
            </a:r>
            <a:r>
              <a:rPr lang="en-US" sz="2800" dirty="0" smtClean="0">
                <a:solidFill>
                  <a:schemeClr val="tx1"/>
                </a:solidFill>
              </a:rPr>
              <a:t> </a:t>
            </a:r>
            <a:r>
              <a:rPr lang="en-US" sz="2800" dirty="0" err="1" smtClean="0">
                <a:solidFill>
                  <a:schemeClr val="tx1"/>
                </a:solidFill>
              </a:rPr>
              <a:t>perangkat</a:t>
            </a:r>
            <a:r>
              <a:rPr lang="en-US" sz="2800" dirty="0" smtClean="0">
                <a:solidFill>
                  <a:schemeClr val="tx1"/>
                </a:solidFill>
              </a:rPr>
              <a:t> </a:t>
            </a:r>
            <a:r>
              <a:rPr lang="en-US" sz="2800" dirty="0" err="1" smtClean="0">
                <a:solidFill>
                  <a:schemeClr val="tx1"/>
                </a:solidFill>
              </a:rPr>
              <a:t>lunak</a:t>
            </a:r>
            <a:r>
              <a:rPr lang="en-US" sz="2800" dirty="0" smtClean="0">
                <a:solidFill>
                  <a:schemeClr val="tx1"/>
                </a:solidFill>
              </a:rPr>
              <a:t>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menyadari</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memperhitungkan</a:t>
            </a:r>
            <a:r>
              <a:rPr lang="en-US" sz="2800" dirty="0" smtClean="0">
                <a:solidFill>
                  <a:schemeClr val="tx1"/>
                </a:solidFill>
              </a:rPr>
              <a:t> </a:t>
            </a:r>
            <a:r>
              <a:rPr lang="en-US" sz="2800" dirty="0" err="1" smtClean="0">
                <a:solidFill>
                  <a:schemeClr val="tx1"/>
                </a:solidFill>
              </a:rPr>
              <a:t>karena</a:t>
            </a:r>
            <a:r>
              <a:rPr lang="en-US" sz="2800" dirty="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endParaRPr lang="en-US" sz="2800" dirty="0">
              <a:solidFill>
                <a:schemeClr val="tx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rmAutofit fontScale="90000"/>
          </a:bodyPr>
          <a:lstStyle/>
          <a:p>
            <a:pPr algn="l"/>
            <a:r>
              <a:rPr lang="en-US" sz="3200" dirty="0" err="1" smtClean="0">
                <a:latin typeface="Times New Roman" panose="02020603050405020304" pitchFamily="18" charset="0"/>
                <a:cs typeface="Times New Roman" panose="02020603050405020304" pitchFamily="18" charset="0"/>
              </a:rPr>
              <a:t>Sampai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saai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ini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ada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tipe</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sistem</a:t>
            </a:r>
            <a:r>
              <a:rPr lang="en-US" sz="3200" dirty="0" smtClean="0">
                <a:latin typeface="Times New Roman" panose="02020603050405020304" pitchFamily="18" charset="0"/>
                <a:cs typeface="Times New Roman" panose="02020603050405020304" pitchFamily="18" charset="0"/>
              </a:rPr>
              <a:t> yang </a:t>
            </a:r>
            <a:r>
              <a:rPr lang="en-US" sz="3200" dirty="0" err="1" smtClean="0">
                <a:latin typeface="Times New Roman" panose="02020603050405020304" pitchFamily="18" charset="0"/>
                <a:cs typeface="Times New Roman" panose="02020603050405020304" pitchFamily="18" charset="0"/>
              </a:rPr>
              <a:t>utama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yaitu</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Sistem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Terdistribusi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dimana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perangkat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lunak</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sistem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berjalan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pada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kelompok</a:t>
            </a:r>
            <a:r>
              <a:rPr lang="en-US" sz="3200" dirty="0" smtClean="0">
                <a:latin typeface="Times New Roman" panose="02020603050405020304" pitchFamily="18" charset="0"/>
                <a:cs typeface="Times New Roman" panose="02020603050405020304" pitchFamily="18" charset="0"/>
              </a:rPr>
              <a:t>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Sistem</a:t>
            </a:r>
            <a:r>
              <a:rPr lang="en-US" sz="3200" dirty="0" smtClean="0">
                <a:latin typeface="Times New Roman" panose="02020603050405020304" pitchFamily="18" charset="0"/>
                <a:cs typeface="Times New Roman" panose="02020603050405020304" pitchFamily="18" charset="0"/>
              </a:rPr>
              <a:t> Personal yang </a:t>
            </a:r>
            <a:r>
              <a:rPr lang="en-US" sz="3200" dirty="0" err="1" smtClean="0">
                <a:latin typeface="Times New Roman" panose="02020603050405020304" pitchFamily="18" charset="0"/>
                <a:cs typeface="Times New Roman" panose="02020603050405020304" pitchFamily="18" charset="0"/>
              </a:rPr>
              <a:t>tidak</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terditribusi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dan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dirancang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untuk</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satu</a:t>
            </a:r>
            <a:r>
              <a:rPr lang="en-US" sz="3200" dirty="0" smtClean="0">
                <a:latin typeface="Times New Roman" panose="02020603050405020304" pitchFamily="18" charset="0"/>
                <a:cs typeface="Times New Roman" panose="02020603050405020304" pitchFamily="18" charset="0"/>
              </a:rPr>
              <a:t> workstation </a:t>
            </a:r>
            <a:br>
              <a:rPr lang="en-US" sz="3200" dirty="0" smtClean="0">
                <a:latin typeface="Times New Roman" panose="02020603050405020304" pitchFamily="18" charset="0"/>
                <a:cs typeface="Times New Roman" panose="02020603050405020304" pitchFamily="18" charset="0"/>
              </a:rPr>
            </a:br>
            <a:r>
              <a:rPr lang="en-US" sz="3200" dirty="0" err="1" smtClean="0">
                <a:latin typeface="Times New Roman" panose="02020603050405020304" pitchFamily="18" charset="0"/>
                <a:cs typeface="Times New Roman" panose="02020603050405020304" pitchFamily="18" charset="0"/>
              </a:rPr>
              <a:t>saja</a:t>
            </a:r>
            <a:r>
              <a:rPr lang="en-US" sz="3200" dirty="0" smtClean="0">
                <a:latin typeface="Times New Roman" panose="02020603050405020304" pitchFamily="18" charset="0"/>
                <a:cs typeface="Times New Roman" panose="02020603050405020304" pitchFamily="18" charset="0"/>
              </a:rPr>
              <a:t>.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Sistem</a:t>
            </a:r>
            <a:r>
              <a:rPr lang="en-US" sz="3200" dirty="0" smtClean="0">
                <a:latin typeface="Times New Roman" panose="02020603050405020304" pitchFamily="18" charset="0"/>
                <a:cs typeface="Times New Roman" panose="02020603050405020304" pitchFamily="18" charset="0"/>
              </a:rPr>
              <a:t> Embedded yang </a:t>
            </a:r>
            <a:r>
              <a:rPr lang="en-US" sz="3200" dirty="0" err="1" smtClean="0">
                <a:latin typeface="Times New Roman" panose="02020603050405020304" pitchFamily="18" charset="0"/>
                <a:cs typeface="Times New Roman" panose="02020603050405020304" pitchFamily="18" charset="0"/>
              </a:rPr>
              <a:t>bejalan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pada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satu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prosessor</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atau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pada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kelompok</a:t>
            </a:r>
            <a:r>
              <a:rPr lang="en-US" sz="3200" dirty="0" smtClean="0">
                <a:latin typeface="Times New Roman" panose="02020603050405020304" pitchFamily="18" charset="0"/>
                <a:cs typeface="Times New Roman" panose="02020603050405020304" pitchFamily="18" charset="0"/>
              </a:rPr>
              <a:t> </a:t>
            </a:r>
            <a:br>
              <a:rPr lang="en-US" sz="3200" dirty="0" smtClean="0">
                <a:latin typeface="Times New Roman" panose="02020603050405020304" pitchFamily="18" charset="0"/>
                <a:cs typeface="Times New Roman" panose="02020603050405020304" pitchFamily="18" charset="0"/>
              </a:rPr>
            </a:br>
            <a:r>
              <a:rPr lang="en-US" sz="3200" dirty="0" err="1" smtClean="0">
                <a:latin typeface="Times New Roman" panose="02020603050405020304" pitchFamily="18" charset="0"/>
                <a:cs typeface="Times New Roman" panose="02020603050405020304" pitchFamily="18" charset="0"/>
              </a:rPr>
              <a:t>prosessor</a:t>
            </a:r>
            <a:r>
              <a:rPr lang="en-US" sz="3200" dirty="0" smtClean="0">
                <a:latin typeface="Times New Roman" panose="02020603050405020304" pitchFamily="18" charset="0"/>
                <a:cs typeface="Times New Roman" panose="02020603050405020304" pitchFamily="18" charset="0"/>
              </a:rPr>
              <a:t> </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144000" cy="1944216"/>
          </a:xfrm>
        </p:spPr>
        <p:txBody>
          <a:bodyPr>
            <a:noAutofit/>
          </a:bodyPr>
          <a:lstStyle/>
          <a:p>
            <a:pPr algn="just"/>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Faktor</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yang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melatarbelakangi</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munculnya</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sistem</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terdistribusi</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adalah</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perubahan</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pada</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teknologi</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Informasi</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r>
              <a:rPr lang="en-US" sz="3000" b="1" dirty="0" err="1"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seperti</a:t>
            </a:r>
            <a:r>
              <a:rPr lang="en-US" sz="3000" b="1" dirty="0" smtClean="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rPr>
              <a:t> :</a:t>
            </a:r>
            <a:endParaRPr lang="en-US" sz="3000" b="1" dirty="0">
              <a:solidFill>
                <a:schemeClr val="tx1"/>
              </a:solidFill>
              <a:effectLst>
                <a:glow rad="38100">
                  <a:schemeClr val="bg1">
                    <a:lumMod val="65000"/>
                    <a:lumOff val="35000"/>
                    <a:alpha val="50000"/>
                  </a:schemeClr>
                </a:glow>
              </a:effectLst>
              <a:latin typeface="Arensdorff Ink" pitchFamily="50" charset="0"/>
              <a:cs typeface="Aharoni" panose="02010803020104030203" pitchFamily="2" charset="-79"/>
            </a:endParaRPr>
          </a:p>
        </p:txBody>
      </p:sp>
      <p:sp>
        <p:nvSpPr>
          <p:cNvPr id="3" name="Subtitle 2"/>
          <p:cNvSpPr>
            <a:spLocks noGrp="1"/>
          </p:cNvSpPr>
          <p:nvPr>
            <p:ph type="subTitle" idx="1"/>
          </p:nvPr>
        </p:nvSpPr>
        <p:spPr>
          <a:xfrm>
            <a:off x="428596" y="2420888"/>
            <a:ext cx="8358246" cy="4008508"/>
          </a:xfrm>
        </p:spPr>
        <p:txBody>
          <a:bodyPr>
            <a:noAutofit/>
          </a:bodyPr>
          <a:lstStyle/>
          <a:p>
            <a:pPr lvl="0" algn="just">
              <a:buFont typeface="Arial" pitchFamily="34" charset="0"/>
              <a:buChar char="•"/>
            </a:pPr>
            <a:r>
              <a:rPr lang="en-US" sz="2800" dirty="0" smtClean="0">
                <a:solidFill>
                  <a:schemeClr val="tx1"/>
                </a:solidFill>
              </a:rPr>
              <a:t> </a:t>
            </a:r>
            <a:r>
              <a:rPr lang="en-US" sz="2000" dirty="0" err="1" smtClean="0">
                <a:solidFill>
                  <a:schemeClr val="tx1"/>
                </a:solidFill>
              </a:rPr>
              <a:t>komputer</a:t>
            </a:r>
            <a:r>
              <a:rPr lang="en-US" sz="2000" dirty="0" smtClean="0">
                <a:solidFill>
                  <a:schemeClr val="tx1"/>
                </a:solidFill>
              </a:rPr>
              <a:t> </a:t>
            </a:r>
            <a:r>
              <a:rPr lang="en-US" sz="2000" dirty="0" err="1" smtClean="0">
                <a:solidFill>
                  <a:schemeClr val="tx1"/>
                </a:solidFill>
              </a:rPr>
              <a:t>terpusat</a:t>
            </a:r>
            <a:r>
              <a:rPr lang="en-US" sz="2000" dirty="0" smtClean="0">
                <a:solidFill>
                  <a:schemeClr val="tx1"/>
                </a:solidFill>
              </a:rPr>
              <a:t> </a:t>
            </a:r>
            <a:r>
              <a:rPr lang="en-US" sz="2000" dirty="0" err="1" smtClean="0">
                <a:solidFill>
                  <a:schemeClr val="tx1"/>
                </a:solidFill>
              </a:rPr>
              <a:t>mulai</a:t>
            </a:r>
            <a:r>
              <a:rPr lang="en-US" sz="2000" dirty="0" smtClean="0">
                <a:solidFill>
                  <a:schemeClr val="tx1"/>
                </a:solidFill>
              </a:rPr>
              <a:t> </a:t>
            </a:r>
            <a:r>
              <a:rPr lang="en-US" sz="2000" dirty="0" err="1" smtClean="0">
                <a:solidFill>
                  <a:schemeClr val="tx1"/>
                </a:solidFill>
              </a:rPr>
              <a:t>jarang</a:t>
            </a:r>
            <a:r>
              <a:rPr lang="en-US" sz="2000" dirty="0" smtClean="0">
                <a:solidFill>
                  <a:schemeClr val="tx1"/>
                </a:solidFill>
              </a:rPr>
              <a:t> </a:t>
            </a:r>
            <a:r>
              <a:rPr lang="en-US" sz="2000" dirty="0" err="1" smtClean="0">
                <a:solidFill>
                  <a:schemeClr val="tx1"/>
                </a:solidFill>
              </a:rPr>
              <a:t>digunakan</a:t>
            </a:r>
            <a:r>
              <a:rPr lang="en-US" sz="2000" dirty="0" smtClean="0">
                <a:solidFill>
                  <a:schemeClr val="tx1"/>
                </a:solidFill>
              </a:rPr>
              <a:t> </a:t>
            </a:r>
          </a:p>
          <a:p>
            <a:pPr algn="just">
              <a:buFont typeface="Arial" pitchFamily="34" charset="0"/>
              <a:buChar char="•"/>
            </a:pPr>
            <a:r>
              <a:rPr lang="en-US" sz="2000" dirty="0" err="1" smtClean="0">
                <a:solidFill>
                  <a:schemeClr val="tx1"/>
                </a:solidFill>
              </a:rPr>
              <a:t>peningkatan</a:t>
            </a:r>
            <a:r>
              <a:rPr lang="en-US" sz="2000" dirty="0" smtClean="0">
                <a:solidFill>
                  <a:schemeClr val="tx1"/>
                </a:solidFill>
              </a:rPr>
              <a:t> </a:t>
            </a:r>
            <a:r>
              <a:rPr lang="en-US" sz="2000" dirty="0" err="1" smtClean="0">
                <a:solidFill>
                  <a:schemeClr val="tx1"/>
                </a:solidFill>
              </a:rPr>
              <a:t>penggunaan</a:t>
            </a:r>
            <a:r>
              <a:rPr lang="en-US" sz="2000" dirty="0" smtClean="0">
                <a:solidFill>
                  <a:schemeClr val="tx1"/>
                </a:solidFill>
              </a:rPr>
              <a:t> LAN dab WAN</a:t>
            </a:r>
          </a:p>
          <a:p>
            <a:pPr lvl="0" algn="just">
              <a:buFont typeface="Arial" pitchFamily="34" charset="0"/>
              <a:buChar char="•"/>
            </a:pPr>
            <a:r>
              <a:rPr lang="en-US" sz="2000" dirty="0" err="1" smtClean="0">
                <a:solidFill>
                  <a:schemeClr val="tx1"/>
                </a:solidFill>
              </a:rPr>
              <a:t>mulai</a:t>
            </a:r>
            <a:r>
              <a:rPr lang="en-US" sz="2000" dirty="0" smtClean="0">
                <a:solidFill>
                  <a:schemeClr val="tx1"/>
                </a:solidFill>
              </a:rPr>
              <a:t> </a:t>
            </a:r>
            <a:r>
              <a:rPr lang="en-US" sz="2000" dirty="0" err="1" smtClean="0">
                <a:solidFill>
                  <a:schemeClr val="tx1"/>
                </a:solidFill>
              </a:rPr>
              <a:t>banyak</a:t>
            </a:r>
            <a:r>
              <a:rPr lang="en-US" sz="2000" dirty="0" smtClean="0">
                <a:solidFill>
                  <a:schemeClr val="tx1"/>
                </a:solidFill>
              </a:rPr>
              <a:t> </a:t>
            </a:r>
            <a:r>
              <a:rPr lang="en-US" sz="2000" dirty="0" err="1" smtClean="0">
                <a:solidFill>
                  <a:schemeClr val="tx1"/>
                </a:solidFill>
              </a:rPr>
              <a:t>digunakan</a:t>
            </a:r>
            <a:r>
              <a:rPr lang="en-US" sz="2000" dirty="0" smtClean="0">
                <a:solidFill>
                  <a:schemeClr val="tx1"/>
                </a:solidFill>
              </a:rPr>
              <a:t> multi media </a:t>
            </a:r>
            <a:r>
              <a:rPr lang="en-US" sz="2000" dirty="0" err="1" smtClean="0">
                <a:solidFill>
                  <a:schemeClr val="tx1"/>
                </a:solidFill>
              </a:rPr>
              <a:t>sistem</a:t>
            </a:r>
            <a:r>
              <a:rPr lang="en-US" sz="2000" dirty="0" smtClean="0">
                <a:solidFill>
                  <a:schemeClr val="tx1"/>
                </a:solidFill>
              </a:rPr>
              <a:t> </a:t>
            </a:r>
          </a:p>
          <a:p>
            <a:pPr lvl="0" algn="just">
              <a:buFont typeface="Arial" pitchFamily="34" charset="0"/>
              <a:buChar char="•"/>
            </a:pPr>
            <a:r>
              <a:rPr lang="en-US" sz="2000" dirty="0" err="1" smtClean="0">
                <a:solidFill>
                  <a:schemeClr val="tx1"/>
                </a:solidFill>
              </a:rPr>
              <a:t>kebutuhan</a:t>
            </a:r>
            <a:r>
              <a:rPr lang="en-US" sz="2000" dirty="0" smtClean="0">
                <a:solidFill>
                  <a:schemeClr val="tx1"/>
                </a:solidFill>
              </a:rPr>
              <a:t> </a:t>
            </a:r>
            <a:r>
              <a:rPr lang="en-US" sz="2000" dirty="0" err="1" smtClean="0">
                <a:solidFill>
                  <a:schemeClr val="tx1"/>
                </a:solidFill>
              </a:rPr>
              <a:t>interaktif</a:t>
            </a:r>
            <a:r>
              <a:rPr lang="en-US" sz="2000" dirty="0" smtClean="0">
                <a:solidFill>
                  <a:schemeClr val="tx1"/>
                </a:solidFill>
              </a:rPr>
              <a:t> </a:t>
            </a:r>
            <a:r>
              <a:rPr lang="en-US" sz="2000" dirty="0" err="1" smtClean="0">
                <a:solidFill>
                  <a:schemeClr val="tx1"/>
                </a:solidFill>
              </a:rPr>
              <a:t>pada</a:t>
            </a:r>
            <a:r>
              <a:rPr lang="en-US" sz="2000" dirty="0" smtClean="0">
                <a:solidFill>
                  <a:schemeClr val="tx1"/>
                </a:solidFill>
              </a:rPr>
              <a:t> User Interface</a:t>
            </a:r>
          </a:p>
          <a:p>
            <a:pPr lvl="0" algn="just">
              <a:buFont typeface="Arial" pitchFamily="34" charset="0"/>
              <a:buChar char="•"/>
            </a:pPr>
            <a:r>
              <a:rPr lang="en-US" sz="2000" dirty="0" err="1" smtClean="0">
                <a:solidFill>
                  <a:schemeClr val="tx1"/>
                </a:solidFill>
              </a:rPr>
              <a:t>pemanfaatan</a:t>
            </a:r>
            <a:r>
              <a:rPr lang="en-US" sz="2000" dirty="0" smtClean="0">
                <a:solidFill>
                  <a:schemeClr val="tx1"/>
                </a:solidFill>
              </a:rPr>
              <a:t> internet </a:t>
            </a:r>
            <a:r>
              <a:rPr lang="en-US" sz="2000" dirty="0" err="1" smtClean="0">
                <a:solidFill>
                  <a:schemeClr val="tx1"/>
                </a:solidFill>
              </a:rPr>
              <a:t>dan</a:t>
            </a:r>
            <a:r>
              <a:rPr lang="en-US" sz="2000" dirty="0" smtClean="0">
                <a:solidFill>
                  <a:schemeClr val="tx1"/>
                </a:solidFill>
              </a:rPr>
              <a:t> web </a:t>
            </a:r>
            <a:r>
              <a:rPr lang="en-US" sz="2000" dirty="0" err="1" smtClean="0">
                <a:solidFill>
                  <a:schemeClr val="tx1"/>
                </a:solidFill>
              </a:rPr>
              <a:t>teknologi</a:t>
            </a:r>
            <a:r>
              <a:rPr lang="en-US" sz="2000" dirty="0" smtClean="0">
                <a:solidFill>
                  <a:schemeClr val="tx1"/>
                </a:solidFill>
              </a:rPr>
              <a:t> yang</a:t>
            </a:r>
          </a:p>
          <a:p>
            <a:pPr algn="just"/>
            <a:r>
              <a:rPr lang="en-US" sz="2000" dirty="0" smtClean="0">
                <a:solidFill>
                  <a:schemeClr val="tx1"/>
                </a:solidFill>
              </a:rPr>
              <a:t>   </a:t>
            </a:r>
            <a:r>
              <a:rPr lang="en-US" sz="2000" dirty="0" err="1" smtClean="0">
                <a:solidFill>
                  <a:schemeClr val="tx1"/>
                </a:solidFill>
              </a:rPr>
              <a:t>semakin</a:t>
            </a:r>
            <a:r>
              <a:rPr lang="en-US" sz="2000" dirty="0" smtClean="0">
                <a:solidFill>
                  <a:schemeClr val="tx1"/>
                </a:solidFill>
              </a:rPr>
              <a:t> </a:t>
            </a:r>
            <a:r>
              <a:rPr lang="en-US" sz="2000" dirty="0" err="1" smtClean="0">
                <a:solidFill>
                  <a:schemeClr val="tx1"/>
                </a:solidFill>
              </a:rPr>
              <a:t>meluas</a:t>
            </a:r>
            <a:endParaRPr lang="en-US" sz="2000" dirty="0" smtClean="0">
              <a:solidFill>
                <a:schemeClr val="tx1"/>
              </a:solidFill>
            </a:endParaRPr>
          </a:p>
          <a:p>
            <a:pPr algn="just">
              <a:buFont typeface="Arial" pitchFamily="34" charset="0"/>
              <a:buChar char="•"/>
            </a:pPr>
            <a:r>
              <a:rPr lang="en-US" sz="2000" dirty="0" smtClean="0">
                <a:solidFill>
                  <a:schemeClr val="tx1"/>
                </a:solidFill>
              </a:rPr>
              <a:t> </a:t>
            </a:r>
            <a:r>
              <a:rPr lang="en-US" sz="2000" dirty="0" err="1" smtClean="0">
                <a:solidFill>
                  <a:schemeClr val="tx1"/>
                </a:solidFill>
              </a:rPr>
              <a:t>keputusan</a:t>
            </a:r>
            <a:r>
              <a:rPr lang="en-US" sz="2000" dirty="0" smtClean="0">
                <a:solidFill>
                  <a:schemeClr val="tx1"/>
                </a:solidFill>
              </a:rPr>
              <a:t> </a:t>
            </a:r>
            <a:r>
              <a:rPr lang="en-US" sz="2000" dirty="0" err="1" smtClean="0">
                <a:solidFill>
                  <a:schemeClr val="tx1"/>
                </a:solidFill>
              </a:rPr>
              <a:t>membutuhkan</a:t>
            </a:r>
            <a:r>
              <a:rPr lang="en-US" sz="2000" dirty="0" smtClean="0">
                <a:solidFill>
                  <a:schemeClr val="tx1"/>
                </a:solidFill>
              </a:rPr>
              <a:t> </a:t>
            </a:r>
            <a:r>
              <a:rPr lang="en-US" sz="2000" dirty="0" err="1" smtClean="0">
                <a:solidFill>
                  <a:schemeClr val="tx1"/>
                </a:solidFill>
              </a:rPr>
              <a:t>cepat</a:t>
            </a:r>
            <a:r>
              <a:rPr lang="en-US" sz="2000" dirty="0" smtClean="0">
                <a:solidFill>
                  <a:schemeClr val="tx1"/>
                </a:solidFill>
              </a:rPr>
              <a:t> </a:t>
            </a:r>
            <a:r>
              <a:rPr lang="en-US" sz="2000" dirty="0" err="1" smtClean="0">
                <a:solidFill>
                  <a:schemeClr val="tx1"/>
                </a:solidFill>
              </a:rPr>
              <a:t>sehingga</a:t>
            </a:r>
            <a:r>
              <a:rPr lang="en-US" sz="2000" dirty="0" smtClean="0">
                <a:solidFill>
                  <a:schemeClr val="tx1"/>
                </a:solidFill>
              </a:rPr>
              <a:t> </a:t>
            </a:r>
            <a:r>
              <a:rPr lang="en-US" sz="2000" dirty="0" err="1" smtClean="0">
                <a:solidFill>
                  <a:schemeClr val="tx1"/>
                </a:solidFill>
              </a:rPr>
              <a:t>harus</a:t>
            </a:r>
            <a:endParaRPr lang="en-US" sz="2000" dirty="0" smtClean="0">
              <a:solidFill>
                <a:schemeClr val="tx1"/>
              </a:solidFill>
            </a:endParaRPr>
          </a:p>
          <a:p>
            <a:pPr algn="just"/>
            <a:r>
              <a:rPr lang="en-US" sz="2000" dirty="0" smtClean="0">
                <a:solidFill>
                  <a:schemeClr val="tx1"/>
                </a:solidFill>
              </a:rPr>
              <a:t>   </a:t>
            </a:r>
            <a:r>
              <a:rPr lang="en-US" sz="2000" dirty="0" err="1" smtClean="0">
                <a:solidFill>
                  <a:schemeClr val="tx1"/>
                </a:solidFill>
              </a:rPr>
              <a:t>sederhana</a:t>
            </a:r>
            <a:r>
              <a:rPr lang="en-US" sz="2000" dirty="0" smtClean="0">
                <a:solidFill>
                  <a:schemeClr val="tx1"/>
                </a:solidFill>
              </a:rPr>
              <a:t>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prosesnya</a:t>
            </a:r>
            <a:endParaRPr lang="en-US" sz="20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9"/>
            <a:ext cx="8429684" cy="571503"/>
          </a:xfrm>
        </p:spPr>
        <p:txBody>
          <a:bodyPr>
            <a:noAutofit/>
          </a:bodyPr>
          <a:lstStyle/>
          <a:p>
            <a:r>
              <a:rPr lang="en-US" sz="3200" dirty="0" err="1" smtClean="0"/>
              <a:t>Keuntungan</a:t>
            </a:r>
            <a:r>
              <a:rPr lang="en-US" sz="3200" dirty="0" smtClean="0"/>
              <a:t> </a:t>
            </a:r>
            <a:r>
              <a:rPr lang="en-US" sz="3200" dirty="0" err="1" smtClean="0"/>
              <a:t>sistem</a:t>
            </a:r>
            <a:r>
              <a:rPr lang="en-US" sz="3200" dirty="0" smtClean="0"/>
              <a:t> </a:t>
            </a:r>
            <a:r>
              <a:rPr lang="en-US" sz="3200" dirty="0" err="1" smtClean="0"/>
              <a:t>terdistribusi</a:t>
            </a:r>
            <a:endParaRPr lang="en-US" sz="3200" dirty="0"/>
          </a:p>
        </p:txBody>
      </p:sp>
      <p:sp>
        <p:nvSpPr>
          <p:cNvPr id="3" name="Subtitle 2"/>
          <p:cNvSpPr>
            <a:spLocks noGrp="1"/>
          </p:cNvSpPr>
          <p:nvPr>
            <p:ph type="subTitle" idx="1"/>
          </p:nvPr>
        </p:nvSpPr>
        <p:spPr>
          <a:xfrm>
            <a:off x="357158" y="1785926"/>
            <a:ext cx="8429684" cy="4714908"/>
          </a:xfrm>
        </p:spPr>
        <p:txBody>
          <a:bodyPr/>
          <a:lstStyle/>
          <a:p>
            <a:pPr algn="just">
              <a:buFont typeface="Arial" pitchFamily="34" charset="0"/>
              <a:buChar char="•"/>
            </a:pPr>
            <a:r>
              <a:rPr lang="en-US" dirty="0" err="1" smtClean="0">
                <a:solidFill>
                  <a:schemeClr val="tx1"/>
                </a:solidFill>
              </a:rPr>
              <a:t>Fleksibilitas</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r>
              <a:rPr lang="en-US" dirty="0" err="1" smtClean="0">
                <a:solidFill>
                  <a:schemeClr val="tx1"/>
                </a:solidFill>
              </a:rPr>
              <a:t>Memiliki</a:t>
            </a:r>
            <a:r>
              <a:rPr lang="en-US" dirty="0" smtClean="0">
                <a:solidFill>
                  <a:schemeClr val="tx1"/>
                </a:solidFill>
              </a:rPr>
              <a:t> domain </a:t>
            </a:r>
            <a:r>
              <a:rPr lang="en-US" dirty="0" err="1" smtClean="0">
                <a:solidFill>
                  <a:schemeClr val="tx1"/>
                </a:solidFill>
              </a:rPr>
              <a:t>sendiri</a:t>
            </a:r>
            <a:endParaRPr lang="en-US" dirty="0" smtClean="0">
              <a:solidFill>
                <a:schemeClr val="tx1"/>
              </a:solidFill>
            </a:endParaRPr>
          </a:p>
          <a:p>
            <a:pPr algn="just">
              <a:buFont typeface="Arial" pitchFamily="34" charset="0"/>
              <a:buChar char="•"/>
            </a:pPr>
            <a:r>
              <a:rPr lang="en-US" dirty="0" err="1" smtClean="0">
                <a:solidFill>
                  <a:schemeClr val="tx1"/>
                </a:solidFill>
              </a:rPr>
              <a:t>Kehandalan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ketersediaan</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endParaRPr lang="en-US" dirty="0">
              <a:solidFill>
                <a:schemeClr val="tx1"/>
              </a:solidFill>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358246" cy="857231"/>
          </a:xfrm>
        </p:spPr>
        <p:txBody>
          <a:bodyPr>
            <a:normAutofit/>
          </a:bodyPr>
          <a:lstStyle/>
          <a:p>
            <a:pPr algn="l"/>
            <a:r>
              <a:rPr lang="en-US" sz="3200" dirty="0" smtClean="0"/>
              <a:t>TUJUAN</a:t>
            </a:r>
            <a:endParaRPr lang="en-US" sz="3200" dirty="0"/>
          </a:p>
        </p:txBody>
      </p:sp>
      <p:sp>
        <p:nvSpPr>
          <p:cNvPr id="3" name="Subtitle 2"/>
          <p:cNvSpPr>
            <a:spLocks noGrp="1"/>
          </p:cNvSpPr>
          <p:nvPr>
            <p:ph type="subTitle" idx="1"/>
          </p:nvPr>
        </p:nvSpPr>
        <p:spPr>
          <a:xfrm>
            <a:off x="285720" y="928670"/>
            <a:ext cx="8572560" cy="5572164"/>
          </a:xfrm>
        </p:spPr>
        <p:txBody>
          <a:bodyPr>
            <a:normAutofit/>
          </a:bodyPr>
          <a:lstStyle/>
          <a:p>
            <a:pPr algn="l">
              <a:lnSpc>
                <a:spcPct val="150000"/>
              </a:lnSpc>
            </a:pPr>
            <a:r>
              <a:rPr lang="en-US" sz="2800" dirty="0" err="1" smtClean="0">
                <a:solidFill>
                  <a:schemeClr val="tx1"/>
                </a:solidFill>
              </a:rPr>
              <a:t>Tujuan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menyatukan</a:t>
            </a:r>
            <a:r>
              <a:rPr lang="en-US" sz="2800" dirty="0" smtClean="0">
                <a:solidFill>
                  <a:schemeClr val="tx1"/>
                </a:solidFill>
              </a:rPr>
              <a:t> </a:t>
            </a:r>
            <a:r>
              <a:rPr lang="en-US" sz="2800" dirty="0" err="1" smtClean="0">
                <a:solidFill>
                  <a:schemeClr val="tx1"/>
                </a:solidFill>
              </a:rPr>
              <a:t>kemampuan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daya</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atau</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informasi</a:t>
            </a:r>
            <a:r>
              <a:rPr lang="en-US" sz="2800" dirty="0" smtClean="0">
                <a:solidFill>
                  <a:schemeClr val="tx1"/>
                </a:solidFill>
              </a:rPr>
              <a:t>) yang </a:t>
            </a:r>
            <a:r>
              <a:rPr lang="en-US" sz="2800" dirty="0" err="1" smtClean="0">
                <a:solidFill>
                  <a:schemeClr val="tx1"/>
                </a:solidFill>
              </a:rPr>
              <a:t>terpisah</a:t>
            </a:r>
            <a:r>
              <a:rPr lang="en-US" sz="2800" dirty="0" smtClean="0">
                <a:solidFill>
                  <a:schemeClr val="tx1"/>
                </a:solidFill>
              </a:rPr>
              <a:t> </a:t>
            </a:r>
            <a:r>
              <a:rPr lang="en-US" sz="2800" dirty="0" err="1" smtClean="0">
                <a:solidFill>
                  <a:schemeClr val="tx1"/>
                </a:solidFill>
              </a:rPr>
              <a:t>secara</a:t>
            </a:r>
            <a:r>
              <a:rPr lang="en-US" sz="2800" dirty="0" smtClean="0">
                <a:solidFill>
                  <a:schemeClr val="tx1"/>
                </a:solidFill>
              </a:rPr>
              <a:t> </a:t>
            </a:r>
            <a:r>
              <a:rPr lang="en-US" sz="2800" dirty="0" err="1" smtClean="0">
                <a:solidFill>
                  <a:schemeClr val="tx1"/>
                </a:solidFill>
              </a:rPr>
              <a:t>fisik</a:t>
            </a:r>
            <a:r>
              <a:rPr lang="en-US" sz="2800" dirty="0" smtClean="0">
                <a:solidFill>
                  <a:schemeClr val="tx1"/>
                </a:solidFill>
              </a:rPr>
              <a:t>, </a:t>
            </a:r>
            <a:r>
              <a:rPr lang="en-US" sz="2800" dirty="0" err="1" smtClean="0">
                <a:solidFill>
                  <a:schemeClr val="tx1"/>
                </a:solidFill>
              </a:rPr>
              <a:t>ke</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suatu</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gabungan</a:t>
            </a:r>
            <a:r>
              <a:rPr lang="en-US" sz="2800" dirty="0" smtClean="0">
                <a:solidFill>
                  <a:schemeClr val="tx1"/>
                </a:solidFill>
              </a:rPr>
              <a:t> yang </a:t>
            </a:r>
            <a:r>
              <a:rPr lang="en-US" sz="2800" dirty="0" err="1" smtClean="0">
                <a:solidFill>
                  <a:schemeClr val="tx1"/>
                </a:solidFill>
              </a:rPr>
              <a:t>terkoordinasi</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yang </a:t>
            </a:r>
            <a:r>
              <a:rPr lang="en-US" sz="2800" dirty="0" err="1" smtClean="0">
                <a:solidFill>
                  <a:schemeClr val="tx1"/>
                </a:solidFill>
              </a:rPr>
              <a:t>jauh</a:t>
            </a:r>
            <a:r>
              <a:rPr lang="en-US" sz="2800" dirty="0" smtClean="0">
                <a:solidFill>
                  <a:schemeClr val="tx1"/>
                </a:solidFill>
              </a:rPr>
              <a:t> </a:t>
            </a:r>
            <a:r>
              <a:rPr lang="en-US" sz="2800" dirty="0" err="1" smtClean="0">
                <a:solidFill>
                  <a:schemeClr val="tx1"/>
                </a:solidFill>
              </a:rPr>
              <a:t>melebihi</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individual </a:t>
            </a:r>
            <a:r>
              <a:rPr lang="en-US" sz="2800" dirty="0" err="1" smtClean="0">
                <a:solidFill>
                  <a:schemeClr val="tx1"/>
                </a:solidFill>
              </a:rPr>
              <a:t>komponen-komponennya</a:t>
            </a:r>
            <a:r>
              <a:rPr lang="en-US" sz="2800" dirty="0" smtClean="0">
                <a:solidFill>
                  <a:schemeClr val="tx1"/>
                </a:solidFill>
              </a:rPr>
              <a:t>.</a:t>
            </a:r>
            <a:endParaRPr lang="en-US" sz="2800" dirty="0">
              <a:solidFill>
                <a:schemeClr val="tx1"/>
              </a:solidFil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pPr algn="l"/>
            <a:r>
              <a:rPr lang="en-US" sz="2800" dirty="0" err="1" smtClean="0">
                <a:solidFill>
                  <a:schemeClr val="tx1"/>
                </a:solidFill>
                <a:latin typeface="Times New Roman" panose="02020603050405020304" pitchFamily="18" charset="0"/>
                <a:cs typeface="Times New Roman" panose="02020603050405020304" pitchFamily="18" charset="0"/>
              </a:rPr>
              <a:t>Tujuan</a:t>
            </a:r>
            <a:r>
              <a:rPr lang="en-US" sz="2800" dirty="0" smtClean="0">
                <a:solidFill>
                  <a:schemeClr val="tx1"/>
                </a:solidFill>
                <a:latin typeface="Times New Roman" panose="02020603050405020304" pitchFamily="18" charset="0"/>
                <a:cs typeface="Times New Roman" panose="02020603050405020304" pitchFamily="18" charset="0"/>
              </a:rPr>
              <a:t> lain yang </a:t>
            </a:r>
            <a:r>
              <a:rPr lang="en-US" sz="2800" dirty="0" err="1" smtClean="0">
                <a:solidFill>
                  <a:schemeClr val="tx1"/>
                </a:solidFill>
                <a:latin typeface="Times New Roman" panose="02020603050405020304" pitchFamily="18" charset="0"/>
                <a:cs typeface="Times New Roman" panose="02020603050405020304" pitchFamily="18" charset="0"/>
              </a:rPr>
              <a:t>ingin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dicapai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dalam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komputasi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terdistribusi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adalah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transparansi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Kenyataan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bahwa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sumber</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daya</a:t>
            </a:r>
            <a:r>
              <a:rPr lang="en-US" sz="2800" dirty="0" smtClean="0">
                <a:solidFill>
                  <a:schemeClr val="tx1"/>
                </a:solidFill>
                <a:latin typeface="Times New Roman" panose="02020603050405020304" pitchFamily="18" charset="0"/>
                <a:cs typeface="Times New Roman" panose="02020603050405020304" pitchFamily="18" charset="0"/>
              </a:rPr>
              <a:t> yang </a:t>
            </a:r>
            <a:r>
              <a:rPr lang="en-US" sz="2800" dirty="0" err="1" smtClean="0">
                <a:solidFill>
                  <a:schemeClr val="tx1"/>
                </a:solidFill>
                <a:latin typeface="Times New Roman" panose="02020603050405020304" pitchFamily="18" charset="0"/>
                <a:cs typeface="Times New Roman" panose="02020603050405020304" pitchFamily="18" charset="0"/>
              </a:rPr>
              <a:t>dipakai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oleh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pengguna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sistem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terdistribusi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berada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pada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lokasi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fisik</a:t>
            </a:r>
            <a:r>
              <a:rPr lang="en-US" sz="2800" dirty="0" smtClean="0">
                <a:solidFill>
                  <a:schemeClr val="tx1"/>
                </a:solidFill>
                <a:latin typeface="Times New Roman" panose="02020603050405020304" pitchFamily="18" charset="0"/>
                <a:cs typeface="Times New Roman" panose="02020603050405020304" pitchFamily="18" charset="0"/>
              </a:rPr>
              <a:t> yang </a:t>
            </a:r>
            <a:r>
              <a:rPr lang="en-US" sz="2800" dirty="0" err="1" smtClean="0">
                <a:solidFill>
                  <a:schemeClr val="tx1"/>
                </a:solidFill>
                <a:latin typeface="Times New Roman" panose="02020603050405020304" pitchFamily="18" charset="0"/>
                <a:cs typeface="Times New Roman" panose="02020603050405020304" pitchFamily="18" charset="0"/>
              </a:rPr>
              <a:t>terpisah</a:t>
            </a:r>
            <a:r>
              <a:rPr lang="en-US" sz="2800" dirty="0" smtClean="0">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tidak</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perlu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diketahui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oleh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pengguna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tersebut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Transparansi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ini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memungkinkan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pengguna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sistem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terdistribusi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untuk</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melihat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sumber</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daya</a:t>
            </a:r>
            <a:r>
              <a:rPr lang="en-US" sz="2800" dirty="0" smtClean="0">
                <a:solidFill>
                  <a:schemeClr val="tx1"/>
                </a:solidFill>
                <a:latin typeface="Times New Roman" panose="02020603050405020304" pitchFamily="18" charset="0"/>
                <a:cs typeface="Times New Roman" panose="02020603050405020304" pitchFamily="18" charset="0"/>
              </a:rPr>
              <a:t> yang </a:t>
            </a:r>
            <a:r>
              <a:rPr lang="en-US" sz="2800" dirty="0" err="1" smtClean="0">
                <a:solidFill>
                  <a:schemeClr val="tx1"/>
                </a:solidFill>
                <a:latin typeface="Times New Roman" panose="02020603050405020304" pitchFamily="18" charset="0"/>
                <a:cs typeface="Times New Roman" panose="02020603050405020304" pitchFamily="18" charset="0"/>
              </a:rPr>
              <a:t>terpisah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tersebut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seolah-olah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sebagai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satu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sistem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komputer</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tunggal</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seperti</a:t>
            </a:r>
            <a:r>
              <a:rPr lang="en-US" sz="2800" dirty="0" smtClean="0">
                <a:solidFill>
                  <a:schemeClr val="tx1"/>
                </a:solidFill>
                <a:latin typeface="Times New Roman" panose="02020603050405020304" pitchFamily="18" charset="0"/>
                <a:cs typeface="Times New Roman" panose="02020603050405020304" pitchFamily="18" charset="0"/>
              </a:rPr>
              <a:t> yang </a:t>
            </a:r>
            <a:r>
              <a:rPr lang="en-US" sz="2800" dirty="0" err="1" smtClean="0">
                <a:solidFill>
                  <a:schemeClr val="tx1"/>
                </a:solidFill>
                <a:latin typeface="Times New Roman" panose="02020603050405020304" pitchFamily="18" charset="0"/>
                <a:cs typeface="Times New Roman" panose="02020603050405020304" pitchFamily="18" charset="0"/>
              </a:rPr>
              <a:t>biasa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digunakannya</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108</TotalTime>
  <Words>199</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Arensdorff Ink</vt:lpstr>
      <vt:lpstr>Arial</vt:lpstr>
      <vt:lpstr>Century Gothic</vt:lpstr>
      <vt:lpstr>Times New Roman</vt:lpstr>
      <vt:lpstr>Mesh</vt:lpstr>
      <vt:lpstr>SISTEM INFORMASI TERDISTRIBUSI  Firdaus Wijaya Kusuma MI 6</vt:lpstr>
      <vt:lpstr>PowerPoint Presentation</vt:lpstr>
      <vt:lpstr>Sampai saai ini ada tipe sistem yang utama yaitu: -  Sistem Terdistribusi dimana perangkat lunak sistem berjalan pada kelompok  -  Sistem Personal yang tidak terditribusi dan dirancang untuk satu workstation  saja.  -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Dell INs</cp:lastModifiedBy>
  <cp:revision>10</cp:revision>
  <dcterms:created xsi:type="dcterms:W3CDTF">2015-09-30T01:05:08Z</dcterms:created>
  <dcterms:modified xsi:type="dcterms:W3CDTF">2015-10-05T14:15:14Z</dcterms:modified>
</cp:coreProperties>
</file>