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9"/>
  </p:notesMasterIdLst>
  <p:sldIdLst>
    <p:sldId id="292" r:id="rId6"/>
    <p:sldId id="1282" r:id="rId7"/>
    <p:sldId id="1290" r:id="rId8"/>
    <p:sldId id="1291" r:id="rId9"/>
    <p:sldId id="1292" r:id="rId10"/>
    <p:sldId id="1293" r:id="rId11"/>
    <p:sldId id="1294" r:id="rId12"/>
    <p:sldId id="1296" r:id="rId13"/>
    <p:sldId id="1297" r:id="rId14"/>
    <p:sldId id="1298" r:id="rId15"/>
    <p:sldId id="1299" r:id="rId16"/>
    <p:sldId id="1295" r:id="rId17"/>
    <p:sldId id="125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40"/>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4580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1644951" cy="276999"/>
          </a:xfrm>
          <a:prstGeom prst="rect">
            <a:avLst/>
          </a:prstGeom>
          <a:noFill/>
        </p:spPr>
        <p:txBody>
          <a:bodyPr wrap="square" rtlCol="0" anchor="ctr">
            <a:spAutoFit/>
          </a:bodyPr>
          <a:lstStyle/>
          <a:p>
            <a:r>
              <a:rPr lang="en-US" sz="1200" dirty="0">
                <a:solidFill>
                  <a:srgbClr val="161D23"/>
                </a:solidFill>
              </a:rPr>
              <a:t>Firdous Anjum</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5" y="3438284"/>
            <a:ext cx="2394277" cy="276999"/>
          </a:xfrm>
          <a:prstGeom prst="rect">
            <a:avLst/>
          </a:prstGeom>
          <a:noFill/>
        </p:spPr>
        <p:txBody>
          <a:bodyPr wrap="square" rtlCol="0" anchor="ctr">
            <a:spAutoFit/>
          </a:bodyPr>
          <a:lstStyle/>
          <a:p>
            <a:r>
              <a:rPr lang="en-US" sz="1200" dirty="0">
                <a:solidFill>
                  <a:srgbClr val="161D23"/>
                </a:solidFill>
              </a:rPr>
              <a:t>STU65d4f773ed1251708455795</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err="1">
                <a:solidFill>
                  <a:srgbClr val="161D23"/>
                </a:solidFill>
              </a:rPr>
              <a:t>C.V.Raman</a:t>
            </a:r>
            <a:r>
              <a:rPr lang="en-US" sz="1200" dirty="0">
                <a:solidFill>
                  <a:srgbClr val="161D23"/>
                </a:solidFill>
              </a:rPr>
              <a:t> Global University</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dirty="0">
                <a:solidFill>
                  <a:srgbClr val="161D23"/>
                </a:solidFill>
              </a:rPr>
              <a:t>6202600583</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31245"/>
            <a:ext cx="2394277" cy="276999"/>
          </a:xfrm>
          <a:prstGeom prst="rect">
            <a:avLst/>
          </a:prstGeom>
          <a:noFill/>
        </p:spPr>
        <p:txBody>
          <a:bodyPr wrap="square" rtlCol="0" anchor="ctr">
            <a:spAutoFit/>
          </a:bodyPr>
          <a:lstStyle/>
          <a:p>
            <a:r>
              <a:rPr lang="en-US" sz="1200" dirty="0">
                <a:solidFill>
                  <a:srgbClr val="161D23"/>
                </a:solidFill>
              </a:rPr>
              <a:t>firdousanjum620@gmail.com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801812A-0F54-7680-AEC9-B04183B56658}"/>
              </a:ext>
            </a:extLst>
          </p:cNvPr>
          <p:cNvPicPr>
            <a:picLocks noChangeAspect="1"/>
          </p:cNvPicPr>
          <p:nvPr/>
        </p:nvPicPr>
        <p:blipFill rotWithShape="1">
          <a:blip r:embed="rId3"/>
          <a:srcRect t="1251" r="679" b="1865"/>
          <a:stretch/>
        </p:blipFill>
        <p:spPr>
          <a:xfrm>
            <a:off x="1456842" y="1167779"/>
            <a:ext cx="6548034" cy="3605348"/>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Dashboard2</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70C94C92-5482-E10A-7A7C-65EEF9F6E534}"/>
              </a:ext>
            </a:extLst>
          </p:cNvPr>
          <p:cNvPicPr>
            <a:picLocks noChangeAspect="1"/>
          </p:cNvPicPr>
          <p:nvPr/>
        </p:nvPicPr>
        <p:blipFill>
          <a:blip r:embed="rId3"/>
          <a:stretch>
            <a:fillRect/>
          </a:stretch>
        </p:blipFill>
        <p:spPr>
          <a:xfrm>
            <a:off x="1456841" y="1167779"/>
            <a:ext cx="6548034" cy="3645087"/>
          </a:xfrm>
          <a:prstGeom prst="rect">
            <a:avLst/>
          </a:prstGeom>
        </p:spPr>
      </p:pic>
    </p:spTree>
    <p:extLst>
      <p:ext uri="{BB962C8B-B14F-4D97-AF65-F5344CB8AC3E}">
        <p14:creationId xmlns:p14="http://schemas.microsoft.com/office/powerpoint/2010/main" val="29770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2985433"/>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This project was not just an exercise in data analysis but also a deep dive into the dynamic world of high-value startups.</a:t>
            </a:r>
          </a:p>
          <a:p>
            <a:pPr marL="173736" indent="-173736">
              <a:spcAft>
                <a:spcPts val="800"/>
              </a:spcAft>
              <a:buFont typeface="Arial" panose="020B0604020202020204" pitchFamily="34" charset="0"/>
              <a:buChar char="•"/>
            </a:pPr>
            <a:r>
              <a:rPr lang="en-US" dirty="0">
                <a:latin typeface="+mn-lt"/>
              </a:rPr>
              <a:t> The insights gained from this </a:t>
            </a:r>
            <a:r>
              <a:rPr lang="en-US" dirty="0" err="1">
                <a:latin typeface="+mn-lt"/>
              </a:rPr>
              <a:t>PowerBI</a:t>
            </a:r>
            <a:r>
              <a:rPr lang="en-US" dirty="0">
                <a:latin typeface="+mn-lt"/>
              </a:rPr>
              <a:t> analysis are invaluable for understanding the evolving patterns in the investment world.</a:t>
            </a:r>
          </a:p>
          <a:p>
            <a:pPr marL="173736" indent="-173736">
              <a:spcAft>
                <a:spcPts val="800"/>
              </a:spcAft>
              <a:buFont typeface="Arial" panose="020B0604020202020204" pitchFamily="34" charset="0"/>
              <a:buChar char="•"/>
            </a:pPr>
            <a:r>
              <a:rPr lang="en-US" dirty="0">
                <a:latin typeface="+mn-lt"/>
              </a:rPr>
              <a:t>As the unicorn company landscape continues to evolve, further analysis could focus on linking these trends with broader economic indicators. </a:t>
            </a:r>
          </a:p>
          <a:p>
            <a:pPr marL="173736" indent="-173736">
              <a:spcAft>
                <a:spcPts val="800"/>
              </a:spcAft>
              <a:buFont typeface="Arial" panose="020B0604020202020204" pitchFamily="34" charset="0"/>
              <a:buChar char="•"/>
            </a:pPr>
            <a:r>
              <a:rPr lang="en-US" dirty="0">
                <a:latin typeface="+mn-lt"/>
              </a:rPr>
              <a:t>The intersection of startup valuation with global economic shifts presents an intriguing area for future exploration.</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Power BI Enabled Comprehensive Analysis on Unicorn Businesses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 Define unicorn businesses as startups with valuations exceeding $1 billion and highlight their significance in the global economy.</a:t>
                </a: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8" name="TextBox 7">
            <a:extLst>
              <a:ext uri="{FF2B5EF4-FFF2-40B4-BE49-F238E27FC236}">
                <a16:creationId xmlns:a16="http://schemas.microsoft.com/office/drawing/2014/main" id="{77FBD7B0-EE9D-84CC-C9B3-F1615472A067}"/>
              </a:ext>
            </a:extLst>
          </p:cNvPr>
          <p:cNvSpPr txBox="1"/>
          <p:nvPr/>
        </p:nvSpPr>
        <p:spPr>
          <a:xfrm>
            <a:off x="1413217" y="2204051"/>
            <a:ext cx="5481794" cy="738664"/>
          </a:xfrm>
          <a:prstGeom prst="rect">
            <a:avLst/>
          </a:prstGeom>
          <a:noFill/>
        </p:spPr>
        <p:txBody>
          <a:bodyPr wrap="square">
            <a:spAutoFit/>
          </a:bodyPr>
          <a:lstStyle/>
          <a:p>
            <a:r>
              <a:rPr lang="en-US" dirty="0"/>
              <a:t>Analyze the business models, market strategies, and innovation mechanisms driving unicorn success through case studies, industry insights, and academic research.</a:t>
            </a:r>
            <a:endParaRPr lang="en-IN" dirty="0"/>
          </a:p>
        </p:txBody>
      </p:sp>
      <p:sp>
        <p:nvSpPr>
          <p:cNvPr id="10" name="TextBox 9">
            <a:extLst>
              <a:ext uri="{FF2B5EF4-FFF2-40B4-BE49-F238E27FC236}">
                <a16:creationId xmlns:a16="http://schemas.microsoft.com/office/drawing/2014/main" id="{3A013163-02A2-AD91-946F-3C39C88BCA66}"/>
              </a:ext>
            </a:extLst>
          </p:cNvPr>
          <p:cNvSpPr txBox="1"/>
          <p:nvPr/>
        </p:nvSpPr>
        <p:spPr>
          <a:xfrm>
            <a:off x="1413217" y="3077404"/>
            <a:ext cx="6607629" cy="738664"/>
          </a:xfrm>
          <a:prstGeom prst="rect">
            <a:avLst/>
          </a:prstGeom>
          <a:noFill/>
        </p:spPr>
        <p:txBody>
          <a:bodyPr wrap="square">
            <a:spAutoFit/>
          </a:bodyPr>
          <a:lstStyle/>
          <a:p>
            <a:r>
              <a:rPr lang="en-US" dirty="0"/>
              <a:t>Explore the ecosystem surrounding unicorn businesses, including the role of venture capital, regulatory frameworks, and emerging trends shaping their trajectory.</a:t>
            </a:r>
            <a:endParaRPr lang="en-IN" dirty="0"/>
          </a:p>
        </p:txBody>
      </p:sp>
      <p:sp>
        <p:nvSpPr>
          <p:cNvPr id="14" name="TextBox 13">
            <a:extLst>
              <a:ext uri="{FF2B5EF4-FFF2-40B4-BE49-F238E27FC236}">
                <a16:creationId xmlns:a16="http://schemas.microsoft.com/office/drawing/2014/main" id="{855E9CCC-FA7D-FB39-F7CE-BB6B5222C491}"/>
              </a:ext>
            </a:extLst>
          </p:cNvPr>
          <p:cNvSpPr txBox="1"/>
          <p:nvPr/>
        </p:nvSpPr>
        <p:spPr>
          <a:xfrm>
            <a:off x="1413217" y="3950757"/>
            <a:ext cx="6994899" cy="738664"/>
          </a:xfrm>
          <a:prstGeom prst="rect">
            <a:avLst/>
          </a:prstGeom>
          <a:noFill/>
        </p:spPr>
        <p:txBody>
          <a:bodyPr wrap="square">
            <a:spAutoFit/>
          </a:bodyPr>
          <a:lstStyle/>
          <a:p>
            <a:r>
              <a:rPr lang="en-US" dirty="0"/>
              <a:t>Provide actionable recommendations for entrepreneurs, investors, and policymakers to foster sustainable growth and innovation, covering scaling strategies, risk mitigation tactics, and opportunities for leveraging the unicorn phenomenon.</a:t>
            </a:r>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361124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IN" dirty="0">
                <a:latin typeface="+mn-lt"/>
              </a:rPr>
              <a:t>Which investor funded for most of the Unicorns?</a:t>
            </a:r>
          </a:p>
          <a:p>
            <a:pPr marL="173736" indent="-173736">
              <a:spcAft>
                <a:spcPts val="800"/>
              </a:spcAft>
              <a:buFont typeface="Arial" panose="020B0604020202020204" pitchFamily="34" charset="0"/>
              <a:buChar char="•"/>
            </a:pPr>
            <a:r>
              <a:rPr lang="en-US" dirty="0">
                <a:latin typeface="+mn-lt"/>
              </a:rPr>
              <a:t>  Which country(s) dominates in terms of the </a:t>
            </a:r>
          </a:p>
          <a:p>
            <a:pPr>
              <a:spcAft>
                <a:spcPts val="800"/>
              </a:spcAft>
            </a:pPr>
            <a:r>
              <a:rPr lang="en-US" dirty="0">
                <a:latin typeface="+mn-lt"/>
              </a:rPr>
              <a:t>       number of unicorn companies?</a:t>
            </a:r>
          </a:p>
          <a:p>
            <a:pPr marL="285750" indent="-285750">
              <a:spcAft>
                <a:spcPts val="800"/>
              </a:spcAft>
              <a:buFont typeface="Arial" panose="020B0604020202020204" pitchFamily="34" charset="0"/>
              <a:buChar char="•"/>
            </a:pPr>
            <a:r>
              <a:rPr lang="en-US" dirty="0">
                <a:latin typeface="+mn-lt"/>
              </a:rPr>
              <a:t>What is the total valuation of unicorn companies?</a:t>
            </a:r>
          </a:p>
          <a:p>
            <a:pPr marL="285750" indent="-285750">
              <a:spcAft>
                <a:spcPts val="800"/>
              </a:spcAft>
              <a:buFont typeface="Arial" panose="020B0604020202020204" pitchFamily="34" charset="0"/>
              <a:buChar char="•"/>
            </a:pPr>
            <a:r>
              <a:rPr lang="en-US" dirty="0">
                <a:latin typeface="+mn-lt"/>
              </a:rPr>
              <a:t>What are the top 15 industries ranked by valuation, and what insights can be derived?</a:t>
            </a:r>
          </a:p>
          <a:p>
            <a:pPr marL="285750" indent="-285750">
              <a:spcAft>
                <a:spcPts val="800"/>
              </a:spcAft>
              <a:buFont typeface="Arial" panose="020B0604020202020204" pitchFamily="34" charset="0"/>
              <a:buChar char="•"/>
            </a:pPr>
            <a:r>
              <a:rPr lang="en-US" dirty="0">
                <a:latin typeface="+mn-lt"/>
              </a:rPr>
              <a:t>How many unicorn companies have there been in the past 10 years?</a:t>
            </a:r>
          </a:p>
          <a:p>
            <a:pPr marL="285750" indent="-285750">
              <a:spcAft>
                <a:spcPts val="800"/>
              </a:spcAft>
              <a:buFont typeface="Arial" panose="020B0604020202020204" pitchFamily="34" charset="0"/>
              <a:buChar char="•"/>
            </a:pPr>
            <a:r>
              <a:rPr lang="en-US" dirty="0">
                <a:latin typeface="+mn-lt"/>
              </a:rPr>
              <a:t>What is the average time from establishment to becoming a unicorn company?</a:t>
            </a:r>
          </a:p>
          <a:p>
            <a:pPr marL="285750" indent="-285750">
              <a:spcAft>
                <a:spcPts val="800"/>
              </a:spcAft>
              <a:buFont typeface="Arial" panose="020B0604020202020204" pitchFamily="34" charset="0"/>
              <a:buChar char="•"/>
            </a:pPr>
            <a:r>
              <a:rPr lang="en-US" dirty="0">
                <a:latin typeface="+mn-lt"/>
              </a:rPr>
              <a:t>How has the number of unicorn companies joining the market evolved over the years?</a:t>
            </a:r>
            <a:br>
              <a:rPr lang="en-IN" dirty="0">
                <a:latin typeface="+mn-lt"/>
              </a:rPr>
            </a:b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48813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b="1" dirty="0">
                <a:latin typeface="+mn-lt"/>
              </a:rPr>
              <a:t>STEP1: </a:t>
            </a:r>
          </a:p>
          <a:p>
            <a:pPr>
              <a:spcAft>
                <a:spcPts val="800"/>
              </a:spcAft>
            </a:pPr>
            <a:r>
              <a:rPr lang="en-US" b="1" dirty="0">
                <a:latin typeface="+mn-lt"/>
              </a:rPr>
              <a:t>          Data Collection , Data Cleaning and Pre Processing.</a:t>
            </a:r>
          </a:p>
          <a:p>
            <a:pPr marL="285750" indent="-285750">
              <a:spcAft>
                <a:spcPts val="800"/>
              </a:spcAft>
              <a:buFont typeface="Arial" panose="020B0604020202020204" pitchFamily="34" charset="0"/>
              <a:buChar char="•"/>
            </a:pPr>
            <a:r>
              <a:rPr lang="en-US" b="1" dirty="0">
                <a:latin typeface="+mn-lt"/>
              </a:rPr>
              <a:t>STEP2:</a:t>
            </a:r>
          </a:p>
          <a:p>
            <a:pPr>
              <a:spcAft>
                <a:spcPts val="800"/>
              </a:spcAft>
            </a:pPr>
            <a:r>
              <a:rPr lang="en-US" b="1" dirty="0">
                <a:latin typeface="+mn-lt"/>
              </a:rPr>
              <a:t>            DAX Functions and Basic Visualization.</a:t>
            </a:r>
          </a:p>
          <a:p>
            <a:pPr marL="285750" indent="-285750">
              <a:spcAft>
                <a:spcPts val="800"/>
              </a:spcAft>
              <a:buFont typeface="Arial" panose="020B0604020202020204" pitchFamily="34" charset="0"/>
              <a:buChar char="•"/>
            </a:pPr>
            <a:r>
              <a:rPr lang="en-US" b="1" dirty="0">
                <a:latin typeface="+mn-lt"/>
              </a:rPr>
              <a:t>STEP3:</a:t>
            </a:r>
          </a:p>
          <a:p>
            <a:pPr>
              <a:spcAft>
                <a:spcPts val="800"/>
              </a:spcAft>
            </a:pPr>
            <a:r>
              <a:rPr lang="en-US" b="1" dirty="0">
                <a:latin typeface="+mn-lt"/>
              </a:rPr>
              <a:t>            Analysis/Visualization.</a:t>
            </a:r>
          </a:p>
          <a:p>
            <a:pPr marL="285750" indent="-285750">
              <a:spcAft>
                <a:spcPts val="800"/>
              </a:spcAft>
              <a:buFont typeface="Arial" panose="020B0604020202020204" pitchFamily="34" charset="0"/>
              <a:buChar char="•"/>
            </a:pPr>
            <a:r>
              <a:rPr lang="en-US" b="1" dirty="0">
                <a:latin typeface="+mn-lt"/>
              </a:rPr>
              <a:t>STEP4:</a:t>
            </a:r>
          </a:p>
          <a:p>
            <a:pPr>
              <a:spcAft>
                <a:spcPts val="800"/>
              </a:spcAft>
            </a:pPr>
            <a:r>
              <a:rPr lang="en-US" b="1" dirty="0">
                <a:latin typeface="+mn-lt"/>
              </a:rPr>
              <a:t>            Formatting and Testing.</a:t>
            </a:r>
          </a:p>
          <a:p>
            <a:pPr marL="285750" indent="-285750">
              <a:spcAft>
                <a:spcPts val="800"/>
              </a:spcAft>
              <a:buFont typeface="Arial" panose="020B0604020202020204" pitchFamily="34" charset="0"/>
              <a:buChar char="•"/>
            </a:pPr>
            <a:r>
              <a:rPr lang="en-US" b="1" dirty="0">
                <a:latin typeface="+mn-lt"/>
              </a:rPr>
              <a:t>STEP5:</a:t>
            </a:r>
          </a:p>
          <a:p>
            <a:pPr>
              <a:spcAft>
                <a:spcPts val="800"/>
              </a:spcAft>
            </a:pPr>
            <a:r>
              <a:rPr lang="en-US" b="1" dirty="0">
                <a:latin typeface="+mn-lt"/>
              </a:rPr>
              <a:t>            Story Telling, Sharing.</a:t>
            </a:r>
          </a:p>
          <a:p>
            <a:pPr marL="285750" indent="-285750">
              <a:spcAft>
                <a:spcPts val="800"/>
              </a:spcAft>
              <a:buFont typeface="Arial" panose="020B0604020202020204" pitchFamily="34" charset="0"/>
              <a:buChar char="•"/>
            </a:pPr>
            <a:endParaRPr lang="en-US" dirty="0">
              <a:latin typeface="+mn-lt"/>
            </a:endParaRPr>
          </a:p>
        </p:txBody>
      </p:sp>
      <p:pic>
        <p:nvPicPr>
          <p:cNvPr id="2050" name="Picture 2">
            <a:extLst>
              <a:ext uri="{FF2B5EF4-FFF2-40B4-BE49-F238E27FC236}">
                <a16:creationId xmlns:a16="http://schemas.microsoft.com/office/drawing/2014/main" id="{CCEB9257-0D30-3017-CDC5-21CBFDF0AD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82"/>
          <a:stretch/>
        </p:blipFill>
        <p:spPr bwMode="auto">
          <a:xfrm>
            <a:off x="4482737" y="1846217"/>
            <a:ext cx="4661263" cy="223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1"/>
            <a:ext cx="7736843" cy="3180358"/>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b="1" dirty="0">
                <a:latin typeface="+mn-lt"/>
              </a:rPr>
              <a:t>I have identified the investor who funded most of the Unicorns using stacked bar chart.</a:t>
            </a:r>
          </a:p>
          <a:p>
            <a:pPr marL="285750" indent="-285750">
              <a:spcAft>
                <a:spcPts val="800"/>
              </a:spcAft>
              <a:buFont typeface="Arial" panose="020B0604020202020204" pitchFamily="34" charset="0"/>
              <a:buChar char="•"/>
            </a:pPr>
            <a:r>
              <a:rPr lang="en-US" b="1" dirty="0">
                <a:latin typeface="+mn-lt"/>
              </a:rPr>
              <a:t>I have identified which country(s) dominates in terms of the </a:t>
            </a:r>
          </a:p>
          <a:p>
            <a:pPr>
              <a:spcAft>
                <a:spcPts val="800"/>
              </a:spcAft>
            </a:pPr>
            <a:r>
              <a:rPr lang="en-US" b="1" dirty="0">
                <a:latin typeface="+mn-lt"/>
              </a:rPr>
              <a:t>      number of unicorn companies using map chart.</a:t>
            </a:r>
          </a:p>
          <a:p>
            <a:pPr marL="285750" indent="-285750">
              <a:spcAft>
                <a:spcPts val="800"/>
              </a:spcAft>
              <a:buFont typeface="Arial" panose="020B0604020202020204" pitchFamily="34" charset="0"/>
              <a:buChar char="•"/>
            </a:pPr>
            <a:r>
              <a:rPr lang="en-US" b="1" dirty="0">
                <a:latin typeface="+mn-lt"/>
              </a:rPr>
              <a:t>I have identified total valuation of unicorn companies using card.</a:t>
            </a:r>
          </a:p>
          <a:p>
            <a:pPr marL="285750" indent="-285750">
              <a:spcAft>
                <a:spcPts val="800"/>
              </a:spcAft>
              <a:buFont typeface="Arial" panose="020B0604020202020204" pitchFamily="34" charset="0"/>
              <a:buChar char="•"/>
            </a:pPr>
            <a:r>
              <a:rPr lang="en-US" b="1" dirty="0">
                <a:latin typeface="+mn-lt"/>
              </a:rPr>
              <a:t>I have identified top 15 industries ranked by valuation using line and stacked column chart.</a:t>
            </a:r>
          </a:p>
          <a:p>
            <a:pPr marL="285750" indent="-285750">
              <a:spcAft>
                <a:spcPts val="800"/>
              </a:spcAft>
              <a:buFont typeface="Arial" panose="020B0604020202020204" pitchFamily="34" charset="0"/>
              <a:buChar char="•"/>
            </a:pPr>
            <a:r>
              <a:rPr lang="en-US" b="1" dirty="0">
                <a:latin typeface="+mn-lt"/>
              </a:rPr>
              <a:t>I have identified the number of  unicorn companies in the past 10 years.</a:t>
            </a:r>
          </a:p>
          <a:p>
            <a:pPr marL="285750" indent="-285750">
              <a:spcAft>
                <a:spcPts val="800"/>
              </a:spcAft>
              <a:buFont typeface="Arial" panose="020B0604020202020204" pitchFamily="34" charset="0"/>
              <a:buChar char="•"/>
            </a:pPr>
            <a:r>
              <a:rPr lang="en-US" b="1" dirty="0">
                <a:latin typeface="+mn-lt"/>
              </a:rPr>
              <a:t>I have identified the average years of companies to become Unicorns using card.</a:t>
            </a:r>
          </a:p>
          <a:p>
            <a:pPr marL="285750" indent="-285750">
              <a:spcAft>
                <a:spcPts val="800"/>
              </a:spcAft>
              <a:buFont typeface="Arial" panose="020B0604020202020204" pitchFamily="34" charset="0"/>
              <a:buChar char="•"/>
            </a:pPr>
            <a:r>
              <a:rPr lang="en-US" b="1" dirty="0">
                <a:latin typeface="+mn-lt"/>
              </a:rPr>
              <a:t>I have identified the number of unicorn companies joining the market evolved over the years using line chart.</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30777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err="1">
                <a:latin typeface="+mn-lt"/>
              </a:rPr>
              <a:t>PowerBI</a:t>
            </a:r>
            <a:r>
              <a:rPr lang="en-US" dirty="0">
                <a:latin typeface="+mn-lt"/>
              </a:rPr>
              <a:t>	</a:t>
            </a:r>
          </a:p>
        </p:txBody>
      </p:sp>
      <p:pic>
        <p:nvPicPr>
          <p:cNvPr id="1028" name="Picture 4" descr="OIP.aZzjxbVj3iOfSrOvZADc8AHaGN (474×397)">
            <a:extLst>
              <a:ext uri="{FF2B5EF4-FFF2-40B4-BE49-F238E27FC236}">
                <a16:creationId xmlns:a16="http://schemas.microsoft.com/office/drawing/2014/main" id="{230ED132-A2B7-AEB6-8F31-799252713E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3" t="5481" r="2549" b="25430"/>
          <a:stretch/>
        </p:blipFill>
        <p:spPr bwMode="auto">
          <a:xfrm>
            <a:off x="3477615" y="1139502"/>
            <a:ext cx="5481327" cy="332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3" name="Picture 2">
            <a:extLst>
              <a:ext uri="{FF2B5EF4-FFF2-40B4-BE49-F238E27FC236}">
                <a16:creationId xmlns:a16="http://schemas.microsoft.com/office/drawing/2014/main" id="{2AD88A3A-8C91-FC52-E1E3-82A4CCA06896}"/>
              </a:ext>
            </a:extLst>
          </p:cNvPr>
          <p:cNvPicPr>
            <a:picLocks noChangeAspect="1"/>
          </p:cNvPicPr>
          <p:nvPr/>
        </p:nvPicPr>
        <p:blipFill rotWithShape="1">
          <a:blip r:embed="rId3"/>
          <a:srcRect t="12128"/>
          <a:stretch/>
        </p:blipFill>
        <p:spPr>
          <a:xfrm>
            <a:off x="4767583" y="1603876"/>
            <a:ext cx="4036782" cy="2532695"/>
          </a:xfrm>
          <a:prstGeom prst="rect">
            <a:avLst/>
          </a:prstGeom>
        </p:spPr>
      </p:pic>
      <p:sp>
        <p:nvSpPr>
          <p:cNvPr id="4" name="TextBox 3">
            <a:extLst>
              <a:ext uri="{FF2B5EF4-FFF2-40B4-BE49-F238E27FC236}">
                <a16:creationId xmlns:a16="http://schemas.microsoft.com/office/drawing/2014/main" id="{9FEBB93A-F428-84A0-543B-17A82C4E46EF}"/>
              </a:ext>
            </a:extLst>
          </p:cNvPr>
          <p:cNvSpPr txBox="1"/>
          <p:nvPr/>
        </p:nvSpPr>
        <p:spPr>
          <a:xfrm>
            <a:off x="322217" y="1323703"/>
            <a:ext cx="4054201" cy="2677656"/>
          </a:xfrm>
          <a:prstGeom prst="rect">
            <a:avLst/>
          </a:prstGeom>
          <a:noFill/>
        </p:spPr>
        <p:txBody>
          <a:bodyPr wrap="square" rtlCol="0">
            <a:spAutoFit/>
          </a:bodyPr>
          <a:lstStyle/>
          <a:p>
            <a:r>
              <a:rPr lang="en-US" dirty="0"/>
              <a:t>We can see the massive drive in valuation as we move away from Fintech Industry to Travel industries, despite the sinusoidal (rise and fall of) funding due to intermittent recession, the valuation of unicorn companies keep rising especially in the Fintech industry. At the highest valuation $882 of the Fintech Industry , this industry had total 20.86% companies. Other industries having counting percentage of company less than 20%.Internet software and E-commerce as they are the global leader holding more than 50% in total valuation.</a:t>
            </a:r>
            <a:endParaRPr lang="en-IN" dirty="0"/>
          </a:p>
        </p:txBody>
      </p:sp>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287625" y="1766206"/>
            <a:ext cx="4140684" cy="246386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represent the country(s) dominates in terms of the number of unicorn </a:t>
            </a:r>
            <a:r>
              <a:rPr lang="en-US" dirty="0" err="1">
                <a:solidFill>
                  <a:schemeClr val="tx1"/>
                </a:solidFill>
              </a:rPr>
              <a:t>companies.In</a:t>
            </a:r>
            <a:r>
              <a:rPr lang="en-US" dirty="0">
                <a:solidFill>
                  <a:schemeClr val="tx1"/>
                </a:solidFill>
              </a:rPr>
              <a:t> the dynamic landscape of unicorn companies, North America and Asia have seen a remarkable surge in their numbers. Notably, the United States(562), China(173), and India(65) maintain their top positions globally, owing to their robust ecosystems fostering innovation, access to capital, and market opportunities, thereby solidifying their dominance and influence in the global unicorn ecosystem.</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IN" dirty="0">
              <a:solidFill>
                <a:schemeClr val="tx1"/>
              </a:solidFill>
            </a:endParaRPr>
          </a:p>
        </p:txBody>
      </p:sp>
      <p:pic>
        <p:nvPicPr>
          <p:cNvPr id="4" name="Picture 3">
            <a:extLst>
              <a:ext uri="{FF2B5EF4-FFF2-40B4-BE49-F238E27FC236}">
                <a16:creationId xmlns:a16="http://schemas.microsoft.com/office/drawing/2014/main" id="{040D3BD5-7628-9ED1-E1CF-BDABF4D042A7}"/>
              </a:ext>
            </a:extLst>
          </p:cNvPr>
          <p:cNvPicPr>
            <a:picLocks noChangeAspect="1"/>
          </p:cNvPicPr>
          <p:nvPr/>
        </p:nvPicPr>
        <p:blipFill rotWithShape="1">
          <a:blip r:embed="rId3"/>
          <a:srcRect t="1575"/>
          <a:stretch/>
        </p:blipFill>
        <p:spPr>
          <a:xfrm>
            <a:off x="5093544" y="1524000"/>
            <a:ext cx="3972080" cy="2463860"/>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2865</TotalTime>
  <Words>724</Words>
  <Application>Microsoft Office PowerPoint</Application>
  <PresentationFormat>On-screen Show (16:9)</PresentationFormat>
  <Paragraphs>71</Paragraphs>
  <Slides>13</Slides>
  <Notes>13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Firdous Anjum</cp:lastModifiedBy>
  <cp:revision>56</cp:revision>
  <dcterms:modified xsi:type="dcterms:W3CDTF">2024-03-30T07:01:15Z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