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italic.fntdata"/><Relationship Id="rId10" Type="http://schemas.openxmlformats.org/officeDocument/2006/relationships/slide" Target="slides/slide5.xml"/><Relationship Id="rId54" Type="http://schemas.openxmlformats.org/officeDocument/2006/relationships/font" Target="fonts/Raleway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se-raccoon-bomyr9-dev-ed--c.trailblaze.vf.force.com/apex/Web_Chat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se-raccoon-bomyr9-dev-ed--c.trailblaze.vf.force.com/apex/Web_Chat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8f2e62aa4_1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8f2e62aa4_1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8f2e62a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8f2e62a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8f2e62a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8f2e62a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8f2e62aa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8f2e62a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8f2e62aa4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8f2e62aa4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8f2e62aa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8f2e62aa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~ Use Case #11 Chatter Users for External Partners; functionality: users without login access until the company specifies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8f2e62aa4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8f2e62aa4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~ 24: 15% Discount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8f2e62aa4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8f2e62aa4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8f2e62aa4_1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8f2e62aa4_1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~ 37: Next Payment Due - Story Pt 2 - Taylor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8f2e62aa4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8f2e62aa4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~ #45 </a:t>
            </a:r>
            <a:r>
              <a:rPr lang="en"/>
              <a:t>Contact Business When Next Payment Is Due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8f2e62aa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8f2e62aa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8f2e62aa4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8f2e62aa4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16, Engineers only need to see these fields, custom profile called engineeringlayout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8f2e62aa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8f2e62a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8f2e62aa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8f2e62aa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8f2e62aa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8f2e62aa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~ 21: Track Progress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8f2e62aa4_1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8f2e62aa4_1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8f2e62aa4_1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8f2e62aa4_1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8f2e62aa4_1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8f2e62aa4_1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8f2e62aa4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8f2e62aa4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~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Engineers Work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8f2e62aa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8f2e62aa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8f2e62aa4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8f2e62aa4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f2e62a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f2e62a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8f2e62aa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8f2e62aa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8f2e62a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8f2e62a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8f2e62aa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8f2e62aa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90219c4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290219c4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8f2e62aa4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28f2e62aa4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8f2e62aa4_1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8f2e62aa4_1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8f2e62aa4_1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28f2e62aa4_1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8f2e62aa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28f2e62aa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8f2e62aa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8f2e62aa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28f2e62a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28f2e62a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8f2e62a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8f2e62a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8f2e62aa4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8f2e62aa4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28f2e62a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28f2e62a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28f2e62aa4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28f2e62aa4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8f2e62aa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28f2e62aa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8f2e62a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8f2e62a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~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27: 2 Days for New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28f2e62a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28f2e62a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Chat (</a:t>
            </a: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8f2e62aa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8f2e62aa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8f2e62aa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8f2e62aa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8f2e62aa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8f2e62a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f2e62aa4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f2e62aa4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8f2e62aa4_1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8f2e62aa4_1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8f2e62aa4_1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8f2e62aa4_1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8f2e62aa4_1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8f2e62aa4_1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38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ng"/><Relationship Id="rId4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4932" y="661506"/>
            <a:ext cx="63315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1- United Solar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1- United Solar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0" y="3238450"/>
            <a:ext cx="90831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Amplifire– Nicholas Kroeger, Samuel Kuhn, Jeff Janes, Parker Van Every, Taylor Billingsley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82050" y="3659200"/>
            <a:ext cx="26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Developer Team: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Backup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Export Service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Export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Branding</a:t>
            </a: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2501398" y="1211350"/>
            <a:ext cx="1532001" cy="3395598"/>
            <a:chOff x="2501398" y="1211350"/>
            <a:chExt cx="1532001" cy="3395598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2533698" y="1243648"/>
              <a:ext cx="1499700" cy="33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1" name="Google Shape;161;p23"/>
            <p:cNvPicPr preferRelativeResize="0"/>
            <p:nvPr/>
          </p:nvPicPr>
          <p:blipFill rotWithShape="1">
            <a:blip r:embed="rId3">
              <a:alphaModFix/>
            </a:blip>
            <a:srcRect b="16571" l="13646" r="14981" t="9480"/>
            <a:stretch/>
          </p:blipFill>
          <p:spPr>
            <a:xfrm>
              <a:off x="2501398" y="1211350"/>
              <a:ext cx="1499552" cy="33633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3"/>
          <p:cNvGrpSpPr/>
          <p:nvPr/>
        </p:nvGrpSpPr>
        <p:grpSpPr>
          <a:xfrm>
            <a:off x="5606023" y="1211350"/>
            <a:ext cx="1586000" cy="3395598"/>
            <a:chOff x="5606023" y="1211350"/>
            <a:chExt cx="1586000" cy="3395598"/>
          </a:xfrm>
        </p:grpSpPr>
        <p:sp>
          <p:nvSpPr>
            <p:cNvPr id="163" name="Google Shape;163;p23"/>
            <p:cNvSpPr txBox="1"/>
            <p:nvPr/>
          </p:nvSpPr>
          <p:spPr>
            <a:xfrm>
              <a:off x="5638323" y="1243648"/>
              <a:ext cx="1553700" cy="33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4" name="Google Shape;16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6023" y="1211350"/>
              <a:ext cx="1553552" cy="33633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/>
        </p:nvSpPr>
        <p:spPr>
          <a:xfrm>
            <a:off x="428100" y="1940000"/>
            <a:ext cx="189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United Solar Colors!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30649" y="1831049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Clients and Accounts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and Accounts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 flipH="1">
            <a:off x="4801975" y="2026225"/>
            <a:ext cx="2831700" cy="218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F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687425" y="2026225"/>
            <a:ext cx="2744100" cy="218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1687425" y="575950"/>
            <a:ext cx="642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Types (Household/Business)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890275" y="1344150"/>
            <a:ext cx="6321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United Solar requested to display only household type fields on account pages pertaining to Account Types of: </a:t>
            </a:r>
            <a:r>
              <a:rPr b="1" lang="en" sz="1200"/>
              <a:t>Household</a:t>
            </a:r>
            <a:endParaRPr b="1" sz="1200"/>
          </a:p>
        </p:txBody>
      </p:sp>
      <p:sp>
        <p:nvSpPr>
          <p:cNvPr id="180" name="Google Shape;180;p25"/>
          <p:cNvSpPr txBox="1"/>
          <p:nvPr/>
        </p:nvSpPr>
        <p:spPr>
          <a:xfrm>
            <a:off x="2472550" y="2026225"/>
            <a:ext cx="150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Type: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Household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 Layout: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Household: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remove 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usiness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related fields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006225" y="2026225"/>
            <a:ext cx="171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Type: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Default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 Layout: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Account Records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(Default)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2358350" y="575950"/>
            <a:ext cx="642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Types (Household/Business)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542175" y="3838950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Household 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035550" y="1302525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9" name="Google Shape;189;p26"/>
          <p:cNvGrpSpPr/>
          <p:nvPr/>
        </p:nvGrpSpPr>
        <p:grpSpPr>
          <a:xfrm>
            <a:off x="4754875" y="2042025"/>
            <a:ext cx="3951725" cy="2333485"/>
            <a:chOff x="4754875" y="2042025"/>
            <a:chExt cx="3951725" cy="2333485"/>
          </a:xfrm>
        </p:grpSpPr>
        <p:sp>
          <p:nvSpPr>
            <p:cNvPr id="190" name="Google Shape;190;p26"/>
            <p:cNvSpPr txBox="1"/>
            <p:nvPr/>
          </p:nvSpPr>
          <p:spPr>
            <a:xfrm>
              <a:off x="4798800" y="2051410"/>
              <a:ext cx="3907800" cy="232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1" name="Google Shape;19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4875" y="2042025"/>
              <a:ext cx="3907840" cy="22859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92" name="Google Shape;192;p26"/>
          <p:cNvGrpSpPr/>
          <p:nvPr/>
        </p:nvGrpSpPr>
        <p:grpSpPr>
          <a:xfrm>
            <a:off x="152400" y="1363750"/>
            <a:ext cx="4285025" cy="2328726"/>
            <a:chOff x="152400" y="1363750"/>
            <a:chExt cx="4285025" cy="2328726"/>
          </a:xfrm>
        </p:grpSpPr>
        <p:sp>
          <p:nvSpPr>
            <p:cNvPr id="193" name="Google Shape;193;p26"/>
            <p:cNvSpPr txBox="1"/>
            <p:nvPr/>
          </p:nvSpPr>
          <p:spPr>
            <a:xfrm>
              <a:off x="196325" y="1406476"/>
              <a:ext cx="4241100" cy="228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4" name="Google Shape;19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363750"/>
              <a:ext cx="4241150" cy="22859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64150" y="575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Interface and Benefits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164150" y="1094350"/>
            <a:ext cx="2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1" name="Google Shape;201;p27"/>
          <p:cNvGrpSpPr/>
          <p:nvPr/>
        </p:nvGrpSpPr>
        <p:grpSpPr>
          <a:xfrm>
            <a:off x="95775" y="1473200"/>
            <a:ext cx="5518698" cy="2719322"/>
            <a:chOff x="95775" y="1473200"/>
            <a:chExt cx="5518698" cy="2719322"/>
          </a:xfrm>
        </p:grpSpPr>
        <p:sp>
          <p:nvSpPr>
            <p:cNvPr id="202" name="Google Shape;202;p27"/>
            <p:cNvSpPr txBox="1"/>
            <p:nvPr/>
          </p:nvSpPr>
          <p:spPr>
            <a:xfrm>
              <a:off x="128073" y="1529722"/>
              <a:ext cx="5486400" cy="266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3" name="Google Shape;20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775" y="1473200"/>
              <a:ext cx="5486403" cy="2686847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75" y="4336376"/>
            <a:ext cx="57531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5803650" y="1605275"/>
            <a:ext cx="312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profiles generated for client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login access until the client specifies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External Chatter licenses for each 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Ability to quickly grant login access by generating their passwords and notifying them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816875" y="4336375"/>
            <a:ext cx="698100" cy="3231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610275" y="4659475"/>
            <a:ext cx="166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Missing login button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Client Interface and 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8"/>
          <p:cNvGrpSpPr/>
          <p:nvPr/>
        </p:nvGrpSpPr>
        <p:grpSpPr>
          <a:xfrm>
            <a:off x="171575" y="1328271"/>
            <a:ext cx="3669798" cy="1975402"/>
            <a:chOff x="171575" y="1328271"/>
            <a:chExt cx="3669798" cy="1975402"/>
          </a:xfrm>
        </p:grpSpPr>
        <p:sp>
          <p:nvSpPr>
            <p:cNvPr id="214" name="Google Shape;214;p28"/>
            <p:cNvSpPr txBox="1"/>
            <p:nvPr/>
          </p:nvSpPr>
          <p:spPr>
            <a:xfrm>
              <a:off x="203873" y="1360573"/>
              <a:ext cx="3637500" cy="194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15" name="Google Shape;21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575" y="1328271"/>
              <a:ext cx="3637376" cy="19429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16" name="Google Shape;216;p28"/>
          <p:cNvSpPr txBox="1"/>
          <p:nvPr/>
        </p:nvSpPr>
        <p:spPr>
          <a:xfrm>
            <a:off x="0" y="3457500"/>
            <a:ext cx="40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Discounted  price book for United Solar’ 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806300" y="2132450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8" name="Google Shape;218;p28"/>
          <p:cNvGrpSpPr/>
          <p:nvPr/>
        </p:nvGrpSpPr>
        <p:grpSpPr>
          <a:xfrm>
            <a:off x="4065300" y="2456450"/>
            <a:ext cx="4848198" cy="2196798"/>
            <a:chOff x="4065300" y="2532650"/>
            <a:chExt cx="4848198" cy="2196798"/>
          </a:xfrm>
        </p:grpSpPr>
        <p:sp>
          <p:nvSpPr>
            <p:cNvPr id="219" name="Google Shape;219;p28"/>
            <p:cNvSpPr txBox="1"/>
            <p:nvPr/>
          </p:nvSpPr>
          <p:spPr>
            <a:xfrm>
              <a:off x="4097598" y="2564948"/>
              <a:ext cx="4815900" cy="216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0" name="Google Shape;22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5300" y="2532650"/>
              <a:ext cx="4815902" cy="21644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21" name="Google Shape;221;p28"/>
          <p:cNvSpPr txBox="1"/>
          <p:nvPr/>
        </p:nvSpPr>
        <p:spPr>
          <a:xfrm>
            <a:off x="4065300" y="183322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price book entry is marked down by 15%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1825" y="4355100"/>
            <a:ext cx="225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Price Book Customization!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0" y="0"/>
            <a:ext cx="26634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Client Interface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and Benefits</a:t>
            </a:r>
            <a:endParaRPr sz="2100"/>
          </a:p>
        </p:txBody>
      </p:sp>
      <p:sp>
        <p:nvSpPr>
          <p:cNvPr id="228" name="Google Shape;228;p29"/>
          <p:cNvSpPr txBox="1"/>
          <p:nvPr/>
        </p:nvSpPr>
        <p:spPr>
          <a:xfrm>
            <a:off x="4407350" y="1534025"/>
            <a:ext cx="45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329000" y="2502875"/>
            <a:ext cx="605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31925" y="1833225"/>
            <a:ext cx="2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1" name="Google Shape;231;p29"/>
          <p:cNvGrpSpPr/>
          <p:nvPr/>
        </p:nvGrpSpPr>
        <p:grpSpPr>
          <a:xfrm>
            <a:off x="90950" y="1488875"/>
            <a:ext cx="4056498" cy="2472498"/>
            <a:chOff x="90950" y="1488875"/>
            <a:chExt cx="4056498" cy="2472498"/>
          </a:xfrm>
        </p:grpSpPr>
        <p:grpSp>
          <p:nvGrpSpPr>
            <p:cNvPr id="232" name="Google Shape;232;p29"/>
            <p:cNvGrpSpPr/>
            <p:nvPr/>
          </p:nvGrpSpPr>
          <p:grpSpPr>
            <a:xfrm>
              <a:off x="90950" y="1488875"/>
              <a:ext cx="4056498" cy="2472498"/>
              <a:chOff x="90950" y="1488875"/>
              <a:chExt cx="4056498" cy="2472498"/>
            </a:xfrm>
          </p:grpSpPr>
          <p:sp>
            <p:nvSpPr>
              <p:cNvPr id="233" name="Google Shape;233;p29"/>
              <p:cNvSpPr txBox="1"/>
              <p:nvPr/>
            </p:nvSpPr>
            <p:spPr>
              <a:xfrm>
                <a:off x="123248" y="1521173"/>
                <a:ext cx="4024200" cy="2440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34" name="Google Shape;23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0950" y="1488875"/>
                <a:ext cx="4024200" cy="2440321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cxnSp>
          <p:nvCxnSpPr>
            <p:cNvPr id="235" name="Google Shape;235;p29"/>
            <p:cNvCxnSpPr>
              <a:stCxn id="236" idx="1"/>
            </p:cNvCxnSpPr>
            <p:nvPr/>
          </p:nvCxnSpPr>
          <p:spPr>
            <a:xfrm rot="10800000">
              <a:off x="717175" y="3528725"/>
              <a:ext cx="812100" cy="255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7" name="Google Shape;237;p29"/>
          <p:cNvGrpSpPr/>
          <p:nvPr/>
        </p:nvGrpSpPr>
        <p:grpSpPr>
          <a:xfrm>
            <a:off x="5148250" y="1538775"/>
            <a:ext cx="3922098" cy="2368148"/>
            <a:chOff x="5148250" y="1538775"/>
            <a:chExt cx="3922098" cy="2368148"/>
          </a:xfrm>
        </p:grpSpPr>
        <p:grpSp>
          <p:nvGrpSpPr>
            <p:cNvPr id="238" name="Google Shape;238;p29"/>
            <p:cNvGrpSpPr/>
            <p:nvPr/>
          </p:nvGrpSpPr>
          <p:grpSpPr>
            <a:xfrm>
              <a:off x="5148250" y="1538775"/>
              <a:ext cx="3922098" cy="2368148"/>
              <a:chOff x="5148250" y="1538775"/>
              <a:chExt cx="3922098" cy="2368148"/>
            </a:xfrm>
          </p:grpSpPr>
          <p:sp>
            <p:nvSpPr>
              <p:cNvPr id="239" name="Google Shape;239;p29"/>
              <p:cNvSpPr txBox="1"/>
              <p:nvPr/>
            </p:nvSpPr>
            <p:spPr>
              <a:xfrm>
                <a:off x="5180548" y="1566323"/>
                <a:ext cx="3889800" cy="23406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40" name="Google Shape;240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148250" y="1538775"/>
                <a:ext cx="3889674" cy="2340525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cxnSp>
          <p:nvCxnSpPr>
            <p:cNvPr id="241" name="Google Shape;241;p29"/>
            <p:cNvCxnSpPr/>
            <p:nvPr/>
          </p:nvCxnSpPr>
          <p:spPr>
            <a:xfrm rot="10800000">
              <a:off x="5689625" y="3457475"/>
              <a:ext cx="370500" cy="142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2" name="Google Shape;242;p29"/>
          <p:cNvSpPr txBox="1"/>
          <p:nvPr/>
        </p:nvSpPr>
        <p:spPr>
          <a:xfrm>
            <a:off x="289700" y="4206725"/>
            <a:ext cx="81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Additionally implemented an option for changing product price when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editing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 entry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529275" y="3599975"/>
            <a:ext cx="9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Price with premium unchecked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003125" y="3443800"/>
            <a:ext cx="10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Price with premium checked (after saving)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3794700" y="427575"/>
            <a:ext cx="2450700" cy="1111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wanna change it within the record itself?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2272025" y="404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Client Interface and Benefits</a:t>
            </a:r>
            <a:endParaRPr/>
          </a:p>
        </p:txBody>
      </p:sp>
      <p:grpSp>
        <p:nvGrpSpPr>
          <p:cNvPr id="250" name="Google Shape;250;p30"/>
          <p:cNvGrpSpPr/>
          <p:nvPr/>
        </p:nvGrpSpPr>
        <p:grpSpPr>
          <a:xfrm>
            <a:off x="702900" y="3560363"/>
            <a:ext cx="7075398" cy="1060059"/>
            <a:chOff x="702900" y="3560363"/>
            <a:chExt cx="7075398" cy="1060059"/>
          </a:xfrm>
        </p:grpSpPr>
        <p:sp>
          <p:nvSpPr>
            <p:cNvPr id="251" name="Google Shape;251;p30"/>
            <p:cNvSpPr txBox="1"/>
            <p:nvPr/>
          </p:nvSpPr>
          <p:spPr>
            <a:xfrm>
              <a:off x="735198" y="3594422"/>
              <a:ext cx="7043100" cy="102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2" name="Google Shape;25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2900" y="3560363"/>
              <a:ext cx="7043151" cy="10260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3" name="Google Shape;253;p30"/>
          <p:cNvGrpSpPr/>
          <p:nvPr/>
        </p:nvGrpSpPr>
        <p:grpSpPr>
          <a:xfrm>
            <a:off x="234538" y="1174825"/>
            <a:ext cx="2544384" cy="1478573"/>
            <a:chOff x="233263" y="1237625"/>
            <a:chExt cx="2544384" cy="1478573"/>
          </a:xfrm>
        </p:grpSpPr>
        <p:sp>
          <p:nvSpPr>
            <p:cNvPr id="254" name="Google Shape;254;p30"/>
            <p:cNvSpPr txBox="1"/>
            <p:nvPr/>
          </p:nvSpPr>
          <p:spPr>
            <a:xfrm>
              <a:off x="305946" y="1277998"/>
              <a:ext cx="2471700" cy="1438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5" name="Google Shape;255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263" y="1237625"/>
              <a:ext cx="2505075" cy="14382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6" name="Google Shape;256;p30"/>
          <p:cNvGrpSpPr/>
          <p:nvPr/>
        </p:nvGrpSpPr>
        <p:grpSpPr>
          <a:xfrm>
            <a:off x="5422741" y="983845"/>
            <a:ext cx="3500033" cy="1955553"/>
            <a:chOff x="5430816" y="1117245"/>
            <a:chExt cx="3500033" cy="1955553"/>
          </a:xfrm>
        </p:grpSpPr>
        <p:sp>
          <p:nvSpPr>
            <p:cNvPr id="257" name="Google Shape;257;p30"/>
            <p:cNvSpPr/>
            <p:nvPr/>
          </p:nvSpPr>
          <p:spPr>
            <a:xfrm>
              <a:off x="5463148" y="1134499"/>
              <a:ext cx="3467700" cy="193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30816" y="1117245"/>
              <a:ext cx="3467627" cy="19101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59" name="Google Shape;259;p30"/>
          <p:cNvSpPr txBox="1"/>
          <p:nvPr/>
        </p:nvSpPr>
        <p:spPr>
          <a:xfrm>
            <a:off x="1230050" y="4743300"/>
            <a:ext cx="56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Formula Used: IF(Next_Payment_Due__c &lt;= NOW(), True, False)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109425" y="2799075"/>
            <a:ext cx="35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When date is set in the future, field saves fine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079375" y="1211913"/>
            <a:ext cx="22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If date is set in the past, it will give an error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User will receive a message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414650" y="3020525"/>
            <a:ext cx="43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Validation rule implemented on the field within Orders Object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FBF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2759575" y="367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Client Interface and Benefits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53550" y="1595775"/>
            <a:ext cx="56922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notifications: Accounts are now notified via email when their payment is due in two days!</a:t>
            </a:r>
            <a:endParaRPr/>
          </a:p>
        </p:txBody>
      </p:sp>
      <p:grpSp>
        <p:nvGrpSpPr>
          <p:cNvPr id="269" name="Google Shape;269;p31"/>
          <p:cNvGrpSpPr/>
          <p:nvPr/>
        </p:nvGrpSpPr>
        <p:grpSpPr>
          <a:xfrm>
            <a:off x="76500" y="856550"/>
            <a:ext cx="2545333" cy="2121449"/>
            <a:chOff x="76500" y="856550"/>
            <a:chExt cx="2545333" cy="2121449"/>
          </a:xfrm>
        </p:grpSpPr>
        <p:sp>
          <p:nvSpPr>
            <p:cNvPr id="270" name="Google Shape;270;p31"/>
            <p:cNvSpPr/>
            <p:nvPr/>
          </p:nvSpPr>
          <p:spPr>
            <a:xfrm>
              <a:off x="104833" y="884899"/>
              <a:ext cx="2517000" cy="2093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31"/>
            <p:cNvGrpSpPr/>
            <p:nvPr/>
          </p:nvGrpSpPr>
          <p:grpSpPr>
            <a:xfrm>
              <a:off x="76500" y="856550"/>
              <a:ext cx="2517000" cy="2093100"/>
              <a:chOff x="76500" y="856550"/>
              <a:chExt cx="2517000" cy="2093100"/>
            </a:xfrm>
          </p:grpSpPr>
          <p:sp>
            <p:nvSpPr>
              <p:cNvPr id="272" name="Google Shape;272;p31"/>
              <p:cNvSpPr/>
              <p:nvPr/>
            </p:nvSpPr>
            <p:spPr>
              <a:xfrm>
                <a:off x="76500" y="856550"/>
                <a:ext cx="2517000" cy="2093100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4150" y="906090"/>
                <a:ext cx="2421701" cy="1994001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274" name="Google Shape;274;p31"/>
          <p:cNvGrpSpPr/>
          <p:nvPr/>
        </p:nvGrpSpPr>
        <p:grpSpPr>
          <a:xfrm>
            <a:off x="76200" y="3073282"/>
            <a:ext cx="9011823" cy="2022438"/>
            <a:chOff x="0" y="3149501"/>
            <a:chExt cx="9172339" cy="2022438"/>
          </a:xfrm>
        </p:grpSpPr>
        <p:sp>
          <p:nvSpPr>
            <p:cNvPr id="275" name="Google Shape;275;p31"/>
            <p:cNvSpPr txBox="1"/>
            <p:nvPr/>
          </p:nvSpPr>
          <p:spPr>
            <a:xfrm>
              <a:off x="28339" y="3177839"/>
              <a:ext cx="9144000" cy="199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6" name="Google Shape;27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3149501"/>
              <a:ext cx="9144000" cy="199399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77" name="Google Shape;277;p31"/>
            <p:cNvSpPr/>
            <p:nvPr/>
          </p:nvSpPr>
          <p:spPr>
            <a:xfrm>
              <a:off x="5895850" y="3802900"/>
              <a:ext cx="1887900" cy="20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4"/>
          <p:cNvGrpSpPr/>
          <p:nvPr/>
        </p:nvGrpSpPr>
        <p:grpSpPr>
          <a:xfrm>
            <a:off x="290625" y="1171132"/>
            <a:ext cx="3521598" cy="2750291"/>
            <a:chOff x="290625" y="1171132"/>
            <a:chExt cx="3521598" cy="2750291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322923" y="1203423"/>
              <a:ext cx="3489300" cy="271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2" name="Google Shape;8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625" y="1171132"/>
              <a:ext cx="3489450" cy="271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83" name="Google Shape;83;p14"/>
          <p:cNvSpPr txBox="1"/>
          <p:nvPr/>
        </p:nvSpPr>
        <p:spPr>
          <a:xfrm>
            <a:off x="4306825" y="1716675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51875" y="2012475"/>
            <a:ext cx="23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Production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Installation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623550" y="1235075"/>
            <a:ext cx="37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Solar Panels Company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647075" y="2815675"/>
            <a:ext cx="23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Customers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951875" y="3537775"/>
            <a:ext cx="23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Business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Households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Interface and Benefits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69031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4" name="Google Shape;284;p32"/>
          <p:cNvSpPr txBox="1"/>
          <p:nvPr/>
        </p:nvSpPr>
        <p:spPr>
          <a:xfrm>
            <a:off x="164150" y="1094350"/>
            <a:ext cx="2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5" name="Google Shape;285;p32"/>
          <p:cNvGrpSpPr/>
          <p:nvPr/>
        </p:nvGrpSpPr>
        <p:grpSpPr>
          <a:xfrm>
            <a:off x="922875" y="1188100"/>
            <a:ext cx="7541898" cy="3081199"/>
            <a:chOff x="922875" y="1188100"/>
            <a:chExt cx="7541898" cy="3081199"/>
          </a:xfrm>
        </p:grpSpPr>
        <p:sp>
          <p:nvSpPr>
            <p:cNvPr id="286" name="Google Shape;286;p32"/>
            <p:cNvSpPr txBox="1"/>
            <p:nvPr/>
          </p:nvSpPr>
          <p:spPr>
            <a:xfrm>
              <a:off x="955173" y="1220398"/>
              <a:ext cx="7509600" cy="304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7" name="Google Shape;28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2875" y="1188100"/>
              <a:ext cx="7509725" cy="3048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430649" y="1831049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Employees and UX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and UX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Certifications</a:t>
            </a:r>
            <a:r>
              <a:rPr lang="en"/>
              <a:t> and Employees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5552626" y="1595775"/>
            <a:ext cx="3178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Certs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Find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Products Certified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Certified Engineers</a:t>
            </a:r>
            <a:endParaRPr/>
          </a:p>
        </p:txBody>
      </p:sp>
      <p:grpSp>
        <p:nvGrpSpPr>
          <p:cNvPr id="300" name="Google Shape;300;p34"/>
          <p:cNvGrpSpPr/>
          <p:nvPr/>
        </p:nvGrpSpPr>
        <p:grpSpPr>
          <a:xfrm>
            <a:off x="187700" y="1477300"/>
            <a:ext cx="5342898" cy="2893998"/>
            <a:chOff x="187700" y="1477300"/>
            <a:chExt cx="5342898" cy="2893998"/>
          </a:xfrm>
        </p:grpSpPr>
        <p:sp>
          <p:nvSpPr>
            <p:cNvPr id="301" name="Google Shape;301;p34"/>
            <p:cNvSpPr txBox="1"/>
            <p:nvPr/>
          </p:nvSpPr>
          <p:spPr>
            <a:xfrm>
              <a:off x="219998" y="1509598"/>
              <a:ext cx="5310600" cy="286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2" name="Google Shape;30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700" y="1477300"/>
              <a:ext cx="5310650" cy="28616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5"/>
          <p:cNvGrpSpPr/>
          <p:nvPr/>
        </p:nvGrpSpPr>
        <p:grpSpPr>
          <a:xfrm>
            <a:off x="4185725" y="1961475"/>
            <a:ext cx="4982504" cy="2973488"/>
            <a:chOff x="4185725" y="1961475"/>
            <a:chExt cx="4982504" cy="2973488"/>
          </a:xfrm>
        </p:grpSpPr>
        <p:sp>
          <p:nvSpPr>
            <p:cNvPr id="308" name="Google Shape;308;p35"/>
            <p:cNvSpPr/>
            <p:nvPr/>
          </p:nvSpPr>
          <p:spPr>
            <a:xfrm>
              <a:off x="4209949" y="1985699"/>
              <a:ext cx="4958280" cy="2949264"/>
            </a:xfrm>
            <a:prstGeom prst="cloud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4185725" y="1961475"/>
              <a:ext cx="4958280" cy="2949264"/>
            </a:xfrm>
            <a:prstGeom prst="cloud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5"/>
          <p:cNvSpPr txBox="1"/>
          <p:nvPr>
            <p:ph type="title"/>
          </p:nvPr>
        </p:nvSpPr>
        <p:spPr>
          <a:xfrm>
            <a:off x="1744850" y="-85500"/>
            <a:ext cx="63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Employee Access and Security</a:t>
            </a:r>
            <a:endParaRPr sz="2500"/>
          </a:p>
        </p:txBody>
      </p:sp>
      <p:sp>
        <p:nvSpPr>
          <p:cNvPr id="311" name="Google Shape;311;p35"/>
          <p:cNvSpPr/>
          <p:nvPr/>
        </p:nvSpPr>
        <p:spPr>
          <a:xfrm>
            <a:off x="-404000" y="551906"/>
            <a:ext cx="4958280" cy="3063312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-404000" y="508052"/>
            <a:ext cx="4958280" cy="3063312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00" y="1236698"/>
            <a:ext cx="3456874" cy="166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11000" l="0" r="0" t="-11000"/>
          <a:stretch/>
        </p:blipFill>
        <p:spPr>
          <a:xfrm>
            <a:off x="4357525" y="2754275"/>
            <a:ext cx="4786475" cy="5183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525" y="3338642"/>
            <a:ext cx="4786473" cy="9927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35"/>
          <p:cNvSpPr txBox="1"/>
          <p:nvPr/>
        </p:nvSpPr>
        <p:spPr>
          <a:xfrm>
            <a:off x="0" y="3671250"/>
            <a:ext cx="26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work path progress banner has been implemented in the Work Order Object layout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4670150" y="718538"/>
            <a:ext cx="39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United Solar engineers can now follow a step-by-step process when working on current assignments for installation and repair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2740350" y="36997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/>
          <p:nvPr/>
        </p:nvSpPr>
        <p:spPr>
          <a:xfrm>
            <a:off x="204200" y="3298600"/>
            <a:ext cx="3775800" cy="14391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4948800" y="736125"/>
            <a:ext cx="4103400" cy="1524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0" y="-854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/>
              <a:t>Employee Access and Security</a:t>
            </a:r>
            <a:endParaRPr sz="2500"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0" y="855475"/>
            <a:ext cx="4422798" cy="2306598"/>
            <a:chOff x="0" y="855475"/>
            <a:chExt cx="4422798" cy="2306598"/>
          </a:xfrm>
        </p:grpSpPr>
        <p:sp>
          <p:nvSpPr>
            <p:cNvPr id="327" name="Google Shape;327;p36"/>
            <p:cNvSpPr txBox="1"/>
            <p:nvPr/>
          </p:nvSpPr>
          <p:spPr>
            <a:xfrm>
              <a:off x="32298" y="887773"/>
              <a:ext cx="4390500" cy="227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28" name="Google Shape;32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55475"/>
              <a:ext cx="4390373" cy="227432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329" name="Google Shape;329;p36"/>
          <p:cNvGrpSpPr/>
          <p:nvPr/>
        </p:nvGrpSpPr>
        <p:grpSpPr>
          <a:xfrm>
            <a:off x="4906025" y="2571750"/>
            <a:ext cx="4422798" cy="2348898"/>
            <a:chOff x="4906025" y="2571750"/>
            <a:chExt cx="4422798" cy="2348898"/>
          </a:xfrm>
        </p:grpSpPr>
        <p:sp>
          <p:nvSpPr>
            <p:cNvPr id="330" name="Google Shape;330;p36"/>
            <p:cNvSpPr txBox="1"/>
            <p:nvPr/>
          </p:nvSpPr>
          <p:spPr>
            <a:xfrm>
              <a:off x="4938323" y="2604048"/>
              <a:ext cx="4390500" cy="231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31" name="Google Shape;33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6025" y="2571750"/>
              <a:ext cx="4390375" cy="2316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32" name="Google Shape;332;p36"/>
          <p:cNvSpPr txBox="1"/>
          <p:nvPr/>
        </p:nvSpPr>
        <p:spPr>
          <a:xfrm>
            <a:off x="61750" y="3333250"/>
            <a:ext cx="3690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Easily adjust the fields added to each step and include additional information and encouragement to your employee base!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4777800" y="850125"/>
            <a:ext cx="427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adjust the steps that show in the path, edit the picklist in object manager; you’re able to add and remove additional!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/>
              <a:t>Employee Access and Security</a:t>
            </a:r>
            <a:endParaRPr sz="1900"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1188000" y="988900"/>
            <a:ext cx="67680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Solar now has automatic updates to their scheduling object whenever a work order gets completed!</a:t>
            </a: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164150" y="2307350"/>
            <a:ext cx="4316839" cy="2374339"/>
            <a:chOff x="164150" y="2307350"/>
            <a:chExt cx="4316839" cy="2374339"/>
          </a:xfrm>
        </p:grpSpPr>
        <p:sp>
          <p:nvSpPr>
            <p:cNvPr id="341" name="Google Shape;341;p37"/>
            <p:cNvSpPr txBox="1"/>
            <p:nvPr/>
          </p:nvSpPr>
          <p:spPr>
            <a:xfrm>
              <a:off x="192489" y="2335689"/>
              <a:ext cx="4288500" cy="234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42" name="Google Shape;34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150" y="2307350"/>
              <a:ext cx="4288627" cy="2345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343" name="Google Shape;343;p37"/>
          <p:cNvGrpSpPr/>
          <p:nvPr/>
        </p:nvGrpSpPr>
        <p:grpSpPr>
          <a:xfrm>
            <a:off x="4629874" y="2307349"/>
            <a:ext cx="4446740" cy="2374340"/>
            <a:chOff x="4629874" y="2307349"/>
            <a:chExt cx="4446740" cy="2374340"/>
          </a:xfrm>
        </p:grpSpPr>
        <p:sp>
          <p:nvSpPr>
            <p:cNvPr id="344" name="Google Shape;344;p37"/>
            <p:cNvSpPr txBox="1"/>
            <p:nvPr/>
          </p:nvSpPr>
          <p:spPr>
            <a:xfrm>
              <a:off x="4658214" y="2335689"/>
              <a:ext cx="4418400" cy="234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45" name="Google Shape;345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29874" y="2307349"/>
              <a:ext cx="4418350" cy="2345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8"/>
          <p:cNvGrpSpPr/>
          <p:nvPr/>
        </p:nvGrpSpPr>
        <p:grpSpPr>
          <a:xfrm>
            <a:off x="0" y="2851351"/>
            <a:ext cx="9172339" cy="2320263"/>
            <a:chOff x="0" y="2851351"/>
            <a:chExt cx="9172339" cy="2320263"/>
          </a:xfrm>
        </p:grpSpPr>
        <p:sp>
          <p:nvSpPr>
            <p:cNvPr id="352" name="Google Shape;352;p38"/>
            <p:cNvSpPr txBox="1"/>
            <p:nvPr/>
          </p:nvSpPr>
          <p:spPr>
            <a:xfrm>
              <a:off x="28339" y="2879614"/>
              <a:ext cx="9144000" cy="229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53" name="Google Shape;35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851351"/>
              <a:ext cx="9143998" cy="229214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cxnSp>
        <p:nvCxnSpPr>
          <p:cNvPr id="354" name="Google Shape;354;p38"/>
          <p:cNvCxnSpPr>
            <a:stCxn id="355" idx="2"/>
            <a:endCxn id="353" idx="0"/>
          </p:cNvCxnSpPr>
          <p:nvPr/>
        </p:nvCxnSpPr>
        <p:spPr>
          <a:xfrm flipH="1" rot="-5400000">
            <a:off x="4062226" y="2341539"/>
            <a:ext cx="1005300" cy="141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8"/>
          <p:cNvSpPr txBox="1"/>
          <p:nvPr/>
        </p:nvSpPr>
        <p:spPr>
          <a:xfrm>
            <a:off x="275450" y="1933000"/>
            <a:ext cx="373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Date gets hidden when the status on the parent object Work Order is completed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4735075" y="2148550"/>
            <a:ext cx="4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our engineers’ views are clutter-free!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0" y="1391550"/>
            <a:ext cx="912000" cy="32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0" y="4383600"/>
            <a:ext cx="1054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>
            <a:off x="0" y="-58650"/>
            <a:ext cx="9143905" cy="1933034"/>
            <a:chOff x="0" y="-58645"/>
            <a:chExt cx="9172339" cy="1933034"/>
          </a:xfrm>
        </p:grpSpPr>
        <p:sp>
          <p:nvSpPr>
            <p:cNvPr id="361" name="Google Shape;361;p38"/>
            <p:cNvSpPr txBox="1"/>
            <p:nvPr/>
          </p:nvSpPr>
          <p:spPr>
            <a:xfrm>
              <a:off x="28339" y="-30311"/>
              <a:ext cx="9144000" cy="190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55" name="Google Shape;355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58645"/>
              <a:ext cx="9143998" cy="190459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62" name="Google Shape;362;p38"/>
            <p:cNvSpPr txBox="1"/>
            <p:nvPr/>
          </p:nvSpPr>
          <p:spPr>
            <a:xfrm>
              <a:off x="5347750" y="693550"/>
              <a:ext cx="337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Work Order Status: Complete!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3" name="Google Shape;363;p38"/>
          <p:cNvSpPr txBox="1"/>
          <p:nvPr/>
        </p:nvSpPr>
        <p:spPr>
          <a:xfrm>
            <a:off x="5988875" y="3656975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 Order Status: Working!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403700" y="1947225"/>
            <a:ext cx="3732900" cy="793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4678075" y="1890225"/>
            <a:ext cx="3946500" cy="874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FBFD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>
            <a:off x="503425" y="1282575"/>
            <a:ext cx="7850700" cy="255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1759100" y="547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Employee Access and Security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261225" y="4055875"/>
            <a:ext cx="84633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Queues to hold assignments (work orders from cases)  for team Engineer and customer support  representatives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39"/>
          <p:cNvGrpSpPr/>
          <p:nvPr/>
        </p:nvGrpSpPr>
        <p:grpSpPr>
          <a:xfrm>
            <a:off x="503425" y="1282575"/>
            <a:ext cx="7879039" cy="2587939"/>
            <a:chOff x="503425" y="1282575"/>
            <a:chExt cx="7879039" cy="2587939"/>
          </a:xfrm>
        </p:grpSpPr>
        <p:sp>
          <p:nvSpPr>
            <p:cNvPr id="374" name="Google Shape;374;p39"/>
            <p:cNvSpPr txBox="1"/>
            <p:nvPr/>
          </p:nvSpPr>
          <p:spPr>
            <a:xfrm>
              <a:off x="531764" y="1310914"/>
              <a:ext cx="7850700" cy="255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75" name="Google Shape;375;p39"/>
            <p:cNvGrpSpPr/>
            <p:nvPr/>
          </p:nvGrpSpPr>
          <p:grpSpPr>
            <a:xfrm>
              <a:off x="503425" y="1282575"/>
              <a:ext cx="7850700" cy="2559600"/>
              <a:chOff x="503425" y="1282575"/>
              <a:chExt cx="7850700" cy="2559600"/>
            </a:xfrm>
          </p:grpSpPr>
          <p:sp>
            <p:nvSpPr>
              <p:cNvPr id="376" name="Google Shape;376;p39"/>
              <p:cNvSpPr/>
              <p:nvPr/>
            </p:nvSpPr>
            <p:spPr>
              <a:xfrm>
                <a:off x="503425" y="1282575"/>
                <a:ext cx="7850700" cy="25596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77" name="Google Shape;377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74650" y="1450037"/>
                <a:ext cx="7700224" cy="2243425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Announcements</a:t>
            </a: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2559650" y="1283850"/>
            <a:ext cx="60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CEO wanted a place to make announcement everyone would see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2809950" y="2503125"/>
            <a:ext cx="46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Created a notification alert in chatter so anything coming from the CEO would shows as a notification available for everyone to see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41"/>
          <p:cNvGrpSpPr/>
          <p:nvPr/>
        </p:nvGrpSpPr>
        <p:grpSpPr>
          <a:xfrm>
            <a:off x="130951" y="1365363"/>
            <a:ext cx="5177904" cy="2144315"/>
            <a:chOff x="130951" y="1365363"/>
            <a:chExt cx="5177904" cy="2144315"/>
          </a:xfrm>
        </p:grpSpPr>
        <p:sp>
          <p:nvSpPr>
            <p:cNvPr id="390" name="Google Shape;390;p41"/>
            <p:cNvSpPr txBox="1"/>
            <p:nvPr/>
          </p:nvSpPr>
          <p:spPr>
            <a:xfrm>
              <a:off x="163256" y="1397677"/>
              <a:ext cx="5145600" cy="211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91" name="Google Shape;39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951" y="1365363"/>
              <a:ext cx="5145701" cy="211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92" name="Google Shape;392;p41"/>
          <p:cNvSpPr txBox="1"/>
          <p:nvPr/>
        </p:nvSpPr>
        <p:spPr>
          <a:xfrm>
            <a:off x="4311803" y="2995677"/>
            <a:ext cx="4143300" cy="16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1"/>
          <p:cNvSpPr txBox="1"/>
          <p:nvPr>
            <p:ph type="title"/>
          </p:nvPr>
        </p:nvSpPr>
        <p:spPr>
          <a:xfrm>
            <a:off x="24164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Announcements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1862275" y="3533825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Sent as CEO (firehawk)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7059313" y="1211350"/>
            <a:ext cx="146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Logged in as Cory Crenshaw notification shows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713" y="2948063"/>
            <a:ext cx="4143375" cy="168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41"/>
          <p:cNvGrpSpPr/>
          <p:nvPr/>
        </p:nvGrpSpPr>
        <p:grpSpPr>
          <a:xfrm>
            <a:off x="7217538" y="2258050"/>
            <a:ext cx="1311475" cy="1219325"/>
            <a:chOff x="6757425" y="2877225"/>
            <a:chExt cx="1311475" cy="1219325"/>
          </a:xfrm>
        </p:grpSpPr>
        <p:sp>
          <p:nvSpPr>
            <p:cNvPr id="398" name="Google Shape;398;p41"/>
            <p:cNvSpPr txBox="1"/>
            <p:nvPr/>
          </p:nvSpPr>
          <p:spPr>
            <a:xfrm>
              <a:off x="6777100" y="2905850"/>
              <a:ext cx="1291800" cy="119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99" name="Google Shape;39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57425" y="2877225"/>
              <a:ext cx="1276350" cy="1190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and Implementation</a:t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4823575" y="1173524"/>
            <a:ext cx="4120098" cy="2828899"/>
            <a:chOff x="4823575" y="1173524"/>
            <a:chExt cx="4120098" cy="2828899"/>
          </a:xfrm>
        </p:grpSpPr>
        <p:sp>
          <p:nvSpPr>
            <p:cNvPr id="94" name="Google Shape;94;p15"/>
            <p:cNvSpPr txBox="1"/>
            <p:nvPr/>
          </p:nvSpPr>
          <p:spPr>
            <a:xfrm>
              <a:off x="4855873" y="1205823"/>
              <a:ext cx="4087800" cy="279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5" name="Google Shape;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3575" y="1173524"/>
              <a:ext cx="4087800" cy="27964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 Workflow</a:t>
            </a:r>
            <a:endParaRPr/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in engineering assigned to Sam (Lisa)*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Engineers are sent an email when assigned a work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 set as engineer, Licences issue</a:t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0" y="0"/>
            <a:ext cx="418800" cy="400200"/>
          </a:xfrm>
          <a:prstGeom prst="rect">
            <a:avLst/>
          </a:prstGeom>
          <a:solidFill>
            <a:srgbClr val="2AFFB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7" name="Google Shape;407;p42"/>
          <p:cNvGrpSpPr/>
          <p:nvPr/>
        </p:nvGrpSpPr>
        <p:grpSpPr>
          <a:xfrm>
            <a:off x="167350" y="400200"/>
            <a:ext cx="2133739" cy="2280739"/>
            <a:chOff x="167350" y="400200"/>
            <a:chExt cx="2133739" cy="2280739"/>
          </a:xfrm>
        </p:grpSpPr>
        <p:sp>
          <p:nvSpPr>
            <p:cNvPr id="408" name="Google Shape;408;p42"/>
            <p:cNvSpPr txBox="1"/>
            <p:nvPr/>
          </p:nvSpPr>
          <p:spPr>
            <a:xfrm>
              <a:off x="195689" y="428539"/>
              <a:ext cx="2105400" cy="22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09" name="Google Shape;40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50" y="400200"/>
              <a:ext cx="2105313" cy="225240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10" name="Google Shape;410;p42"/>
          <p:cNvGrpSpPr/>
          <p:nvPr/>
        </p:nvGrpSpPr>
        <p:grpSpPr>
          <a:xfrm>
            <a:off x="322431" y="2782525"/>
            <a:ext cx="1823533" cy="2415739"/>
            <a:chOff x="322431" y="2782525"/>
            <a:chExt cx="1823533" cy="2415739"/>
          </a:xfrm>
        </p:grpSpPr>
        <p:sp>
          <p:nvSpPr>
            <p:cNvPr id="411" name="Google Shape;411;p42"/>
            <p:cNvSpPr txBox="1"/>
            <p:nvPr/>
          </p:nvSpPr>
          <p:spPr>
            <a:xfrm>
              <a:off x="350764" y="2810864"/>
              <a:ext cx="1795200" cy="238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12" name="Google Shape;41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2431" y="2782525"/>
              <a:ext cx="1795150" cy="2387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13" name="Google Shape;413;p42"/>
          <p:cNvGrpSpPr/>
          <p:nvPr/>
        </p:nvGrpSpPr>
        <p:grpSpPr>
          <a:xfrm>
            <a:off x="2329799" y="2802538"/>
            <a:ext cx="2754739" cy="2375851"/>
            <a:chOff x="2329799" y="2802538"/>
            <a:chExt cx="2754739" cy="2375851"/>
          </a:xfrm>
        </p:grpSpPr>
        <p:sp>
          <p:nvSpPr>
            <p:cNvPr id="414" name="Google Shape;414;p42"/>
            <p:cNvSpPr txBox="1"/>
            <p:nvPr/>
          </p:nvSpPr>
          <p:spPr>
            <a:xfrm>
              <a:off x="2358139" y="2830889"/>
              <a:ext cx="2726400" cy="234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15" name="Google Shape;415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9799" y="2802538"/>
              <a:ext cx="2726499" cy="23474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558825" y="1502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Processes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1" name="Google Shape;421;p43"/>
          <p:cNvSpPr txBox="1"/>
          <p:nvPr>
            <p:ph type="title"/>
          </p:nvPr>
        </p:nvSpPr>
        <p:spPr>
          <a:xfrm>
            <a:off x="534601" y="1477801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Payment and Price Management</a:t>
            </a:r>
            <a:endParaRPr/>
          </a:p>
        </p:txBody>
      </p:sp>
      <p:sp>
        <p:nvSpPr>
          <p:cNvPr id="427" name="Google Shape;427;p44"/>
          <p:cNvSpPr txBox="1"/>
          <p:nvPr/>
        </p:nvSpPr>
        <p:spPr>
          <a:xfrm>
            <a:off x="3932375" y="1211350"/>
            <a:ext cx="4380900" cy="29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Modified Currency Setting on Company Information for United Solar to use Multiple Currencies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Added Exchange Rates for Yen(Japanese)  and Won (Korean)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Order has new field ‘Approved Payments’ and ‘Remaining Total’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Validation rule for Payment receipt ensures new payment receipt cannot exceed Order total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8" name="Google Shape;428;p44"/>
          <p:cNvGrpSpPr/>
          <p:nvPr/>
        </p:nvGrpSpPr>
        <p:grpSpPr>
          <a:xfrm>
            <a:off x="246675" y="697553"/>
            <a:ext cx="2174954" cy="1085251"/>
            <a:chOff x="246675" y="697553"/>
            <a:chExt cx="2174954" cy="1085251"/>
          </a:xfrm>
        </p:grpSpPr>
        <p:sp>
          <p:nvSpPr>
            <p:cNvPr id="429" name="Google Shape;429;p44"/>
            <p:cNvSpPr txBox="1"/>
            <p:nvPr/>
          </p:nvSpPr>
          <p:spPr>
            <a:xfrm>
              <a:off x="267929" y="714804"/>
              <a:ext cx="2153700" cy="106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30" name="Google Shape;43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675" y="697553"/>
              <a:ext cx="2153576" cy="106804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31" name="Google Shape;431;p44"/>
          <p:cNvGrpSpPr/>
          <p:nvPr/>
        </p:nvGrpSpPr>
        <p:grpSpPr>
          <a:xfrm>
            <a:off x="246666" y="3451725"/>
            <a:ext cx="2390063" cy="1269854"/>
            <a:chOff x="246666" y="3451725"/>
            <a:chExt cx="2390063" cy="1269854"/>
          </a:xfrm>
        </p:grpSpPr>
        <p:sp>
          <p:nvSpPr>
            <p:cNvPr id="432" name="Google Shape;432;p44"/>
            <p:cNvSpPr txBox="1"/>
            <p:nvPr/>
          </p:nvSpPr>
          <p:spPr>
            <a:xfrm>
              <a:off x="267929" y="3472979"/>
              <a:ext cx="2368800" cy="12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33" name="Google Shape;433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666" y="3451725"/>
              <a:ext cx="2368650" cy="12487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34" name="Google Shape;434;p44"/>
          <p:cNvGrpSpPr/>
          <p:nvPr/>
        </p:nvGrpSpPr>
        <p:grpSpPr>
          <a:xfrm>
            <a:off x="771450" y="1803675"/>
            <a:ext cx="1340354" cy="1620893"/>
            <a:chOff x="771450" y="1803675"/>
            <a:chExt cx="1340354" cy="1620893"/>
          </a:xfrm>
        </p:grpSpPr>
        <p:sp>
          <p:nvSpPr>
            <p:cNvPr id="435" name="Google Shape;435;p44"/>
            <p:cNvSpPr txBox="1"/>
            <p:nvPr/>
          </p:nvSpPr>
          <p:spPr>
            <a:xfrm>
              <a:off x="792704" y="1814468"/>
              <a:ext cx="1319100" cy="16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36" name="Google Shape;436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1450" y="1803675"/>
              <a:ext cx="1319100" cy="16099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37" name="Google Shape;437;p44"/>
          <p:cNvSpPr txBox="1"/>
          <p:nvPr/>
        </p:nvSpPr>
        <p:spPr>
          <a:xfrm>
            <a:off x="0" y="0"/>
            <a:ext cx="381300" cy="400200"/>
          </a:xfrm>
          <a:prstGeom prst="rect">
            <a:avLst/>
          </a:prstGeom>
          <a:solidFill>
            <a:srgbClr val="2AFFB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type="title"/>
          </p:nvPr>
        </p:nvSpPr>
        <p:spPr>
          <a:xfrm>
            <a:off x="265500" y="1040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Pictures</a:t>
            </a:r>
            <a:endParaRPr/>
          </a:p>
        </p:txBody>
      </p:sp>
      <p:grpSp>
        <p:nvGrpSpPr>
          <p:cNvPr id="443" name="Google Shape;443;p45"/>
          <p:cNvGrpSpPr/>
          <p:nvPr/>
        </p:nvGrpSpPr>
        <p:grpSpPr>
          <a:xfrm>
            <a:off x="70973" y="1422200"/>
            <a:ext cx="4445956" cy="2222839"/>
            <a:chOff x="147173" y="1422200"/>
            <a:chExt cx="4445956" cy="2222839"/>
          </a:xfrm>
        </p:grpSpPr>
        <p:sp>
          <p:nvSpPr>
            <p:cNvPr id="444" name="Google Shape;444;p45"/>
            <p:cNvSpPr txBox="1"/>
            <p:nvPr/>
          </p:nvSpPr>
          <p:spPr>
            <a:xfrm>
              <a:off x="168429" y="1450539"/>
              <a:ext cx="4424700" cy="219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45" name="Google Shape;445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73" y="1422200"/>
              <a:ext cx="4424824" cy="21944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46" name="Google Shape;446;p45"/>
          <p:cNvGrpSpPr/>
          <p:nvPr/>
        </p:nvGrpSpPr>
        <p:grpSpPr>
          <a:xfrm>
            <a:off x="5145174" y="76200"/>
            <a:ext cx="2128455" cy="2592854"/>
            <a:chOff x="5145174" y="0"/>
            <a:chExt cx="2128455" cy="2592854"/>
          </a:xfrm>
        </p:grpSpPr>
        <p:sp>
          <p:nvSpPr>
            <p:cNvPr id="447" name="Google Shape;447;p45"/>
            <p:cNvSpPr txBox="1"/>
            <p:nvPr/>
          </p:nvSpPr>
          <p:spPr>
            <a:xfrm>
              <a:off x="5166429" y="21254"/>
              <a:ext cx="2107200" cy="257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48" name="Google Shape;44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5174" y="0"/>
              <a:ext cx="2107075" cy="25716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49" name="Google Shape;449;p45"/>
          <p:cNvGrpSpPr/>
          <p:nvPr/>
        </p:nvGrpSpPr>
        <p:grpSpPr>
          <a:xfrm>
            <a:off x="4600085" y="2727527"/>
            <a:ext cx="4504184" cy="2353002"/>
            <a:chOff x="4599870" y="2663675"/>
            <a:chExt cx="4565359" cy="2417054"/>
          </a:xfrm>
        </p:grpSpPr>
        <p:sp>
          <p:nvSpPr>
            <p:cNvPr id="450" name="Google Shape;450;p45"/>
            <p:cNvSpPr txBox="1"/>
            <p:nvPr/>
          </p:nvSpPr>
          <p:spPr>
            <a:xfrm>
              <a:off x="4621129" y="2684929"/>
              <a:ext cx="4544100" cy="239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51" name="Google Shape;451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9870" y="2663675"/>
              <a:ext cx="4544125" cy="2395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52" name="Google Shape;452;p45"/>
          <p:cNvSpPr txBox="1"/>
          <p:nvPr/>
        </p:nvSpPr>
        <p:spPr>
          <a:xfrm>
            <a:off x="0" y="0"/>
            <a:ext cx="399900" cy="400200"/>
          </a:xfrm>
          <a:prstGeom prst="rect">
            <a:avLst/>
          </a:prstGeom>
          <a:solidFill>
            <a:srgbClr val="2AFFB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2300850" y="5535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Currencies</a:t>
            </a:r>
            <a:endParaRPr/>
          </a:p>
        </p:txBody>
      </p:sp>
      <p:grpSp>
        <p:nvGrpSpPr>
          <p:cNvPr id="458" name="Google Shape;458;p46"/>
          <p:cNvGrpSpPr/>
          <p:nvPr/>
        </p:nvGrpSpPr>
        <p:grpSpPr>
          <a:xfrm>
            <a:off x="1047070" y="1896671"/>
            <a:ext cx="7049871" cy="948447"/>
            <a:chOff x="152400" y="1363750"/>
            <a:chExt cx="7687973" cy="948447"/>
          </a:xfrm>
        </p:grpSpPr>
        <p:sp>
          <p:nvSpPr>
            <p:cNvPr id="459" name="Google Shape;459;p46"/>
            <p:cNvSpPr txBox="1"/>
            <p:nvPr/>
          </p:nvSpPr>
          <p:spPr>
            <a:xfrm>
              <a:off x="192773" y="1412197"/>
              <a:ext cx="7647600" cy="90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60" name="Google Shape;46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363750"/>
              <a:ext cx="7647625" cy="9000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461" name="Google Shape;461;p46"/>
          <p:cNvSpPr txBox="1"/>
          <p:nvPr/>
        </p:nvSpPr>
        <p:spPr>
          <a:xfrm>
            <a:off x="0" y="0"/>
            <a:ext cx="373800" cy="400200"/>
          </a:xfrm>
          <a:prstGeom prst="rect">
            <a:avLst/>
          </a:prstGeom>
          <a:solidFill>
            <a:srgbClr val="2AFFB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2400250" y="2769775"/>
            <a:ext cx="5367600" cy="15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Lightning to add path element to top of Case 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Modified picklist to include options United Solar required: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New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Accepted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In Progress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Delayed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Closed (Failed)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Closed (Success)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468" name="Google Shape;468;p47"/>
          <p:cNvSpPr txBox="1"/>
          <p:nvPr/>
        </p:nvSpPr>
        <p:spPr>
          <a:xfrm>
            <a:off x="2414350" y="1590675"/>
            <a:ext cx="5353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United Solar request that we add a path to track the progression of a case through the system.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  <a:endParaRPr/>
          </a:p>
        </p:txBody>
      </p:sp>
      <p:grpSp>
        <p:nvGrpSpPr>
          <p:cNvPr id="474" name="Google Shape;474;p48"/>
          <p:cNvGrpSpPr/>
          <p:nvPr/>
        </p:nvGrpSpPr>
        <p:grpSpPr>
          <a:xfrm>
            <a:off x="514750" y="1727858"/>
            <a:ext cx="8338100" cy="2834347"/>
            <a:chOff x="304800" y="2971521"/>
            <a:chExt cx="8338100" cy="1663252"/>
          </a:xfrm>
        </p:grpSpPr>
        <p:sp>
          <p:nvSpPr>
            <p:cNvPr id="475" name="Google Shape;475;p48"/>
            <p:cNvSpPr txBox="1"/>
            <p:nvPr/>
          </p:nvSpPr>
          <p:spPr>
            <a:xfrm>
              <a:off x="337100" y="3010873"/>
              <a:ext cx="8305800" cy="162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76" name="Google Shape;47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800" y="2971521"/>
              <a:ext cx="8305673" cy="16239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Campaigns and Opportunities</a:t>
            </a:r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5681000" y="2148075"/>
            <a:ext cx="29709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Do you know how well your Marketing Campaigns are working?</a:t>
            </a:r>
            <a:endParaRPr b="1"/>
          </a:p>
        </p:txBody>
      </p:sp>
      <p:grpSp>
        <p:nvGrpSpPr>
          <p:cNvPr id="483" name="Google Shape;483;p49"/>
          <p:cNvGrpSpPr/>
          <p:nvPr/>
        </p:nvGrpSpPr>
        <p:grpSpPr>
          <a:xfrm>
            <a:off x="153425" y="1294200"/>
            <a:ext cx="5427798" cy="2944673"/>
            <a:chOff x="153425" y="1294200"/>
            <a:chExt cx="5427798" cy="2944673"/>
          </a:xfrm>
        </p:grpSpPr>
        <p:sp>
          <p:nvSpPr>
            <p:cNvPr id="484" name="Google Shape;484;p49"/>
            <p:cNvSpPr txBox="1"/>
            <p:nvPr/>
          </p:nvSpPr>
          <p:spPr>
            <a:xfrm>
              <a:off x="185723" y="1334573"/>
              <a:ext cx="5395500" cy="29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85" name="Google Shape;485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425" y="1294200"/>
              <a:ext cx="5395524" cy="29041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/>
          <p:nvPr>
            <p:ph type="title"/>
          </p:nvPr>
        </p:nvSpPr>
        <p:spPr>
          <a:xfrm>
            <a:off x="406425" y="1425825"/>
            <a:ext cx="82968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Cases and Support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1" name="Google Shape;491;p50"/>
          <p:cNvSpPr txBox="1"/>
          <p:nvPr>
            <p:ph type="title"/>
          </p:nvPr>
        </p:nvSpPr>
        <p:spPr>
          <a:xfrm>
            <a:off x="382201" y="1173001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and Support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and Case Management</a:t>
            </a:r>
            <a:endParaRPr/>
          </a:p>
        </p:txBody>
      </p:sp>
      <p:sp>
        <p:nvSpPr>
          <p:cNvPr id="497" name="Google Shape;497;p51"/>
          <p:cNvSpPr txBox="1"/>
          <p:nvPr>
            <p:ph idx="1" type="body"/>
          </p:nvPr>
        </p:nvSpPr>
        <p:spPr>
          <a:xfrm>
            <a:off x="2400250" y="1771575"/>
            <a:ext cx="6321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United Solar want to get emails when a ticket was submitted and when then status changed to Accepted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Added email Auto-Response to send user and email when a case is submitted (“New”) and again when it’s status changes to “Accepted” using the case Auto-Response to case criteria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30649" y="1831049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Setup of Playground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Playground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and Case Management</a:t>
            </a:r>
            <a:endParaRPr/>
          </a:p>
        </p:txBody>
      </p:sp>
      <p:grpSp>
        <p:nvGrpSpPr>
          <p:cNvPr id="503" name="Google Shape;503;p52"/>
          <p:cNvGrpSpPr/>
          <p:nvPr/>
        </p:nvGrpSpPr>
        <p:grpSpPr>
          <a:xfrm>
            <a:off x="297750" y="1211350"/>
            <a:ext cx="8317698" cy="3157098"/>
            <a:chOff x="297750" y="1211350"/>
            <a:chExt cx="8317698" cy="3157098"/>
          </a:xfrm>
        </p:grpSpPr>
        <p:sp>
          <p:nvSpPr>
            <p:cNvPr id="504" name="Google Shape;504;p52"/>
            <p:cNvSpPr txBox="1"/>
            <p:nvPr/>
          </p:nvSpPr>
          <p:spPr>
            <a:xfrm>
              <a:off x="330048" y="1243648"/>
              <a:ext cx="8285400" cy="3124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05" name="Google Shape;505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50" y="1211350"/>
              <a:ext cx="8285526" cy="312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title"/>
          </p:nvPr>
        </p:nvSpPr>
        <p:spPr>
          <a:xfrm>
            <a:off x="2400250" y="347350"/>
            <a:ext cx="63216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Chat with Support</a:t>
            </a:r>
            <a:endParaRPr/>
          </a:p>
        </p:txBody>
      </p:sp>
      <p:grpSp>
        <p:nvGrpSpPr>
          <p:cNvPr id="511" name="Google Shape;511;p53"/>
          <p:cNvGrpSpPr/>
          <p:nvPr/>
        </p:nvGrpSpPr>
        <p:grpSpPr>
          <a:xfrm>
            <a:off x="3524275" y="1194475"/>
            <a:ext cx="2127798" cy="3331698"/>
            <a:chOff x="3524275" y="1194475"/>
            <a:chExt cx="2127798" cy="3331698"/>
          </a:xfrm>
        </p:grpSpPr>
        <p:sp>
          <p:nvSpPr>
            <p:cNvPr id="512" name="Google Shape;512;p53"/>
            <p:cNvSpPr txBox="1"/>
            <p:nvPr/>
          </p:nvSpPr>
          <p:spPr>
            <a:xfrm>
              <a:off x="3556573" y="1226773"/>
              <a:ext cx="2095500" cy="329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13" name="Google Shape;51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4275" y="1194475"/>
              <a:ext cx="2095450" cy="329931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14" name="Google Shape;514;p53"/>
          <p:cNvSpPr txBox="1"/>
          <p:nvPr/>
        </p:nvSpPr>
        <p:spPr>
          <a:xfrm>
            <a:off x="399625" y="837225"/>
            <a:ext cx="1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Salesforce: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2544900" y="860975"/>
            <a:ext cx="1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Website: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5514656" y="1595775"/>
            <a:ext cx="321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Support on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with a Support Rep</a:t>
            </a:r>
            <a:endParaRPr/>
          </a:p>
        </p:txBody>
      </p:sp>
      <p:grpSp>
        <p:nvGrpSpPr>
          <p:cNvPr id="517" name="Google Shape;517;p53"/>
          <p:cNvGrpSpPr/>
          <p:nvPr/>
        </p:nvGrpSpPr>
        <p:grpSpPr>
          <a:xfrm>
            <a:off x="214100" y="1237425"/>
            <a:ext cx="3058998" cy="2526798"/>
            <a:chOff x="214100" y="1237425"/>
            <a:chExt cx="3058998" cy="2526798"/>
          </a:xfrm>
        </p:grpSpPr>
        <p:sp>
          <p:nvSpPr>
            <p:cNvPr id="518" name="Google Shape;518;p53"/>
            <p:cNvSpPr txBox="1"/>
            <p:nvPr/>
          </p:nvSpPr>
          <p:spPr>
            <a:xfrm>
              <a:off x="246398" y="1269723"/>
              <a:ext cx="3026700" cy="249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19" name="Google Shape;519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100" y="1237425"/>
              <a:ext cx="3026662" cy="2494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title"/>
          </p:nvPr>
        </p:nvSpPr>
        <p:spPr>
          <a:xfrm>
            <a:off x="3518375" y="575950"/>
            <a:ext cx="52035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Reimbursement Process</a:t>
            </a:r>
            <a:endParaRPr/>
          </a:p>
        </p:txBody>
      </p:sp>
      <p:sp>
        <p:nvSpPr>
          <p:cNvPr id="525" name="Google Shape;525;p54"/>
          <p:cNvSpPr txBox="1"/>
          <p:nvPr>
            <p:ph idx="1" type="body"/>
          </p:nvPr>
        </p:nvSpPr>
        <p:spPr>
          <a:xfrm>
            <a:off x="4921930" y="1595775"/>
            <a:ext cx="3809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Reimbursement from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 Owner’s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 of Finance</a:t>
            </a:r>
            <a:endParaRPr/>
          </a:p>
        </p:txBody>
      </p:sp>
      <p:grpSp>
        <p:nvGrpSpPr>
          <p:cNvPr id="526" name="Google Shape;526;p54"/>
          <p:cNvGrpSpPr/>
          <p:nvPr/>
        </p:nvGrpSpPr>
        <p:grpSpPr>
          <a:xfrm>
            <a:off x="212300" y="575950"/>
            <a:ext cx="3075473" cy="3357473"/>
            <a:chOff x="212300" y="575950"/>
            <a:chExt cx="3075473" cy="3357473"/>
          </a:xfrm>
        </p:grpSpPr>
        <p:sp>
          <p:nvSpPr>
            <p:cNvPr id="527" name="Google Shape;527;p54"/>
            <p:cNvSpPr txBox="1"/>
            <p:nvPr/>
          </p:nvSpPr>
          <p:spPr>
            <a:xfrm>
              <a:off x="252673" y="616323"/>
              <a:ext cx="3035100" cy="331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28" name="Google Shape;528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300" y="575950"/>
              <a:ext cx="3034973" cy="33171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529" name="Google Shape;529;p54"/>
          <p:cNvGrpSpPr/>
          <p:nvPr/>
        </p:nvGrpSpPr>
        <p:grpSpPr>
          <a:xfrm>
            <a:off x="1935125" y="3526950"/>
            <a:ext cx="7076898" cy="1451298"/>
            <a:chOff x="1935125" y="3526950"/>
            <a:chExt cx="7076898" cy="1451298"/>
          </a:xfrm>
        </p:grpSpPr>
        <p:sp>
          <p:nvSpPr>
            <p:cNvPr id="530" name="Google Shape;530;p54"/>
            <p:cNvSpPr txBox="1"/>
            <p:nvPr/>
          </p:nvSpPr>
          <p:spPr>
            <a:xfrm>
              <a:off x="1967423" y="3559248"/>
              <a:ext cx="7044600" cy="141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31" name="Google Shape;531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5125" y="3526950"/>
              <a:ext cx="7044626" cy="1419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>
            <p:ph idx="1" type="body"/>
          </p:nvPr>
        </p:nvSpPr>
        <p:spPr>
          <a:xfrm>
            <a:off x="3254500" y="3298375"/>
            <a:ext cx="38868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Categorized Help Articles</a:t>
            </a:r>
            <a:endParaRPr/>
          </a:p>
        </p:txBody>
      </p:sp>
      <p:sp>
        <p:nvSpPr>
          <p:cNvPr id="537" name="Google Shape;537;p55"/>
          <p:cNvSpPr txBox="1"/>
          <p:nvPr>
            <p:ph type="title"/>
          </p:nvPr>
        </p:nvSpPr>
        <p:spPr>
          <a:xfrm>
            <a:off x="2400250" y="575950"/>
            <a:ext cx="63216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Articles</a:t>
            </a:r>
            <a:endParaRPr/>
          </a:p>
        </p:txBody>
      </p:sp>
      <p:grpSp>
        <p:nvGrpSpPr>
          <p:cNvPr id="538" name="Google Shape;538;p55"/>
          <p:cNvGrpSpPr/>
          <p:nvPr/>
        </p:nvGrpSpPr>
        <p:grpSpPr>
          <a:xfrm>
            <a:off x="152400" y="152400"/>
            <a:ext cx="2127798" cy="4719198"/>
            <a:chOff x="152400" y="152400"/>
            <a:chExt cx="2127798" cy="4719198"/>
          </a:xfrm>
        </p:grpSpPr>
        <p:sp>
          <p:nvSpPr>
            <p:cNvPr id="539" name="Google Shape;539;p55"/>
            <p:cNvSpPr txBox="1"/>
            <p:nvPr/>
          </p:nvSpPr>
          <p:spPr>
            <a:xfrm>
              <a:off x="184698" y="184698"/>
              <a:ext cx="2095500" cy="468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40" name="Google Shape;540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2095450" cy="468677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541" name="Google Shape;5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379" y="1284554"/>
            <a:ext cx="4811350" cy="12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FBFD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/>
          <p:nvPr/>
        </p:nvSpPr>
        <p:spPr>
          <a:xfrm>
            <a:off x="4798954" y="1291577"/>
            <a:ext cx="3583800" cy="211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6"/>
          <p:cNvSpPr/>
          <p:nvPr/>
        </p:nvSpPr>
        <p:spPr>
          <a:xfrm>
            <a:off x="337400" y="1477050"/>
            <a:ext cx="3407400" cy="186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Escalation</a:t>
            </a:r>
            <a:endParaRPr/>
          </a:p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23246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550" name="Google Shape;550;p56"/>
          <p:cNvGrpSpPr/>
          <p:nvPr/>
        </p:nvGrpSpPr>
        <p:grpSpPr>
          <a:xfrm>
            <a:off x="337400" y="1501300"/>
            <a:ext cx="3392954" cy="1837754"/>
            <a:chOff x="309125" y="2128225"/>
            <a:chExt cx="3392954" cy="1837754"/>
          </a:xfrm>
        </p:grpSpPr>
        <p:sp>
          <p:nvSpPr>
            <p:cNvPr id="551" name="Google Shape;551;p56"/>
            <p:cNvSpPr txBox="1"/>
            <p:nvPr/>
          </p:nvSpPr>
          <p:spPr>
            <a:xfrm>
              <a:off x="330379" y="2149479"/>
              <a:ext cx="3371700" cy="18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52" name="Google Shape;552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9125" y="2128225"/>
              <a:ext cx="3371575" cy="18165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53" name="Google Shape;553;p56"/>
          <p:cNvSpPr txBox="1"/>
          <p:nvPr/>
        </p:nvSpPr>
        <p:spPr>
          <a:xfrm>
            <a:off x="446425" y="3629000"/>
            <a:ext cx="79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cases now get processed faster via the org’s escalation rules; no case sits above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two days! Users will be notified when they’re assigned, as well as the case owner!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4" name="Google Shape;5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426" y="1305825"/>
            <a:ext cx="3583675" cy="20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560" name="Google Shape;56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Email-to-Case/Case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Certification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 Lead Assignment/Work order 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Reimbursement Approval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"/>
          <p:cNvSpPr txBox="1"/>
          <p:nvPr>
            <p:ph type="title"/>
          </p:nvPr>
        </p:nvSpPr>
        <p:spPr>
          <a:xfrm>
            <a:off x="454881" y="873607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Supporting Documents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6" name="Google Shape;566;p58"/>
          <p:cNvSpPr txBox="1"/>
          <p:nvPr>
            <p:ph type="title"/>
          </p:nvPr>
        </p:nvSpPr>
        <p:spPr>
          <a:xfrm>
            <a:off x="423600" y="8504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Documents</a:t>
            </a:r>
            <a:endParaRPr/>
          </a:p>
        </p:txBody>
      </p:sp>
      <p:sp>
        <p:nvSpPr>
          <p:cNvPr id="567" name="Google Shape;567;p58"/>
          <p:cNvSpPr txBox="1"/>
          <p:nvPr/>
        </p:nvSpPr>
        <p:spPr>
          <a:xfrm>
            <a:off x="2039250" y="2437150"/>
            <a:ext cx="506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Excel:  Google Doc - Project 1 Requirements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Word: Backup and Restore Benefit Analysis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Lucid Chart: Entity Relationship Diagram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Trello: Scrumban Diagram Document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/>
          <p:nvPr>
            <p:ph type="title"/>
          </p:nvPr>
        </p:nvSpPr>
        <p:spPr>
          <a:xfrm>
            <a:off x="307327" y="736364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Future Implementations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3" name="Google Shape;573;p5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Login/Security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Access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Ranges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Hours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Account/Org Setup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Backup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Access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500151" y="1211353"/>
            <a:ext cx="4627938" cy="2431036"/>
            <a:chOff x="2500151" y="1211353"/>
            <a:chExt cx="4627938" cy="2431036"/>
          </a:xfrm>
        </p:grpSpPr>
        <p:sp>
          <p:nvSpPr>
            <p:cNvPr id="114" name="Google Shape;114;p18"/>
            <p:cNvSpPr txBox="1"/>
            <p:nvPr/>
          </p:nvSpPr>
          <p:spPr>
            <a:xfrm>
              <a:off x="2528489" y="1239689"/>
              <a:ext cx="4599600" cy="2402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0151" y="1211353"/>
              <a:ext cx="4599676" cy="240282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16" name="Google Shape;116;p18"/>
          <p:cNvGrpSpPr/>
          <p:nvPr/>
        </p:nvGrpSpPr>
        <p:grpSpPr>
          <a:xfrm>
            <a:off x="4572000" y="2446546"/>
            <a:ext cx="4200139" cy="2131943"/>
            <a:chOff x="4572000" y="2446546"/>
            <a:chExt cx="4200139" cy="2131943"/>
          </a:xfrm>
        </p:grpSpPr>
        <p:sp>
          <p:nvSpPr>
            <p:cNvPr id="117" name="Google Shape;117;p18"/>
            <p:cNvSpPr txBox="1"/>
            <p:nvPr/>
          </p:nvSpPr>
          <p:spPr>
            <a:xfrm>
              <a:off x="4600339" y="2474889"/>
              <a:ext cx="4171800" cy="210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8" name="Google Shape;11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2446546"/>
              <a:ext cx="4171826" cy="21035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IP Ranges and Multi-Factor Authentication</a:t>
            </a:r>
            <a:endParaRPr sz="2300"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497825" y="1536675"/>
            <a:ext cx="5117539" cy="2098339"/>
            <a:chOff x="2497825" y="1536675"/>
            <a:chExt cx="5117539" cy="2098339"/>
          </a:xfrm>
        </p:grpSpPr>
        <p:sp>
          <p:nvSpPr>
            <p:cNvPr id="125" name="Google Shape;125;p19"/>
            <p:cNvSpPr txBox="1"/>
            <p:nvPr/>
          </p:nvSpPr>
          <p:spPr>
            <a:xfrm>
              <a:off x="2526164" y="1565014"/>
              <a:ext cx="5089200" cy="20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7825" y="1536675"/>
              <a:ext cx="5089299" cy="20701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27" name="Google Shape;127;p19"/>
          <p:cNvGrpSpPr/>
          <p:nvPr/>
        </p:nvGrpSpPr>
        <p:grpSpPr>
          <a:xfrm>
            <a:off x="3145750" y="3291267"/>
            <a:ext cx="5830939" cy="1277547"/>
            <a:chOff x="3298150" y="3291267"/>
            <a:chExt cx="5830939" cy="1277547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3326489" y="3319614"/>
              <a:ext cx="5802600" cy="124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9" name="Google Shape;12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98150" y="3291267"/>
              <a:ext cx="5802449" cy="1249107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0" name="Google Shape;130;p19"/>
          <p:cNvSpPr txBox="1"/>
          <p:nvPr/>
        </p:nvSpPr>
        <p:spPr>
          <a:xfrm>
            <a:off x="214725" y="1649425"/>
            <a:ext cx="179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Setup: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Network Access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Profiles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Hours</a:t>
            </a:r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2468550" y="1376175"/>
            <a:ext cx="6349939" cy="2786539"/>
            <a:chOff x="2468550" y="1376175"/>
            <a:chExt cx="6349939" cy="2786539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2496889" y="1404514"/>
              <a:ext cx="6321600" cy="2758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8550" y="1376175"/>
              <a:ext cx="6321599" cy="275830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9" name="Google Shape;139;p20"/>
          <p:cNvSpPr txBox="1"/>
          <p:nvPr/>
        </p:nvSpPr>
        <p:spPr>
          <a:xfrm>
            <a:off x="204950" y="1532325"/>
            <a:ext cx="1913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Setup: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 be set through a profile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 be set through Business Hours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Account/Org Setup</a:t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459500" y="1712475"/>
            <a:ext cx="5195239" cy="2454139"/>
            <a:chOff x="2459500" y="1712475"/>
            <a:chExt cx="5195239" cy="2454139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2487839" y="1740814"/>
              <a:ext cx="5166900" cy="24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7" name="Google Shape;1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59500" y="1712475"/>
              <a:ext cx="5166775" cy="24257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