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5" r:id="rId3"/>
    <p:sldId id="276" r:id="rId4"/>
    <p:sldId id="273" r:id="rId5"/>
    <p:sldId id="260" r:id="rId6"/>
    <p:sldId id="261" r:id="rId7"/>
    <p:sldId id="274" r:id="rId8"/>
    <p:sldId id="266" r:id="rId9"/>
    <p:sldId id="263" r:id="rId10"/>
    <p:sldId id="264" r:id="rId11"/>
    <p:sldId id="265" r:id="rId12"/>
    <p:sldId id="277" r:id="rId13"/>
    <p:sldId id="279" r:id="rId14"/>
    <p:sldId id="280" r:id="rId15"/>
    <p:sldId id="282" r:id="rId16"/>
    <p:sldId id="267" r:id="rId17"/>
    <p:sldId id="268" r:id="rId18"/>
    <p:sldId id="269" r:id="rId19"/>
    <p:sldId id="262" r:id="rId20"/>
    <p:sldId id="270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0"/>
    <a:srgbClr val="EA7235"/>
    <a:srgbClr val="08F0E2"/>
    <a:srgbClr val="236EB4"/>
    <a:srgbClr val="191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 autoAdjust="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DF3BA3A-D99D-4D81-985E-F0A0930C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621355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204845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UI Kit</a:t>
            </a:r>
          </a:p>
        </p:txBody>
      </p:sp>
    </p:spTree>
    <p:extLst>
      <p:ext uri="{BB962C8B-B14F-4D97-AF65-F5344CB8AC3E}">
        <p14:creationId xmlns:p14="http://schemas.microsoft.com/office/powerpoint/2010/main" val="33257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Vidéo d’introduction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75C8D1-C65C-4BDD-A10E-EA2BD1D8AE39}"/>
              </a:ext>
            </a:extLst>
          </p:cNvPr>
          <p:cNvSpPr txBox="1"/>
          <p:nvPr/>
        </p:nvSpPr>
        <p:spPr>
          <a:xfrm>
            <a:off x="3226260" y="2426488"/>
            <a:ext cx="672227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Directement sur la page d’accueil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Sous-titrée sur YouTube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Doublée en langue des signe par l’interprète</a:t>
            </a:r>
          </a:p>
        </p:txBody>
      </p:sp>
    </p:spTree>
    <p:extLst>
      <p:ext uri="{BB962C8B-B14F-4D97-AF65-F5344CB8AC3E}">
        <p14:creationId xmlns:p14="http://schemas.microsoft.com/office/powerpoint/2010/main" val="162832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Interview – retour de l’utilisateur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7CDC12-8CCB-4EC4-BCDD-C585EC8F99FD}"/>
              </a:ext>
            </a:extLst>
          </p:cNvPr>
          <p:cNvSpPr txBox="1"/>
          <p:nvPr/>
        </p:nvSpPr>
        <p:spPr>
          <a:xfrm>
            <a:off x="3024109" y="2426488"/>
            <a:ext cx="659482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Article consacré entièrement à cet échange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Entretien d’une heure avec l’association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Soutenu par </a:t>
            </a:r>
            <a:r>
              <a:rPr lang="fr-FR" sz="2800" dirty="0" err="1"/>
              <a:t>Onlineformapro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837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Traducteur en LSF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1155E2-91B2-4427-904E-58E36A3B0210}"/>
              </a:ext>
            </a:extLst>
          </p:cNvPr>
          <p:cNvSpPr txBox="1"/>
          <p:nvPr/>
        </p:nvSpPr>
        <p:spPr>
          <a:xfrm>
            <a:off x="4195271" y="1387956"/>
            <a:ext cx="433913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Une page du site dédiée à ça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Intégré grâce à Javascript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A93A8E-97CA-42CB-8DB5-01BB1CDB957B}"/>
              </a:ext>
            </a:extLst>
          </p:cNvPr>
          <p:cNvSpPr/>
          <p:nvPr/>
        </p:nvSpPr>
        <p:spPr>
          <a:xfrm>
            <a:off x="3523137" y="3210790"/>
            <a:ext cx="6037119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5B62A0E-33E3-4F8C-9881-40EF761AB1F9}"/>
              </a:ext>
            </a:extLst>
          </p:cNvPr>
          <p:cNvSpPr/>
          <p:nvPr/>
        </p:nvSpPr>
        <p:spPr>
          <a:xfrm>
            <a:off x="8762176" y="3210789"/>
            <a:ext cx="798080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A48B70-9AC3-4CF4-A717-D139BBD40BF4}"/>
              </a:ext>
            </a:extLst>
          </p:cNvPr>
          <p:cNvCxnSpPr/>
          <p:nvPr/>
        </p:nvCxnSpPr>
        <p:spPr>
          <a:xfrm flipV="1">
            <a:off x="8863776" y="3635374"/>
            <a:ext cx="269875" cy="269875"/>
          </a:xfrm>
          <a:prstGeom prst="line">
            <a:avLst/>
          </a:prstGeom>
          <a:ln w="19050">
            <a:solidFill>
              <a:srgbClr val="FF5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BC830C09-594F-4069-8225-EA3F9B821DA7}"/>
              </a:ext>
            </a:extLst>
          </p:cNvPr>
          <p:cNvSpPr/>
          <p:nvPr/>
        </p:nvSpPr>
        <p:spPr>
          <a:xfrm>
            <a:off x="9071739" y="3314699"/>
            <a:ext cx="368300" cy="368300"/>
          </a:xfrm>
          <a:prstGeom prst="ellipse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863017-3107-4BAC-89D7-1874201DED24}"/>
              </a:ext>
            </a:extLst>
          </p:cNvPr>
          <p:cNvSpPr txBox="1"/>
          <p:nvPr/>
        </p:nvSpPr>
        <p:spPr>
          <a:xfrm>
            <a:off x="9255889" y="6305105"/>
            <a:ext cx="27135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Pas de scroll sur cette page</a:t>
            </a:r>
          </a:p>
        </p:txBody>
      </p:sp>
    </p:spTree>
    <p:extLst>
      <p:ext uri="{BB962C8B-B14F-4D97-AF65-F5344CB8AC3E}">
        <p14:creationId xmlns:p14="http://schemas.microsoft.com/office/powerpoint/2010/main" val="166866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1041208" y="113862"/>
            <a:ext cx="1056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/>
              <a:t>Traducteur en LSF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A93A8E-97CA-42CB-8DB5-01BB1CDB957B}"/>
              </a:ext>
            </a:extLst>
          </p:cNvPr>
          <p:cNvSpPr/>
          <p:nvPr/>
        </p:nvSpPr>
        <p:spPr>
          <a:xfrm>
            <a:off x="3523137" y="3210790"/>
            <a:ext cx="6037119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5B62A0E-33E3-4F8C-9881-40EF761AB1F9}"/>
              </a:ext>
            </a:extLst>
          </p:cNvPr>
          <p:cNvSpPr/>
          <p:nvPr/>
        </p:nvSpPr>
        <p:spPr>
          <a:xfrm>
            <a:off x="8762176" y="3210789"/>
            <a:ext cx="798080" cy="810491"/>
          </a:xfrm>
          <a:prstGeom prst="roundRect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5600"/>
                </a:solidFill>
              </a:ln>
              <a:noFill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8A48B70-9AC3-4CF4-A717-D139BBD40BF4}"/>
              </a:ext>
            </a:extLst>
          </p:cNvPr>
          <p:cNvCxnSpPr/>
          <p:nvPr/>
        </p:nvCxnSpPr>
        <p:spPr>
          <a:xfrm flipV="1">
            <a:off x="8863776" y="3635374"/>
            <a:ext cx="269875" cy="269875"/>
          </a:xfrm>
          <a:prstGeom prst="line">
            <a:avLst/>
          </a:prstGeom>
          <a:ln w="19050">
            <a:solidFill>
              <a:srgbClr val="FF5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BC830C09-594F-4069-8225-EA3F9B821DA7}"/>
              </a:ext>
            </a:extLst>
          </p:cNvPr>
          <p:cNvSpPr/>
          <p:nvPr/>
        </p:nvSpPr>
        <p:spPr>
          <a:xfrm>
            <a:off x="9071739" y="3314699"/>
            <a:ext cx="368300" cy="368300"/>
          </a:xfrm>
          <a:prstGeom prst="ellipse">
            <a:avLst/>
          </a:prstGeom>
          <a:noFill/>
          <a:ln w="19050">
            <a:solidFill>
              <a:srgbClr val="FF5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19CA41-FD98-43A8-AF02-482C9FA8CEB8}"/>
              </a:ext>
            </a:extLst>
          </p:cNvPr>
          <p:cNvSpPr txBox="1"/>
          <p:nvPr/>
        </p:nvSpPr>
        <p:spPr>
          <a:xfrm>
            <a:off x="3777072" y="3168069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LSF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7C64F2-2982-407D-965F-A2FEEF46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51" y="4388167"/>
            <a:ext cx="1128451" cy="158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AB42330-BC28-4A02-B063-AFBB6BC0A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02" y="4388167"/>
            <a:ext cx="980188" cy="154029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81E698-1FB8-41F6-B745-C883BE2F8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84" y="4330246"/>
            <a:ext cx="1004898" cy="16144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13CFCBD-6F7E-41FA-B4D9-0E25815469CB}"/>
              </a:ext>
            </a:extLst>
          </p:cNvPr>
          <p:cNvSpPr/>
          <p:nvPr/>
        </p:nvSpPr>
        <p:spPr>
          <a:xfrm>
            <a:off x="5583635" y="5657850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FB80F-8EFD-4515-94F0-08CDF15678D7}"/>
              </a:ext>
            </a:extLst>
          </p:cNvPr>
          <p:cNvSpPr/>
          <p:nvPr/>
        </p:nvSpPr>
        <p:spPr>
          <a:xfrm>
            <a:off x="6806137" y="5525146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FC954-624C-4D30-B4FF-FC1CC2470762}"/>
              </a:ext>
            </a:extLst>
          </p:cNvPr>
          <p:cNvSpPr/>
          <p:nvPr/>
        </p:nvSpPr>
        <p:spPr>
          <a:xfrm>
            <a:off x="7789005" y="5559761"/>
            <a:ext cx="407095" cy="384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AB63A6-B148-4E66-9509-54407AA8357A}"/>
              </a:ext>
            </a:extLst>
          </p:cNvPr>
          <p:cNvSpPr txBox="1"/>
          <p:nvPr/>
        </p:nvSpPr>
        <p:spPr>
          <a:xfrm>
            <a:off x="4195271" y="1387956"/>
            <a:ext cx="433913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Une page du site dédiée à ça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Intégré grâce à Javascript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7999826-826B-47F8-87A0-3984D0AA91C3}"/>
              </a:ext>
            </a:extLst>
          </p:cNvPr>
          <p:cNvSpPr txBox="1"/>
          <p:nvPr/>
        </p:nvSpPr>
        <p:spPr>
          <a:xfrm>
            <a:off x="9255889" y="6305105"/>
            <a:ext cx="27135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Pas de scroll sur cette page</a:t>
            </a:r>
          </a:p>
        </p:txBody>
      </p:sp>
    </p:spTree>
    <p:extLst>
      <p:ext uri="{BB962C8B-B14F-4D97-AF65-F5344CB8AC3E}">
        <p14:creationId xmlns:p14="http://schemas.microsoft.com/office/powerpoint/2010/main" val="212593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9883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291676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72383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Normes et législations</a:t>
            </a:r>
          </a:p>
        </p:txBody>
      </p:sp>
    </p:spTree>
    <p:extLst>
      <p:ext uri="{BB962C8B-B14F-4D97-AF65-F5344CB8AC3E}">
        <p14:creationId xmlns:p14="http://schemas.microsoft.com/office/powerpoint/2010/main" val="40604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31B4BD8-92FE-48B5-A6ED-2CCBC64B3C4A}"/>
              </a:ext>
            </a:extLst>
          </p:cNvPr>
          <p:cNvSpPr txBox="1"/>
          <p:nvPr/>
        </p:nvSpPr>
        <p:spPr>
          <a:xfrm>
            <a:off x="4127993" y="1898641"/>
            <a:ext cx="3936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ccessibilit</a:t>
            </a:r>
            <a:r>
              <a:rPr lang="fr-FR" sz="4400" kern="1800" spc="600" dirty="0"/>
              <a:t>é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5F894EE-54EB-461D-A8D6-8F04C7712458}"/>
              </a:ext>
            </a:extLst>
          </p:cNvPr>
          <p:cNvCxnSpPr/>
          <p:nvPr/>
        </p:nvCxnSpPr>
        <p:spPr>
          <a:xfrm>
            <a:off x="4603173" y="2763982"/>
            <a:ext cx="28990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D5AF80-A3E9-4ED4-98C4-195D9FAFE787}"/>
              </a:ext>
            </a:extLst>
          </p:cNvPr>
          <p:cNvCxnSpPr/>
          <p:nvPr/>
        </p:nvCxnSpPr>
        <p:spPr>
          <a:xfrm>
            <a:off x="4598411" y="2533001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C41DF78-A9F7-4E95-929D-61989F85F274}"/>
              </a:ext>
            </a:extLst>
          </p:cNvPr>
          <p:cNvCxnSpPr/>
          <p:nvPr/>
        </p:nvCxnSpPr>
        <p:spPr>
          <a:xfrm>
            <a:off x="7502236" y="2533000"/>
            <a:ext cx="0" cy="2309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EF43DF6-9B27-41C8-9E08-698BDC6AC521}"/>
              </a:ext>
            </a:extLst>
          </p:cNvPr>
          <p:cNvSpPr txBox="1"/>
          <p:nvPr/>
        </p:nvSpPr>
        <p:spPr>
          <a:xfrm>
            <a:off x="4929110" y="2763981"/>
            <a:ext cx="2333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kern="1800" spc="600" dirty="0"/>
              <a:t>11 lettres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CA50D8-F86F-4A02-8FF4-CAAFC4AB60FA}"/>
              </a:ext>
            </a:extLst>
          </p:cNvPr>
          <p:cNvCxnSpPr>
            <a:stCxn id="16" idx="2"/>
          </p:cNvCxnSpPr>
          <p:nvPr/>
        </p:nvCxnSpPr>
        <p:spPr>
          <a:xfrm>
            <a:off x="6096000" y="3287201"/>
            <a:ext cx="0" cy="57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07B501-E422-41E6-9BA6-B0C0B3075DC5}"/>
              </a:ext>
            </a:extLst>
          </p:cNvPr>
          <p:cNvSpPr txBox="1"/>
          <p:nvPr/>
        </p:nvSpPr>
        <p:spPr>
          <a:xfrm>
            <a:off x="5288727" y="3860800"/>
            <a:ext cx="1614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800" spc="600" dirty="0"/>
              <a:t>a</a:t>
            </a:r>
            <a:r>
              <a:rPr lang="fr-FR" sz="4400" kern="1800" spc="600" dirty="0">
                <a:solidFill>
                  <a:srgbClr val="FF5600"/>
                </a:solidFill>
              </a:rPr>
              <a:t>11</a:t>
            </a:r>
            <a:r>
              <a:rPr lang="fr-FR" sz="4400" kern="1800" spc="600" dirty="0"/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133314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97742-2EDE-424E-8575-44620DBD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41" y="3943265"/>
            <a:ext cx="3815167" cy="2331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BA3968-FA82-4236-889F-1FAACC37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98" y="4015947"/>
            <a:ext cx="1549528" cy="2186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2DEBC0-332E-45A3-9415-1E91252F8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25" y="1772006"/>
            <a:ext cx="1763190" cy="1763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B189462-56B9-4709-BA4D-0861EB8CA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33" y="1686755"/>
            <a:ext cx="1936030" cy="19360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9166A0-CC58-4D5C-BB99-4C889876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32" y="1772005"/>
            <a:ext cx="1175461" cy="17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Référencement naturel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81BF07-8636-4637-85CE-E31B37280C45}"/>
              </a:ext>
            </a:extLst>
          </p:cNvPr>
          <p:cNvSpPr txBox="1"/>
          <p:nvPr/>
        </p:nvSpPr>
        <p:spPr>
          <a:xfrm>
            <a:off x="2893671" y="2762545"/>
            <a:ext cx="8325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sitemap.xml</a:t>
            </a:r>
          </a:p>
          <a:p>
            <a:r>
              <a:rPr lang="fr-FR" sz="2800" dirty="0"/>
              <a:t>robot.txt</a:t>
            </a:r>
          </a:p>
          <a:p>
            <a:r>
              <a:rPr lang="fr-FR" sz="2800" dirty="0"/>
              <a:t>balise </a:t>
            </a:r>
            <a:r>
              <a:rPr lang="fr-FR" sz="2800" dirty="0" err="1"/>
              <a:t>meta</a:t>
            </a:r>
            <a:r>
              <a:rPr lang="fr-FR" sz="2800" dirty="0"/>
              <a:t> description</a:t>
            </a:r>
          </a:p>
        </p:txBody>
      </p:sp>
    </p:spTree>
    <p:extLst>
      <p:ext uri="{BB962C8B-B14F-4D97-AF65-F5344CB8AC3E}">
        <p14:creationId xmlns:p14="http://schemas.microsoft.com/office/powerpoint/2010/main" val="42510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D6D524-6760-48A3-BD47-90915DD5F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62" y="518107"/>
            <a:ext cx="2002344" cy="20847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728DA5D-7CB8-433F-8D33-2301ACDAC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60" y="518107"/>
            <a:ext cx="1592988" cy="20862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B51A73-F3F2-49B4-BC66-A8E5488CE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55" y="3764104"/>
            <a:ext cx="2084793" cy="20847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33D85EF-2385-4C65-9381-F4754A589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58" y="2847109"/>
            <a:ext cx="5449580" cy="38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CF200-1F22-4DAA-BD7E-C7B638B16F36}"/>
              </a:ext>
            </a:extLst>
          </p:cNvPr>
          <p:cNvSpPr txBox="1"/>
          <p:nvPr/>
        </p:nvSpPr>
        <p:spPr>
          <a:xfrm>
            <a:off x="1933353" y="2116215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a pour vocation de sensibiliser tout public sur les problématique d’ accessibilités, notamment celles liées à la surdité.</a:t>
            </a:r>
          </a:p>
          <a:p>
            <a:endParaRPr lang="fr-FR" sz="2800" dirty="0"/>
          </a:p>
          <a:p>
            <a:r>
              <a:rPr lang="fr-FR" sz="2800" dirty="0"/>
              <a:t>Il doit également répondre a un certain nombre d’exigences techniques concernant l’accessibilité.</a:t>
            </a:r>
          </a:p>
        </p:txBody>
      </p:sp>
    </p:spTree>
    <p:extLst>
      <p:ext uri="{BB962C8B-B14F-4D97-AF65-F5344CB8AC3E}">
        <p14:creationId xmlns:p14="http://schemas.microsoft.com/office/powerpoint/2010/main" val="39794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Public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592688-1F96-4BD6-BE41-E57BA563D6F5}"/>
              </a:ext>
            </a:extLst>
          </p:cNvPr>
          <p:cNvSpPr txBox="1"/>
          <p:nvPr/>
        </p:nvSpPr>
        <p:spPr>
          <a:xfrm>
            <a:off x="1933353" y="2116215"/>
            <a:ext cx="8325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 site est à destination de toutes personnes souhaitant en apprendre davantage sur la condition des sourds.</a:t>
            </a:r>
          </a:p>
          <a:p>
            <a:r>
              <a:rPr lang="fr-FR" sz="2800" dirty="0"/>
              <a:t>Il s’adresse également aux développeurs car il traite des détails à prendre en compte lors du développement d’un site accessible.</a:t>
            </a:r>
          </a:p>
        </p:txBody>
      </p:sp>
    </p:spTree>
    <p:extLst>
      <p:ext uri="{BB962C8B-B14F-4D97-AF65-F5344CB8AC3E}">
        <p14:creationId xmlns:p14="http://schemas.microsoft.com/office/powerpoint/2010/main" val="281926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6B36DE-0A4F-4BB6-BE32-02C06B243B7F}"/>
              </a:ext>
            </a:extLst>
          </p:cNvPr>
          <p:cNvSpPr txBox="1"/>
          <p:nvPr/>
        </p:nvSpPr>
        <p:spPr>
          <a:xfrm>
            <a:off x="2893671" y="2070048"/>
            <a:ext cx="8325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production finale doit pouvoir s’adapter au écrans classique 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Smartphones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Tablettes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ordinateurs</a:t>
            </a:r>
          </a:p>
        </p:txBody>
      </p:sp>
    </p:spTree>
    <p:extLst>
      <p:ext uri="{BB962C8B-B14F-4D97-AF65-F5344CB8AC3E}">
        <p14:creationId xmlns:p14="http://schemas.microsoft.com/office/powerpoint/2010/main" val="17125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131425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L’équipe</a:t>
            </a:r>
          </a:p>
        </p:txBody>
      </p:sp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5928C4A3-E1CF-4733-8BAB-9B337918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88386"/>
              </p:ext>
            </p:extLst>
          </p:nvPr>
        </p:nvGraphicFramePr>
        <p:xfrm>
          <a:off x="2905183" y="1223043"/>
          <a:ext cx="63816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145">
                  <a:extLst>
                    <a:ext uri="{9D8B030D-6E8A-4147-A177-3AD203B41FA5}">
                      <a16:colId xmlns:a16="http://schemas.microsoft.com/office/drawing/2014/main" val="31967043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43806682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3599662016"/>
                    </a:ext>
                  </a:extLst>
                </a:gridCol>
                <a:gridCol w="797179">
                  <a:extLst>
                    <a:ext uri="{9D8B030D-6E8A-4147-A177-3AD203B41FA5}">
                      <a16:colId xmlns:a16="http://schemas.microsoft.com/office/drawing/2014/main" val="2803716604"/>
                    </a:ext>
                  </a:extLst>
                </a:gridCol>
                <a:gridCol w="995562">
                  <a:extLst>
                    <a:ext uri="{9D8B030D-6E8A-4147-A177-3AD203B41FA5}">
                      <a16:colId xmlns:a16="http://schemas.microsoft.com/office/drawing/2014/main" val="85848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Adrien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Adam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Hervé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Nicolas</a:t>
                      </a:r>
                    </a:p>
                  </a:txBody>
                  <a:tcPr>
                    <a:solidFill>
                      <a:srgbClr val="EA7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Charte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UI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24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Zoning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6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0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Maquette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Création du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6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2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Interview / retour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Vidéo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Dossier de conception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6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0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Arborescence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0FBB9CD-994D-4B7F-931A-E2B55A774DF2}"/>
              </a:ext>
            </a:extLst>
          </p:cNvPr>
          <p:cNvSpPr/>
          <p:nvPr/>
        </p:nvSpPr>
        <p:spPr>
          <a:xfrm>
            <a:off x="5192230" y="1541531"/>
            <a:ext cx="1807535" cy="693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7B01DA-0641-47DB-B87C-B5D3CD5407AF}"/>
              </a:ext>
            </a:extLst>
          </p:cNvPr>
          <p:cNvSpPr/>
          <p:nvPr/>
        </p:nvSpPr>
        <p:spPr>
          <a:xfrm>
            <a:off x="1757145" y="2911172"/>
            <a:ext cx="1086258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95ABAEE-C495-4E14-993C-E857E8834723}"/>
              </a:ext>
            </a:extLst>
          </p:cNvPr>
          <p:cNvSpPr/>
          <p:nvPr/>
        </p:nvSpPr>
        <p:spPr>
          <a:xfrm>
            <a:off x="9347504" y="2890916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3D3F1A6-D438-4538-8629-DFA3B1C38C66}"/>
              </a:ext>
            </a:extLst>
          </p:cNvPr>
          <p:cNvSpPr/>
          <p:nvPr/>
        </p:nvSpPr>
        <p:spPr>
          <a:xfrm>
            <a:off x="8082625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10D96F0-7167-4E8E-8C9B-8D3231C37441}"/>
              </a:ext>
            </a:extLst>
          </p:cNvPr>
          <p:cNvSpPr/>
          <p:nvPr/>
        </p:nvSpPr>
        <p:spPr>
          <a:xfrm>
            <a:off x="6817746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16A9D83-169A-4D5E-8AF9-43BA364FFCBA}"/>
              </a:ext>
            </a:extLst>
          </p:cNvPr>
          <p:cNvSpPr/>
          <p:nvPr/>
        </p:nvSpPr>
        <p:spPr>
          <a:xfrm>
            <a:off x="5552323" y="2911172"/>
            <a:ext cx="1087351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34988FB-F4F0-42F1-AEDA-1671D94511AD}"/>
              </a:ext>
            </a:extLst>
          </p:cNvPr>
          <p:cNvSpPr/>
          <p:nvPr/>
        </p:nvSpPr>
        <p:spPr>
          <a:xfrm>
            <a:off x="4286899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A97D59F-8B59-4716-B20F-2CDC76465216}"/>
              </a:ext>
            </a:extLst>
          </p:cNvPr>
          <p:cNvSpPr/>
          <p:nvPr/>
        </p:nvSpPr>
        <p:spPr>
          <a:xfrm>
            <a:off x="3021475" y="2911172"/>
            <a:ext cx="1087352" cy="10356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48E35B-25AD-48F7-935F-F32B551ED57B}"/>
              </a:ext>
            </a:extLst>
          </p:cNvPr>
          <p:cNvSpPr txBox="1"/>
          <p:nvPr/>
        </p:nvSpPr>
        <p:spPr>
          <a:xfrm>
            <a:off x="5372434" y="1714486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Page d’accueil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37AFD3-BA3C-41B0-A897-954588C896E5}"/>
              </a:ext>
            </a:extLst>
          </p:cNvPr>
          <p:cNvSpPr txBox="1"/>
          <p:nvPr/>
        </p:nvSpPr>
        <p:spPr>
          <a:xfrm>
            <a:off x="1916111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8FBED8-AA5C-4060-83C6-4D2BAF8E5E4C}"/>
              </a:ext>
            </a:extLst>
          </p:cNvPr>
          <p:cNvSpPr txBox="1"/>
          <p:nvPr/>
        </p:nvSpPr>
        <p:spPr>
          <a:xfrm>
            <a:off x="571031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9C5174-6EF6-440C-8CDC-46CE9B9C1070}"/>
              </a:ext>
            </a:extLst>
          </p:cNvPr>
          <p:cNvSpPr txBox="1"/>
          <p:nvPr/>
        </p:nvSpPr>
        <p:spPr>
          <a:xfrm>
            <a:off x="4446154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42B076-C411-409A-A32F-C26E2614206B}"/>
              </a:ext>
            </a:extLst>
          </p:cNvPr>
          <p:cNvSpPr txBox="1"/>
          <p:nvPr/>
        </p:nvSpPr>
        <p:spPr>
          <a:xfrm>
            <a:off x="3179468" y="327037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3AA2644-617E-46AE-A2D8-F456D104124D}"/>
              </a:ext>
            </a:extLst>
          </p:cNvPr>
          <p:cNvSpPr txBox="1"/>
          <p:nvPr/>
        </p:nvSpPr>
        <p:spPr>
          <a:xfrm>
            <a:off x="6859106" y="3105834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</a:t>
            </a:r>
          </a:p>
          <a:p>
            <a:r>
              <a:rPr lang="fr-FR" dirty="0"/>
              <a:t>légales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F85FDA-0D05-43CE-AFC9-FB1A1EC45333}"/>
              </a:ext>
            </a:extLst>
          </p:cNvPr>
          <p:cNvSpPr txBox="1"/>
          <p:nvPr/>
        </p:nvSpPr>
        <p:spPr>
          <a:xfrm>
            <a:off x="8212485" y="3224078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crédits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F86F89-374B-4610-AE8F-7A2D7A81B512}"/>
              </a:ext>
            </a:extLst>
          </p:cNvPr>
          <p:cNvSpPr txBox="1"/>
          <p:nvPr/>
        </p:nvSpPr>
        <p:spPr>
          <a:xfrm>
            <a:off x="9390337" y="3224078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propos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3C45FA1-086A-42D6-9616-CD9137A1B90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2300274" y="2235063"/>
            <a:ext cx="37957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7669E2D-77D3-4291-AD8B-5608619F407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95998" y="2235063"/>
            <a:ext cx="3795182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B14F863-5239-407C-95A1-DCFF0E60D2B8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6095998" y="2235063"/>
            <a:ext cx="1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9500DB-8355-4322-A6C7-E2C57B356F17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565151" y="2235063"/>
            <a:ext cx="2530847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FA575C0-413B-4BFC-BCAD-E759DEB6707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4830575" y="2235063"/>
            <a:ext cx="1265423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BA8935C-D3EC-47EC-BE20-074A503D5A1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6095998" y="2235063"/>
            <a:ext cx="1265424" cy="67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A972104-287E-43BE-B30A-32287F42E26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5998" y="2235063"/>
            <a:ext cx="2346174" cy="65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FB6B3858-3B93-4D2D-9D29-BA1FFF04ACF9}"/>
              </a:ext>
            </a:extLst>
          </p:cNvPr>
          <p:cNvSpPr/>
          <p:nvPr/>
        </p:nvSpPr>
        <p:spPr>
          <a:xfrm>
            <a:off x="7400914" y="3314845"/>
            <a:ext cx="2650603" cy="2650603"/>
          </a:xfrm>
          <a:prstGeom prst="ellipse">
            <a:avLst/>
          </a:prstGeom>
          <a:solidFill>
            <a:srgbClr val="23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8D892F-67FB-447E-8F6F-8A2E67E3D543}"/>
              </a:ext>
            </a:extLst>
          </p:cNvPr>
          <p:cNvSpPr/>
          <p:nvPr/>
        </p:nvSpPr>
        <p:spPr>
          <a:xfrm>
            <a:off x="4298193" y="2729688"/>
            <a:ext cx="2650603" cy="2650603"/>
          </a:xfrm>
          <a:prstGeom prst="ellipse">
            <a:avLst/>
          </a:prstGeom>
          <a:solidFill>
            <a:srgbClr val="08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241A3761-269D-42AC-9090-FF44C3F3F66B}"/>
              </a:ext>
            </a:extLst>
          </p:cNvPr>
          <p:cNvSpPr/>
          <p:nvPr/>
        </p:nvSpPr>
        <p:spPr>
          <a:xfrm>
            <a:off x="-46299" y="-57873"/>
            <a:ext cx="2650603" cy="6944810"/>
          </a:xfrm>
          <a:custGeom>
            <a:avLst/>
            <a:gdLst>
              <a:gd name="connsiteX0" fmla="*/ 0 w 2650603"/>
              <a:gd name="connsiteY0" fmla="*/ 11574 h 6944810"/>
              <a:gd name="connsiteX1" fmla="*/ 11575 w 2650603"/>
              <a:gd name="connsiteY1" fmla="*/ 6944810 h 6944810"/>
              <a:gd name="connsiteX2" fmla="*/ 2650603 w 2650603"/>
              <a:gd name="connsiteY2" fmla="*/ 6944810 h 6944810"/>
              <a:gd name="connsiteX3" fmla="*/ 1169043 w 2650603"/>
              <a:gd name="connsiteY3" fmla="*/ 2951544 h 6944810"/>
              <a:gd name="connsiteX4" fmla="*/ 532436 w 2650603"/>
              <a:gd name="connsiteY4" fmla="*/ 0 h 6944810"/>
              <a:gd name="connsiteX5" fmla="*/ 0 w 2650603"/>
              <a:gd name="connsiteY5" fmla="*/ 11574 h 694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0603" h="6944810">
                <a:moveTo>
                  <a:pt x="0" y="11574"/>
                </a:moveTo>
                <a:cubicBezTo>
                  <a:pt x="3858" y="2322653"/>
                  <a:pt x="7717" y="4633731"/>
                  <a:pt x="11575" y="6944810"/>
                </a:cubicBezTo>
                <a:lnTo>
                  <a:pt x="2650603" y="6944810"/>
                </a:lnTo>
                <a:lnTo>
                  <a:pt x="1169043" y="2951544"/>
                </a:lnTo>
                <a:lnTo>
                  <a:pt x="532436" y="0"/>
                </a:lnTo>
                <a:lnTo>
                  <a:pt x="0" y="11574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CC6B823-349B-44E3-9784-B11CDCC243A0}"/>
              </a:ext>
            </a:extLst>
          </p:cNvPr>
          <p:cNvSpPr/>
          <p:nvPr/>
        </p:nvSpPr>
        <p:spPr>
          <a:xfrm>
            <a:off x="-92597" y="-150471"/>
            <a:ext cx="2986268" cy="7118430"/>
          </a:xfrm>
          <a:custGeom>
            <a:avLst/>
            <a:gdLst>
              <a:gd name="connsiteX0" fmla="*/ 23149 w 2986268"/>
              <a:gd name="connsiteY0" fmla="*/ 0 h 7118430"/>
              <a:gd name="connsiteX1" fmla="*/ 266217 w 2986268"/>
              <a:gd name="connsiteY1" fmla="*/ 0 h 7118430"/>
              <a:gd name="connsiteX2" fmla="*/ 810227 w 2986268"/>
              <a:gd name="connsiteY2" fmla="*/ 3634451 h 7118430"/>
              <a:gd name="connsiteX3" fmla="*/ 2986268 w 2986268"/>
              <a:gd name="connsiteY3" fmla="*/ 7118430 h 7118430"/>
              <a:gd name="connsiteX4" fmla="*/ 0 w 2986268"/>
              <a:gd name="connsiteY4" fmla="*/ 7072132 h 7118430"/>
              <a:gd name="connsiteX5" fmla="*/ 23149 w 2986268"/>
              <a:gd name="connsiteY5" fmla="*/ 57874 h 7118430"/>
              <a:gd name="connsiteX6" fmla="*/ 23149 w 2986268"/>
              <a:gd name="connsiteY6" fmla="*/ 0 h 711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6268" h="7118430">
                <a:moveTo>
                  <a:pt x="23149" y="0"/>
                </a:moveTo>
                <a:lnTo>
                  <a:pt x="266217" y="0"/>
                </a:lnTo>
                <a:lnTo>
                  <a:pt x="810227" y="3634451"/>
                </a:lnTo>
                <a:lnTo>
                  <a:pt x="2986268" y="7118430"/>
                </a:lnTo>
                <a:lnTo>
                  <a:pt x="0" y="7072132"/>
                </a:lnTo>
                <a:cubicBezTo>
                  <a:pt x="7716" y="4734046"/>
                  <a:pt x="15433" y="2395960"/>
                  <a:pt x="23149" y="57874"/>
                </a:cubicBezTo>
                <a:lnTo>
                  <a:pt x="23149" y="0"/>
                </a:ln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0372C-3F5B-4F83-9717-E64814CAFECC}"/>
              </a:ext>
            </a:extLst>
          </p:cNvPr>
          <p:cNvSpPr/>
          <p:nvPr/>
        </p:nvSpPr>
        <p:spPr>
          <a:xfrm>
            <a:off x="-105198" y="-57873"/>
            <a:ext cx="2292813" cy="7025832"/>
          </a:xfrm>
          <a:custGeom>
            <a:avLst/>
            <a:gdLst>
              <a:gd name="connsiteX0" fmla="*/ 1026 w 2292813"/>
              <a:gd name="connsiteY0" fmla="*/ 11574 h 7025832"/>
              <a:gd name="connsiteX1" fmla="*/ 730231 w 2292813"/>
              <a:gd name="connsiteY1" fmla="*/ 11574 h 7025832"/>
              <a:gd name="connsiteX2" fmla="*/ 915426 w 2292813"/>
              <a:gd name="connsiteY2" fmla="*/ 0 h 7025832"/>
              <a:gd name="connsiteX3" fmla="*/ 996449 w 2292813"/>
              <a:gd name="connsiteY3" fmla="*/ 4444678 h 7025832"/>
              <a:gd name="connsiteX4" fmla="*/ 2292813 w 2292813"/>
              <a:gd name="connsiteY4" fmla="*/ 7025832 h 7025832"/>
              <a:gd name="connsiteX5" fmla="*/ 12601 w 2292813"/>
              <a:gd name="connsiteY5" fmla="*/ 6967959 h 7025832"/>
              <a:gd name="connsiteX6" fmla="*/ 1026 w 2292813"/>
              <a:gd name="connsiteY6" fmla="*/ 11574 h 702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2813" h="7025832">
                <a:moveTo>
                  <a:pt x="1026" y="11574"/>
                </a:moveTo>
                <a:lnTo>
                  <a:pt x="730231" y="11574"/>
                </a:lnTo>
                <a:lnTo>
                  <a:pt x="915426" y="0"/>
                </a:lnTo>
                <a:lnTo>
                  <a:pt x="996449" y="4444678"/>
                </a:lnTo>
                <a:lnTo>
                  <a:pt x="2292813" y="7025832"/>
                </a:lnTo>
                <a:lnTo>
                  <a:pt x="12601" y="6967959"/>
                </a:lnTo>
                <a:cubicBezTo>
                  <a:pt x="4884" y="4637589"/>
                  <a:pt x="-2832" y="2307220"/>
                  <a:pt x="1026" y="11574"/>
                </a:cubicBezTo>
                <a:close/>
              </a:path>
            </a:pathLst>
          </a:custGeom>
          <a:solidFill>
            <a:srgbClr val="FF5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D11499F-9576-4549-B722-236EA76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959" y="4941425"/>
            <a:ext cx="1628172" cy="16281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343CEB-D2E3-4F33-A8FE-62A40B642D3B}"/>
              </a:ext>
            </a:extLst>
          </p:cNvPr>
          <p:cNvSpPr txBox="1"/>
          <p:nvPr/>
        </p:nvSpPr>
        <p:spPr>
          <a:xfrm>
            <a:off x="-109959" y="207380"/>
            <a:ext cx="1230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600" dirty="0"/>
              <a:t>Planche de tendance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62CD53-0699-41FA-9725-9EA1F16C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15" y="1517428"/>
            <a:ext cx="4745181" cy="21254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9509E5B-A1C1-4CF1-AC2C-41743C0A3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17" y="134513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255</Words>
  <Application>Microsoft Office PowerPoint</Application>
  <PresentationFormat>Grand écran</PresentationFormat>
  <Paragraphs>90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87</cp:revision>
  <dcterms:created xsi:type="dcterms:W3CDTF">2021-04-15T11:59:55Z</dcterms:created>
  <dcterms:modified xsi:type="dcterms:W3CDTF">2021-05-17T14:36:34Z</dcterms:modified>
</cp:coreProperties>
</file>