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1C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showGuides="1">
      <p:cViewPr varScale="1">
        <p:scale>
          <a:sx n="92" d="100"/>
          <a:sy n="92" d="100"/>
        </p:scale>
        <p:origin x="25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20AF7C-AEE8-4751-BD5B-F4B2F5AD9C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29F1467-3644-431D-B3B8-EA6A9B508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3957588-8B22-471A-A41B-0D98B00D4ADE}"/>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5" name="Espace réservé du pied de page 4">
            <a:extLst>
              <a:ext uri="{FF2B5EF4-FFF2-40B4-BE49-F238E27FC236}">
                <a16:creationId xmlns:a16="http://schemas.microsoft.com/office/drawing/2014/main" id="{233741CC-115C-4B69-B862-F5C17AF7DE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4BA086-C906-4487-909E-EDA23E5B4A51}"/>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192370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3190B-1C8F-487A-B76B-0A74F56F21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2AF399E-60B1-432D-AC12-E3EBC24403A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1138227-43A1-488A-AA8B-80CD8B6E2E71}"/>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5" name="Espace réservé du pied de page 4">
            <a:extLst>
              <a:ext uri="{FF2B5EF4-FFF2-40B4-BE49-F238E27FC236}">
                <a16:creationId xmlns:a16="http://schemas.microsoft.com/office/drawing/2014/main" id="{676184E3-FE65-4A99-A6EB-DE3EE0884E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C93E6FA-A378-4524-82B7-DD4DC296A339}"/>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242463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D991C3C-5907-4276-95DF-741C17CC543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E7FE68C-5A91-4E2F-AE52-63175AA276F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2E4E4A-6F1B-46CF-94D0-24D6913231BE}"/>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5" name="Espace réservé du pied de page 4">
            <a:extLst>
              <a:ext uri="{FF2B5EF4-FFF2-40B4-BE49-F238E27FC236}">
                <a16:creationId xmlns:a16="http://schemas.microsoft.com/office/drawing/2014/main" id="{E5D897EA-1F9A-4ED8-82BD-693179E283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21A4C4-B90C-4444-9361-4DF7A8015DEE}"/>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31454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0BD795-8C35-4623-BEBC-D2673B644A4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01D1FA-5C29-4240-8127-F013E41A000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D385D3-1135-4AC4-8758-2367062C8869}"/>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5" name="Espace réservé du pied de page 4">
            <a:extLst>
              <a:ext uri="{FF2B5EF4-FFF2-40B4-BE49-F238E27FC236}">
                <a16:creationId xmlns:a16="http://schemas.microsoft.com/office/drawing/2014/main" id="{737B4155-E40C-4E15-8D85-AE9F6D8E068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B6EBF2-0B7B-4927-8E6D-8E9E9E4DCE58}"/>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256686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4DBCA2-15CB-48B3-961A-15142DE492F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2CF1625-62C2-424D-BB61-15FDD92C7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A4A6E6E-0985-4A88-98A9-9D7F45362F54}"/>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5" name="Espace réservé du pied de page 4">
            <a:extLst>
              <a:ext uri="{FF2B5EF4-FFF2-40B4-BE49-F238E27FC236}">
                <a16:creationId xmlns:a16="http://schemas.microsoft.com/office/drawing/2014/main" id="{5468BA72-986C-4952-B318-0EF86F9224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6AF779-9F9D-464D-8223-8F86736C49D0}"/>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218523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03D5F-A0FA-4EF9-86A7-7F4BC581FAA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4F9C5E8-FD51-4F53-AD5F-6440BD488D7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BF956C8-F790-4403-8ED6-FF52316903D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411D494-7155-4677-8525-A7D5267CBAE3}"/>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6" name="Espace réservé du pied de page 5">
            <a:extLst>
              <a:ext uri="{FF2B5EF4-FFF2-40B4-BE49-F238E27FC236}">
                <a16:creationId xmlns:a16="http://schemas.microsoft.com/office/drawing/2014/main" id="{E4A3916E-A747-4BDE-8D9C-00404A3B53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D68BB85-B476-4A90-BE8A-E4FC7EAD2B23}"/>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121221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C2C113-4EFD-4628-99BC-8132A41575A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945B25B-4C8A-44EE-9558-2C13FF311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4EDFEB9-5AB0-4E79-8BEE-70286B9A949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99022EE-088F-4161-B434-9F3537EBE0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F49C8CE-0840-4A9F-AACF-1A22240C075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F3512FB-824F-48D2-92F6-2A98B971D3AB}"/>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8" name="Espace réservé du pied de page 7">
            <a:extLst>
              <a:ext uri="{FF2B5EF4-FFF2-40B4-BE49-F238E27FC236}">
                <a16:creationId xmlns:a16="http://schemas.microsoft.com/office/drawing/2014/main" id="{93394840-9E00-452B-9709-F9ABCFF48C4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EB721CB-D87E-4F67-8EBA-C92C7289590F}"/>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310734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D4D27-54DE-4ECD-BE77-68E314AD0A1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CE72C9A-878D-4400-BA06-ED1621B3BA18}"/>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4" name="Espace réservé du pied de page 3">
            <a:extLst>
              <a:ext uri="{FF2B5EF4-FFF2-40B4-BE49-F238E27FC236}">
                <a16:creationId xmlns:a16="http://schemas.microsoft.com/office/drawing/2014/main" id="{D13FD93D-17EF-46E6-A687-853C3093E9D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E9386C6-3DA8-4BCE-BF07-C1DA66F16EC7}"/>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283368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1DB10EF-A1AF-4769-A520-3CE5B275D4A3}"/>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3" name="Espace réservé du pied de page 2">
            <a:extLst>
              <a:ext uri="{FF2B5EF4-FFF2-40B4-BE49-F238E27FC236}">
                <a16:creationId xmlns:a16="http://schemas.microsoft.com/office/drawing/2014/main" id="{2B385FFC-FAC2-43FE-B503-C4589E6B6CC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C92AB41-3797-4956-938F-FFFB1302ADE5}"/>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231534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CBACD-3D70-428C-A9F7-7B1DC90F3D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5ED425B-4A66-4BED-95A1-F13CBF295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54B55E5-FDD8-457A-9E2A-D1DBAE5F6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CDE14FB-2B2D-4A75-A837-1955D6A3E657}"/>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6" name="Espace réservé du pied de page 5">
            <a:extLst>
              <a:ext uri="{FF2B5EF4-FFF2-40B4-BE49-F238E27FC236}">
                <a16:creationId xmlns:a16="http://schemas.microsoft.com/office/drawing/2014/main" id="{F327075A-9CAE-42BB-9F4A-1082085CB9E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7DE2DAE-4D2F-4D6B-95A0-45F0FDC8C096}"/>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368344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8F2874-9B6D-4000-A2D1-6C28A1E004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858A9DD-685D-405E-BBD4-6BADFFF8C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E9135A3-E2D2-4F6C-A2DC-D21B7EBC7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1690152-055B-4506-9CBE-2257083217E3}"/>
              </a:ext>
            </a:extLst>
          </p:cNvPr>
          <p:cNvSpPr>
            <a:spLocks noGrp="1"/>
          </p:cNvSpPr>
          <p:nvPr>
            <p:ph type="dt" sz="half" idx="10"/>
          </p:nvPr>
        </p:nvSpPr>
        <p:spPr/>
        <p:txBody>
          <a:bodyPr/>
          <a:lstStyle/>
          <a:p>
            <a:fld id="{4BE5F685-D776-49CD-B6B6-6E168EB4BB8F}" type="datetimeFigureOut">
              <a:rPr lang="fr-FR" smtClean="0"/>
              <a:t>20/04/2021</a:t>
            </a:fld>
            <a:endParaRPr lang="fr-FR"/>
          </a:p>
        </p:txBody>
      </p:sp>
      <p:sp>
        <p:nvSpPr>
          <p:cNvPr id="6" name="Espace réservé du pied de page 5">
            <a:extLst>
              <a:ext uri="{FF2B5EF4-FFF2-40B4-BE49-F238E27FC236}">
                <a16:creationId xmlns:a16="http://schemas.microsoft.com/office/drawing/2014/main" id="{EEDA5D40-F4BC-42F2-A3DD-89B7702A52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F7123A-88F8-4020-A392-DCA809CD9D9D}"/>
              </a:ext>
            </a:extLst>
          </p:cNvPr>
          <p:cNvSpPr>
            <a:spLocks noGrp="1"/>
          </p:cNvSpPr>
          <p:nvPr>
            <p:ph type="sldNum" sz="quarter" idx="12"/>
          </p:nvPr>
        </p:nvSpPr>
        <p:spPr/>
        <p:txBody>
          <a:bodyPr/>
          <a:lstStyle/>
          <a:p>
            <a:fld id="{122E52FA-2EB0-467D-ABEE-5D394F2C549B}" type="slidenum">
              <a:rPr lang="fr-FR" smtClean="0"/>
              <a:t>‹N°›</a:t>
            </a:fld>
            <a:endParaRPr lang="fr-FR"/>
          </a:p>
        </p:txBody>
      </p:sp>
    </p:spTree>
    <p:extLst>
      <p:ext uri="{BB962C8B-B14F-4D97-AF65-F5344CB8AC3E}">
        <p14:creationId xmlns:p14="http://schemas.microsoft.com/office/powerpoint/2010/main" val="35167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9CA8681-7933-4DED-BD3F-BB05E9DC1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EA0FD92-548E-422A-BFCC-ECCF44E92F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2E9748-3A07-4C00-8CC7-BFC503A4F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5F685-D776-49CD-B6B6-6E168EB4BB8F}" type="datetimeFigureOut">
              <a:rPr lang="fr-FR" smtClean="0"/>
              <a:t>20/04/2021</a:t>
            </a:fld>
            <a:endParaRPr lang="fr-FR"/>
          </a:p>
        </p:txBody>
      </p:sp>
      <p:sp>
        <p:nvSpPr>
          <p:cNvPr id="5" name="Espace réservé du pied de page 4">
            <a:extLst>
              <a:ext uri="{FF2B5EF4-FFF2-40B4-BE49-F238E27FC236}">
                <a16:creationId xmlns:a16="http://schemas.microsoft.com/office/drawing/2014/main" id="{95DDF09A-3011-47AB-8F95-F8B14F38B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8B2E2D6-3BC2-4021-B534-BC0388EFB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E52FA-2EB0-467D-ABEE-5D394F2C549B}" type="slidenum">
              <a:rPr lang="fr-FR" smtClean="0"/>
              <a:t>‹N°›</a:t>
            </a:fld>
            <a:endParaRPr lang="fr-FR"/>
          </a:p>
        </p:txBody>
      </p:sp>
    </p:spTree>
    <p:extLst>
      <p:ext uri="{BB962C8B-B14F-4D97-AF65-F5344CB8AC3E}">
        <p14:creationId xmlns:p14="http://schemas.microsoft.com/office/powerpoint/2010/main" val="306671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A9BA9D3-7A60-48FF-ACCA-C1C8F3A26B88}"/>
              </a:ext>
            </a:extLst>
          </p:cNvPr>
          <p:cNvSpPr txBox="1"/>
          <p:nvPr/>
        </p:nvSpPr>
        <p:spPr>
          <a:xfrm>
            <a:off x="72736" y="37801"/>
            <a:ext cx="3065318" cy="900246"/>
          </a:xfrm>
          <a:prstGeom prst="rect">
            <a:avLst/>
          </a:prstGeom>
          <a:noFill/>
        </p:spPr>
        <p:txBody>
          <a:bodyPr wrap="square" rtlCol="0">
            <a:spAutoFit/>
          </a:bodyPr>
          <a:lstStyle/>
          <a:p>
            <a:r>
              <a:rPr lang="fr-FR" sz="1050" dirty="0"/>
              <a:t>Nom du site web : Beeweb</a:t>
            </a:r>
          </a:p>
          <a:p>
            <a:r>
              <a:rPr lang="fr-FR" sz="1050" dirty="0"/>
              <a:t>Adresse : &lt; http://nomdusite.domaine &gt;</a:t>
            </a:r>
          </a:p>
          <a:p>
            <a:r>
              <a:rPr lang="fr-FR" sz="1050" dirty="0"/>
              <a:t>Propriétaire : T.Ralandison/S.Rolland</a:t>
            </a:r>
          </a:p>
          <a:p>
            <a:r>
              <a:rPr lang="fr-FR" sz="1050" dirty="0"/>
              <a:t>Responsable de publication :: T.Ralandison/S.Rolland </a:t>
            </a:r>
          </a:p>
          <a:p>
            <a:r>
              <a:rPr lang="fr-FR" sz="1050" dirty="0"/>
              <a:t>Conception et réalisation :: T.Ralandison/S.Rolland</a:t>
            </a:r>
          </a:p>
        </p:txBody>
      </p:sp>
      <p:sp>
        <p:nvSpPr>
          <p:cNvPr id="5" name="Rectangle : avec coin arrondi 4">
            <a:extLst>
              <a:ext uri="{FF2B5EF4-FFF2-40B4-BE49-F238E27FC236}">
                <a16:creationId xmlns:a16="http://schemas.microsoft.com/office/drawing/2014/main" id="{2D8D7DDD-BA8E-495E-99E7-88A94531E1BD}"/>
              </a:ext>
            </a:extLst>
          </p:cNvPr>
          <p:cNvSpPr/>
          <p:nvPr/>
        </p:nvSpPr>
        <p:spPr>
          <a:xfrm>
            <a:off x="72736" y="37801"/>
            <a:ext cx="3169228" cy="900246"/>
          </a:xfrm>
          <a:prstGeom prst="round1Rect">
            <a:avLst/>
          </a:prstGeom>
          <a:noFill/>
          <a:ln w="28575">
            <a:solidFill>
              <a:srgbClr val="EC1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E711AD23-653A-4A8F-8E21-31367400860C}"/>
              </a:ext>
            </a:extLst>
          </p:cNvPr>
          <p:cNvSpPr txBox="1"/>
          <p:nvPr/>
        </p:nvSpPr>
        <p:spPr>
          <a:xfrm>
            <a:off x="0" y="1064106"/>
            <a:ext cx="12192000" cy="5793894"/>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Conditions d’utilisation</a:t>
            </a:r>
          </a:p>
          <a:p>
            <a:r>
              <a:rPr lang="fr-FR" sz="1000" dirty="0">
                <a:latin typeface="Times New Roman" panose="02020603050405020304" pitchFamily="18" charset="0"/>
                <a:cs typeface="Times New Roman" panose="02020603050405020304" pitchFamily="18" charset="0"/>
              </a:rPr>
              <a:t>L’utilisation du présent site implique l’acceptation pleine et entière des conditions générales d’utilisation décrites ci-après. Ces conditions d’utilisation sont susceptibles d’être modifiées ou complétées à tout moment.</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Informations</a:t>
            </a:r>
          </a:p>
          <a:p>
            <a:r>
              <a:rPr lang="fr-FR" sz="1000" dirty="0">
                <a:latin typeface="Times New Roman" panose="02020603050405020304" pitchFamily="18" charset="0"/>
                <a:cs typeface="Times New Roman" panose="02020603050405020304" pitchFamily="18" charset="0"/>
              </a:rPr>
              <a:t>Les informations et documents du site sont présentés à titre indicatif, n’ont pas de caractère exhaustif, et ne peuvent engager la responsabilité du propriétaire du site.</a:t>
            </a:r>
          </a:p>
          <a:p>
            <a:r>
              <a:rPr lang="fr-FR" sz="1000" dirty="0">
                <a:latin typeface="Times New Roman" panose="02020603050405020304" pitchFamily="18" charset="0"/>
                <a:cs typeface="Times New Roman" panose="02020603050405020304" pitchFamily="18" charset="0"/>
              </a:rPr>
              <a:t>Le propriétaire du site ne peut être tenu responsable des dommages directs et indirects consécutifs à l’accès au site.</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Interactivité</a:t>
            </a:r>
          </a:p>
          <a:p>
            <a:r>
              <a:rPr lang="fr-FR" sz="1000" dirty="0">
                <a:latin typeface="Times New Roman" panose="02020603050405020304" pitchFamily="18" charset="0"/>
                <a:cs typeface="Times New Roman" panose="02020603050405020304" pitchFamily="18" charset="0"/>
              </a:rPr>
              <a:t>Les utilisateurs du site peuvent y déposer du contenu, apparaissant sur le site dans des espaces dédiés (notamment via les commentaires). Le contenu déposé reste sous la responsabilité de leurs auteurs, qui en assument pleinement l’entière responsabilité juridique.</a:t>
            </a:r>
          </a:p>
          <a:p>
            <a:r>
              <a:rPr lang="fr-FR" sz="1000" dirty="0">
                <a:latin typeface="Times New Roman" panose="02020603050405020304" pitchFamily="18" charset="0"/>
                <a:cs typeface="Times New Roman" panose="02020603050405020304" pitchFamily="18" charset="0"/>
              </a:rPr>
              <a:t>Le propriétaire du site se réserve néanmoins le droit de retirer sans préavis et sans justification tout contenu déposé par les utilisateurs qui ne satisferait pas à la charte déontologique du site ou à la législation en vigueur.</a:t>
            </a:r>
          </a:p>
          <a:p>
            <a:r>
              <a:rPr lang="fr-FR" sz="1000" dirty="0">
                <a:latin typeface="Times New Roman" panose="02020603050405020304" pitchFamily="18" charset="0"/>
                <a:cs typeface="Times New Roman" panose="02020603050405020304" pitchFamily="18" charset="0"/>
              </a:rPr>
              <a:t>Propriété intellectuelle</a:t>
            </a:r>
          </a:p>
          <a:p>
            <a:r>
              <a:rPr lang="fr-FR" sz="1000" dirty="0">
                <a:latin typeface="Times New Roman" panose="02020603050405020304" pitchFamily="18" charset="0"/>
                <a:cs typeface="Times New Roman" panose="02020603050405020304" pitchFamily="18" charset="0"/>
              </a:rPr>
              <a:t>Sauf mention contraire, tous les éléments accessibles sur le site (textes, images, graphismes, logo, icônes, sons, logiciels, etc.) restent la propriété exclusive de leurs auteurs, en ce qui concerne les droits de propriété intellectuelle ou les droits d’usage. 1</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Toute reproduction, représentation, modification, publication, adaptation de tout ou partie des éléments du site, quel que soit le moyen ou le procédé utilisé, est interdite, sauf autorisation écrite préalable de l’auteur.23</a:t>
            </a:r>
          </a:p>
          <a:p>
            <a:r>
              <a:rPr lang="fr-FR" sz="1000" dirty="0">
                <a:latin typeface="Times New Roman" panose="02020603050405020304" pitchFamily="18" charset="0"/>
                <a:cs typeface="Times New Roman" panose="02020603050405020304" pitchFamily="18" charset="0"/>
              </a:rPr>
              <a:t>Toute exploitation non autorisée du site ou de l’un quelconque des éléments qu’il contient est considérée comme constitutive d’une contrefaçon et poursuivie. 4</a:t>
            </a:r>
          </a:p>
          <a:p>
            <a:r>
              <a:rPr lang="fr-FR" sz="1000" dirty="0">
                <a:latin typeface="Times New Roman" panose="02020603050405020304" pitchFamily="18" charset="0"/>
                <a:cs typeface="Times New Roman" panose="02020603050405020304" pitchFamily="18" charset="0"/>
              </a:rPr>
              <a:t>Les marques et logos reproduits sur le site sont déposés par les sociétés qui en sont propriétaires.</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Liens</a:t>
            </a:r>
          </a:p>
          <a:p>
            <a:r>
              <a:rPr lang="fr-FR" sz="1000" dirty="0">
                <a:latin typeface="Times New Roman" panose="02020603050405020304" pitchFamily="18" charset="0"/>
                <a:cs typeface="Times New Roman" panose="02020603050405020304" pitchFamily="18" charset="0"/>
              </a:rPr>
              <a:t>Liens sortants</a:t>
            </a:r>
          </a:p>
          <a:p>
            <a:r>
              <a:rPr lang="fr-FR" sz="1000" dirty="0">
                <a:latin typeface="Times New Roman" panose="02020603050405020304" pitchFamily="18" charset="0"/>
                <a:cs typeface="Times New Roman" panose="02020603050405020304" pitchFamily="18" charset="0"/>
              </a:rPr>
              <a:t>Le propriétaire du site décline toute responsabilité et n’est pas engagé par le référencement via des liens hypertextes, de ressources tierces présentes sur le réseau Internet, tant en ce qui concerne leur contenu que leur pertinence.</a:t>
            </a:r>
          </a:p>
          <a:p>
            <a:r>
              <a:rPr lang="fr-FR" sz="1000" dirty="0">
                <a:latin typeface="Times New Roman" panose="02020603050405020304" pitchFamily="18" charset="0"/>
                <a:cs typeface="Times New Roman" panose="02020603050405020304" pitchFamily="18" charset="0"/>
              </a:rPr>
              <a:t>Liens entrants</a:t>
            </a:r>
          </a:p>
          <a:p>
            <a:r>
              <a:rPr lang="fr-FR" sz="1000" dirty="0">
                <a:latin typeface="Times New Roman" panose="02020603050405020304" pitchFamily="18" charset="0"/>
                <a:cs typeface="Times New Roman" panose="02020603050405020304" pitchFamily="18" charset="0"/>
              </a:rPr>
              <a:t>Le propriétaire du site autorise les liens hypertextes vers l’une des pages de ce site, à condition que ceux-ci ouvrent une nouvelle fenêtre et soient présentés de manière non équivoque afin d’éviter :</a:t>
            </a:r>
          </a:p>
          <a:p>
            <a:r>
              <a:rPr lang="fr-FR" sz="1000" dirty="0">
                <a:latin typeface="Times New Roman" panose="02020603050405020304" pitchFamily="18" charset="0"/>
                <a:cs typeface="Times New Roman" panose="02020603050405020304" pitchFamily="18" charset="0"/>
              </a:rPr>
              <a:t>tout risque de confusion entre le site citant et le propriétaire du site</a:t>
            </a:r>
          </a:p>
          <a:p>
            <a:r>
              <a:rPr lang="fr-FR" sz="1000" dirty="0">
                <a:latin typeface="Times New Roman" panose="02020603050405020304" pitchFamily="18" charset="0"/>
                <a:cs typeface="Times New Roman" panose="02020603050405020304" pitchFamily="18" charset="0"/>
              </a:rPr>
              <a:t>ainsi que toute présentation tendancieuse, ou contraire aux lois en vigueur.</a:t>
            </a:r>
          </a:p>
          <a:p>
            <a:r>
              <a:rPr lang="fr-FR" sz="1000" dirty="0">
                <a:latin typeface="Times New Roman" panose="02020603050405020304" pitchFamily="18" charset="0"/>
                <a:cs typeface="Times New Roman" panose="02020603050405020304" pitchFamily="18" charset="0"/>
              </a:rPr>
              <a:t>Le propriétaire du site se réserve le droit de demander la suppression d’un lien s’il estime que le site source ne respecte pas les règles ainsi définies.</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Confidentialité</a:t>
            </a:r>
          </a:p>
          <a:p>
            <a:r>
              <a:rPr lang="fr-FR" sz="1000" dirty="0">
                <a:latin typeface="Times New Roman" panose="02020603050405020304" pitchFamily="18" charset="0"/>
                <a:cs typeface="Times New Roman" panose="02020603050405020304" pitchFamily="18" charset="0"/>
              </a:rPr>
              <a:t>Tout utilisateur dispose d’un droit d’accès, de rectification et d’opposition aux données personnelles le concernant, en effectuant sa demande écrite et signée, accompagnée d’une preuve d’identité. 5678</a:t>
            </a:r>
          </a:p>
          <a:p>
            <a:r>
              <a:rPr lang="fr-FR" sz="1000" dirty="0">
                <a:latin typeface="Times New Roman" panose="02020603050405020304" pitchFamily="18" charset="0"/>
                <a:cs typeface="Times New Roman" panose="02020603050405020304" pitchFamily="18" charset="0"/>
              </a:rPr>
              <a:t>Le site ne recueille pas d’informations personnelles, et n’est pas assujetti à déclaration à la CNIL. 9</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Crédits</a:t>
            </a:r>
          </a:p>
          <a:p>
            <a:r>
              <a:rPr lang="fr-FR" sz="1000" dirty="0">
                <a:latin typeface="Times New Roman" panose="02020603050405020304" pitchFamily="18" charset="0"/>
                <a:cs typeface="Times New Roman" panose="02020603050405020304" pitchFamily="18" charset="0"/>
              </a:rPr>
              <a:t>&lt; crédits photo, icones, etc. &gt;</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Mentions légales – Version 1.5 – Utilisation libre sous Licence Creative Commons CC BY-NC-ND 3.0 FR / creativecommons.org</a:t>
            </a:r>
          </a:p>
          <a:p>
            <a:endParaRPr lang="fr-FR" sz="1050" dirty="0"/>
          </a:p>
        </p:txBody>
      </p:sp>
      <p:pic>
        <p:nvPicPr>
          <p:cNvPr id="8" name="Image 7">
            <a:extLst>
              <a:ext uri="{FF2B5EF4-FFF2-40B4-BE49-F238E27FC236}">
                <a16:creationId xmlns:a16="http://schemas.microsoft.com/office/drawing/2014/main" id="{02057BE0-6E21-452B-ADE8-78E998DDC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8380" y="0"/>
            <a:ext cx="820884" cy="547256"/>
          </a:xfrm>
          <a:prstGeom prst="rect">
            <a:avLst/>
          </a:prstGeom>
        </p:spPr>
      </p:pic>
    </p:spTree>
    <p:extLst>
      <p:ext uri="{BB962C8B-B14F-4D97-AF65-F5344CB8AC3E}">
        <p14:creationId xmlns:p14="http://schemas.microsoft.com/office/powerpoint/2010/main" val="189252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977B49C-E894-464C-A9D9-7758E79A2504}"/>
              </a:ext>
            </a:extLst>
          </p:cNvPr>
          <p:cNvSpPr txBox="1"/>
          <p:nvPr/>
        </p:nvSpPr>
        <p:spPr>
          <a:xfrm>
            <a:off x="1" y="0"/>
            <a:ext cx="12192000" cy="1477328"/>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1.Articles L111-1 et suivants du Code de la Propriété Intellectuelle du 1er juillet 1992</a:t>
            </a:r>
          </a:p>
          <a:p>
            <a:r>
              <a:rPr lang="fr-FR" sz="1000" dirty="0">
                <a:latin typeface="Times New Roman" panose="02020603050405020304" pitchFamily="18" charset="0"/>
                <a:cs typeface="Times New Roman" panose="02020603050405020304" pitchFamily="18" charset="0"/>
              </a:rPr>
              <a:t>2.Article 41 de la loi du 11 mars 1957 </a:t>
            </a:r>
          </a:p>
          <a:p>
            <a:r>
              <a:rPr lang="fr-FR" sz="1000" dirty="0">
                <a:latin typeface="Times New Roman" panose="02020603050405020304" pitchFamily="18" charset="0"/>
                <a:cs typeface="Times New Roman" panose="02020603050405020304" pitchFamily="18" charset="0"/>
              </a:rPr>
              <a:t>3.Article L. 226-13 du Code pénal et la Directive Européenne du 24 octobre 1995</a:t>
            </a:r>
          </a:p>
          <a:p>
            <a:r>
              <a:rPr lang="fr-FR" sz="1000" dirty="0">
                <a:latin typeface="Times New Roman" panose="02020603050405020304" pitchFamily="18" charset="0"/>
                <a:cs typeface="Times New Roman" panose="02020603050405020304" pitchFamily="18" charset="0"/>
              </a:rPr>
              <a:t>4.Articles L.335-2 et suivants du Code de Propriété Intellectuelle</a:t>
            </a:r>
          </a:p>
          <a:p>
            <a:r>
              <a:rPr lang="fr-FR" sz="1000" dirty="0">
                <a:latin typeface="Times New Roman" panose="02020603050405020304" pitchFamily="18" charset="0"/>
                <a:cs typeface="Times New Roman" panose="02020603050405020304" pitchFamily="18" charset="0"/>
              </a:rPr>
              <a:t>5.Loi n° 78-87 du 6 janvier 1978, modifiée par la loi n° 2004-801 du 6 août 2004, relative à l’informatique, aux fichiers et aux libertés</a:t>
            </a:r>
          </a:p>
          <a:p>
            <a:r>
              <a:rPr lang="fr-FR" sz="1000" dirty="0">
                <a:latin typeface="Times New Roman" panose="02020603050405020304" pitchFamily="18" charset="0"/>
                <a:cs typeface="Times New Roman" panose="02020603050405020304" pitchFamily="18" charset="0"/>
              </a:rPr>
              <a:t>6.Articles 38 et suivants de la loi 78-17 du 6 janvier 1978 relative à l’informatique, aux fichiers et aux libertés</a:t>
            </a:r>
          </a:p>
          <a:p>
            <a:r>
              <a:rPr lang="fr-FR" sz="1000" dirty="0">
                <a:latin typeface="Times New Roman" panose="02020603050405020304" pitchFamily="18" charset="0"/>
                <a:cs typeface="Times New Roman" panose="02020603050405020304" pitchFamily="18" charset="0"/>
              </a:rPr>
              <a:t>7.Loi du 1er juillet 1998 transposant la directive 96/9 du 11 mars 1996 relative à la protection juridique des bases de données</a:t>
            </a:r>
          </a:p>
          <a:p>
            <a:r>
              <a:rPr lang="fr-FR" sz="1000" dirty="0">
                <a:latin typeface="Times New Roman" panose="02020603050405020304" pitchFamily="18" charset="0"/>
                <a:cs typeface="Times New Roman" panose="02020603050405020304" pitchFamily="18" charset="0"/>
              </a:rPr>
              <a:t>8.Loi n° 2004-801 du 6 août 2004</a:t>
            </a:r>
          </a:p>
          <a:p>
            <a:r>
              <a:rPr lang="fr-FR" sz="1000" dirty="0">
                <a:latin typeface="Times New Roman" panose="02020603050405020304" pitchFamily="18" charset="0"/>
                <a:cs typeface="Times New Roman" panose="02020603050405020304" pitchFamily="18" charset="0"/>
              </a:rPr>
              <a:t>9.Article 6 de la loi n° 2004-575 du 21 juin 2004 pour la confiance dans l’économie numérique </a:t>
            </a:r>
          </a:p>
        </p:txBody>
      </p:sp>
    </p:spTree>
    <p:extLst>
      <p:ext uri="{BB962C8B-B14F-4D97-AF65-F5344CB8AC3E}">
        <p14:creationId xmlns:p14="http://schemas.microsoft.com/office/powerpoint/2010/main" val="6983839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724</Words>
  <Application>Microsoft Office PowerPoint</Application>
  <PresentationFormat>Grand écran</PresentationFormat>
  <Paragraphs>48</Paragraphs>
  <Slides>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Arial</vt:lpstr>
      <vt:lpstr>Calibri</vt:lpstr>
      <vt:lpstr>Calibri Light</vt:lpstr>
      <vt:lpstr>Times New Roman</vt:lpstr>
      <vt:lpstr>Thème Office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acs</dc:creator>
  <cp:lastModifiedBy>acs</cp:lastModifiedBy>
  <cp:revision>3</cp:revision>
  <dcterms:created xsi:type="dcterms:W3CDTF">2021-04-20T06:15:12Z</dcterms:created>
  <dcterms:modified xsi:type="dcterms:W3CDTF">2021-04-20T06:25:34Z</dcterms:modified>
</cp:coreProperties>
</file>