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0" r:id="rId9"/>
    <p:sldId id="260" r:id="rId10"/>
    <p:sldId id="267" r:id="rId11"/>
    <p:sldId id="268" r:id="rId12"/>
    <p:sldId id="264" r:id="rId13"/>
    <p:sldId id="265"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s" initials="a" lastIdx="1" clrIdx="0">
    <p:extLst>
      <p:ext uri="{19B8F6BF-5375-455C-9EA6-DF929625EA0E}">
        <p15:presenceInfo xmlns:p15="http://schemas.microsoft.com/office/powerpoint/2012/main" userId="ac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1C7A"/>
    <a:srgbClr val="458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2" d="100"/>
          <a:sy n="92" d="100"/>
        </p:scale>
        <p:origin x="498" y="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164F4-047C-4280-BE59-ECE62D30FF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F714748-391B-440C-89ED-FEDE296CA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7C0B33-FF11-4C08-AD56-CAC8631204CA}"/>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C10F18A0-5EF6-41B7-A755-E502292EFD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B033EB-6E50-4B27-8B6E-6610986862FC}"/>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211852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E9CB7-A1CE-43FE-A29D-2BA64A7B27D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28E8CDE-F4FF-497D-86F8-D4A5FFE0A9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EAA6AC-0B0E-40A0-ADCC-608A51EE8AB0}"/>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2A2B1887-D3F9-43FA-8BE0-CC497E197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EA84A7-D724-4C57-AA9B-BB55B69537E0}"/>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322575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FCFE108-4FC3-4BD8-A2B2-3ED3759744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65462D-C7B6-4C6B-9D91-0CADCAC8792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05AA10-E1E3-4882-B609-423525762F92}"/>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14669C29-93AF-4495-BAA0-72A8F2F832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EBD21A-1948-4317-BA35-EF6E4798CDA1}"/>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27596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6B882-55C4-488B-AD11-BEE8B7844D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3FE760-B79B-4350-A291-B4DFB17BB3B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D8E0FA-258F-43C4-AB1F-CB395198E99C}"/>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4F956AC0-A313-40E0-AED8-D109AA7D6B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C17714-7AB3-4CE5-8EDA-A94B542D779D}"/>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7829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6CED2-8793-48AE-81C3-17E2788A63E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0485F32-2E6F-4933-B58D-1E199CE20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523FEB3-ABD0-44D8-AB9D-85616A7CD402}"/>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F840F8D6-7A13-4866-816D-5C008F35AC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DBAE26-BC8D-4507-BFE5-3CA55817699B}"/>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308312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9E375-63BB-4B38-A4E7-0322B5332B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A4CA3C2-F221-4A3F-ABFE-04471842CBA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8229661-F133-4CB7-BE4E-D2A02EB9A8E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DA9570F-F740-42BE-96F7-1AA48B13F0C3}"/>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850484BD-036D-4FFA-9DAA-F614CA169D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427F59-C470-4BD1-82B0-6D0E0061BFE1}"/>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122018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0D4DB-6254-468E-8C81-CA8DFA020B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D24FB94-57DE-41FD-B87D-1AB7179B2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5D9A67-13B2-4180-9F21-86D88057C30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B042402-3C08-4258-A767-DB16D91DE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9E8655-0ECA-4E75-A962-C609FEA5901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89F2531-D4C1-4608-81BD-4BDFFAA73F58}"/>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8" name="Espace réservé du pied de page 7">
            <a:extLst>
              <a:ext uri="{FF2B5EF4-FFF2-40B4-BE49-F238E27FC236}">
                <a16:creationId xmlns:a16="http://schemas.microsoft.com/office/drawing/2014/main" id="{BFC86FDE-7DA8-4B55-A44C-73C914909E9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F60152E-50C2-46D8-B41A-81F097898FDD}"/>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181688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EB483-0D42-453D-A7B8-6C67D8183EF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EC77A23-8FCD-42CE-8D0E-442CF978A8A2}"/>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4" name="Espace réservé du pied de page 3">
            <a:extLst>
              <a:ext uri="{FF2B5EF4-FFF2-40B4-BE49-F238E27FC236}">
                <a16:creationId xmlns:a16="http://schemas.microsoft.com/office/drawing/2014/main" id="{E3D3A6CF-1B42-46D1-A837-4805FA1F0DD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DD75F3-8578-465C-BD73-289E6970FC8F}"/>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23003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957212-8278-4BB7-9790-3769B95AB28C}"/>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3" name="Espace réservé du pied de page 2">
            <a:extLst>
              <a:ext uri="{FF2B5EF4-FFF2-40B4-BE49-F238E27FC236}">
                <a16:creationId xmlns:a16="http://schemas.microsoft.com/office/drawing/2014/main" id="{40F110AE-2312-4BF9-A2F0-FB3E170440C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10927A3-3FEC-4443-BD5E-12793B3E2ADA}"/>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329188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C8E36-75B1-49EF-8336-4EB6F83203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E993A29-AECD-4790-B2EC-B06AF6D07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2901C0C-B7A3-4AE6-8BCA-DA8AC99C3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83BB67-A1A4-4F33-AB0E-29A13C8F72AA}"/>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836E6749-F6AC-4196-9564-2466B2FF7E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04F00-218F-45D4-9BAD-95340A12833D}"/>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33515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CBAC2-4DAE-4426-92E0-05066CC8F4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6C295BA-CD1F-4A63-AB7B-3C5EDC5F1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1ECADEE-9730-423C-BA35-7A87DD549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485AA9B-B385-4268-8A25-4EB7A08062FB}"/>
              </a:ext>
            </a:extLst>
          </p:cNvPr>
          <p:cNvSpPr>
            <a:spLocks noGrp="1"/>
          </p:cNvSpPr>
          <p:nvPr>
            <p:ph type="dt" sz="half" idx="10"/>
          </p:nvPr>
        </p:nvSpPr>
        <p:spPr/>
        <p:txBody>
          <a:bodyPr/>
          <a:lstStyle/>
          <a:p>
            <a:fld id="{2028CD72-206A-4387-8858-16607DD6FD3E}" type="datetimeFigureOut">
              <a:rPr lang="fr-FR" smtClean="0"/>
              <a:t>26/04/2021</a:t>
            </a:fld>
            <a:endParaRPr lang="fr-FR"/>
          </a:p>
        </p:txBody>
      </p:sp>
      <p:sp>
        <p:nvSpPr>
          <p:cNvPr id="6" name="Espace réservé du pied de page 5">
            <a:extLst>
              <a:ext uri="{FF2B5EF4-FFF2-40B4-BE49-F238E27FC236}">
                <a16:creationId xmlns:a16="http://schemas.microsoft.com/office/drawing/2014/main" id="{371E13BE-D6B2-4C3D-89E5-77F3606350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D80B5B-044D-4478-8D5B-36E012E52FD3}"/>
              </a:ext>
            </a:extLst>
          </p:cNvPr>
          <p:cNvSpPr>
            <a:spLocks noGrp="1"/>
          </p:cNvSpPr>
          <p:nvPr>
            <p:ph type="sldNum" sz="quarter" idx="12"/>
          </p:nvPr>
        </p:nvSpPr>
        <p:spPr/>
        <p:txBody>
          <a:bodyPr/>
          <a:lstStyle/>
          <a:p>
            <a:fld id="{0E34EEFE-3AAA-4719-AE55-94BFAE871DE6}" type="slidenum">
              <a:rPr lang="fr-FR" smtClean="0"/>
              <a:t>‹N°›</a:t>
            </a:fld>
            <a:endParaRPr lang="fr-FR"/>
          </a:p>
        </p:txBody>
      </p:sp>
    </p:spTree>
    <p:extLst>
      <p:ext uri="{BB962C8B-B14F-4D97-AF65-F5344CB8AC3E}">
        <p14:creationId xmlns:p14="http://schemas.microsoft.com/office/powerpoint/2010/main" val="132950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CB7A14B-C068-4187-8833-D2DFE9D91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CD8792-E8E2-4852-9D96-212B51035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464F39-BC8E-43D2-9C61-DFE2DC66A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8CD72-206A-4387-8858-16607DD6FD3E}" type="datetimeFigureOut">
              <a:rPr lang="fr-FR" smtClean="0"/>
              <a:t>26/04/2021</a:t>
            </a:fld>
            <a:endParaRPr lang="fr-FR"/>
          </a:p>
        </p:txBody>
      </p:sp>
      <p:sp>
        <p:nvSpPr>
          <p:cNvPr id="5" name="Espace réservé du pied de page 4">
            <a:extLst>
              <a:ext uri="{FF2B5EF4-FFF2-40B4-BE49-F238E27FC236}">
                <a16:creationId xmlns:a16="http://schemas.microsoft.com/office/drawing/2014/main" id="{3727EA60-B73B-4016-941F-C47A6E3D7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770C7F-C2E3-443E-AA39-5E07E3709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4EEFE-3AAA-4719-AE55-94BFAE871DE6}" type="slidenum">
              <a:rPr lang="fr-FR" smtClean="0"/>
              <a:t>‹N°›</a:t>
            </a:fld>
            <a:endParaRPr lang="fr-FR"/>
          </a:p>
        </p:txBody>
      </p:sp>
    </p:spTree>
    <p:extLst>
      <p:ext uri="{BB962C8B-B14F-4D97-AF65-F5344CB8AC3E}">
        <p14:creationId xmlns:p14="http://schemas.microsoft.com/office/powerpoint/2010/main" val="177739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gi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PowerPoint_Presentation.pptx"/><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PowerPoint_Presentation1.ppt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rganigramme : Document 6">
            <a:extLst>
              <a:ext uri="{FF2B5EF4-FFF2-40B4-BE49-F238E27FC236}">
                <a16:creationId xmlns:a16="http://schemas.microsoft.com/office/drawing/2014/main" id="{FD359AD8-658A-4DB8-B51C-F938E9928187}"/>
              </a:ext>
            </a:extLst>
          </p:cNvPr>
          <p:cNvSpPr/>
          <p:nvPr/>
        </p:nvSpPr>
        <p:spPr>
          <a:xfrm>
            <a:off x="0" y="0"/>
            <a:ext cx="12192000" cy="1859974"/>
          </a:xfrm>
          <a:prstGeom prst="flowChartDocumen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Organigramme : Document 7">
            <a:extLst>
              <a:ext uri="{FF2B5EF4-FFF2-40B4-BE49-F238E27FC236}">
                <a16:creationId xmlns:a16="http://schemas.microsoft.com/office/drawing/2014/main" id="{B5E9FE16-93E9-4D3E-A966-80FF4206CF6E}"/>
              </a:ext>
            </a:extLst>
          </p:cNvPr>
          <p:cNvSpPr/>
          <p:nvPr/>
        </p:nvSpPr>
        <p:spPr>
          <a:xfrm flipH="1" flipV="1">
            <a:off x="0" y="5185063"/>
            <a:ext cx="12192000" cy="1672935"/>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116296EA-B595-4555-B6FD-9CC7F835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49" y="431079"/>
            <a:ext cx="6134101" cy="5922818"/>
          </a:xfrm>
          <a:prstGeom prst="rect">
            <a:avLst/>
          </a:prstGeom>
        </p:spPr>
      </p:pic>
    </p:spTree>
    <p:extLst>
      <p:ext uri="{BB962C8B-B14F-4D97-AF65-F5344CB8AC3E}">
        <p14:creationId xmlns:p14="http://schemas.microsoft.com/office/powerpoint/2010/main" val="111743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8F37BC0C-A7E2-40E5-9B1C-85ECD309134D}"/>
              </a:ext>
            </a:extLst>
          </p:cNvPr>
          <p:cNvSpPr/>
          <p:nvPr/>
        </p:nvSpPr>
        <p:spPr>
          <a:xfrm>
            <a:off x="0" y="1"/>
            <a:ext cx="12192000" cy="1122218"/>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Organigramme : Document 2">
            <a:extLst>
              <a:ext uri="{FF2B5EF4-FFF2-40B4-BE49-F238E27FC236}">
                <a16:creationId xmlns:a16="http://schemas.microsoft.com/office/drawing/2014/main" id="{6E5D1566-1302-4CE6-9C3D-07428B5789F7}"/>
              </a:ext>
            </a:extLst>
          </p:cNvPr>
          <p:cNvSpPr/>
          <p:nvPr/>
        </p:nvSpPr>
        <p:spPr>
          <a:xfrm flipH="1" flipV="1">
            <a:off x="0" y="5631872"/>
            <a:ext cx="12192000" cy="1226126"/>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BA18711-AA60-405F-AA3C-78E61DB90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23" y="1465118"/>
            <a:ext cx="2074541" cy="4166754"/>
          </a:xfrm>
          <a:prstGeom prst="rect">
            <a:avLst/>
          </a:prstGeom>
        </p:spPr>
      </p:pic>
      <p:sp>
        <p:nvSpPr>
          <p:cNvPr id="6" name="Rectangle : coins arrondis 5">
            <a:extLst>
              <a:ext uri="{FF2B5EF4-FFF2-40B4-BE49-F238E27FC236}">
                <a16:creationId xmlns:a16="http://schemas.microsoft.com/office/drawing/2014/main" id="{76743A30-FA4B-4BC3-B9FD-C837205E294B}"/>
              </a:ext>
            </a:extLst>
          </p:cNvPr>
          <p:cNvSpPr/>
          <p:nvPr/>
        </p:nvSpPr>
        <p:spPr>
          <a:xfrm>
            <a:off x="270164" y="1226128"/>
            <a:ext cx="2410691" cy="4571999"/>
          </a:xfrm>
          <a:prstGeom prst="roundRect">
            <a:avLst/>
          </a:prstGeom>
          <a:noFill/>
          <a:ln>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0D22FE5A-3E88-4C77-A16E-8F9177A64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797" y="1465118"/>
            <a:ext cx="1995341" cy="4174266"/>
          </a:xfrm>
          <a:prstGeom prst="rect">
            <a:avLst/>
          </a:prstGeom>
        </p:spPr>
      </p:pic>
      <p:sp>
        <p:nvSpPr>
          <p:cNvPr id="11" name="Rectangle : coins arrondis 10">
            <a:extLst>
              <a:ext uri="{FF2B5EF4-FFF2-40B4-BE49-F238E27FC236}">
                <a16:creationId xmlns:a16="http://schemas.microsoft.com/office/drawing/2014/main" id="{7287585D-D572-4AB1-9F1B-8A096344FC36}"/>
              </a:ext>
            </a:extLst>
          </p:cNvPr>
          <p:cNvSpPr/>
          <p:nvPr/>
        </p:nvSpPr>
        <p:spPr>
          <a:xfrm>
            <a:off x="2951019" y="1218616"/>
            <a:ext cx="2628899" cy="4579512"/>
          </a:xfrm>
          <a:prstGeom prst="roundRect">
            <a:avLst/>
          </a:prstGeom>
          <a:noFill/>
          <a:ln>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CCB17170-DFB8-4D1A-A94F-467F957AA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153" y="1226128"/>
            <a:ext cx="5462682" cy="4557852"/>
          </a:xfrm>
          <a:prstGeom prst="rect">
            <a:avLst/>
          </a:prstGeom>
        </p:spPr>
      </p:pic>
      <p:sp>
        <p:nvSpPr>
          <p:cNvPr id="14" name="Rectangle 13">
            <a:extLst>
              <a:ext uri="{FF2B5EF4-FFF2-40B4-BE49-F238E27FC236}">
                <a16:creationId xmlns:a16="http://schemas.microsoft.com/office/drawing/2014/main" id="{B6DEB9B8-B868-481D-9ADA-3A69FF2408AF}"/>
              </a:ext>
            </a:extLst>
          </p:cNvPr>
          <p:cNvSpPr/>
          <p:nvPr/>
        </p:nvSpPr>
        <p:spPr>
          <a:xfrm>
            <a:off x="6459153" y="1074020"/>
            <a:ext cx="5462682" cy="4724107"/>
          </a:xfrm>
          <a:prstGeom prst="rect">
            <a:avLst/>
          </a:prstGeom>
          <a:noFill/>
          <a:ln>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02F387BE-D458-4735-97E9-D088925D2969}"/>
              </a:ext>
            </a:extLst>
          </p:cNvPr>
          <p:cNvSpPr txBox="1"/>
          <p:nvPr/>
        </p:nvSpPr>
        <p:spPr>
          <a:xfrm>
            <a:off x="481622" y="83127"/>
            <a:ext cx="5098295" cy="461665"/>
          </a:xfrm>
          <a:prstGeom prst="rect">
            <a:avLst/>
          </a:prstGeom>
          <a:noFill/>
        </p:spPr>
        <p:txBody>
          <a:bodyPr wrap="square" rtlCol="0">
            <a:spAutoFit/>
          </a:bodyPr>
          <a:lstStyle/>
          <a:p>
            <a:r>
              <a:rPr lang="fr-FR" sz="2400" dirty="0">
                <a:solidFill>
                  <a:srgbClr val="458FF6"/>
                </a:solidFill>
                <a:latin typeface="Times New Roman" panose="02020603050405020304" pitchFamily="18" charset="0"/>
                <a:cs typeface="Times New Roman" panose="02020603050405020304" pitchFamily="18" charset="0"/>
              </a:rPr>
              <a:t>Page Principale du site beeweb</a:t>
            </a:r>
          </a:p>
        </p:txBody>
      </p:sp>
      <p:sp>
        <p:nvSpPr>
          <p:cNvPr id="17" name="ZoneTexte 16">
            <a:extLst>
              <a:ext uri="{FF2B5EF4-FFF2-40B4-BE49-F238E27FC236}">
                <a16:creationId xmlns:a16="http://schemas.microsoft.com/office/drawing/2014/main" id="{1FD33A8D-E43A-4D7C-A309-0806051019AE}"/>
              </a:ext>
            </a:extLst>
          </p:cNvPr>
          <p:cNvSpPr txBox="1"/>
          <p:nvPr/>
        </p:nvSpPr>
        <p:spPr>
          <a:xfrm flipH="1">
            <a:off x="921671" y="648031"/>
            <a:ext cx="896737"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Zoning</a:t>
            </a:r>
          </a:p>
        </p:txBody>
      </p:sp>
      <p:sp>
        <p:nvSpPr>
          <p:cNvPr id="18" name="ZoneTexte 17">
            <a:extLst>
              <a:ext uri="{FF2B5EF4-FFF2-40B4-BE49-F238E27FC236}">
                <a16:creationId xmlns:a16="http://schemas.microsoft.com/office/drawing/2014/main" id="{21F4416A-BF3B-4F3D-9058-92EAC5E337C5}"/>
              </a:ext>
            </a:extLst>
          </p:cNvPr>
          <p:cNvSpPr txBox="1"/>
          <p:nvPr/>
        </p:nvSpPr>
        <p:spPr>
          <a:xfrm>
            <a:off x="3636817" y="627918"/>
            <a:ext cx="1257300"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Wireframe</a:t>
            </a:r>
          </a:p>
        </p:txBody>
      </p:sp>
      <p:sp>
        <p:nvSpPr>
          <p:cNvPr id="19" name="ZoneTexte 18">
            <a:extLst>
              <a:ext uri="{FF2B5EF4-FFF2-40B4-BE49-F238E27FC236}">
                <a16:creationId xmlns:a16="http://schemas.microsoft.com/office/drawing/2014/main" id="{88CF208B-FB9D-4C7F-9F5E-9AFF595DEFB1}"/>
              </a:ext>
            </a:extLst>
          </p:cNvPr>
          <p:cNvSpPr txBox="1"/>
          <p:nvPr/>
        </p:nvSpPr>
        <p:spPr>
          <a:xfrm>
            <a:off x="8915400" y="585248"/>
            <a:ext cx="1028700"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Mockup</a:t>
            </a:r>
          </a:p>
        </p:txBody>
      </p:sp>
      <p:pic>
        <p:nvPicPr>
          <p:cNvPr id="4" name="Image 3">
            <a:extLst>
              <a:ext uri="{FF2B5EF4-FFF2-40B4-BE49-F238E27FC236}">
                <a16:creationId xmlns:a16="http://schemas.microsoft.com/office/drawing/2014/main" id="{57E6C70C-3C6B-4B8E-9CA9-89F78960940D}"/>
              </a:ext>
            </a:extLst>
          </p:cNvPr>
          <p:cNvPicPr>
            <a:picLocks noChangeAspect="1"/>
          </p:cNvPicPr>
          <p:nvPr/>
        </p:nvPicPr>
        <p:blipFill>
          <a:blip r:embed="rId5"/>
          <a:stretch>
            <a:fillRect/>
          </a:stretch>
        </p:blipFill>
        <p:spPr>
          <a:xfrm>
            <a:off x="11119015" y="-60507"/>
            <a:ext cx="1072986" cy="1015088"/>
          </a:xfrm>
          <a:prstGeom prst="rect">
            <a:avLst/>
          </a:prstGeom>
        </p:spPr>
      </p:pic>
    </p:spTree>
    <p:extLst>
      <p:ext uri="{BB962C8B-B14F-4D97-AF65-F5344CB8AC3E}">
        <p14:creationId xmlns:p14="http://schemas.microsoft.com/office/powerpoint/2010/main" val="130486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42CC4D3F-51D5-47F3-805E-4FB62C5A541A}"/>
              </a:ext>
            </a:extLst>
          </p:cNvPr>
          <p:cNvSpPr/>
          <p:nvPr/>
        </p:nvSpPr>
        <p:spPr>
          <a:xfrm>
            <a:off x="0" y="0"/>
            <a:ext cx="12192000" cy="1246909"/>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Organigramme : Document 2">
            <a:extLst>
              <a:ext uri="{FF2B5EF4-FFF2-40B4-BE49-F238E27FC236}">
                <a16:creationId xmlns:a16="http://schemas.microsoft.com/office/drawing/2014/main" id="{AAD560A7-5BFB-41DA-8C4B-FB99FAD3818D}"/>
              </a:ext>
            </a:extLst>
          </p:cNvPr>
          <p:cNvSpPr/>
          <p:nvPr/>
        </p:nvSpPr>
        <p:spPr>
          <a:xfrm flipH="1" flipV="1">
            <a:off x="0" y="5611087"/>
            <a:ext cx="12192000" cy="1246911"/>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5A03B32-E0FF-4F2E-852E-45508FA1ED0F}"/>
              </a:ext>
            </a:extLst>
          </p:cNvPr>
          <p:cNvSpPr txBox="1"/>
          <p:nvPr/>
        </p:nvSpPr>
        <p:spPr>
          <a:xfrm>
            <a:off x="0" y="72737"/>
            <a:ext cx="2795154" cy="400110"/>
          </a:xfrm>
          <a:prstGeom prst="rect">
            <a:avLst/>
          </a:prstGeom>
          <a:noFill/>
        </p:spPr>
        <p:txBody>
          <a:bodyPr wrap="square" rtlCol="0">
            <a:spAutoFit/>
          </a:bodyPr>
          <a:lstStyle/>
          <a:p>
            <a:r>
              <a:rPr lang="fr-FR" sz="2000" dirty="0">
                <a:solidFill>
                  <a:srgbClr val="458FF6"/>
                </a:solidFill>
                <a:latin typeface="Times New Roman" panose="02020603050405020304" pitchFamily="18" charset="0"/>
                <a:cs typeface="Times New Roman" panose="02020603050405020304" pitchFamily="18" charset="0"/>
              </a:rPr>
              <a:t>Plan page des métiers</a:t>
            </a:r>
          </a:p>
        </p:txBody>
      </p:sp>
      <p:sp>
        <p:nvSpPr>
          <p:cNvPr id="5" name="ZoneTexte 4">
            <a:extLst>
              <a:ext uri="{FF2B5EF4-FFF2-40B4-BE49-F238E27FC236}">
                <a16:creationId xmlns:a16="http://schemas.microsoft.com/office/drawing/2014/main" id="{A8BF6972-CAC6-4426-BAFF-8975EE88AD0D}"/>
              </a:ext>
            </a:extLst>
          </p:cNvPr>
          <p:cNvSpPr txBox="1"/>
          <p:nvPr/>
        </p:nvSpPr>
        <p:spPr>
          <a:xfrm>
            <a:off x="831273" y="623454"/>
            <a:ext cx="872836"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Zoning</a:t>
            </a:r>
          </a:p>
        </p:txBody>
      </p:sp>
      <p:sp>
        <p:nvSpPr>
          <p:cNvPr id="6" name="ZoneTexte 5">
            <a:extLst>
              <a:ext uri="{FF2B5EF4-FFF2-40B4-BE49-F238E27FC236}">
                <a16:creationId xmlns:a16="http://schemas.microsoft.com/office/drawing/2014/main" id="{F95CF579-2CDB-4BF8-9506-EEBC9BEA690A}"/>
              </a:ext>
            </a:extLst>
          </p:cNvPr>
          <p:cNvSpPr txBox="1"/>
          <p:nvPr/>
        </p:nvSpPr>
        <p:spPr>
          <a:xfrm>
            <a:off x="4436918" y="623454"/>
            <a:ext cx="1215737"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Wireframe</a:t>
            </a:r>
          </a:p>
        </p:txBody>
      </p:sp>
      <p:sp>
        <p:nvSpPr>
          <p:cNvPr id="7" name="ZoneTexte 6">
            <a:extLst>
              <a:ext uri="{FF2B5EF4-FFF2-40B4-BE49-F238E27FC236}">
                <a16:creationId xmlns:a16="http://schemas.microsoft.com/office/drawing/2014/main" id="{4F5C33E8-9C55-4A07-91A6-C42C49F3DCB0}"/>
              </a:ext>
            </a:extLst>
          </p:cNvPr>
          <p:cNvSpPr txBox="1"/>
          <p:nvPr/>
        </p:nvSpPr>
        <p:spPr>
          <a:xfrm>
            <a:off x="8499764" y="623454"/>
            <a:ext cx="1215737"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Mockup</a:t>
            </a:r>
          </a:p>
        </p:txBody>
      </p:sp>
      <p:pic>
        <p:nvPicPr>
          <p:cNvPr id="9" name="Image 8">
            <a:extLst>
              <a:ext uri="{FF2B5EF4-FFF2-40B4-BE49-F238E27FC236}">
                <a16:creationId xmlns:a16="http://schemas.microsoft.com/office/drawing/2014/main" id="{38068892-27EF-4038-8622-B537EC482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68" y="1709754"/>
            <a:ext cx="2649682" cy="3647210"/>
          </a:xfrm>
          <a:prstGeom prst="rect">
            <a:avLst/>
          </a:prstGeom>
        </p:spPr>
      </p:pic>
      <p:sp>
        <p:nvSpPr>
          <p:cNvPr id="10" name="Rectangle : coins arrondis 9">
            <a:extLst>
              <a:ext uri="{FF2B5EF4-FFF2-40B4-BE49-F238E27FC236}">
                <a16:creationId xmlns:a16="http://schemas.microsoft.com/office/drawing/2014/main" id="{4211A308-42B6-4EAD-83D9-3812214B42BE}"/>
              </a:ext>
            </a:extLst>
          </p:cNvPr>
          <p:cNvSpPr/>
          <p:nvPr/>
        </p:nvSpPr>
        <p:spPr>
          <a:xfrm>
            <a:off x="135082" y="1319646"/>
            <a:ext cx="3210791" cy="4291441"/>
          </a:xfrm>
          <a:prstGeom prst="roundRect">
            <a:avLst/>
          </a:prstGeom>
          <a:noFill/>
          <a:ln w="19050">
            <a:solidFill>
              <a:srgbClr val="458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2E0E61B6-4348-4E7C-8E39-AA29AD702B58}"/>
              </a:ext>
            </a:extLst>
          </p:cNvPr>
          <p:cNvSpPr/>
          <p:nvPr/>
        </p:nvSpPr>
        <p:spPr>
          <a:xfrm>
            <a:off x="3699164" y="1319646"/>
            <a:ext cx="3335482" cy="4291441"/>
          </a:xfrm>
          <a:prstGeom prst="roundRect">
            <a:avLst/>
          </a:prstGeom>
          <a:noFill/>
          <a:ln w="19050">
            <a:solidFill>
              <a:srgbClr val="458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4EF0DB2B-D607-4144-AD6A-8C1B84376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637" y="1319646"/>
            <a:ext cx="4301005" cy="4291441"/>
          </a:xfrm>
          <a:prstGeom prst="rect">
            <a:avLst/>
          </a:prstGeom>
        </p:spPr>
      </p:pic>
      <p:sp>
        <p:nvSpPr>
          <p:cNvPr id="16" name="Rectangle 15">
            <a:extLst>
              <a:ext uri="{FF2B5EF4-FFF2-40B4-BE49-F238E27FC236}">
                <a16:creationId xmlns:a16="http://schemas.microsoft.com/office/drawing/2014/main" id="{B758A852-BCF4-4950-B037-9EB1F702CB1A}"/>
              </a:ext>
            </a:extLst>
          </p:cNvPr>
          <p:cNvSpPr/>
          <p:nvPr/>
        </p:nvSpPr>
        <p:spPr>
          <a:xfrm>
            <a:off x="7273637" y="1246909"/>
            <a:ext cx="4301836" cy="4364178"/>
          </a:xfrm>
          <a:prstGeom prst="rect">
            <a:avLst/>
          </a:prstGeom>
          <a:noFill/>
          <a:ln w="19050">
            <a:solidFill>
              <a:srgbClr val="458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039796EF-04FC-48D8-8205-44BDFBBA4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288" y="1501032"/>
            <a:ext cx="2956410" cy="3933411"/>
          </a:xfrm>
          <a:prstGeom prst="rect">
            <a:avLst/>
          </a:prstGeom>
        </p:spPr>
      </p:pic>
      <p:pic>
        <p:nvPicPr>
          <p:cNvPr id="8" name="Image 7">
            <a:extLst>
              <a:ext uri="{FF2B5EF4-FFF2-40B4-BE49-F238E27FC236}">
                <a16:creationId xmlns:a16="http://schemas.microsoft.com/office/drawing/2014/main" id="{905545B1-8260-4A7C-AF64-8339AFAC8DB2}"/>
              </a:ext>
            </a:extLst>
          </p:cNvPr>
          <p:cNvPicPr>
            <a:picLocks noChangeAspect="1"/>
          </p:cNvPicPr>
          <p:nvPr/>
        </p:nvPicPr>
        <p:blipFill>
          <a:blip r:embed="rId5"/>
          <a:stretch>
            <a:fillRect/>
          </a:stretch>
        </p:blipFill>
        <p:spPr>
          <a:xfrm>
            <a:off x="11201400" y="-62345"/>
            <a:ext cx="1049482" cy="1055131"/>
          </a:xfrm>
          <a:prstGeom prst="rect">
            <a:avLst/>
          </a:prstGeom>
        </p:spPr>
      </p:pic>
    </p:spTree>
    <p:extLst>
      <p:ext uri="{BB962C8B-B14F-4D97-AF65-F5344CB8AC3E}">
        <p14:creationId xmlns:p14="http://schemas.microsoft.com/office/powerpoint/2010/main" val="56515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A9BA9D3-7A60-48FF-ACCA-C1C8F3A26B88}"/>
              </a:ext>
            </a:extLst>
          </p:cNvPr>
          <p:cNvSpPr txBox="1"/>
          <p:nvPr/>
        </p:nvSpPr>
        <p:spPr>
          <a:xfrm>
            <a:off x="72736" y="832912"/>
            <a:ext cx="3065318" cy="900246"/>
          </a:xfrm>
          <a:prstGeom prst="rect">
            <a:avLst/>
          </a:prstGeom>
          <a:noFill/>
        </p:spPr>
        <p:txBody>
          <a:bodyPr wrap="square" rtlCol="0">
            <a:spAutoFit/>
          </a:bodyPr>
          <a:lstStyle/>
          <a:p>
            <a:r>
              <a:rPr lang="fr-FR" sz="1050" dirty="0"/>
              <a:t>Nom du site web : Beeweb</a:t>
            </a:r>
          </a:p>
          <a:p>
            <a:r>
              <a:rPr lang="fr-FR" sz="1050" dirty="0"/>
              <a:t>Adresse : &lt; http://nomdusite.domaine &gt;</a:t>
            </a:r>
          </a:p>
          <a:p>
            <a:r>
              <a:rPr lang="fr-FR" sz="1050" dirty="0"/>
              <a:t>Propriétaire : T.Ralandison/S.Rolland</a:t>
            </a:r>
          </a:p>
          <a:p>
            <a:r>
              <a:rPr lang="fr-FR" sz="1050" dirty="0"/>
              <a:t>Responsable de publication :: T.Ralandison/S.Rolland </a:t>
            </a:r>
          </a:p>
          <a:p>
            <a:r>
              <a:rPr lang="fr-FR" sz="1050" dirty="0"/>
              <a:t>Conception et réalisation :: T.Ralandison/S.Rolland</a:t>
            </a:r>
          </a:p>
        </p:txBody>
      </p:sp>
      <p:sp>
        <p:nvSpPr>
          <p:cNvPr id="6" name="ZoneTexte 5">
            <a:extLst>
              <a:ext uri="{FF2B5EF4-FFF2-40B4-BE49-F238E27FC236}">
                <a16:creationId xmlns:a16="http://schemas.microsoft.com/office/drawing/2014/main" id="{E711AD23-653A-4A8F-8E21-31367400860C}"/>
              </a:ext>
            </a:extLst>
          </p:cNvPr>
          <p:cNvSpPr txBox="1"/>
          <p:nvPr/>
        </p:nvSpPr>
        <p:spPr>
          <a:xfrm>
            <a:off x="72736" y="1843424"/>
            <a:ext cx="12192000" cy="4562788"/>
          </a:xfrm>
          <a:prstGeom prst="rect">
            <a:avLst/>
          </a:prstGeom>
          <a:noFill/>
        </p:spPr>
        <p:txBody>
          <a:bodyPr wrap="square" rtlCol="0">
            <a:spAutoFit/>
          </a:bodyPr>
          <a:lstStyle/>
          <a:p>
            <a:r>
              <a:rPr lang="fr-FR" sz="1000" dirty="0">
                <a:latin typeface="Times New Roman" panose="02020603050405020304" pitchFamily="18" charset="0"/>
                <a:cs typeface="Times New Roman" panose="02020603050405020304" pitchFamily="18" charset="0"/>
              </a:rPr>
              <a:t>Conditions d’utilisation</a:t>
            </a:r>
          </a:p>
          <a:p>
            <a:r>
              <a:rPr lang="fr-FR" sz="1000" dirty="0">
                <a:latin typeface="Times New Roman" panose="02020603050405020304" pitchFamily="18" charset="0"/>
                <a:cs typeface="Times New Roman" panose="02020603050405020304" pitchFamily="18" charset="0"/>
              </a:rPr>
              <a:t>L’utilisation du présent site implique l’acceptation pleine et entière des conditions générales d’utilisation décrites ci-après. Ces conditions d’utilisation sont susceptibles d’être modifiées ou complétées à tout moment.</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Informations</a:t>
            </a:r>
          </a:p>
          <a:p>
            <a:r>
              <a:rPr lang="fr-FR" sz="1000" dirty="0">
                <a:latin typeface="Times New Roman" panose="02020603050405020304" pitchFamily="18" charset="0"/>
                <a:cs typeface="Times New Roman" panose="02020603050405020304" pitchFamily="18" charset="0"/>
              </a:rPr>
              <a:t>Les informations et documents du site sont présentés à titre indicatif, n’ont pas de caractère exhaustif, et ne peuvent engager la responsabilité du propriétaire du site.</a:t>
            </a:r>
          </a:p>
          <a:p>
            <a:r>
              <a:rPr lang="fr-FR" sz="1000" dirty="0">
                <a:latin typeface="Times New Roman" panose="02020603050405020304" pitchFamily="18" charset="0"/>
                <a:cs typeface="Times New Roman" panose="02020603050405020304" pitchFamily="18" charset="0"/>
              </a:rPr>
              <a:t>Le propriétaire du site ne peut être tenu responsable des dommages directs et indirects consécutifs à l’accès au site.</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Interactivité</a:t>
            </a:r>
          </a:p>
          <a:p>
            <a:r>
              <a:rPr lang="fr-FR" sz="1000" dirty="0">
                <a:latin typeface="Times New Roman" panose="02020603050405020304" pitchFamily="18" charset="0"/>
                <a:cs typeface="Times New Roman" panose="02020603050405020304" pitchFamily="18" charset="0"/>
              </a:rPr>
              <a:t>Les utilisateurs du site peuvent y déposer du contenu, apparaissant sur le site dans des espaces dédiés (notamment via les commentaires). Le contenu déposé reste sous la responsabilité de leurs auteurs, qui en assument pleinement l’entière responsabilité juridique.</a:t>
            </a:r>
          </a:p>
          <a:p>
            <a:r>
              <a:rPr lang="fr-FR" sz="1000" dirty="0">
                <a:latin typeface="Times New Roman" panose="02020603050405020304" pitchFamily="18" charset="0"/>
                <a:cs typeface="Times New Roman" panose="02020603050405020304" pitchFamily="18" charset="0"/>
              </a:rPr>
              <a:t>Le propriétaire du site se réserve néanmoins le droit de retirer sans préavis et sans justification tout contenu déposé par les utilisateurs qui ne satisferait pas à la charte déontologique du site ou à la législation en vigueur.</a:t>
            </a:r>
          </a:p>
          <a:p>
            <a:r>
              <a:rPr lang="fr-FR" sz="1000" dirty="0">
                <a:latin typeface="Times New Roman" panose="02020603050405020304" pitchFamily="18" charset="0"/>
                <a:cs typeface="Times New Roman" panose="02020603050405020304" pitchFamily="18" charset="0"/>
              </a:rPr>
              <a:t>Propriété intellectuelle</a:t>
            </a:r>
          </a:p>
          <a:p>
            <a:r>
              <a:rPr lang="fr-FR" sz="1000" dirty="0">
                <a:latin typeface="Times New Roman" panose="02020603050405020304" pitchFamily="18" charset="0"/>
                <a:cs typeface="Times New Roman" panose="02020603050405020304" pitchFamily="18" charset="0"/>
              </a:rPr>
              <a:t>Sauf mention contraire, tous les éléments accessibles sur le site (textes, images, graphismes, logo, icônes, sons, logiciels, etc.) restent la propriété exclusive de leurs auteurs, en ce qui concerne les droits de propriété intellectuelle ou les droits d’usage. 1</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Toute reproduction, représentation, modification, publication, adaptation de tout ou partie des éléments du site, quel que soit le moyen ou le procédé utilisé, est interdite, sauf autorisation écrite préalable de l’auteur.23</a:t>
            </a:r>
          </a:p>
          <a:p>
            <a:r>
              <a:rPr lang="fr-FR" sz="1000" dirty="0">
                <a:latin typeface="Times New Roman" panose="02020603050405020304" pitchFamily="18" charset="0"/>
                <a:cs typeface="Times New Roman" panose="02020603050405020304" pitchFamily="18" charset="0"/>
              </a:rPr>
              <a:t>Toute exploitation non autorisée du site ou de l’un quelconque des éléments qu’il contient est considérée comme constitutive d’une contrefaçon et poursuivie. 4</a:t>
            </a:r>
          </a:p>
          <a:p>
            <a:r>
              <a:rPr lang="fr-FR" sz="1000" dirty="0">
                <a:latin typeface="Times New Roman" panose="02020603050405020304" pitchFamily="18" charset="0"/>
                <a:cs typeface="Times New Roman" panose="02020603050405020304" pitchFamily="18" charset="0"/>
              </a:rPr>
              <a:t>Les marques et logos reproduits sur le site sont déposés par les sociétés qui en sont propriétaires.</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Liens</a:t>
            </a:r>
          </a:p>
          <a:p>
            <a:r>
              <a:rPr lang="fr-FR" sz="1000" dirty="0">
                <a:latin typeface="Times New Roman" panose="02020603050405020304" pitchFamily="18" charset="0"/>
                <a:cs typeface="Times New Roman" panose="02020603050405020304" pitchFamily="18" charset="0"/>
              </a:rPr>
              <a:t>Liens sortants</a:t>
            </a:r>
          </a:p>
          <a:p>
            <a:r>
              <a:rPr lang="fr-FR" sz="1000" dirty="0">
                <a:latin typeface="Times New Roman" panose="02020603050405020304" pitchFamily="18" charset="0"/>
                <a:cs typeface="Times New Roman" panose="02020603050405020304" pitchFamily="18" charset="0"/>
              </a:rPr>
              <a:t>Le propriétaire du site décline toute responsabilité et n’est pas engagé par le référencement via des liens hypertextes, de ressources tierces présentes sur le réseau Internet, tant en ce qui concerne leur contenu que leur pertinence.</a:t>
            </a:r>
          </a:p>
          <a:p>
            <a:r>
              <a:rPr lang="fr-FR" sz="1000" dirty="0">
                <a:latin typeface="Times New Roman" panose="02020603050405020304" pitchFamily="18" charset="0"/>
                <a:cs typeface="Times New Roman" panose="02020603050405020304" pitchFamily="18" charset="0"/>
              </a:rPr>
              <a:t>Liens entrants</a:t>
            </a:r>
          </a:p>
          <a:p>
            <a:r>
              <a:rPr lang="fr-FR" sz="1000" dirty="0">
                <a:latin typeface="Times New Roman" panose="02020603050405020304" pitchFamily="18" charset="0"/>
                <a:cs typeface="Times New Roman" panose="02020603050405020304" pitchFamily="18" charset="0"/>
              </a:rPr>
              <a:t>Le propriétaire du site autorise les liens hypertextes vers l’une des pages de ce site, à condition que ceux-ci ouvrent une nouvelle fenêtre et soient présentés de manière non équivoque afin d’éviter :</a:t>
            </a:r>
          </a:p>
          <a:p>
            <a:r>
              <a:rPr lang="fr-FR" sz="1000" dirty="0">
                <a:latin typeface="Times New Roman" panose="02020603050405020304" pitchFamily="18" charset="0"/>
                <a:cs typeface="Times New Roman" panose="02020603050405020304" pitchFamily="18" charset="0"/>
              </a:rPr>
              <a:t>tout risque de confusion entre le site citant et le propriétaire du site</a:t>
            </a:r>
          </a:p>
          <a:p>
            <a:r>
              <a:rPr lang="fr-FR" sz="1000" dirty="0">
                <a:latin typeface="Times New Roman" panose="02020603050405020304" pitchFamily="18" charset="0"/>
                <a:cs typeface="Times New Roman" panose="02020603050405020304" pitchFamily="18" charset="0"/>
              </a:rPr>
              <a:t>ainsi que toute présentation tendancieuse, ou contraire aux lois en vigueur.</a:t>
            </a:r>
          </a:p>
          <a:p>
            <a:r>
              <a:rPr lang="fr-FR" sz="1000" dirty="0">
                <a:latin typeface="Times New Roman" panose="02020603050405020304" pitchFamily="18" charset="0"/>
                <a:cs typeface="Times New Roman" panose="02020603050405020304" pitchFamily="18" charset="0"/>
              </a:rPr>
              <a:t>Le propriétaire du site se réserve le droit de demander la suppression d’un lien s’il estime que le site source ne respecte pas les règles ainsi définies.</a:t>
            </a:r>
          </a:p>
          <a:p>
            <a:endParaRPr lang="fr-FR" sz="1000" dirty="0">
              <a:latin typeface="Times New Roman" panose="02020603050405020304" pitchFamily="18" charset="0"/>
              <a:cs typeface="Times New Roman" panose="02020603050405020304" pitchFamily="18" charset="0"/>
            </a:endParaRPr>
          </a:p>
          <a:p>
            <a:endParaRPr lang="fr-FR" sz="1050" dirty="0"/>
          </a:p>
        </p:txBody>
      </p:sp>
      <p:sp>
        <p:nvSpPr>
          <p:cNvPr id="15" name="Organigramme : Document 14">
            <a:extLst>
              <a:ext uri="{FF2B5EF4-FFF2-40B4-BE49-F238E27FC236}">
                <a16:creationId xmlns:a16="http://schemas.microsoft.com/office/drawing/2014/main" id="{97632779-3315-4889-BE10-71B8FED3A338}"/>
              </a:ext>
            </a:extLst>
          </p:cNvPr>
          <p:cNvSpPr/>
          <p:nvPr/>
        </p:nvSpPr>
        <p:spPr>
          <a:xfrm flipH="1">
            <a:off x="0" y="-20086"/>
            <a:ext cx="12192000" cy="1035627"/>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7030E006-DAFA-4AFA-A8F6-44699F1CC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373" y="-57367"/>
            <a:ext cx="1035627" cy="1035627"/>
          </a:xfrm>
          <a:prstGeom prst="rect">
            <a:avLst/>
          </a:prstGeom>
        </p:spPr>
      </p:pic>
      <p:sp>
        <p:nvSpPr>
          <p:cNvPr id="16" name="Organigramme : Document 15">
            <a:extLst>
              <a:ext uri="{FF2B5EF4-FFF2-40B4-BE49-F238E27FC236}">
                <a16:creationId xmlns:a16="http://schemas.microsoft.com/office/drawing/2014/main" id="{C751ADD0-A8A9-4B44-A32C-E61F472E5EC0}"/>
              </a:ext>
            </a:extLst>
          </p:cNvPr>
          <p:cNvSpPr/>
          <p:nvPr/>
        </p:nvSpPr>
        <p:spPr>
          <a:xfrm flipV="1">
            <a:off x="0" y="6025088"/>
            <a:ext cx="12192000" cy="83291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168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977B49C-E894-464C-A9D9-7758E79A2504}"/>
              </a:ext>
            </a:extLst>
          </p:cNvPr>
          <p:cNvSpPr txBox="1"/>
          <p:nvPr/>
        </p:nvSpPr>
        <p:spPr>
          <a:xfrm>
            <a:off x="270164" y="1504863"/>
            <a:ext cx="12192000" cy="3477875"/>
          </a:xfrm>
          <a:prstGeom prst="rect">
            <a:avLst/>
          </a:prstGeom>
          <a:noFill/>
        </p:spPr>
        <p:txBody>
          <a:bodyPr wrap="square" rtlCol="0">
            <a:spAutoFit/>
          </a:bodyPr>
          <a:lstStyle/>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Confidentialité</a:t>
            </a:r>
          </a:p>
          <a:p>
            <a:r>
              <a:rPr lang="fr-FR" sz="1000" dirty="0">
                <a:latin typeface="Times New Roman" panose="02020603050405020304" pitchFamily="18" charset="0"/>
                <a:cs typeface="Times New Roman" panose="02020603050405020304" pitchFamily="18" charset="0"/>
              </a:rPr>
              <a:t>Tout utilisateur dispose d’un droit d’accès, de rectification et d’opposition aux données personnelles le concernant, en effectuant sa demande écrite et signée, accompagnée d’une preuve d’identité. 5678</a:t>
            </a:r>
          </a:p>
          <a:p>
            <a:r>
              <a:rPr lang="fr-FR" sz="1000" dirty="0">
                <a:latin typeface="Times New Roman" panose="02020603050405020304" pitchFamily="18" charset="0"/>
                <a:cs typeface="Times New Roman" panose="02020603050405020304" pitchFamily="18" charset="0"/>
              </a:rPr>
              <a:t>Le site ne recueille pas d’informations personnelles, et n’est pas assujetti à déclaration à la CNIL. 9</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Crédits</a:t>
            </a:r>
          </a:p>
          <a:p>
            <a:r>
              <a:rPr lang="fr-FR" sz="1000" dirty="0">
                <a:latin typeface="Times New Roman" panose="02020603050405020304" pitchFamily="18" charset="0"/>
                <a:cs typeface="Times New Roman" panose="02020603050405020304" pitchFamily="18" charset="0"/>
              </a:rPr>
              <a:t>&lt; crédits photo, icones, etc. </a:t>
            </a: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Mentions légales – Version 1.5 – Utilisation libre sous Licence Creative Commons CC BY-NC-ND 3.0 FR / creativecommons.org</a:t>
            </a:r>
          </a:p>
          <a:p>
            <a:endParaRPr lang="fr-FR" sz="1000" dirty="0">
              <a:latin typeface="Times New Roman" panose="02020603050405020304" pitchFamily="18" charset="0"/>
              <a:cs typeface="Times New Roman" panose="02020603050405020304" pitchFamily="18" charset="0"/>
            </a:endParaRPr>
          </a:p>
          <a:p>
            <a:endParaRPr lang="fr-FR" sz="1000" dirty="0">
              <a:latin typeface="Times New Roman" panose="02020603050405020304" pitchFamily="18" charset="0"/>
              <a:cs typeface="Times New Roman" panose="02020603050405020304" pitchFamily="18" charset="0"/>
            </a:endParaRPr>
          </a:p>
          <a:p>
            <a:endParaRPr lang="fr-FR" sz="1000" dirty="0">
              <a:latin typeface="Times New Roman" panose="02020603050405020304" pitchFamily="18" charset="0"/>
              <a:cs typeface="Times New Roman" panose="02020603050405020304" pitchFamily="18" charset="0"/>
            </a:endParaRPr>
          </a:p>
          <a:p>
            <a:endParaRPr lang="fr-FR" sz="1000" dirty="0">
              <a:latin typeface="Times New Roman" panose="02020603050405020304" pitchFamily="18" charset="0"/>
              <a:cs typeface="Times New Roman" panose="02020603050405020304" pitchFamily="18" charset="0"/>
            </a:endParaRPr>
          </a:p>
          <a:p>
            <a:r>
              <a:rPr lang="fr-FR" sz="1000" dirty="0">
                <a:latin typeface="Times New Roman" panose="02020603050405020304" pitchFamily="18" charset="0"/>
                <a:cs typeface="Times New Roman" panose="02020603050405020304" pitchFamily="18" charset="0"/>
              </a:rPr>
              <a:t>1.Articles L111-1 et suivants du Code de la Propriété Intellectuelle du 1er juillet 1992</a:t>
            </a:r>
          </a:p>
          <a:p>
            <a:r>
              <a:rPr lang="fr-FR" sz="1000" dirty="0">
                <a:latin typeface="Times New Roman" panose="02020603050405020304" pitchFamily="18" charset="0"/>
                <a:cs typeface="Times New Roman" panose="02020603050405020304" pitchFamily="18" charset="0"/>
              </a:rPr>
              <a:t>2.Article 41 de la loi du 11 mars 1957 </a:t>
            </a:r>
          </a:p>
          <a:p>
            <a:r>
              <a:rPr lang="fr-FR" sz="1000" dirty="0">
                <a:latin typeface="Times New Roman" panose="02020603050405020304" pitchFamily="18" charset="0"/>
                <a:cs typeface="Times New Roman" panose="02020603050405020304" pitchFamily="18" charset="0"/>
              </a:rPr>
              <a:t>3.Article L. 226-13 du Code pénal et la Directive Européenne du 24 octobre 1995</a:t>
            </a:r>
          </a:p>
          <a:p>
            <a:r>
              <a:rPr lang="fr-FR" sz="1000" dirty="0">
                <a:latin typeface="Times New Roman" panose="02020603050405020304" pitchFamily="18" charset="0"/>
                <a:cs typeface="Times New Roman" panose="02020603050405020304" pitchFamily="18" charset="0"/>
              </a:rPr>
              <a:t>4.Articles L.335-2 et suivants du Code de Propriété Intellectuelle</a:t>
            </a:r>
          </a:p>
          <a:p>
            <a:r>
              <a:rPr lang="fr-FR" sz="1000" dirty="0">
                <a:latin typeface="Times New Roman" panose="02020603050405020304" pitchFamily="18" charset="0"/>
                <a:cs typeface="Times New Roman" panose="02020603050405020304" pitchFamily="18" charset="0"/>
              </a:rPr>
              <a:t>5.Loi n° 78-87 du 6 janvier 1978, modifiée par la loi n° 2004-801 du 6 août 2004, relative à l’informatique, aux fichiers et aux libertés</a:t>
            </a:r>
          </a:p>
          <a:p>
            <a:r>
              <a:rPr lang="fr-FR" sz="1000" dirty="0">
                <a:latin typeface="Times New Roman" panose="02020603050405020304" pitchFamily="18" charset="0"/>
                <a:cs typeface="Times New Roman" panose="02020603050405020304" pitchFamily="18" charset="0"/>
              </a:rPr>
              <a:t>6.Articles 38 et suivants de la loi 78-17 du 6 janvier 1978 relative à l’informatique, aux fichiers et aux libertés</a:t>
            </a:r>
          </a:p>
          <a:p>
            <a:r>
              <a:rPr lang="fr-FR" sz="1000" dirty="0">
                <a:latin typeface="Times New Roman" panose="02020603050405020304" pitchFamily="18" charset="0"/>
                <a:cs typeface="Times New Roman" panose="02020603050405020304" pitchFamily="18" charset="0"/>
              </a:rPr>
              <a:t>7.Loi du 1er juillet 1998 transposant la directive 96/9 du 11 mars 1996 relative à la protection juridique des bases de données</a:t>
            </a:r>
          </a:p>
          <a:p>
            <a:r>
              <a:rPr lang="fr-FR" sz="1000" dirty="0">
                <a:latin typeface="Times New Roman" panose="02020603050405020304" pitchFamily="18" charset="0"/>
                <a:cs typeface="Times New Roman" panose="02020603050405020304" pitchFamily="18" charset="0"/>
              </a:rPr>
              <a:t>8.Loi n° 2004-801 du 6 août 2004</a:t>
            </a:r>
          </a:p>
          <a:p>
            <a:r>
              <a:rPr lang="fr-FR" sz="1000" dirty="0">
                <a:latin typeface="Times New Roman" panose="02020603050405020304" pitchFamily="18" charset="0"/>
                <a:cs typeface="Times New Roman" panose="02020603050405020304" pitchFamily="18" charset="0"/>
              </a:rPr>
              <a:t>9.Article 6 de la loi n° 2004-575 du 21 juin 2004 pour la confiance dans l’économie numérique </a:t>
            </a:r>
          </a:p>
        </p:txBody>
      </p:sp>
      <p:sp>
        <p:nvSpPr>
          <p:cNvPr id="3" name="Organigramme : Document 2">
            <a:extLst>
              <a:ext uri="{FF2B5EF4-FFF2-40B4-BE49-F238E27FC236}">
                <a16:creationId xmlns:a16="http://schemas.microsoft.com/office/drawing/2014/main" id="{65A3772B-5A1D-4093-B5C0-F4058A80F9A8}"/>
              </a:ext>
            </a:extLst>
          </p:cNvPr>
          <p:cNvSpPr/>
          <p:nvPr/>
        </p:nvSpPr>
        <p:spPr>
          <a:xfrm flipV="1">
            <a:off x="-1" y="5237018"/>
            <a:ext cx="12191999" cy="162098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Organigramme : Document 3">
            <a:extLst>
              <a:ext uri="{FF2B5EF4-FFF2-40B4-BE49-F238E27FC236}">
                <a16:creationId xmlns:a16="http://schemas.microsoft.com/office/drawing/2014/main" id="{1C514ABF-A9FE-4D6A-96EF-DBB54A2EB47D}"/>
              </a:ext>
            </a:extLst>
          </p:cNvPr>
          <p:cNvSpPr/>
          <p:nvPr/>
        </p:nvSpPr>
        <p:spPr>
          <a:xfrm flipH="1">
            <a:off x="0" y="0"/>
            <a:ext cx="12191998" cy="162098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F2290BA2-E787-47A9-886C-35D2A781E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371" y="0"/>
            <a:ext cx="1035627" cy="1035627"/>
          </a:xfrm>
          <a:prstGeom prst="rect">
            <a:avLst/>
          </a:prstGeom>
        </p:spPr>
      </p:pic>
    </p:spTree>
    <p:extLst>
      <p:ext uri="{BB962C8B-B14F-4D97-AF65-F5344CB8AC3E}">
        <p14:creationId xmlns:p14="http://schemas.microsoft.com/office/powerpoint/2010/main" val="73457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DA44A9C7-E067-4321-8B42-F9AAAF91A778}"/>
              </a:ext>
            </a:extLst>
          </p:cNvPr>
          <p:cNvSpPr/>
          <p:nvPr/>
        </p:nvSpPr>
        <p:spPr>
          <a:xfrm>
            <a:off x="0" y="0"/>
            <a:ext cx="12192000" cy="125730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Organigramme : Document 2">
            <a:extLst>
              <a:ext uri="{FF2B5EF4-FFF2-40B4-BE49-F238E27FC236}">
                <a16:creationId xmlns:a16="http://schemas.microsoft.com/office/drawing/2014/main" id="{431ABC94-E478-4F66-A55B-EA2D7B070AF0}"/>
              </a:ext>
            </a:extLst>
          </p:cNvPr>
          <p:cNvSpPr/>
          <p:nvPr/>
        </p:nvSpPr>
        <p:spPr>
          <a:xfrm flipH="1" flipV="1">
            <a:off x="0" y="5372101"/>
            <a:ext cx="12192000" cy="1485899"/>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89A9A0D-7FDB-4460-8AAA-FA62FBE8B973}"/>
              </a:ext>
            </a:extLst>
          </p:cNvPr>
          <p:cNvSpPr txBox="1"/>
          <p:nvPr/>
        </p:nvSpPr>
        <p:spPr>
          <a:xfrm>
            <a:off x="145472" y="1298360"/>
            <a:ext cx="3013364" cy="400110"/>
          </a:xfrm>
          <a:prstGeom prst="rect">
            <a:avLst/>
          </a:prstGeom>
          <a:noFill/>
        </p:spPr>
        <p:txBody>
          <a:bodyPr wrap="square" rtlCol="0">
            <a:spAutoFit/>
          </a:bodyPr>
          <a:lstStyle/>
          <a:p>
            <a:r>
              <a:rPr lang="fr-FR" sz="2000" dirty="0">
                <a:solidFill>
                  <a:srgbClr val="458FF6"/>
                </a:solidFill>
                <a:latin typeface="Times New Roman" panose="02020603050405020304" pitchFamily="18" charset="0"/>
                <a:cs typeface="Times New Roman" panose="02020603050405020304" pitchFamily="18" charset="0"/>
              </a:rPr>
              <a:t>Spécifications techniques</a:t>
            </a:r>
          </a:p>
        </p:txBody>
      </p:sp>
      <p:sp>
        <p:nvSpPr>
          <p:cNvPr id="5" name="ZoneTexte 4">
            <a:extLst>
              <a:ext uri="{FF2B5EF4-FFF2-40B4-BE49-F238E27FC236}">
                <a16:creationId xmlns:a16="http://schemas.microsoft.com/office/drawing/2014/main" id="{20B981BE-41F9-42DA-98C5-E0386D93C4DD}"/>
              </a:ext>
            </a:extLst>
          </p:cNvPr>
          <p:cNvSpPr txBox="1"/>
          <p:nvPr/>
        </p:nvSpPr>
        <p:spPr>
          <a:xfrm>
            <a:off x="228600" y="2503841"/>
            <a:ext cx="3480955" cy="553998"/>
          </a:xfrm>
          <a:prstGeom prst="rect">
            <a:avLst/>
          </a:prstGeom>
          <a:noFill/>
        </p:spPr>
        <p:txBody>
          <a:bodyPr wrap="square" rtlCol="0">
            <a:spAutoFit/>
          </a:bodyPr>
          <a:lstStyle/>
          <a:p>
            <a:r>
              <a:rPr lang="fr-FR" sz="1600" dirty="0">
                <a:solidFill>
                  <a:srgbClr val="EC1C7A"/>
                </a:solidFill>
                <a:latin typeface="Times New Roman" panose="02020603050405020304" pitchFamily="18" charset="0"/>
                <a:cs typeface="Times New Roman" panose="02020603050405020304" pitchFamily="18" charset="0"/>
              </a:rPr>
              <a:t>Technologies pour l’intégration: </a:t>
            </a:r>
          </a:p>
          <a:p>
            <a:r>
              <a:rPr lang="fr-FR" sz="1400" dirty="0">
                <a:latin typeface="Times New Roman" panose="02020603050405020304" pitchFamily="18" charset="0"/>
                <a:cs typeface="Times New Roman" panose="02020603050405020304" pitchFamily="18" charset="0"/>
              </a:rPr>
              <a:t>- HTML, CSS, Bootstrap, Javascript</a:t>
            </a:r>
          </a:p>
        </p:txBody>
      </p:sp>
      <p:sp>
        <p:nvSpPr>
          <p:cNvPr id="6" name="ZoneTexte 5">
            <a:extLst>
              <a:ext uri="{FF2B5EF4-FFF2-40B4-BE49-F238E27FC236}">
                <a16:creationId xmlns:a16="http://schemas.microsoft.com/office/drawing/2014/main" id="{7F14FA35-D60E-4085-8005-49281C89A786}"/>
              </a:ext>
            </a:extLst>
          </p:cNvPr>
          <p:cNvSpPr txBox="1"/>
          <p:nvPr/>
        </p:nvSpPr>
        <p:spPr>
          <a:xfrm>
            <a:off x="228600" y="3932814"/>
            <a:ext cx="2847109" cy="338554"/>
          </a:xfrm>
          <a:prstGeom prst="rect">
            <a:avLst/>
          </a:prstGeom>
          <a:noFill/>
        </p:spPr>
        <p:txBody>
          <a:bodyPr wrap="square" rtlCol="0">
            <a:spAutoFit/>
          </a:bodyPr>
          <a:lstStyle/>
          <a:p>
            <a:r>
              <a:rPr lang="fr-FR" sz="1600" dirty="0">
                <a:solidFill>
                  <a:srgbClr val="EC1C7A"/>
                </a:solidFill>
                <a:latin typeface="Times New Roman" panose="02020603050405020304" pitchFamily="18" charset="0"/>
                <a:cs typeface="Times New Roman" panose="02020603050405020304" pitchFamily="18" charset="0"/>
              </a:rPr>
              <a:t>Référencement naturel:</a:t>
            </a:r>
          </a:p>
        </p:txBody>
      </p:sp>
      <p:pic>
        <p:nvPicPr>
          <p:cNvPr id="8" name="Image 7">
            <a:extLst>
              <a:ext uri="{FF2B5EF4-FFF2-40B4-BE49-F238E27FC236}">
                <a16:creationId xmlns:a16="http://schemas.microsoft.com/office/drawing/2014/main" id="{0E91EC73-E923-4826-945E-D84AC535B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272" y="1498415"/>
            <a:ext cx="4090555" cy="2972044"/>
          </a:xfrm>
          <a:prstGeom prst="rect">
            <a:avLst/>
          </a:prstGeom>
        </p:spPr>
      </p:pic>
      <p:pic>
        <p:nvPicPr>
          <p:cNvPr id="7" name="Image 6">
            <a:extLst>
              <a:ext uri="{FF2B5EF4-FFF2-40B4-BE49-F238E27FC236}">
                <a16:creationId xmlns:a16="http://schemas.microsoft.com/office/drawing/2014/main" id="{CD3C2547-C82F-4E2D-A48B-025AD93B6859}"/>
              </a:ext>
            </a:extLst>
          </p:cNvPr>
          <p:cNvPicPr>
            <a:picLocks noChangeAspect="1"/>
          </p:cNvPicPr>
          <p:nvPr/>
        </p:nvPicPr>
        <p:blipFill>
          <a:blip r:embed="rId3"/>
          <a:stretch>
            <a:fillRect/>
          </a:stretch>
        </p:blipFill>
        <p:spPr>
          <a:xfrm>
            <a:off x="11066318" y="-50526"/>
            <a:ext cx="1125682" cy="1089617"/>
          </a:xfrm>
          <a:prstGeom prst="rect">
            <a:avLst/>
          </a:prstGeom>
        </p:spPr>
      </p:pic>
    </p:spTree>
    <p:extLst>
      <p:ext uri="{BB962C8B-B14F-4D97-AF65-F5344CB8AC3E}">
        <p14:creationId xmlns:p14="http://schemas.microsoft.com/office/powerpoint/2010/main" val="33724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A8D75605-070F-4638-99D7-7D5A60E8241A}"/>
              </a:ext>
            </a:extLst>
          </p:cNvPr>
          <p:cNvSpPr/>
          <p:nvPr/>
        </p:nvSpPr>
        <p:spPr>
          <a:xfrm>
            <a:off x="0" y="1"/>
            <a:ext cx="12192000" cy="146304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3" name="Organigramme : Document 2">
            <a:extLst>
              <a:ext uri="{FF2B5EF4-FFF2-40B4-BE49-F238E27FC236}">
                <a16:creationId xmlns:a16="http://schemas.microsoft.com/office/drawing/2014/main" id="{78067D3F-EBBC-46E0-99F8-A9D5B9215635}"/>
              </a:ext>
            </a:extLst>
          </p:cNvPr>
          <p:cNvSpPr/>
          <p:nvPr/>
        </p:nvSpPr>
        <p:spPr>
          <a:xfrm flipH="1" flipV="1">
            <a:off x="0" y="5540188"/>
            <a:ext cx="12192000" cy="1317812"/>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60A3AC5-F8B6-421D-93CB-CDDEA5C65C0F}"/>
              </a:ext>
            </a:extLst>
          </p:cNvPr>
          <p:cNvSpPr txBox="1"/>
          <p:nvPr/>
        </p:nvSpPr>
        <p:spPr>
          <a:xfrm>
            <a:off x="419548" y="1808843"/>
            <a:ext cx="5045336" cy="3108543"/>
          </a:xfrm>
          <a:prstGeom prst="rect">
            <a:avLst/>
          </a:prstGeom>
          <a:noFill/>
        </p:spPr>
        <p:txBody>
          <a:bodyPr wrap="square" rtlCol="0">
            <a:spAutoFit/>
          </a:bodyPr>
          <a:lstStyle/>
          <a:p>
            <a:r>
              <a:rPr lang="fr-FR" sz="4800" b="1" dirty="0">
                <a:solidFill>
                  <a:srgbClr val="EC1C7A"/>
                </a:solidFill>
                <a:latin typeface="Times New Roman" panose="02020603050405020304" pitchFamily="18" charset="0"/>
                <a:cs typeface="Times New Roman" panose="02020603050405020304" pitchFamily="18" charset="0"/>
              </a:rPr>
              <a:t>Cadre de Projet:</a:t>
            </a:r>
          </a:p>
          <a:p>
            <a:endParaRPr lang="fr-FR" sz="4800" b="1" dirty="0">
              <a:solidFill>
                <a:schemeClr val="accent5">
                  <a:lumMod val="75000"/>
                </a:schemeClr>
              </a:solidFill>
            </a:endParaRPr>
          </a:p>
          <a:p>
            <a:r>
              <a:rPr lang="fr-FR" b="1" dirty="0">
                <a:solidFill>
                  <a:schemeClr val="accent5">
                    <a:lumMod val="75000"/>
                  </a:schemeClr>
                </a:solidFill>
                <a:latin typeface="Times New Roman" panose="02020603050405020304" pitchFamily="18" charset="0"/>
                <a:cs typeface="Times New Roman" panose="02020603050405020304" pitchFamily="18" charset="0"/>
              </a:rPr>
              <a:t>L’objectif: </a:t>
            </a:r>
          </a:p>
          <a:p>
            <a:r>
              <a:rPr lang="fr-FR" sz="1400" b="1" dirty="0">
                <a:latin typeface="Times New Roman" panose="02020603050405020304" pitchFamily="18" charset="0"/>
                <a:cs typeface="Times New Roman" panose="02020603050405020304" pitchFamily="18" charset="0"/>
              </a:rPr>
              <a:t>Création d’un site sur les métiers du web en binôme</a:t>
            </a:r>
          </a:p>
          <a:p>
            <a:endParaRPr lang="fr-FR" b="1" dirty="0">
              <a:latin typeface="Times New Roman" panose="02020603050405020304" pitchFamily="18" charset="0"/>
              <a:cs typeface="Times New Roman" panose="02020603050405020304" pitchFamily="18" charset="0"/>
            </a:endParaRPr>
          </a:p>
          <a:p>
            <a:r>
              <a:rPr lang="fr-FR" b="1" dirty="0">
                <a:solidFill>
                  <a:schemeClr val="accent5">
                    <a:lumMod val="75000"/>
                  </a:schemeClr>
                </a:solidFill>
                <a:latin typeface="Times New Roman" panose="02020603050405020304" pitchFamily="18" charset="0"/>
                <a:cs typeface="Times New Roman" panose="02020603050405020304" pitchFamily="18" charset="0"/>
              </a:rPr>
              <a:t>Le contexte du projet:</a:t>
            </a:r>
          </a:p>
          <a:p>
            <a:r>
              <a:rPr lang="fr-FR" sz="1400" b="1" dirty="0">
                <a:latin typeface="Times New Roman" panose="02020603050405020304" pitchFamily="18" charset="0"/>
                <a:cs typeface="Times New Roman" panose="02020603050405020304" pitchFamily="18" charset="0"/>
              </a:rPr>
              <a:t>Production du site en utilisant les articles du blog Fire-owl.</a:t>
            </a:r>
          </a:p>
          <a:p>
            <a:endParaRPr lang="fr-FR" sz="1600" b="1"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94B2F6CD-BC45-4947-B9B6-9168F0FA9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240" y="1989604"/>
            <a:ext cx="4076164" cy="2878791"/>
          </a:xfrm>
          <a:prstGeom prst="rect">
            <a:avLst/>
          </a:prstGeom>
        </p:spPr>
      </p:pic>
      <p:pic>
        <p:nvPicPr>
          <p:cNvPr id="7" name="Image 6">
            <a:extLst>
              <a:ext uri="{FF2B5EF4-FFF2-40B4-BE49-F238E27FC236}">
                <a16:creationId xmlns:a16="http://schemas.microsoft.com/office/drawing/2014/main" id="{B2F4A4C1-16C2-4343-96C3-5B06B9B94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554" y="0"/>
            <a:ext cx="1185446" cy="1185446"/>
          </a:xfrm>
          <a:prstGeom prst="rect">
            <a:avLst/>
          </a:prstGeom>
        </p:spPr>
      </p:pic>
    </p:spTree>
    <p:extLst>
      <p:ext uri="{BB962C8B-B14F-4D97-AF65-F5344CB8AC3E}">
        <p14:creationId xmlns:p14="http://schemas.microsoft.com/office/powerpoint/2010/main" val="142019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AA7DC53B-06D6-4CE9-8537-E103F8C280E6}"/>
              </a:ext>
            </a:extLst>
          </p:cNvPr>
          <p:cNvSpPr/>
          <p:nvPr/>
        </p:nvSpPr>
        <p:spPr>
          <a:xfrm>
            <a:off x="0" y="1"/>
            <a:ext cx="12192000" cy="146304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Organigramme : Document 2">
            <a:extLst>
              <a:ext uri="{FF2B5EF4-FFF2-40B4-BE49-F238E27FC236}">
                <a16:creationId xmlns:a16="http://schemas.microsoft.com/office/drawing/2014/main" id="{42B97F68-FA29-4310-B789-CE3BD54D7AD5}"/>
              </a:ext>
            </a:extLst>
          </p:cNvPr>
          <p:cNvSpPr/>
          <p:nvPr/>
        </p:nvSpPr>
        <p:spPr>
          <a:xfrm flipH="1" flipV="1">
            <a:off x="0" y="5486400"/>
            <a:ext cx="12192000" cy="1371599"/>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3FB6E671-694E-47E5-9650-DA6A33DCDF41}"/>
              </a:ext>
            </a:extLst>
          </p:cNvPr>
          <p:cNvSpPr txBox="1"/>
          <p:nvPr/>
        </p:nvSpPr>
        <p:spPr>
          <a:xfrm>
            <a:off x="4267626" y="1315964"/>
            <a:ext cx="5559137" cy="769441"/>
          </a:xfrm>
          <a:prstGeom prst="rect">
            <a:avLst/>
          </a:prstGeom>
          <a:noFill/>
        </p:spPr>
        <p:txBody>
          <a:bodyPr wrap="square" rtlCol="0">
            <a:spAutoFit/>
          </a:bodyPr>
          <a:lstStyle/>
          <a:p>
            <a:r>
              <a:rPr lang="fr-FR" sz="4400" dirty="0">
                <a:solidFill>
                  <a:srgbClr val="EC1C7A"/>
                </a:solidFill>
                <a:latin typeface="Times New Roman" panose="02020603050405020304" pitchFamily="18" charset="0"/>
                <a:cs typeface="Times New Roman" panose="02020603050405020304" pitchFamily="18" charset="0"/>
              </a:rPr>
              <a:t>L’équipe</a:t>
            </a:r>
          </a:p>
        </p:txBody>
      </p:sp>
      <p:pic>
        <p:nvPicPr>
          <p:cNvPr id="6" name="Image 5">
            <a:extLst>
              <a:ext uri="{FF2B5EF4-FFF2-40B4-BE49-F238E27FC236}">
                <a16:creationId xmlns:a16="http://schemas.microsoft.com/office/drawing/2014/main" id="{38F4547D-02CB-42AD-9453-91233B833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32" y="2506897"/>
            <a:ext cx="1748536" cy="1691640"/>
          </a:xfrm>
          <a:prstGeom prst="rect">
            <a:avLst/>
          </a:prstGeom>
        </p:spPr>
      </p:pic>
      <p:pic>
        <p:nvPicPr>
          <p:cNvPr id="8" name="Image 7">
            <a:extLst>
              <a:ext uri="{FF2B5EF4-FFF2-40B4-BE49-F238E27FC236}">
                <a16:creationId xmlns:a16="http://schemas.microsoft.com/office/drawing/2014/main" id="{BE40FEBB-C9CE-4CD7-A074-8F472EBD1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479" y="2476252"/>
            <a:ext cx="1805432" cy="1724152"/>
          </a:xfrm>
          <a:prstGeom prst="rect">
            <a:avLst/>
          </a:prstGeom>
        </p:spPr>
      </p:pic>
      <p:sp>
        <p:nvSpPr>
          <p:cNvPr id="9" name="ZoneTexte 8">
            <a:extLst>
              <a:ext uri="{FF2B5EF4-FFF2-40B4-BE49-F238E27FC236}">
                <a16:creationId xmlns:a16="http://schemas.microsoft.com/office/drawing/2014/main" id="{CD2F35AF-1041-41CD-BD0E-B471C64B364D}"/>
              </a:ext>
            </a:extLst>
          </p:cNvPr>
          <p:cNvSpPr txBox="1"/>
          <p:nvPr/>
        </p:nvSpPr>
        <p:spPr>
          <a:xfrm>
            <a:off x="510741" y="4232981"/>
            <a:ext cx="1229592" cy="369332"/>
          </a:xfrm>
          <a:prstGeom prst="rect">
            <a:avLst/>
          </a:prstGeom>
          <a:noFill/>
        </p:spPr>
        <p:txBody>
          <a:bodyPr wrap="square" rtlCol="0">
            <a:spAutoFit/>
          </a:bodyPr>
          <a:lstStyle/>
          <a:p>
            <a:r>
              <a:rPr lang="fr-FR" dirty="0">
                <a:solidFill>
                  <a:srgbClr val="0070C0"/>
                </a:solidFill>
                <a:latin typeface="Times New Roman" panose="02020603050405020304" pitchFamily="18" charset="0"/>
                <a:cs typeface="Times New Roman" panose="02020603050405020304" pitchFamily="18" charset="0"/>
              </a:rPr>
              <a:t>TIAVINA</a:t>
            </a:r>
          </a:p>
        </p:txBody>
      </p:sp>
      <p:sp>
        <p:nvSpPr>
          <p:cNvPr id="10" name="ZoneTexte 9">
            <a:extLst>
              <a:ext uri="{FF2B5EF4-FFF2-40B4-BE49-F238E27FC236}">
                <a16:creationId xmlns:a16="http://schemas.microsoft.com/office/drawing/2014/main" id="{B3B1C50F-968C-4671-9385-32BCE57E0612}"/>
              </a:ext>
            </a:extLst>
          </p:cNvPr>
          <p:cNvSpPr txBox="1"/>
          <p:nvPr/>
        </p:nvSpPr>
        <p:spPr>
          <a:xfrm>
            <a:off x="6546272" y="4263445"/>
            <a:ext cx="1748536" cy="369332"/>
          </a:xfrm>
          <a:prstGeom prst="rect">
            <a:avLst/>
          </a:prstGeom>
          <a:noFill/>
        </p:spPr>
        <p:txBody>
          <a:bodyPr wrap="square" rtlCol="0">
            <a:spAutoFit/>
          </a:bodyPr>
          <a:lstStyle/>
          <a:p>
            <a:r>
              <a:rPr lang="fr-FR" dirty="0">
                <a:solidFill>
                  <a:srgbClr val="0070C0"/>
                </a:solidFill>
                <a:latin typeface="Times New Roman" panose="02020603050405020304" pitchFamily="18" charset="0"/>
                <a:cs typeface="Times New Roman" panose="02020603050405020304" pitchFamily="18" charset="0"/>
              </a:rPr>
              <a:t>SONIA</a:t>
            </a:r>
          </a:p>
        </p:txBody>
      </p:sp>
      <p:sp>
        <p:nvSpPr>
          <p:cNvPr id="11" name="ZoneTexte 10">
            <a:extLst>
              <a:ext uri="{FF2B5EF4-FFF2-40B4-BE49-F238E27FC236}">
                <a16:creationId xmlns:a16="http://schemas.microsoft.com/office/drawing/2014/main" id="{E32DE6E3-8148-4FDA-83E8-D2AB20511A24}"/>
              </a:ext>
            </a:extLst>
          </p:cNvPr>
          <p:cNvSpPr txBox="1"/>
          <p:nvPr/>
        </p:nvSpPr>
        <p:spPr>
          <a:xfrm>
            <a:off x="2373228" y="2512217"/>
            <a:ext cx="3325091" cy="1384995"/>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Partie Intégration: </a:t>
            </a:r>
          </a:p>
          <a:p>
            <a:r>
              <a:rPr lang="fr-FR" sz="1600" dirty="0">
                <a:latin typeface="Times New Roman" panose="02020603050405020304" pitchFamily="18" charset="0"/>
                <a:cs typeface="Times New Roman" panose="02020603050405020304" pitchFamily="18" charset="0"/>
              </a:rPr>
              <a:t>- Intégration du site </a:t>
            </a:r>
          </a:p>
          <a:p>
            <a:r>
              <a:rPr lang="fr-FR" sz="1600" dirty="0">
                <a:latin typeface="Times New Roman" panose="02020603050405020304" pitchFamily="18" charset="0"/>
                <a:cs typeface="Times New Roman" panose="02020603050405020304" pitchFamily="18" charset="0"/>
              </a:rPr>
              <a:t>- Prototype du site</a:t>
            </a:r>
          </a:p>
          <a:p>
            <a:r>
              <a:rPr lang="fr-FR" sz="1600" dirty="0">
                <a:latin typeface="Times New Roman" panose="02020603050405020304" pitchFamily="18" charset="0"/>
                <a:cs typeface="Times New Roman" panose="02020603050405020304" pitchFamily="18" charset="0"/>
              </a:rPr>
              <a:t>- UI KIT</a:t>
            </a:r>
          </a:p>
          <a:p>
            <a:endParaRPr lang="fr-FR"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E3349601-8F02-4981-B79F-81165257BEE2}"/>
              </a:ext>
            </a:extLst>
          </p:cNvPr>
          <p:cNvSpPr txBox="1"/>
          <p:nvPr/>
        </p:nvSpPr>
        <p:spPr>
          <a:xfrm>
            <a:off x="8492836" y="2482925"/>
            <a:ext cx="2992582" cy="1877437"/>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Partie Graphique:</a:t>
            </a:r>
          </a:p>
          <a:p>
            <a:r>
              <a:rPr lang="fr-FR" sz="1600" dirty="0">
                <a:latin typeface="Times New Roman" panose="02020603050405020304" pitchFamily="18" charset="0"/>
                <a:cs typeface="Times New Roman" panose="02020603050405020304" pitchFamily="18" charset="0"/>
              </a:rPr>
              <a:t>- Création logo</a:t>
            </a:r>
          </a:p>
          <a:p>
            <a:r>
              <a:rPr lang="fr-FR" sz="1600" dirty="0">
                <a:latin typeface="Times New Roman" panose="02020603050405020304" pitchFamily="18" charset="0"/>
                <a:cs typeface="Times New Roman" panose="02020603050405020304" pitchFamily="18" charset="0"/>
              </a:rPr>
              <a:t>- Création Charte graphique</a:t>
            </a:r>
          </a:p>
          <a:p>
            <a:r>
              <a:rPr lang="fr-FR" sz="1600" dirty="0">
                <a:latin typeface="Times New Roman" panose="02020603050405020304" pitchFamily="18" charset="0"/>
                <a:cs typeface="Times New Roman" panose="02020603050405020304" pitchFamily="18" charset="0"/>
              </a:rPr>
              <a:t>- Mentions légales</a:t>
            </a:r>
          </a:p>
          <a:p>
            <a:r>
              <a:rPr lang="fr-FR" sz="1600" dirty="0">
                <a:latin typeface="Times New Roman" panose="02020603050405020304" pitchFamily="18" charset="0"/>
                <a:cs typeface="Times New Roman" panose="02020603050405020304" pitchFamily="18" charset="0"/>
              </a:rPr>
              <a:t>- Zoning /Wireframe</a:t>
            </a:r>
          </a:p>
          <a:p>
            <a:r>
              <a:rPr lang="fr-FR" sz="1600" dirty="0">
                <a:latin typeface="Times New Roman" panose="02020603050405020304" pitchFamily="18" charset="0"/>
                <a:cs typeface="Times New Roman" panose="02020603050405020304" pitchFamily="18" charset="0"/>
              </a:rPr>
              <a:t>- Mockup</a:t>
            </a:r>
          </a:p>
          <a:p>
            <a:r>
              <a:rPr lang="fr-FR" dirty="0"/>
              <a:t>- </a:t>
            </a:r>
            <a:r>
              <a:rPr lang="fr-FR" sz="1600" dirty="0">
                <a:latin typeface="Times New Roman" panose="02020603050405020304" pitchFamily="18" charset="0"/>
                <a:cs typeface="Times New Roman" panose="02020603050405020304" pitchFamily="18" charset="0"/>
              </a:rPr>
              <a:t>Dossier de conception</a:t>
            </a:r>
          </a:p>
        </p:txBody>
      </p:sp>
      <p:pic>
        <p:nvPicPr>
          <p:cNvPr id="5" name="Image 4">
            <a:extLst>
              <a:ext uri="{FF2B5EF4-FFF2-40B4-BE49-F238E27FC236}">
                <a16:creationId xmlns:a16="http://schemas.microsoft.com/office/drawing/2014/main" id="{C002769C-9C32-4035-925B-3C0CA150E15F}"/>
              </a:ext>
            </a:extLst>
          </p:cNvPr>
          <p:cNvPicPr>
            <a:picLocks noChangeAspect="1"/>
          </p:cNvPicPr>
          <p:nvPr/>
        </p:nvPicPr>
        <p:blipFill>
          <a:blip r:embed="rId4"/>
          <a:stretch>
            <a:fillRect/>
          </a:stretch>
        </p:blipFill>
        <p:spPr>
          <a:xfrm>
            <a:off x="11009273" y="0"/>
            <a:ext cx="1182727" cy="1182727"/>
          </a:xfrm>
          <a:prstGeom prst="rect">
            <a:avLst/>
          </a:prstGeom>
        </p:spPr>
      </p:pic>
    </p:spTree>
    <p:extLst>
      <p:ext uri="{BB962C8B-B14F-4D97-AF65-F5344CB8AC3E}">
        <p14:creationId xmlns:p14="http://schemas.microsoft.com/office/powerpoint/2010/main" val="191657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ocument 3">
            <a:extLst>
              <a:ext uri="{FF2B5EF4-FFF2-40B4-BE49-F238E27FC236}">
                <a16:creationId xmlns:a16="http://schemas.microsoft.com/office/drawing/2014/main" id="{976AD6C9-DFBC-49A2-A637-CA82217FD45D}"/>
              </a:ext>
            </a:extLst>
          </p:cNvPr>
          <p:cNvSpPr/>
          <p:nvPr/>
        </p:nvSpPr>
        <p:spPr>
          <a:xfrm>
            <a:off x="0" y="0"/>
            <a:ext cx="12192000" cy="146304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Organigramme : Document 4">
            <a:extLst>
              <a:ext uri="{FF2B5EF4-FFF2-40B4-BE49-F238E27FC236}">
                <a16:creationId xmlns:a16="http://schemas.microsoft.com/office/drawing/2014/main" id="{BAF3C8B2-F492-4F76-8F6E-906859CD500E}"/>
              </a:ext>
            </a:extLst>
          </p:cNvPr>
          <p:cNvSpPr/>
          <p:nvPr/>
        </p:nvSpPr>
        <p:spPr>
          <a:xfrm flipH="1" flipV="1">
            <a:off x="0" y="5394959"/>
            <a:ext cx="12192000" cy="146304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27BEFB61-85D8-48D3-8B51-02D5E14CFD22}"/>
              </a:ext>
            </a:extLst>
          </p:cNvPr>
          <p:cNvSpPr txBox="1"/>
          <p:nvPr/>
        </p:nvSpPr>
        <p:spPr>
          <a:xfrm>
            <a:off x="238990" y="2011407"/>
            <a:ext cx="5382491" cy="2893100"/>
          </a:xfrm>
          <a:prstGeom prst="rect">
            <a:avLst/>
          </a:prstGeom>
          <a:noFill/>
        </p:spPr>
        <p:txBody>
          <a:bodyPr wrap="square" rtlCol="0">
            <a:spAutoFit/>
          </a:bodyPr>
          <a:lstStyle/>
          <a:p>
            <a:r>
              <a:rPr lang="fr-FR" dirty="0">
                <a:solidFill>
                  <a:srgbClr val="0070C0"/>
                </a:solidFill>
                <a:latin typeface="Times New Roman" panose="02020603050405020304" pitchFamily="18" charset="0"/>
                <a:cs typeface="Times New Roman" panose="02020603050405020304" pitchFamily="18" charset="0"/>
              </a:rPr>
              <a:t>Public ciblé:</a:t>
            </a:r>
          </a:p>
          <a:p>
            <a:r>
              <a:rPr lang="fr-FR" sz="1600" dirty="0">
                <a:latin typeface="Times New Roman" panose="02020603050405020304" pitchFamily="18" charset="0"/>
                <a:cs typeface="Times New Roman" panose="02020603050405020304" pitchFamily="18" charset="0"/>
              </a:rPr>
              <a:t>En priorité les personnes souhaitant travailler dans le domaine du web.</a:t>
            </a:r>
          </a:p>
          <a:p>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r>
              <a:rPr lang="fr-FR" dirty="0">
                <a:solidFill>
                  <a:srgbClr val="0070C0"/>
                </a:solidFill>
                <a:latin typeface="Times New Roman" panose="02020603050405020304" pitchFamily="18" charset="0"/>
                <a:cs typeface="Times New Roman" panose="02020603050405020304" pitchFamily="18" charset="0"/>
              </a:rPr>
              <a:t>Supports Technologiques ciblés:</a:t>
            </a:r>
          </a:p>
          <a:p>
            <a:r>
              <a:rPr lang="fr-FR" sz="1600" dirty="0">
                <a:latin typeface="Times New Roman" panose="02020603050405020304" pitchFamily="18" charset="0"/>
                <a:cs typeface="Times New Roman" panose="02020603050405020304" pitchFamily="18" charset="0"/>
              </a:rPr>
              <a:t>Ordinateurs, smartphones, tablettes,</a:t>
            </a:r>
          </a:p>
          <a:p>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r>
              <a:rPr lang="fr-FR" dirty="0">
                <a:solidFill>
                  <a:srgbClr val="0070C0"/>
                </a:solidFill>
                <a:latin typeface="Times New Roman" panose="02020603050405020304" pitchFamily="18" charset="0"/>
                <a:cs typeface="Times New Roman" panose="02020603050405020304" pitchFamily="18" charset="0"/>
              </a:rPr>
              <a:t>Norme et législation en vigueur:</a:t>
            </a:r>
          </a:p>
          <a:p>
            <a:r>
              <a:rPr lang="fr-FR" sz="1600" dirty="0">
                <a:latin typeface="Times New Roman" panose="02020603050405020304" pitchFamily="18" charset="0"/>
                <a:cs typeface="Times New Roman" panose="02020603050405020304" pitchFamily="18" charset="0"/>
              </a:rPr>
              <a:t>Mentions légales / Licence</a:t>
            </a:r>
          </a:p>
        </p:txBody>
      </p:sp>
      <p:pic>
        <p:nvPicPr>
          <p:cNvPr id="8" name="Image 7">
            <a:extLst>
              <a:ext uri="{FF2B5EF4-FFF2-40B4-BE49-F238E27FC236}">
                <a16:creationId xmlns:a16="http://schemas.microsoft.com/office/drawing/2014/main" id="{50106D93-FE43-43D1-AFAC-2BD2764E0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520" y="1669978"/>
            <a:ext cx="5056910" cy="3445020"/>
          </a:xfrm>
          <a:prstGeom prst="rect">
            <a:avLst/>
          </a:prstGeom>
        </p:spPr>
      </p:pic>
      <p:sp>
        <p:nvSpPr>
          <p:cNvPr id="9" name="Organigramme : Document 8">
            <a:extLst>
              <a:ext uri="{FF2B5EF4-FFF2-40B4-BE49-F238E27FC236}">
                <a16:creationId xmlns:a16="http://schemas.microsoft.com/office/drawing/2014/main" id="{146568AB-4A5C-4A0D-9DF4-D8F1723385DE}"/>
              </a:ext>
            </a:extLst>
          </p:cNvPr>
          <p:cNvSpPr/>
          <p:nvPr/>
        </p:nvSpPr>
        <p:spPr>
          <a:xfrm>
            <a:off x="0" y="1"/>
            <a:ext cx="12192000" cy="1463040"/>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7D51CED0-EB8C-4F46-9B67-00207878B51E}"/>
              </a:ext>
            </a:extLst>
          </p:cNvPr>
          <p:cNvPicPr>
            <a:picLocks noChangeAspect="1"/>
          </p:cNvPicPr>
          <p:nvPr/>
        </p:nvPicPr>
        <p:blipFill>
          <a:blip r:embed="rId3"/>
          <a:stretch>
            <a:fillRect/>
          </a:stretch>
        </p:blipFill>
        <p:spPr>
          <a:xfrm>
            <a:off x="11009273" y="-1"/>
            <a:ext cx="1182727" cy="1182727"/>
          </a:xfrm>
          <a:prstGeom prst="rect">
            <a:avLst/>
          </a:prstGeom>
        </p:spPr>
      </p:pic>
    </p:spTree>
    <p:extLst>
      <p:ext uri="{BB962C8B-B14F-4D97-AF65-F5344CB8AC3E}">
        <p14:creationId xmlns:p14="http://schemas.microsoft.com/office/powerpoint/2010/main" val="414341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06E4848-6C2C-4538-8C09-8FD9A219F5BB}"/>
              </a:ext>
            </a:extLst>
          </p:cNvPr>
          <p:cNvSpPr/>
          <p:nvPr/>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08EFC7F-5FDC-40A6-A4DC-75B23841C4BC}"/>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A557FA64-0CC6-4AC5-B150-FC9EBF69F5E8}"/>
              </a:ext>
            </a:extLst>
          </p:cNvPr>
          <p:cNvSpPr txBox="1"/>
          <p:nvPr/>
        </p:nvSpPr>
        <p:spPr>
          <a:xfrm>
            <a:off x="2348346" y="10391"/>
            <a:ext cx="3747655" cy="1200329"/>
          </a:xfrm>
          <a:prstGeom prst="rect">
            <a:avLst/>
          </a:prstGeom>
          <a:noFill/>
        </p:spPr>
        <p:txBody>
          <a:bodyPr wrap="square" rtlCol="0">
            <a:spAutoFit/>
          </a:bodyPr>
          <a:lstStyle/>
          <a:p>
            <a:r>
              <a:rPr lang="fr-FR" sz="7200" dirty="0">
                <a:solidFill>
                  <a:schemeClr val="bg1"/>
                </a:solidFill>
                <a:latin typeface="Bell MT" panose="02020503060305020303" pitchFamily="18" charset="0"/>
              </a:rPr>
              <a:t>Charte</a:t>
            </a:r>
          </a:p>
        </p:txBody>
      </p:sp>
      <p:sp>
        <p:nvSpPr>
          <p:cNvPr id="26" name="ZoneTexte 25">
            <a:extLst>
              <a:ext uri="{FF2B5EF4-FFF2-40B4-BE49-F238E27FC236}">
                <a16:creationId xmlns:a16="http://schemas.microsoft.com/office/drawing/2014/main" id="{D50759DE-0553-4C62-AB22-93C75022F638}"/>
              </a:ext>
            </a:extLst>
          </p:cNvPr>
          <p:cNvSpPr txBox="1"/>
          <p:nvPr/>
        </p:nvSpPr>
        <p:spPr>
          <a:xfrm>
            <a:off x="6334992" y="0"/>
            <a:ext cx="4855053" cy="1200329"/>
          </a:xfrm>
          <a:prstGeom prst="rect">
            <a:avLst/>
          </a:prstGeom>
          <a:noFill/>
        </p:spPr>
        <p:txBody>
          <a:bodyPr wrap="square" rtlCol="0">
            <a:spAutoFit/>
          </a:bodyPr>
          <a:lstStyle/>
          <a:p>
            <a:r>
              <a:rPr lang="fr-FR" sz="7200" dirty="0">
                <a:latin typeface="Bell MT" panose="02020503060305020303" pitchFamily="18" charset="0"/>
              </a:rPr>
              <a:t>Graphique</a:t>
            </a:r>
          </a:p>
        </p:txBody>
      </p:sp>
      <p:pic>
        <p:nvPicPr>
          <p:cNvPr id="3" name="Image 2">
            <a:extLst>
              <a:ext uri="{FF2B5EF4-FFF2-40B4-BE49-F238E27FC236}">
                <a16:creationId xmlns:a16="http://schemas.microsoft.com/office/drawing/2014/main" id="{A9F2A98F-DF63-4FFC-BBA1-144152D02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082" y="1221111"/>
            <a:ext cx="5257800" cy="5200472"/>
          </a:xfrm>
          <a:prstGeom prst="rect">
            <a:avLst/>
          </a:prstGeom>
        </p:spPr>
      </p:pic>
    </p:spTree>
    <p:extLst>
      <p:ext uri="{BB962C8B-B14F-4D97-AF65-F5344CB8AC3E}">
        <p14:creationId xmlns:p14="http://schemas.microsoft.com/office/powerpoint/2010/main" val="300013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 3">
            <a:hlinkClick r:id="" action="ppaction://ole?verb=0"/>
            <a:extLst>
              <a:ext uri="{FF2B5EF4-FFF2-40B4-BE49-F238E27FC236}">
                <a16:creationId xmlns:a16="http://schemas.microsoft.com/office/drawing/2014/main" id="{5BF3CD95-F7EC-4482-923D-33A8EF16A887}"/>
              </a:ext>
            </a:extLst>
          </p:cNvPr>
          <p:cNvGraphicFramePr>
            <a:graphicFrameLocks noChangeAspect="1"/>
          </p:cNvGraphicFramePr>
          <p:nvPr>
            <p:extLst>
              <p:ext uri="{D42A27DB-BD31-4B8C-83A1-F6EECF244321}">
                <p14:modId xmlns:p14="http://schemas.microsoft.com/office/powerpoint/2010/main" val="1411951609"/>
              </p:ext>
            </p:extLst>
          </p:nvPr>
        </p:nvGraphicFramePr>
        <p:xfrm>
          <a:off x="-27182" y="0"/>
          <a:ext cx="12219181" cy="6858000"/>
        </p:xfrm>
        <a:graphic>
          <a:graphicData uri="http://schemas.openxmlformats.org/presentationml/2006/ole">
            <mc:AlternateContent xmlns:mc="http://schemas.openxmlformats.org/markup-compatibility/2006">
              <mc:Choice xmlns:v="urn:schemas-microsoft-com:vml" Requires="v">
                <p:oleObj name="Presentation" r:id="rId2" imgW="5801441" imgH="3263796" progId="PowerPoint.Show.12">
                  <p:embed/>
                </p:oleObj>
              </mc:Choice>
              <mc:Fallback>
                <p:oleObj name="Presentation" r:id="rId2" imgW="5801441" imgH="3263796" progId="PowerPoint.Show.12">
                  <p:embed/>
                  <p:pic>
                    <p:nvPicPr>
                      <p:cNvPr id="4" name="Objet 3">
                        <a:hlinkClick r:id="" action="ppaction://ole?verb=0"/>
                        <a:extLst>
                          <a:ext uri="{FF2B5EF4-FFF2-40B4-BE49-F238E27FC236}">
                            <a16:creationId xmlns:a16="http://schemas.microsoft.com/office/drawing/2014/main" id="{5BF3CD95-F7EC-4482-923D-33A8EF16A887}"/>
                          </a:ext>
                        </a:extLst>
                      </p:cNvPr>
                      <p:cNvPicPr/>
                      <p:nvPr/>
                    </p:nvPicPr>
                    <p:blipFill>
                      <a:blip r:embed="rId3"/>
                      <a:stretch>
                        <a:fillRect/>
                      </a:stretch>
                    </p:blipFill>
                    <p:spPr>
                      <a:xfrm>
                        <a:off x="-27182" y="0"/>
                        <a:ext cx="12219181" cy="6858000"/>
                      </a:xfrm>
                      <a:prstGeom prst="rect">
                        <a:avLst/>
                      </a:prstGeom>
                    </p:spPr>
                  </p:pic>
                </p:oleObj>
              </mc:Fallback>
            </mc:AlternateContent>
          </a:graphicData>
        </a:graphic>
      </p:graphicFrame>
      <p:pic>
        <p:nvPicPr>
          <p:cNvPr id="2" name="Image 1">
            <a:extLst>
              <a:ext uri="{FF2B5EF4-FFF2-40B4-BE49-F238E27FC236}">
                <a16:creationId xmlns:a16="http://schemas.microsoft.com/office/drawing/2014/main" id="{9B2C72AB-F843-44BA-A87B-6E20B54F9337}"/>
              </a:ext>
            </a:extLst>
          </p:cNvPr>
          <p:cNvPicPr>
            <a:picLocks noChangeAspect="1"/>
          </p:cNvPicPr>
          <p:nvPr/>
        </p:nvPicPr>
        <p:blipFill>
          <a:blip r:embed="rId4"/>
          <a:stretch>
            <a:fillRect/>
          </a:stretch>
        </p:blipFill>
        <p:spPr>
          <a:xfrm>
            <a:off x="11009272" y="5675273"/>
            <a:ext cx="1182727" cy="1182727"/>
          </a:xfrm>
          <a:prstGeom prst="rect">
            <a:avLst/>
          </a:prstGeom>
        </p:spPr>
      </p:pic>
    </p:spTree>
    <p:extLst>
      <p:ext uri="{BB962C8B-B14F-4D97-AF65-F5344CB8AC3E}">
        <p14:creationId xmlns:p14="http://schemas.microsoft.com/office/powerpoint/2010/main" val="403693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a:hlinkClick r:id="" action="ppaction://ole?verb=0"/>
            <a:extLst>
              <a:ext uri="{FF2B5EF4-FFF2-40B4-BE49-F238E27FC236}">
                <a16:creationId xmlns:a16="http://schemas.microsoft.com/office/drawing/2014/main" id="{3BCB0332-D0DF-49C7-AD69-7BF6A25EC86A}"/>
              </a:ext>
            </a:extLst>
          </p:cNvPr>
          <p:cNvGraphicFramePr>
            <a:graphicFrameLocks noChangeAspect="1"/>
          </p:cNvGraphicFramePr>
          <p:nvPr>
            <p:extLst>
              <p:ext uri="{D42A27DB-BD31-4B8C-83A1-F6EECF244321}">
                <p14:modId xmlns:p14="http://schemas.microsoft.com/office/powerpoint/2010/main" val="392620095"/>
              </p:ext>
            </p:extLst>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name="Presentation" r:id="rId2" imgW="5377050" imgH="3025140" progId="PowerPoint.Show.12">
                  <p:embed/>
                </p:oleObj>
              </mc:Choice>
              <mc:Fallback>
                <p:oleObj name="Presentation" r:id="rId2" imgW="5377050" imgH="3025140" progId="PowerPoint.Show.12">
                  <p:embed/>
                  <p:pic>
                    <p:nvPicPr>
                      <p:cNvPr id="2" name="Objet 1">
                        <a:hlinkClick r:id="" action="ppaction://ole?verb=0"/>
                        <a:extLst>
                          <a:ext uri="{FF2B5EF4-FFF2-40B4-BE49-F238E27FC236}">
                            <a16:creationId xmlns:a16="http://schemas.microsoft.com/office/drawing/2014/main" id="{3BCB0332-D0DF-49C7-AD69-7BF6A25EC86A}"/>
                          </a:ext>
                        </a:extLst>
                      </p:cNvPr>
                      <p:cNvPicPr/>
                      <p:nvPr/>
                    </p:nvPicPr>
                    <p:blipFill>
                      <a:blip r:embed="rId3"/>
                      <a:stretch>
                        <a:fillRect/>
                      </a:stretch>
                    </p:blipFill>
                    <p:spPr>
                      <a:xfrm>
                        <a:off x="0" y="0"/>
                        <a:ext cx="12192000" cy="6858000"/>
                      </a:xfrm>
                      <a:prstGeom prst="rect">
                        <a:avLst/>
                      </a:prstGeom>
                    </p:spPr>
                  </p:pic>
                </p:oleObj>
              </mc:Fallback>
            </mc:AlternateContent>
          </a:graphicData>
        </a:graphic>
      </p:graphicFrame>
      <p:sp>
        <p:nvSpPr>
          <p:cNvPr id="3" name="ZoneTexte 2">
            <a:extLst>
              <a:ext uri="{FF2B5EF4-FFF2-40B4-BE49-F238E27FC236}">
                <a16:creationId xmlns:a16="http://schemas.microsoft.com/office/drawing/2014/main" id="{47042158-2622-47F4-98BB-6576744EC25E}"/>
              </a:ext>
            </a:extLst>
          </p:cNvPr>
          <p:cNvSpPr txBox="1"/>
          <p:nvPr/>
        </p:nvSpPr>
        <p:spPr>
          <a:xfrm>
            <a:off x="0" y="3429000"/>
            <a:ext cx="3138616" cy="1546577"/>
          </a:xfrm>
          <a:prstGeom prst="rect">
            <a:avLst/>
          </a:prstGeom>
          <a:noFill/>
        </p:spPr>
        <p:txBody>
          <a:bodyPr wrap="square" rtlCol="0">
            <a:spAutoFit/>
          </a:bodyPr>
          <a:lstStyle/>
          <a:p>
            <a:r>
              <a:rPr lang="fr-FR" sz="1050" dirty="0">
                <a:solidFill>
                  <a:schemeClr val="bg1"/>
                </a:solidFill>
                <a:latin typeface="Times New Roman" panose="02020603050405020304" pitchFamily="18" charset="0"/>
                <a:cs typeface="Times New Roman" panose="02020603050405020304" pitchFamily="18" charset="0"/>
              </a:rPr>
              <a:t>NORMAL:</a:t>
            </a:r>
          </a:p>
          <a:p>
            <a:r>
              <a:rPr lang="en-US" sz="1050" dirty="0">
                <a:solidFill>
                  <a:schemeClr val="bg1"/>
                </a:solidFill>
                <a:latin typeface="Times New Roman" panose="02020603050405020304" pitchFamily="18" charset="0"/>
                <a:cs typeface="Times New Roman" panose="02020603050405020304" pitchFamily="18" charset="0"/>
              </a:rPr>
              <a:t>Lorem Ipsum is simply dummy text of the printing and typesetting industry. Lorem Ipsum has been the industry's standard dummy text ever since the 1500s, when an unknown printer took a galley of type and scrambled it to make a type specimen book.</a:t>
            </a:r>
            <a:endParaRPr lang="fr-FR" sz="1050" dirty="0">
              <a:solidFill>
                <a:schemeClr val="bg1"/>
              </a:solidFill>
              <a:latin typeface="Times New Roman" panose="02020603050405020304" pitchFamily="18" charset="0"/>
              <a:cs typeface="Times New Roman" panose="02020603050405020304" pitchFamily="18" charset="0"/>
            </a:endParaRPr>
          </a:p>
          <a:p>
            <a:endParaRPr lang="fr-FR" sz="1050" dirty="0">
              <a:solidFill>
                <a:schemeClr val="bg1"/>
              </a:solidFill>
              <a:latin typeface="Times New Roman" panose="02020603050405020304" pitchFamily="18" charset="0"/>
              <a:cs typeface="Times New Roman" panose="02020603050405020304" pitchFamily="18" charset="0"/>
            </a:endParaRPr>
          </a:p>
          <a:p>
            <a:endParaRPr lang="fr-FR" sz="1050" dirty="0">
              <a:solidFill>
                <a:schemeClr val="bg1"/>
              </a:solidFill>
              <a:latin typeface="Times New Roman" panose="02020603050405020304" pitchFamily="18" charset="0"/>
              <a:cs typeface="Times New Roman" panose="02020603050405020304" pitchFamily="18" charset="0"/>
            </a:endParaRPr>
          </a:p>
          <a:p>
            <a:endParaRPr lang="fr-FR"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4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arme 20">
            <a:extLst>
              <a:ext uri="{FF2B5EF4-FFF2-40B4-BE49-F238E27FC236}">
                <a16:creationId xmlns:a16="http://schemas.microsoft.com/office/drawing/2014/main" id="{F276B23D-2689-4488-8C5F-F666A0B0358D}"/>
              </a:ext>
            </a:extLst>
          </p:cNvPr>
          <p:cNvSpPr/>
          <p:nvPr/>
        </p:nvSpPr>
        <p:spPr>
          <a:xfrm rot="9748549">
            <a:off x="4292998" y="3936996"/>
            <a:ext cx="1586685" cy="1145521"/>
          </a:xfrm>
          <a:prstGeom prst="teardrop">
            <a:avLst/>
          </a:prstGeom>
          <a:solidFill>
            <a:srgbClr val="458FF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Larme 21">
            <a:extLst>
              <a:ext uri="{FF2B5EF4-FFF2-40B4-BE49-F238E27FC236}">
                <a16:creationId xmlns:a16="http://schemas.microsoft.com/office/drawing/2014/main" id="{3DBFCFBB-945C-45C4-A4D3-E55659D2FD85}"/>
              </a:ext>
            </a:extLst>
          </p:cNvPr>
          <p:cNvSpPr/>
          <p:nvPr/>
        </p:nvSpPr>
        <p:spPr>
          <a:xfrm rot="4618116">
            <a:off x="5705771" y="3897056"/>
            <a:ext cx="1211716" cy="1371798"/>
          </a:xfrm>
          <a:prstGeom prst="teardrop">
            <a:avLst/>
          </a:prstGeom>
          <a:solidFill>
            <a:srgbClr val="EC1C7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Organigramme : Document 3">
            <a:extLst>
              <a:ext uri="{FF2B5EF4-FFF2-40B4-BE49-F238E27FC236}">
                <a16:creationId xmlns:a16="http://schemas.microsoft.com/office/drawing/2014/main" id="{5E734BF6-589C-49BB-A831-52998F4BD374}"/>
              </a:ext>
            </a:extLst>
          </p:cNvPr>
          <p:cNvSpPr/>
          <p:nvPr/>
        </p:nvSpPr>
        <p:spPr>
          <a:xfrm>
            <a:off x="0" y="0"/>
            <a:ext cx="12192000" cy="1423555"/>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Organigramme : Document 4">
            <a:extLst>
              <a:ext uri="{FF2B5EF4-FFF2-40B4-BE49-F238E27FC236}">
                <a16:creationId xmlns:a16="http://schemas.microsoft.com/office/drawing/2014/main" id="{A3E7D57A-DDC3-43A7-AD70-11421ACBE1B0}"/>
              </a:ext>
            </a:extLst>
          </p:cNvPr>
          <p:cNvSpPr/>
          <p:nvPr/>
        </p:nvSpPr>
        <p:spPr>
          <a:xfrm flipH="1" flipV="1">
            <a:off x="0" y="5527963"/>
            <a:ext cx="12192000" cy="1330035"/>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6012141-967C-4213-9328-027F6D4877EF}"/>
              </a:ext>
            </a:extLst>
          </p:cNvPr>
          <p:cNvSpPr txBox="1"/>
          <p:nvPr/>
        </p:nvSpPr>
        <p:spPr>
          <a:xfrm>
            <a:off x="301336" y="311667"/>
            <a:ext cx="3127664" cy="400110"/>
          </a:xfrm>
          <a:prstGeom prst="rect">
            <a:avLst/>
          </a:prstGeom>
          <a:noFill/>
        </p:spPr>
        <p:txBody>
          <a:bodyPr wrap="square" rtlCol="0">
            <a:spAutoFit/>
          </a:bodyPr>
          <a:lstStyle/>
          <a:p>
            <a:r>
              <a:rPr lang="fr-FR" sz="2000" dirty="0">
                <a:solidFill>
                  <a:srgbClr val="EC1C7A"/>
                </a:solidFill>
                <a:latin typeface="Times New Roman" panose="02020603050405020304" pitchFamily="18" charset="0"/>
                <a:cs typeface="Times New Roman" panose="02020603050405020304" pitchFamily="18" charset="0"/>
              </a:rPr>
              <a:t>Arborescence des métiers</a:t>
            </a:r>
          </a:p>
        </p:txBody>
      </p:sp>
      <p:sp>
        <p:nvSpPr>
          <p:cNvPr id="7" name="Larme 6">
            <a:extLst>
              <a:ext uri="{FF2B5EF4-FFF2-40B4-BE49-F238E27FC236}">
                <a16:creationId xmlns:a16="http://schemas.microsoft.com/office/drawing/2014/main" id="{8C47C9F0-DDEB-47C9-94FC-F703C0655082}"/>
              </a:ext>
            </a:extLst>
          </p:cNvPr>
          <p:cNvSpPr/>
          <p:nvPr/>
        </p:nvSpPr>
        <p:spPr>
          <a:xfrm rot="2714520">
            <a:off x="6020772" y="2687482"/>
            <a:ext cx="1570167" cy="1534449"/>
          </a:xfrm>
          <a:prstGeom prst="teardrop">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8" name="Larme 7">
            <a:extLst>
              <a:ext uri="{FF2B5EF4-FFF2-40B4-BE49-F238E27FC236}">
                <a16:creationId xmlns:a16="http://schemas.microsoft.com/office/drawing/2014/main" id="{624312DA-019E-48A5-BB69-545B98007509}"/>
              </a:ext>
            </a:extLst>
          </p:cNvPr>
          <p:cNvSpPr/>
          <p:nvPr/>
        </p:nvSpPr>
        <p:spPr>
          <a:xfrm rot="18559461">
            <a:off x="4969430" y="1827766"/>
            <a:ext cx="1563954" cy="1555213"/>
          </a:xfrm>
          <a:prstGeom prst="teardrop">
            <a:avLst/>
          </a:prstGeom>
          <a:solidFill>
            <a:srgbClr val="458FF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9" name="Larme 8">
            <a:extLst>
              <a:ext uri="{FF2B5EF4-FFF2-40B4-BE49-F238E27FC236}">
                <a16:creationId xmlns:a16="http://schemas.microsoft.com/office/drawing/2014/main" id="{41C161B2-5B52-4D58-A901-2355A7431434}"/>
              </a:ext>
            </a:extLst>
          </p:cNvPr>
          <p:cNvSpPr/>
          <p:nvPr/>
        </p:nvSpPr>
        <p:spPr>
          <a:xfrm rot="13911292">
            <a:off x="4068346" y="2667191"/>
            <a:ext cx="1444690" cy="1482252"/>
          </a:xfrm>
          <a:prstGeom prst="teardrop">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1DDAF76-F9F8-433A-9EA7-5E7D8AD4507E}"/>
              </a:ext>
            </a:extLst>
          </p:cNvPr>
          <p:cNvSpPr/>
          <p:nvPr/>
        </p:nvSpPr>
        <p:spPr>
          <a:xfrm>
            <a:off x="5110639" y="2898721"/>
            <a:ext cx="1298863" cy="1330035"/>
          </a:xfrm>
          <a:prstGeom prst="ellipse">
            <a:avLst/>
          </a:prstGeom>
          <a:solidFill>
            <a:srgbClr val="EC1C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8C0A200-183A-4111-9C38-8D2B48D9BB8E}"/>
              </a:ext>
            </a:extLst>
          </p:cNvPr>
          <p:cNvSpPr txBox="1"/>
          <p:nvPr/>
        </p:nvSpPr>
        <p:spPr>
          <a:xfrm>
            <a:off x="5373080" y="2922388"/>
            <a:ext cx="937800" cy="923330"/>
          </a:xfrm>
          <a:prstGeom prst="rect">
            <a:avLst/>
          </a:prstGeom>
          <a:noFill/>
        </p:spPr>
        <p:txBody>
          <a:bodyPr wrap="square" rtlCol="0">
            <a:spAutoFit/>
          </a:bodyPr>
          <a:lstStyle/>
          <a:p>
            <a:r>
              <a:rPr lang="fr-FR" dirty="0"/>
              <a:t>         </a:t>
            </a:r>
            <a:r>
              <a:rPr lang="fr-FR" b="1" dirty="0">
                <a:latin typeface="Times New Roman" panose="02020603050405020304" pitchFamily="18" charset="0"/>
                <a:cs typeface="Times New Roman" panose="02020603050405020304" pitchFamily="18" charset="0"/>
              </a:rPr>
              <a:t>WEB’S</a:t>
            </a:r>
          </a:p>
          <a:p>
            <a:r>
              <a:rPr lang="fr-FR" b="1" dirty="0">
                <a:latin typeface="Times New Roman" panose="02020603050405020304" pitchFamily="18" charset="0"/>
                <a:cs typeface="Times New Roman" panose="02020603050405020304" pitchFamily="18" charset="0"/>
              </a:rPr>
              <a:t>  JOB</a:t>
            </a:r>
          </a:p>
        </p:txBody>
      </p:sp>
      <p:sp>
        <p:nvSpPr>
          <p:cNvPr id="15" name="ZoneTexte 14">
            <a:extLst>
              <a:ext uri="{FF2B5EF4-FFF2-40B4-BE49-F238E27FC236}">
                <a16:creationId xmlns:a16="http://schemas.microsoft.com/office/drawing/2014/main" id="{18595561-E9DC-4103-A6A0-1FA14662AC6D}"/>
              </a:ext>
            </a:extLst>
          </p:cNvPr>
          <p:cNvSpPr txBox="1"/>
          <p:nvPr/>
        </p:nvSpPr>
        <p:spPr>
          <a:xfrm>
            <a:off x="3924651" y="3161034"/>
            <a:ext cx="1292450" cy="369332"/>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Catégories</a:t>
            </a:r>
          </a:p>
        </p:txBody>
      </p:sp>
      <p:sp>
        <p:nvSpPr>
          <p:cNvPr id="16" name="ZoneTexte 15">
            <a:extLst>
              <a:ext uri="{FF2B5EF4-FFF2-40B4-BE49-F238E27FC236}">
                <a16:creationId xmlns:a16="http://schemas.microsoft.com/office/drawing/2014/main" id="{9350D537-AC07-476C-8E1B-52B86571C485}"/>
              </a:ext>
            </a:extLst>
          </p:cNvPr>
          <p:cNvSpPr txBox="1"/>
          <p:nvPr/>
        </p:nvSpPr>
        <p:spPr>
          <a:xfrm>
            <a:off x="6448692" y="3171032"/>
            <a:ext cx="1292450" cy="646331"/>
          </a:xfrm>
          <a:prstGeom prst="rect">
            <a:avLst/>
          </a:prstGeom>
          <a:noFill/>
        </p:spPr>
        <p:txBody>
          <a:bodyPr wrap="square" rtlCol="0">
            <a:spAutoFit/>
          </a:bodyPr>
          <a:lstStyle/>
          <a:p>
            <a:r>
              <a:rPr lang="fr-FR" dirty="0">
                <a:solidFill>
                  <a:srgbClr val="EC1C7A"/>
                </a:solidFill>
                <a:latin typeface="Times New Roman" panose="02020603050405020304" pitchFamily="18" charset="0"/>
                <a:cs typeface="Times New Roman" panose="02020603050405020304" pitchFamily="18" charset="0"/>
              </a:rPr>
              <a:t>Révolution numérique</a:t>
            </a:r>
          </a:p>
        </p:txBody>
      </p:sp>
      <p:sp>
        <p:nvSpPr>
          <p:cNvPr id="17" name="ZoneTexte 16">
            <a:extLst>
              <a:ext uri="{FF2B5EF4-FFF2-40B4-BE49-F238E27FC236}">
                <a16:creationId xmlns:a16="http://schemas.microsoft.com/office/drawing/2014/main" id="{B1F647A6-2BEC-4035-ABA7-1AB765E0B0DC}"/>
              </a:ext>
            </a:extLst>
          </p:cNvPr>
          <p:cNvSpPr txBox="1"/>
          <p:nvPr/>
        </p:nvSpPr>
        <p:spPr>
          <a:xfrm>
            <a:off x="111809" y="2950970"/>
            <a:ext cx="3867803" cy="1354217"/>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On peut les distinguer sous 2 grandes catégories.</a:t>
            </a:r>
          </a:p>
          <a:p>
            <a:r>
              <a:rPr lang="fr-FR" sz="1400" dirty="0">
                <a:latin typeface="Times New Roman" panose="02020603050405020304" pitchFamily="18" charset="0"/>
                <a:cs typeface="Times New Roman" panose="02020603050405020304" pitchFamily="18" charset="0"/>
              </a:rPr>
              <a:t>Les différents types d’emploi concernant le web:</a:t>
            </a:r>
          </a:p>
          <a:p>
            <a:r>
              <a:rPr lang="fr-FR" sz="1400" dirty="0">
                <a:latin typeface="Times New Roman" panose="02020603050405020304" pitchFamily="18" charset="0"/>
                <a:cs typeface="Times New Roman" panose="02020603050405020304" pitchFamily="18" charset="0"/>
              </a:rPr>
              <a:t>Web Designer, Responsable Editorial, </a:t>
            </a:r>
          </a:p>
          <a:p>
            <a:r>
              <a:rPr lang="fr-FR" sz="1400" dirty="0">
                <a:latin typeface="Times New Roman" panose="02020603050405020304" pitchFamily="18" charset="0"/>
                <a:cs typeface="Times New Roman" panose="02020603050405020304" pitchFamily="18" charset="0"/>
              </a:rPr>
              <a:t>Développeur Back End …. .</a:t>
            </a:r>
          </a:p>
          <a:p>
            <a:endParaRPr lang="fr-FR" sz="1400" dirty="0">
              <a:latin typeface="Times New Roman" panose="02020603050405020304" pitchFamily="18" charset="0"/>
              <a:cs typeface="Times New Roman" panose="02020603050405020304" pitchFamily="18" charset="0"/>
            </a:endParaRPr>
          </a:p>
          <a:p>
            <a:r>
              <a:rPr lang="fr-FR" sz="1200" dirty="0">
                <a:latin typeface="Times New Roman" panose="02020603050405020304" pitchFamily="18" charset="0"/>
                <a:cs typeface="Times New Roman" panose="02020603050405020304" pitchFamily="18" charset="0"/>
              </a:rPr>
              <a:t> </a:t>
            </a:r>
          </a:p>
        </p:txBody>
      </p:sp>
      <p:sp>
        <p:nvSpPr>
          <p:cNvPr id="18" name="ZoneTexte 17">
            <a:extLst>
              <a:ext uri="{FF2B5EF4-FFF2-40B4-BE49-F238E27FC236}">
                <a16:creationId xmlns:a16="http://schemas.microsoft.com/office/drawing/2014/main" id="{CB80B31D-A522-4696-94AC-9099776EA726}"/>
              </a:ext>
            </a:extLst>
          </p:cNvPr>
          <p:cNvSpPr txBox="1"/>
          <p:nvPr/>
        </p:nvSpPr>
        <p:spPr>
          <a:xfrm>
            <a:off x="8105717" y="2950503"/>
            <a:ext cx="3429000" cy="1169551"/>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Des métiers très demandés.</a:t>
            </a:r>
          </a:p>
          <a:p>
            <a:r>
              <a:rPr lang="fr-FR" sz="1400" dirty="0">
                <a:latin typeface="Times New Roman" panose="02020603050405020304" pitchFamily="18" charset="0"/>
                <a:cs typeface="Times New Roman" panose="02020603050405020304" pitchFamily="18" charset="0"/>
              </a:rPr>
              <a:t>La naissance e nouveaux métiers du web sur le marché du numérique.</a:t>
            </a:r>
          </a:p>
          <a:p>
            <a:r>
              <a:rPr lang="fr-FR" sz="1400" dirty="0">
                <a:latin typeface="Times New Roman" panose="02020603050405020304" pitchFamily="18" charset="0"/>
                <a:cs typeface="Times New Roman" panose="02020603050405020304" pitchFamily="18" charset="0"/>
              </a:rPr>
              <a:t>Et ceux qui ont été perdu de vue reviennent à la mode.</a:t>
            </a:r>
          </a:p>
        </p:txBody>
      </p:sp>
      <p:sp>
        <p:nvSpPr>
          <p:cNvPr id="23" name="Rectangle : coins arrondis 22">
            <a:extLst>
              <a:ext uri="{FF2B5EF4-FFF2-40B4-BE49-F238E27FC236}">
                <a16:creationId xmlns:a16="http://schemas.microsoft.com/office/drawing/2014/main" id="{9F3402FB-98CA-4027-879F-8B6722A8ECB2}"/>
              </a:ext>
            </a:extLst>
          </p:cNvPr>
          <p:cNvSpPr/>
          <p:nvPr/>
        </p:nvSpPr>
        <p:spPr>
          <a:xfrm>
            <a:off x="79126" y="2795155"/>
            <a:ext cx="3647454" cy="1354217"/>
          </a:xfrm>
          <a:prstGeom prst="roundRect">
            <a:avLst/>
          </a:prstGeom>
          <a:noFill/>
          <a:ln w="28575">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95FD06CA-F299-4FD0-B85A-4D41C0D20DD3}"/>
              </a:ext>
            </a:extLst>
          </p:cNvPr>
          <p:cNvSpPr/>
          <p:nvPr/>
        </p:nvSpPr>
        <p:spPr>
          <a:xfrm>
            <a:off x="7958365" y="2795155"/>
            <a:ext cx="3532889" cy="1433601"/>
          </a:xfrm>
          <a:prstGeom prst="roundRect">
            <a:avLst/>
          </a:prstGeom>
          <a:noFill/>
          <a:ln w="28575">
            <a:solidFill>
              <a:srgbClr val="EC1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88AF90A0-34D0-464E-80E7-1A17017B9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291" y="-26853"/>
            <a:ext cx="1160709" cy="1160709"/>
          </a:xfrm>
          <a:prstGeom prst="rect">
            <a:avLst/>
          </a:prstGeom>
        </p:spPr>
      </p:pic>
    </p:spTree>
    <p:extLst>
      <p:ext uri="{BB962C8B-B14F-4D97-AF65-F5344CB8AC3E}">
        <p14:creationId xmlns:p14="http://schemas.microsoft.com/office/powerpoint/2010/main" val="419068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Document 1">
            <a:extLst>
              <a:ext uri="{FF2B5EF4-FFF2-40B4-BE49-F238E27FC236}">
                <a16:creationId xmlns:a16="http://schemas.microsoft.com/office/drawing/2014/main" id="{8E5E061C-F81F-4DE9-B00D-D0BEB44165B0}"/>
              </a:ext>
            </a:extLst>
          </p:cNvPr>
          <p:cNvSpPr/>
          <p:nvPr/>
        </p:nvSpPr>
        <p:spPr>
          <a:xfrm>
            <a:off x="0" y="1"/>
            <a:ext cx="12192000" cy="1246907"/>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Organigramme : Document 2">
            <a:extLst>
              <a:ext uri="{FF2B5EF4-FFF2-40B4-BE49-F238E27FC236}">
                <a16:creationId xmlns:a16="http://schemas.microsoft.com/office/drawing/2014/main" id="{661D1072-6036-49FF-82B7-B78FAFE65F9B}"/>
              </a:ext>
            </a:extLst>
          </p:cNvPr>
          <p:cNvSpPr/>
          <p:nvPr/>
        </p:nvSpPr>
        <p:spPr>
          <a:xfrm flipH="1" flipV="1">
            <a:off x="0" y="5611090"/>
            <a:ext cx="12192000" cy="1246906"/>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4ED64CBC-41CB-4432-9F5D-08A68B4769A6}"/>
              </a:ext>
            </a:extLst>
          </p:cNvPr>
          <p:cNvSpPr txBox="1"/>
          <p:nvPr/>
        </p:nvSpPr>
        <p:spPr>
          <a:xfrm>
            <a:off x="207817" y="103909"/>
            <a:ext cx="5444837" cy="707886"/>
          </a:xfrm>
          <a:prstGeom prst="rect">
            <a:avLst/>
          </a:prstGeom>
          <a:noFill/>
        </p:spPr>
        <p:txBody>
          <a:bodyPr wrap="square" rtlCol="0">
            <a:spAutoFit/>
          </a:bodyPr>
          <a:lstStyle/>
          <a:p>
            <a:r>
              <a:rPr lang="fr-FR" sz="4000" dirty="0">
                <a:solidFill>
                  <a:srgbClr val="EC1C7A"/>
                </a:solidFill>
              </a:rPr>
              <a:t>PANCHE DE TENDANCE</a:t>
            </a:r>
          </a:p>
        </p:txBody>
      </p:sp>
      <p:pic>
        <p:nvPicPr>
          <p:cNvPr id="10" name="Image 9">
            <a:extLst>
              <a:ext uri="{FF2B5EF4-FFF2-40B4-BE49-F238E27FC236}">
                <a16:creationId xmlns:a16="http://schemas.microsoft.com/office/drawing/2014/main" id="{A4C090C5-025F-49AA-A5C1-3D837594D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301" y="949052"/>
            <a:ext cx="4583238" cy="2414685"/>
          </a:xfrm>
          <a:prstGeom prst="rect">
            <a:avLst/>
          </a:prstGeom>
        </p:spPr>
      </p:pic>
      <p:pic>
        <p:nvPicPr>
          <p:cNvPr id="8" name="Image 7">
            <a:extLst>
              <a:ext uri="{FF2B5EF4-FFF2-40B4-BE49-F238E27FC236}">
                <a16:creationId xmlns:a16="http://schemas.microsoft.com/office/drawing/2014/main" id="{EAE22F4A-D784-4FE8-A4E0-FE3FC79F3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1466" y="3983453"/>
            <a:ext cx="4221454" cy="2254827"/>
          </a:xfrm>
          <a:prstGeom prst="rect">
            <a:avLst/>
          </a:prstGeom>
        </p:spPr>
      </p:pic>
      <p:pic>
        <p:nvPicPr>
          <p:cNvPr id="18" name="Image 17">
            <a:extLst>
              <a:ext uri="{FF2B5EF4-FFF2-40B4-BE49-F238E27FC236}">
                <a16:creationId xmlns:a16="http://schemas.microsoft.com/office/drawing/2014/main" id="{B940648C-385F-4B18-A90E-DA7932859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584" y="4126881"/>
            <a:ext cx="3723956" cy="1814485"/>
          </a:xfrm>
          <a:prstGeom prst="rect">
            <a:avLst/>
          </a:prstGeom>
        </p:spPr>
      </p:pic>
      <p:pic>
        <p:nvPicPr>
          <p:cNvPr id="14" name="Image 13">
            <a:extLst>
              <a:ext uri="{FF2B5EF4-FFF2-40B4-BE49-F238E27FC236}">
                <a16:creationId xmlns:a16="http://schemas.microsoft.com/office/drawing/2014/main" id="{59C21655-939F-4858-A7FC-31231FD91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8584" y="915703"/>
            <a:ext cx="3817362" cy="2349201"/>
          </a:xfrm>
          <a:prstGeom prst="rect">
            <a:avLst/>
          </a:prstGeom>
        </p:spPr>
      </p:pic>
      <p:pic>
        <p:nvPicPr>
          <p:cNvPr id="12" name="Image 11">
            <a:extLst>
              <a:ext uri="{FF2B5EF4-FFF2-40B4-BE49-F238E27FC236}">
                <a16:creationId xmlns:a16="http://schemas.microsoft.com/office/drawing/2014/main" id="{ABCE5959-A631-4891-85E5-26E533064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0374" y="1702770"/>
            <a:ext cx="2102428" cy="3224559"/>
          </a:xfrm>
          <a:prstGeom prst="rect">
            <a:avLst/>
          </a:prstGeom>
        </p:spPr>
      </p:pic>
      <p:sp>
        <p:nvSpPr>
          <p:cNvPr id="5" name="Rectangle : coins arrondis 4">
            <a:extLst>
              <a:ext uri="{FF2B5EF4-FFF2-40B4-BE49-F238E27FC236}">
                <a16:creationId xmlns:a16="http://schemas.microsoft.com/office/drawing/2014/main" id="{49C1D2EA-DEA8-4DD7-975E-3870ADFE0B05}"/>
              </a:ext>
            </a:extLst>
          </p:cNvPr>
          <p:cNvSpPr/>
          <p:nvPr/>
        </p:nvSpPr>
        <p:spPr>
          <a:xfrm>
            <a:off x="0" y="1444336"/>
            <a:ext cx="914400" cy="644237"/>
          </a:xfrm>
          <a:prstGeom prst="roundRect">
            <a:avLst/>
          </a:prstGeom>
          <a:solidFill>
            <a:srgbClr val="EC1C7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5875EB6C-CDAA-4E7D-9720-17952719161F}"/>
              </a:ext>
            </a:extLst>
          </p:cNvPr>
          <p:cNvSpPr/>
          <p:nvPr/>
        </p:nvSpPr>
        <p:spPr>
          <a:xfrm>
            <a:off x="0" y="2250070"/>
            <a:ext cx="914400" cy="6442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5E5E359F-7EDC-4DA8-8946-7AFA7A49B2E4}"/>
              </a:ext>
            </a:extLst>
          </p:cNvPr>
          <p:cNvSpPr/>
          <p:nvPr/>
        </p:nvSpPr>
        <p:spPr>
          <a:xfrm>
            <a:off x="-11240" y="3091732"/>
            <a:ext cx="914400" cy="644237"/>
          </a:xfrm>
          <a:prstGeom prst="round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7A299BA-42E7-4CF7-9B09-D8A9CD8E9A44}"/>
              </a:ext>
            </a:extLst>
          </p:cNvPr>
          <p:cNvSpPr/>
          <p:nvPr/>
        </p:nvSpPr>
        <p:spPr>
          <a:xfrm>
            <a:off x="0" y="3924945"/>
            <a:ext cx="914400" cy="644237"/>
          </a:xfrm>
          <a:prstGeom prst="roundRect">
            <a:avLst/>
          </a:prstGeom>
          <a:solidFill>
            <a:srgbClr val="458F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4BBF89D0-9794-4A3D-8B04-6ADD00B8E11E}"/>
              </a:ext>
            </a:extLst>
          </p:cNvPr>
          <p:cNvPicPr>
            <a:picLocks noChangeAspect="1"/>
          </p:cNvPicPr>
          <p:nvPr/>
        </p:nvPicPr>
        <p:blipFill>
          <a:blip r:embed="rId7"/>
          <a:stretch>
            <a:fillRect/>
          </a:stretch>
        </p:blipFill>
        <p:spPr>
          <a:xfrm>
            <a:off x="11277635" y="-51803"/>
            <a:ext cx="936810" cy="936810"/>
          </a:xfrm>
          <a:prstGeom prst="rect">
            <a:avLst/>
          </a:prstGeom>
        </p:spPr>
      </p:pic>
    </p:spTree>
    <p:extLst>
      <p:ext uri="{BB962C8B-B14F-4D97-AF65-F5344CB8AC3E}">
        <p14:creationId xmlns:p14="http://schemas.microsoft.com/office/powerpoint/2010/main" val="28346562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985</Words>
  <Application>Microsoft Office PowerPoint</Application>
  <PresentationFormat>Grand écran</PresentationFormat>
  <Paragraphs>115</Paragraphs>
  <Slides>14</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14</vt:i4>
      </vt:variant>
    </vt:vector>
  </HeadingPairs>
  <TitlesOfParts>
    <vt:vector size="21" baseType="lpstr">
      <vt:lpstr>Arial</vt:lpstr>
      <vt:lpstr>Bell MT</vt:lpstr>
      <vt:lpstr>Calibri</vt:lpstr>
      <vt:lpstr>Calibri Light</vt:lpstr>
      <vt:lpstr>Times New Roman</vt:lpstr>
      <vt:lpstr>Thème Office</vt:lpstr>
      <vt:lpstr>Presentation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acs</dc:creator>
  <cp:lastModifiedBy>acs</cp:lastModifiedBy>
  <cp:revision>27</cp:revision>
  <dcterms:created xsi:type="dcterms:W3CDTF">2021-04-22T12:26:29Z</dcterms:created>
  <dcterms:modified xsi:type="dcterms:W3CDTF">2021-04-26T14:25:54Z</dcterms:modified>
</cp:coreProperties>
</file>